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4"/>
  </p:sldMasterIdLst>
  <p:notesMasterIdLst>
    <p:notesMasterId r:id="rId20"/>
  </p:notesMasterIdLst>
  <p:handoutMasterIdLst>
    <p:handoutMasterId r:id="rId21"/>
  </p:handoutMasterIdLst>
  <p:sldIdLst>
    <p:sldId id="256" r:id="rId5"/>
    <p:sldId id="292" r:id="rId6"/>
    <p:sldId id="280" r:id="rId7"/>
    <p:sldId id="284" r:id="rId8"/>
    <p:sldId id="285" r:id="rId9"/>
    <p:sldId id="283" r:id="rId10"/>
    <p:sldId id="287" r:id="rId11"/>
    <p:sldId id="282" r:id="rId12"/>
    <p:sldId id="286" r:id="rId13"/>
    <p:sldId id="281" r:id="rId14"/>
    <p:sldId id="288" r:id="rId15"/>
    <p:sldId id="289" r:id="rId16"/>
    <p:sldId id="290" r:id="rId17"/>
    <p:sldId id="293" r:id="rId18"/>
    <p:sldId id="29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3DFD"/>
    <a:srgbClr val="1702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5" y="-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D9539-E900-4D32-8216-2096B0CDF86B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2A1D3-FB35-4791-B356-C529461F5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14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EAA27-9F06-4649-9317-46484A7A0191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1D914-AAEA-40E4-ACB3-BD7FB256FE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437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C8B11-7EB1-47A9-9C5B-0A5BF976B07A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044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6654A-6957-497B-BDC4-76FAE6EA790B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38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A06ED-0E39-4158-9E81-AA78F4A56200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4686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774A-9A76-44D9-B6B2-E7BCDEA0D7AA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588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17250-C697-446D-912E-8810D81E44CC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1397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928E5-8FB3-4823-8B04-B46239A6E607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280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95C77-9C2B-420A-A9B1-FCFC9839FE32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929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01440-C310-44E5-B94D-A2BECE181E78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691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16A4-EF7C-44CA-9A9F-5627DC78BA2B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236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E2B7B-2A4F-4DD2-A4C0-734523AEBC6C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872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7549-8C32-4982-AD6E-7088A692301A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718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9BEA2-F448-49A3-9781-4AD0408CB8F0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221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B15DE-7E95-443B-959F-A06B0410A32E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220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5C44A-D797-4620-921E-96362DA19C2B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503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7B8AF-8C5C-469E-9153-FFC82B990255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448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7AD97-C7E8-45D9-B082-791E9FB0933F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84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C3340-EECA-480B-9F76-55B9E2CD6094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Dr. Baghayo A. Saqware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02" y="1311821"/>
            <a:ext cx="1652881" cy="1681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332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85188B-BF76-B075-7EB0-75D725BE583B}"/>
              </a:ext>
            </a:extLst>
          </p:cNvPr>
          <p:cNvSpPr txBox="1"/>
          <p:nvPr/>
        </p:nvSpPr>
        <p:spPr>
          <a:xfrm>
            <a:off x="2002536" y="673790"/>
            <a:ext cx="10104120" cy="61670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en-TZ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TZ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TZ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TANZANIA INSURANCE REGULATORY AUTHORITY (TIRA)</a:t>
            </a:r>
            <a:br>
              <a:rPr lang="en-TZ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b="1" kern="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en-TZ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29TH AFRICAN INSURANCE ORGANISATION (AIO) CONFERENCE</a:t>
            </a:r>
            <a:r>
              <a:rPr lang="en-US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TZ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REGULATORS’ FIRESIDE CHAT – “</a:t>
            </a:r>
            <a:r>
              <a:rPr lang="en-TZ" sz="2400" b="1" i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NAVIGATING THROUGH REGULATION AND COMPLIANCE, A PORT IN THE STORM</a:t>
            </a:r>
            <a:r>
              <a:rPr lang="en-TZ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TZ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TZ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RAINBOW TOWERS HOTEL &amp; INTERNATIONAL CONFERENCE CENTRE</a:t>
            </a:r>
            <a:br>
              <a:rPr lang="en-TZ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TZ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HARARE, ZIMBABWE – 14TH OCTOBER 2025</a:t>
            </a:r>
            <a:endParaRPr lang="en-TZ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TZ" sz="16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TZ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371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41B263-55E4-C78A-C0EF-66ACA6026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2264" y="557784"/>
            <a:ext cx="9410636" cy="57698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5. Are those changes already happening?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TZ" sz="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Yes, they are. Tanzania has already digitalized its operations through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TIRA-MIS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ORS, RBS, Billing Portals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and several new systems are underway which all focus on connecting with national database systems which facilitate exchange of data and information from several public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institutions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Furthermore, the establishment of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Tanzania Energy Consortium (TEC) and Tanzania Agriculture Insurance Consortium (TAIC)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has strengthened local capacity and retention in high-risk sectors like energy and agriculture ensuring that local insurers grow through cooperation rather than competition.</a:t>
            </a:r>
          </a:p>
          <a:p>
            <a:pPr algn="just"/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125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A4495-3A1E-9D70-36DA-6FE144BFF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6816" y="393192"/>
            <a:ext cx="9547796" cy="63459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6. Are African consumers better protected than before?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TZ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Yes, we have made remarkable progress. Consumers today receive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clearer information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quicker claims handling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better redress mechanisms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than few years ago.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have also enhanced our complaints-handling and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 through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 system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TZ" b="1" dirty="0" smtClean="0">
                <a:latin typeface="Arial" panose="020B0604020202020204" pitchFamily="34" charset="0"/>
                <a:cs typeface="Arial" panose="020B0604020202020204" pitchFamily="34" charset="0"/>
              </a:rPr>
              <a:t>TIRA-MIS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) which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everyone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can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verify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the validity of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insurance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covers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This system has empowered the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public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reduce fraud.</a:t>
            </a:r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513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4C9E9-0C43-2A78-B34B-CE98851A9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8568" y="603504"/>
            <a:ext cx="9246044" cy="51846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7. Where is more work needed on consumer protection?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T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mprove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financial literacy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implify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policy wordings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(Plain Language Disclosure)</a:t>
            </a: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Improve transparency on consumer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rights and benefits.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engthen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digital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insurance channels,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nsure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timely settlement of claims, especially in health insurance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Emphasize on P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olicyholder value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for money.</a:t>
            </a:r>
          </a:p>
          <a:p>
            <a:pPr algn="just"/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137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CD0CF-3B7B-FA04-6281-7431DB73B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0" y="795528"/>
            <a:ext cx="9218612" cy="56692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8. What should regulators and insurers focus on next?</a:t>
            </a:r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Our shared focus should be:</a:t>
            </a:r>
          </a:p>
          <a:p>
            <a:pPr lvl="0" algn="just"/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Strengthening local capacity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– build actuarial, risk, and underwriting skills in Africa.</a:t>
            </a:r>
          </a:p>
          <a:p>
            <a:pPr lvl="0" algn="just"/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Increasing transparency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– full adoption of IFRS 17 and reliable financial reporting.</a:t>
            </a:r>
          </a:p>
          <a:p>
            <a:pPr lvl="0" algn="just"/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Encouraging innovation with discipline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– use sandboxes to test digital and parametric products safely.</a:t>
            </a:r>
          </a:p>
          <a:p>
            <a:pPr lvl="0" algn="just"/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Promoting cooperation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– through consortiums like TEC and TAIC to retain more premium within Africa while ensuring strong reinsurance partnerships.</a:t>
            </a:r>
          </a:p>
          <a:p>
            <a:pPr lvl="0" algn="just"/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Improving data obtaining mechanisms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– for cases like Life Insurance mortality data or Agriculture Insurance historical data all this are essential in ensuring insurance is improving.</a:t>
            </a:r>
          </a:p>
          <a:p>
            <a:pPr algn="just"/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608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8820" y="1264920"/>
            <a:ext cx="9515792" cy="46463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Industry should appreciate that:</a:t>
            </a:r>
          </a:p>
          <a:p>
            <a:r>
              <a:rPr lang="en-US" dirty="0" smtClean="0"/>
              <a:t>Compliance </a:t>
            </a:r>
            <a:r>
              <a:rPr lang="en-US" dirty="0"/>
              <a:t>is not just about following rules it is </a:t>
            </a:r>
            <a:r>
              <a:rPr lang="en-US" dirty="0" smtClean="0"/>
              <a:t>about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protecting people</a:t>
            </a:r>
            <a:r>
              <a:rPr lang="en-US" dirty="0" smtClean="0"/>
              <a:t>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building confidence,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supporting </a:t>
            </a:r>
            <a:r>
              <a:rPr lang="en-US" dirty="0"/>
              <a:t>growth and sustainability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In regulating our market we are driven by the philosophical </a:t>
            </a:r>
            <a:r>
              <a:rPr lang="en-US" dirty="0" smtClean="0"/>
              <a:t>standing to </a:t>
            </a:r>
            <a:endParaRPr lang="en-US" dirty="0"/>
          </a:p>
          <a:p>
            <a:pPr lvl="0"/>
            <a:r>
              <a:rPr lang="en-US" dirty="0"/>
              <a:t>Create an environment where insurance can </a:t>
            </a:r>
            <a:r>
              <a:rPr lang="en-US" dirty="0" smtClean="0"/>
              <a:t>thrive and grow</a:t>
            </a:r>
            <a:endParaRPr lang="en-US" dirty="0"/>
          </a:p>
          <a:p>
            <a:pPr lvl="0"/>
            <a:r>
              <a:rPr lang="en-US" dirty="0"/>
              <a:t> investors can benefit </a:t>
            </a:r>
            <a:r>
              <a:rPr lang="en-US" dirty="0" smtClean="0"/>
              <a:t>and </a:t>
            </a:r>
            <a:r>
              <a:rPr lang="en-US" dirty="0"/>
              <a:t>get the returns on investment </a:t>
            </a:r>
          </a:p>
          <a:p>
            <a:pPr lvl="0"/>
            <a:r>
              <a:rPr lang="en-US" dirty="0"/>
              <a:t>Public can  trust the system, and </a:t>
            </a:r>
          </a:p>
          <a:p>
            <a:pPr lvl="0"/>
            <a:r>
              <a:rPr lang="en-US" dirty="0"/>
              <a:t>E</a:t>
            </a:r>
            <a:r>
              <a:rPr lang="en-US" dirty="0" smtClean="0"/>
              <a:t>very  policyholder </a:t>
            </a:r>
            <a:r>
              <a:rPr lang="en-US" dirty="0"/>
              <a:t>can feel </a:t>
            </a:r>
            <a:r>
              <a:rPr lang="en-US" dirty="0" smtClean="0"/>
              <a:t>protected</a:t>
            </a:r>
            <a:endParaRPr lang="en-US" dirty="0"/>
          </a:p>
          <a:p>
            <a:pPr lvl="0"/>
            <a:r>
              <a:rPr lang="en-US" dirty="0" smtClean="0"/>
              <a:t>Public and Private Assets are protected from risks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i="1" dirty="0" smtClean="0"/>
              <a:t>Dr. </a:t>
            </a:r>
            <a:r>
              <a:rPr lang="en-US" i="1" dirty="0" err="1" smtClean="0"/>
              <a:t>Baghayo</a:t>
            </a:r>
            <a:r>
              <a:rPr lang="en-US" i="1" dirty="0" smtClean="0"/>
              <a:t> A. Saqware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40456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047C0-FE9C-CAA4-71BE-D23948B47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22960"/>
            <a:ext cx="8915400" cy="48188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Closing Remarks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/>
              <a:t>As stakeholders we have a shared responsibility and duty to have </a:t>
            </a:r>
            <a:r>
              <a:rPr lang="en-US" dirty="0" smtClean="0"/>
              <a:t>a market   </a:t>
            </a:r>
          </a:p>
          <a:p>
            <a:pPr algn="just"/>
            <a:r>
              <a:rPr lang="en-US" dirty="0" smtClean="0"/>
              <a:t>where </a:t>
            </a:r>
            <a:r>
              <a:rPr lang="en-US" dirty="0" smtClean="0"/>
              <a:t>growth is  </a:t>
            </a:r>
            <a:r>
              <a:rPr lang="en-US" dirty="0"/>
              <a:t>based on merits and not </a:t>
            </a:r>
            <a:r>
              <a:rPr lang="en-US" dirty="0" smtClean="0"/>
              <a:t>multi-practices</a:t>
            </a:r>
            <a:r>
              <a:rPr lang="en-US" dirty="0"/>
              <a:t>; </a:t>
            </a:r>
            <a:endParaRPr lang="en-US" dirty="0" smtClean="0"/>
          </a:p>
          <a:p>
            <a:pPr algn="just"/>
            <a:r>
              <a:rPr lang="en-US" dirty="0" smtClean="0"/>
              <a:t> free from fraud and multi-practices; </a:t>
            </a:r>
          </a:p>
          <a:p>
            <a:pPr algn="just"/>
            <a:r>
              <a:rPr lang="en-US" dirty="0" smtClean="0"/>
              <a:t> with </a:t>
            </a:r>
            <a:r>
              <a:rPr lang="en-US" dirty="0" smtClean="0"/>
              <a:t>Public Confidence </a:t>
            </a:r>
          </a:p>
          <a:p>
            <a:pPr algn="just"/>
            <a:r>
              <a:rPr lang="en-US" dirty="0" smtClean="0"/>
              <a:t>Insurance becomes  </a:t>
            </a:r>
            <a:r>
              <a:rPr lang="en-US" dirty="0"/>
              <a:t>a solution for  poverty </a:t>
            </a:r>
            <a:r>
              <a:rPr lang="en-US" dirty="0" smtClean="0"/>
              <a:t>eradication and economic prosperity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THANK YOU.</a:t>
            </a:r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601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B0EC0-2413-4B64-E0D1-55FDC9FC9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57218"/>
          </a:xfrm>
        </p:spPr>
        <p:txBody>
          <a:bodyPr/>
          <a:lstStyle/>
          <a:p>
            <a:pPr algn="ctr"/>
            <a:r>
              <a:rPr lang="en-US" b="1" dirty="0"/>
              <a:t>Presentation Layout</a:t>
            </a:r>
            <a:endParaRPr lang="en-TZ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89955-F369-9BE5-956A-460E8335B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45920"/>
            <a:ext cx="9499156" cy="4265302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Regulatory Developments within the Tanzania Insurance Market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Snapshot on Tanzania Insurance Market Statistics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Responses on specific questions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Conclusion</a:t>
            </a:r>
            <a:endParaRPr lang="en-T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196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03305-CCA1-8AC2-B53F-398EDEFDF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9384" y="603504"/>
            <a:ext cx="10168128" cy="578815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31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TZ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TIRA </a:t>
            </a:r>
            <a:r>
              <a:rPr lang="en-TZ" sz="2400" kern="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400" kern="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Regulatory </a:t>
            </a:r>
            <a:r>
              <a:rPr lang="en-TZ" sz="2400" kern="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institution </a:t>
            </a:r>
            <a:r>
              <a:rPr lang="en-TZ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established under the </a:t>
            </a:r>
            <a:r>
              <a:rPr lang="en-TZ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  <a:r>
              <a:rPr lang="en-US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TZ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Act, Cap. 394</a:t>
            </a:r>
            <a:r>
              <a:rPr lang="en-TZ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TZ" sz="2400" kern="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kern="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TZ" sz="2400" kern="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TZ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2023) </a:t>
            </a:r>
            <a:r>
              <a:rPr lang="en-US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kern="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purpose of </a:t>
            </a:r>
            <a:r>
              <a:rPr lang="en-TZ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regulat</a:t>
            </a:r>
            <a:r>
              <a:rPr lang="en-US" sz="24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TZ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supervis</a:t>
            </a:r>
            <a:r>
              <a:rPr lang="en-US" sz="2400" kern="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TZ" sz="2400" kern="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TZ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insurance business </a:t>
            </a:r>
            <a:r>
              <a:rPr lang="en-US" kern="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within the United Republic of </a:t>
            </a:r>
            <a:r>
              <a:rPr lang="en-TZ" sz="24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Tanzania. </a:t>
            </a:r>
            <a:endParaRPr lang="en-US" kern="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dirty="0">
                <a:latin typeface="Arial"/>
              </a:rPr>
              <a:t>Our </a:t>
            </a:r>
            <a:r>
              <a:rPr lang="en-US" dirty="0" smtClean="0">
                <a:latin typeface="Arial"/>
              </a:rPr>
              <a:t>mandates </a:t>
            </a:r>
            <a:r>
              <a:rPr lang="en-US" dirty="0">
                <a:latin typeface="Arial"/>
              </a:rPr>
              <a:t>are to:</a:t>
            </a:r>
          </a:p>
          <a:p>
            <a:pPr lvl="1" algn="just"/>
            <a:r>
              <a:rPr lang="en-US" dirty="0" smtClean="0">
                <a:latin typeface="Arial"/>
              </a:rPr>
              <a:t>Register, issue licenses and Renewals  </a:t>
            </a:r>
            <a:r>
              <a:rPr lang="en-US" dirty="0">
                <a:latin typeface="Arial"/>
              </a:rPr>
              <a:t>to registrants;</a:t>
            </a:r>
          </a:p>
          <a:p>
            <a:pPr lvl="1" algn="just"/>
            <a:r>
              <a:rPr lang="en-US" dirty="0">
                <a:latin typeface="Arial"/>
              </a:rPr>
              <a:t>Provide </a:t>
            </a:r>
            <a:r>
              <a:rPr lang="en-US" dirty="0" smtClean="0">
                <a:latin typeface="Arial"/>
              </a:rPr>
              <a:t>regulatory  </a:t>
            </a:r>
            <a:r>
              <a:rPr lang="en-US" dirty="0">
                <a:latin typeface="Arial"/>
              </a:rPr>
              <a:t>and supervisory Guidelines;</a:t>
            </a:r>
          </a:p>
          <a:p>
            <a:pPr lvl="1" algn="just"/>
            <a:r>
              <a:rPr lang="en-US" dirty="0">
                <a:latin typeface="Arial"/>
              </a:rPr>
              <a:t>Protect the interests of </a:t>
            </a:r>
            <a:r>
              <a:rPr lang="en-US" dirty="0" smtClean="0">
                <a:latin typeface="Arial"/>
              </a:rPr>
              <a:t>policyholders, </a:t>
            </a:r>
            <a:r>
              <a:rPr lang="en-US" dirty="0" smtClean="0">
                <a:latin typeface="Arial"/>
              </a:rPr>
              <a:t>beneficiaries' </a:t>
            </a:r>
            <a:r>
              <a:rPr lang="en-US" dirty="0" smtClean="0">
                <a:latin typeface="Arial"/>
              </a:rPr>
              <a:t>and stakeholders;</a:t>
            </a:r>
            <a:endParaRPr lang="en-US" dirty="0">
              <a:latin typeface="Arial"/>
            </a:endParaRPr>
          </a:p>
          <a:p>
            <a:pPr lvl="1" algn="just"/>
            <a:r>
              <a:rPr lang="en-US" dirty="0" smtClean="0">
                <a:latin typeface="Arial"/>
              </a:rPr>
              <a:t>Enhance Market Developments, stability  </a:t>
            </a:r>
            <a:r>
              <a:rPr lang="en-US" dirty="0">
                <a:latin typeface="Arial"/>
              </a:rPr>
              <a:t>and </a:t>
            </a:r>
            <a:r>
              <a:rPr lang="en-US" dirty="0" smtClean="0">
                <a:latin typeface="Arial"/>
              </a:rPr>
              <a:t>sustainability; </a:t>
            </a:r>
            <a:r>
              <a:rPr lang="en-US" dirty="0">
                <a:latin typeface="Arial"/>
              </a:rPr>
              <a:t>and</a:t>
            </a:r>
          </a:p>
          <a:p>
            <a:pPr lvl="1" algn="just"/>
            <a:r>
              <a:rPr lang="en-US" dirty="0">
                <a:latin typeface="Arial"/>
              </a:rPr>
              <a:t>Advise the Government on all insurance matters.</a:t>
            </a:r>
          </a:p>
          <a:p>
            <a:endParaRPr lang="en-TZ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529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04018-3F77-4D69-BAE4-2DD19ADD7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4832" y="502920"/>
            <a:ext cx="10107168" cy="5797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Regulatory Developments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in Tanzania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 have made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 remarkable progres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 which includes but not limited to: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just"/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Adopt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ion of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isk-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ased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upervision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just"/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Rolled out IFRS 17 for all insurers and reinsures;</a:t>
            </a:r>
          </a:p>
          <a:p>
            <a:pPr lvl="0" algn="just"/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Enhancement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Digital Transformation;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ORS,TSS,Returns</a:t>
            </a:r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Enhance Consumer Protection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Implementation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of Universal Health Insurance;</a:t>
            </a:r>
          </a:p>
          <a:p>
            <a:pPr lvl="0" algn="just"/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Establishment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of industry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consortiums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Tanzania Energy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Co- Insurance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Consortium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) and Tanzania Agriculture Insurance Consortium (TAIC).</a:t>
            </a:r>
          </a:p>
          <a:p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259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AA84B-F1B5-FCE6-0965-094E03590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3392" y="411480"/>
            <a:ext cx="10094976" cy="64465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Snapshots on Tanzania Insurance Market statistics for 2024</a:t>
            </a:r>
          </a:p>
          <a:p>
            <a:pPr marL="0" indent="0" algn="just">
              <a:buNone/>
            </a:pP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K</a:t>
            </a:r>
            <a:r>
              <a:rPr lang="en-TZ" b="1" dirty="0" smtClean="0">
                <a:latin typeface="Arial" panose="020B0604020202020204" pitchFamily="34" charset="0"/>
                <a:cs typeface="Arial" panose="020B0604020202020204" pitchFamily="34" charset="0"/>
              </a:rPr>
              <a:t>ey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performance indicators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for the year </a:t>
            </a:r>
            <a:r>
              <a:rPr lang="en-TZ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Gross Written Premium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(GWP) grew by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20.2%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to TZS 1.52 trillion compared to 1.24 trillion recorded in year 2023;</a:t>
            </a:r>
          </a:p>
          <a:p>
            <a:pPr lvl="0" algn="just"/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Total investment income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grew by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9.9%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to TZS 1.41 trillion compared to 1.28 trillion reported in year 2023;</a:t>
            </a:r>
          </a:p>
          <a:p>
            <a:pPr lvl="0" algn="just"/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Total assets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grew by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15.0%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to TZS 2.47 trillion compared to 2.14 trillion reported in year 2023;</a:t>
            </a:r>
          </a:p>
          <a:p>
            <a:pPr lvl="0" algn="just"/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Insurance penetration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stood at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2.08 percent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compared to 2.01percent reported in year 2023;</a:t>
            </a:r>
          </a:p>
          <a:p>
            <a:pPr lvl="0" algn="just"/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Insurance registrants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(insurance service providers) grew by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26.4%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to 1,741 compared to 1,377 registrants in 2023; </a:t>
            </a:r>
          </a:p>
          <a:p>
            <a:pPr lvl="0" algn="just"/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Formal employment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in the insurance sub-sector grew by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15.0%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to 6,434 compared to 5,595 employees in year 2023; and</a:t>
            </a:r>
          </a:p>
          <a:p>
            <a:pPr lvl="0" algn="just"/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Beneficiaries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utilizing insurance services increased to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39.1%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of the total population compared to 37.2% reported in year 2023.</a:t>
            </a:r>
          </a:p>
          <a:p>
            <a:pPr marL="0" indent="0" algn="just">
              <a:buNone/>
            </a:pP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These are some of key performance statistics which manifests the remarkable progress that Tanzania has made in the Insurance subsector. </a:t>
            </a:r>
          </a:p>
          <a:p>
            <a:pPr algn="just"/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929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617C1-091F-3063-B679-21A4DDC3E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9968" y="420624"/>
            <a:ext cx="10162032" cy="64373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Responses on specific questions</a:t>
            </a: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Allow me  to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respond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specific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questions guiding today’s panel discussion</a:t>
            </a:r>
            <a:r>
              <a:rPr lang="en-TZ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1. What global regulatory changes are ahead?</a:t>
            </a:r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Globally, regulators are tightening prudential and reporting standards. The adoption of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IFRS 17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has improved transparency and comparability in financial statements. The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Insurance Core Principles (ICPs)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and risk-based capital standards are shaping the way supervisors assess solvency and governance.</a:t>
            </a:r>
          </a:p>
          <a:p>
            <a:pPr algn="just"/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For Tanzania, these global reforms are not new as we have already begun implementing risk-based supervision enforced by using our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RBS online system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to periodically analyse solvency and financial data in line with these standards. The lessons from IFRS 17 are helping both TIRA and insurers to better understand liabilities, reserves, and product pricing.</a:t>
            </a:r>
          </a:p>
          <a:p>
            <a:pPr algn="just"/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418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DD3E6-9184-2B8F-B15F-9816DE4C3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5960" y="420624"/>
            <a:ext cx="9838944" cy="5797296"/>
          </a:xfrm>
        </p:spPr>
        <p:txBody>
          <a:bodyPr/>
          <a:lstStyle/>
          <a:p>
            <a:pPr marL="0" indent="0" algn="just">
              <a:buNone/>
            </a:pP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2. How do those fit into an African context?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TZ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Africa’s markets are diverse and dynamics, but the direction is similar building stronger and more transparent systems. For Tanzania, we are aligning global principles to local realities. We apply proportionality: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Some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insurers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face deeper capital reviews, while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others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supported with technical guidance.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Through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TIRA-MIS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ORS and RBS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we have digitalized licensing application system, policy monitoring, and returns submission. These systems allows us to supervise efficiently and ensure compliance without adding unnecessary burdens.</a:t>
            </a:r>
          </a:p>
          <a:p>
            <a:pPr algn="just"/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785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D1831-2E77-5AFC-AFCB-C1EB5DB56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8840" y="640080"/>
            <a:ext cx="10043160" cy="56052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3. What major regulatory changes are coming in Africa?</a:t>
            </a:r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Globally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regulators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will bring about regulatory matters related to: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TZ" b="1" dirty="0" smtClean="0">
                <a:latin typeface="Arial" panose="020B0604020202020204" pitchFamily="34" charset="0"/>
                <a:cs typeface="Arial" panose="020B0604020202020204" pitchFamily="34" charset="0"/>
              </a:rPr>
              <a:t>isk-based supervision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Cyber Risk Management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TZ" b="1" dirty="0" smtClean="0">
                <a:latin typeface="Arial" panose="020B0604020202020204" pitchFamily="34" charset="0"/>
                <a:cs typeface="Arial" panose="020B0604020202020204" pitchFamily="34" charset="0"/>
              </a:rPr>
              <a:t>market conduct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and Customer Fair Treatment 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TZ" b="1" dirty="0" smtClean="0">
                <a:latin typeface="Arial" panose="020B0604020202020204" pitchFamily="34" charset="0"/>
                <a:cs typeface="Arial" panose="020B0604020202020204" pitchFamily="34" charset="0"/>
              </a:rPr>
              <a:t>orporate governance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Management of Health Insurance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Sharia Compliance Insurance (Takaful)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TZ" b="1" dirty="0" smtClean="0">
                <a:latin typeface="Arial" panose="020B0604020202020204" pitchFamily="34" charset="0"/>
                <a:cs typeface="Arial" panose="020B0604020202020204" pitchFamily="34" charset="0"/>
              </a:rPr>
              <a:t>einsurance management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emium 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cessions and retentions.</a:t>
            </a:r>
          </a:p>
          <a:p>
            <a:pPr algn="just"/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09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BDB4F-D8A5-511C-358D-B558EEDC6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0552" y="649224"/>
            <a:ext cx="9555480" cy="52943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4. How will rules have to change under the AFCFTA - African Continental Free Trade Agreement?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T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As we all knows, AFCFTA encourages cross-border trade, and insurance cannot be left behind.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There ongoing dialogue on matters related to: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TZ" b="1" dirty="0" smtClean="0">
                <a:latin typeface="Arial" panose="020B0604020202020204" pitchFamily="34" charset="0"/>
                <a:cs typeface="Arial" panose="020B0604020202020204" pitchFamily="34" charset="0"/>
              </a:rPr>
              <a:t>ross-border licensing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and standardized licensing requirements</a:t>
            </a:r>
            <a:r>
              <a:rPr lang="en-TZ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TZ" b="1" dirty="0" smtClean="0">
                <a:latin typeface="Arial" panose="020B0604020202020204" pitchFamily="34" charset="0"/>
                <a:cs typeface="Arial" panose="020B0604020202020204" pitchFamily="34" charset="0"/>
              </a:rPr>
              <a:t>armonized </a:t>
            </a:r>
            <a:r>
              <a:rPr lang="en-TZ" b="1" dirty="0">
                <a:latin typeface="Arial" panose="020B0604020202020204" pitchFamily="34" charset="0"/>
                <a:cs typeface="Arial" panose="020B0604020202020204" pitchFamily="34" charset="0"/>
              </a:rPr>
              <a:t>standards</a:t>
            </a:r>
            <a:r>
              <a:rPr lang="en-TZ" dirty="0">
                <a:latin typeface="Arial" panose="020B0604020202020204" pitchFamily="34" charset="0"/>
                <a:cs typeface="Arial" panose="020B0604020202020204" pitchFamily="34" charset="0"/>
              </a:rPr>
              <a:t> for solvency and market </a:t>
            </a:r>
            <a:r>
              <a:rPr lang="en-TZ" dirty="0" smtClean="0">
                <a:latin typeface="Arial" panose="020B0604020202020204" pitchFamily="34" charset="0"/>
                <a:cs typeface="Arial" panose="020B0604020202020204" pitchFamily="34" charset="0"/>
              </a:rPr>
              <a:t>conduct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Common Framework for Supervision and Accreditation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Digital Transformation and leverage on systems</a:t>
            </a:r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T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Baghayo A. Saqware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54164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996FDF6A52F641A045AA8CC4219637" ma:contentTypeVersion="3" ma:contentTypeDescription="Create a new document." ma:contentTypeScope="" ma:versionID="8091c55042bf6cd06695424d7d92a7b0">
  <xsd:schema xmlns:xsd="http://www.w3.org/2001/XMLSchema" xmlns:xs="http://www.w3.org/2001/XMLSchema" xmlns:p="http://schemas.microsoft.com/office/2006/metadata/properties" xmlns:ns3="a47e06cf-ee9a-4396-85aa-2e8499ee7a6e" targetNamespace="http://schemas.microsoft.com/office/2006/metadata/properties" ma:root="true" ma:fieldsID="15c1b4b5366478ea1fe44404d66fcbaa" ns3:_="">
    <xsd:import namespace="a47e06cf-ee9a-4396-85aa-2e8499ee7a6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7e06cf-ee9a-4396-85aa-2e8499ee7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5A8A244-19CA-428F-8AD5-1F7B5DFF38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7e06cf-ee9a-4396-85aa-2e8499ee7a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B79F27B-CBE7-4339-88E9-ECE3FF96D0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D2C296-57DE-459A-9492-97FA790E0387}">
  <ds:schemaRefs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a47e06cf-ee9a-4396-85aa-2e8499ee7a6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3232</TotalTime>
  <Words>1266</Words>
  <Application>Microsoft Office PowerPoint</Application>
  <PresentationFormat>Widescreen</PresentationFormat>
  <Paragraphs>123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</vt:lpstr>
      <vt:lpstr>Wingdings 3</vt:lpstr>
      <vt:lpstr>Wisp</vt:lpstr>
      <vt:lpstr>PowerPoint Presentation</vt:lpstr>
      <vt:lpstr>Presentation Layout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Jerry Mwantuke</dc:creator>
  <cp:lastModifiedBy>Dr. B. Saqware</cp:lastModifiedBy>
  <cp:revision>51</cp:revision>
  <dcterms:created xsi:type="dcterms:W3CDTF">2020-03-16T15:45:48Z</dcterms:created>
  <dcterms:modified xsi:type="dcterms:W3CDTF">2025-10-11T21:34:10Z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0x0101002D996FDF6A52F641A045AA8CC4219637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2023-07-19T06:37:24Z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8b35f3f2-ab04-48e2-ac29-d422a7e539f5</vt:lpwstr>
  </property>
  <property fmtid="{D5CDD505-2E9C-101B-9397-08002B2CF9AE}" pid="8" name="MSIP_Label_defa4170-0d19-0005-0004-bc88714345d2_ActionId">
    <vt:lpwstr>206e2378-6d14-4c45-98b0-b7c168cadcbf</vt:lpwstr>
  </property>
  <property fmtid="{D5CDD505-2E9C-101B-9397-08002B2CF9AE}" pid="9" name="MSIP_Label_defa4170-0d19-0005-0004-bc88714345d2_ContentBits">
    <vt:lpwstr>0</vt:lpwstr>
  </property>
</Properties>
</file>