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071" r:id="rId3"/>
    <p:sldId id="2079" r:id="rId4"/>
    <p:sldId id="2093" r:id="rId5"/>
    <p:sldId id="2090" r:id="rId6"/>
    <p:sldId id="2080" r:id="rId7"/>
    <p:sldId id="2088" r:id="rId8"/>
    <p:sldId id="2094" r:id="rId9"/>
    <p:sldId id="2099" r:id="rId10"/>
    <p:sldId id="2089" r:id="rId11"/>
    <p:sldId id="2081" r:id="rId12"/>
    <p:sldId id="2091" r:id="rId13"/>
    <p:sldId id="2092" r:id="rId14"/>
    <p:sldId id="2095" r:id="rId15"/>
    <p:sldId id="2096" r:id="rId16"/>
    <p:sldId id="2074" r:id="rId17"/>
    <p:sldId id="2075" r:id="rId18"/>
    <p:sldId id="2097" r:id="rId19"/>
    <p:sldId id="2076" r:id="rId20"/>
    <p:sldId id="2098" r:id="rId21"/>
    <p:sldId id="2077" r:id="rId22"/>
    <p:sldId id="2101" r:id="rId23"/>
    <p:sldId id="2073" r:id="rId24"/>
    <p:sldId id="2102" r:id="rId25"/>
    <p:sldId id="2100" r:id="rId26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99"/>
    <a:srgbClr val="533313"/>
    <a:srgbClr val="B12726"/>
    <a:srgbClr val="800080"/>
    <a:srgbClr val="660066"/>
    <a:srgbClr val="EBB11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9642" autoAdjust="0"/>
  </p:normalViewPr>
  <p:slideViewPr>
    <p:cSldViewPr>
      <p:cViewPr varScale="1">
        <p:scale>
          <a:sx n="79" d="100"/>
          <a:sy n="79" d="100"/>
        </p:scale>
        <p:origin x="1267" y="77"/>
      </p:cViewPr>
      <p:guideLst>
        <p:guide orient="horz" pos="2160"/>
        <p:guide pos="3120"/>
      </p:guideLst>
    </p:cSldViewPr>
  </p:slideViewPr>
  <p:outlineViewPr>
    <p:cViewPr>
      <p:scale>
        <a:sx n="50" d="100"/>
        <a:sy n="50" d="100"/>
      </p:scale>
      <p:origin x="0" y="625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608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G Omeg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G Omeg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G Omeg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G Omega" pitchFamily="34" charset="0"/>
              </a:defRPr>
            </a:lvl1pPr>
          </a:lstStyle>
          <a:p>
            <a:fld id="{A23A5437-B638-4F1D-9697-9BC9B802B83C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95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G Omeg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G Omeg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G Omeg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G Omega" pitchFamily="34" charset="0"/>
              </a:defRPr>
            </a:lvl1pPr>
          </a:lstStyle>
          <a:p>
            <a:fld id="{83ACCE94-D8CF-48C0-BB46-12EC3B1E90F7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85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G Omeg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G Omeg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G Omeg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G Omeg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G Omeg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DD2B0-4163-4C8C-A3E0-8831D5A4B851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93B02-B180-F46E-CABE-0A3BC4953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ABA9EC-702B-DE6B-7DA3-11BFA3838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27BD69-6853-B707-2BEB-27FBDB47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B56BC-0B49-4987-3C01-A89AAA95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4AF760-8B66-D73D-CD19-B0047F9D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005-A0BF-4E1D-A5CA-6BF8380236C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2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0CA76-984E-100D-987C-744B6A95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80AC57-6022-432D-BF4B-437D2F38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528B5-B922-410B-8824-8C2E043E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422FD-F169-51AD-0BEA-FC1F4127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995464-0551-1D72-72DF-D4114FF8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2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9F7BC6-514B-8461-C908-A0C054019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C2C5B8-6317-DDC7-F573-8E07ABD5F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20178E-277A-7EC4-E6B7-C0005696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C6208-A7BE-0AF8-78AD-43B0D2B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253AC3-CD8D-CE2B-C537-007014B9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61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7EE2C-1C32-7CCE-2983-43F39E27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3ED05-465F-2AF3-67A0-DD92A8EEE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8CF66E-72CE-B52C-536B-F8A0CFAC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8B302F-3DA4-6871-43D0-47FC717B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06ECF1-FCDE-0B53-076D-3D9FC6BD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6723E-EE66-2CC5-C03B-E1FAA733F74C}"/>
              </a:ext>
            </a:extLst>
          </p:cNvPr>
          <p:cNvSpPr/>
          <p:nvPr userDrawn="1"/>
        </p:nvSpPr>
        <p:spPr>
          <a:xfrm>
            <a:off x="2216696" y="6611779"/>
            <a:ext cx="7257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002060"/>
                </a:solidFill>
                <a:latin typeface="Trebuchet MS" panose="020B0603020202020204" pitchFamily="34" charset="0"/>
              </a:rPr>
              <a:t>Animateur: ABLEGUE H. Fabrice, Commissaire Contrôleur Général à la CIMA</a:t>
            </a:r>
          </a:p>
        </p:txBody>
      </p:sp>
    </p:spTree>
    <p:extLst>
      <p:ext uri="{BB962C8B-B14F-4D97-AF65-F5344CB8AC3E}">
        <p14:creationId xmlns:p14="http://schemas.microsoft.com/office/powerpoint/2010/main" val="7483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30F8D-C377-FFB1-F140-765F4600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BFCCC7-9DED-AE73-2A4E-2DDE31AC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82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82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82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BF64EC-5B7A-D253-0735-4243C956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C57E0-8561-169B-7202-5354A142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5C823-2FE7-878D-BA7F-F90B5EF0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4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38744-ECC4-7827-E190-6DD39F52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E1E7A6-2BE8-F4FD-D24C-9A2752D88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CCCD23-1DB9-1CAB-6BE1-F7A884AFE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4AD100-B406-8861-CDEA-1CF35E48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626196-CDF8-C3FC-C62C-EFE1030A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8E0151-54C4-CC05-B205-FFF2A8AF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3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D7105-643E-CDD8-BBE1-7657916B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9623EA-5C93-185C-F706-EFFDD1E51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67545F-7553-697A-0FAF-CDFBA36CC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4936CF-2330-DBFC-2550-B7F038995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812A61-FCE7-340C-2594-004B1AEF4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05278A-2BB2-98F2-20C3-4614686D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AB05A8-8C76-155A-DEFE-4D87155B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FF583C-C8D5-861B-74C1-78D46397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52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F0A0C-CE1D-A132-05E3-0A19DF4C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6A8EE0-5759-D7EC-4983-FC22DCA4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53EFB8-CBEE-AEF2-8DE3-EC25B704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ADEAB3-393C-3A5A-4435-2F73D6F7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55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029CFF-9EB0-F146-6A1B-1E07055E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7965C5-A9DF-F7FC-03D3-42FE678D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CC47F-9010-A575-B1AF-C6B33496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24F6E-A9EB-3C2D-B436-18431ABA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5F0F8-59B1-CD0B-63E1-626F85620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8A0A6-5215-BBEB-75D0-6D46DB22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DC5ADF-B5F6-B392-F90D-150357C5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BD98EB-3337-0168-1F4B-D56D2CFC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676B-BC37-1D38-441D-81D3AFDF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1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61978-F76F-F79B-F902-5930FEA4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504FE3-E04F-0D3E-3632-E7B76F1A8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D23608-14AF-B3E6-F83A-B6084C02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9286D0-747A-E5EF-EE3C-3CBEDB16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C2C4D2-D3BF-44FF-5D79-783AF2DD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0CD797-B920-E403-112C-6109DA4A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04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8BC849-57F2-0FF0-9CFE-EDC40191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62F9C0-77CD-45CC-09F3-D6DB0011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2B4A9D-B9F1-DD60-E3CD-29EA64AB5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1D083-A774-4EF0-954D-8736F21EB33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C99F6-4480-4992-A768-D2D767D33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A5AF3E-E494-C96F-4538-5AB66ABC5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E4F2E-A3C4-49A9-A35D-980B1705A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0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58211" y="4375264"/>
            <a:ext cx="53751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Animateur</a:t>
            </a:r>
          </a:p>
          <a:p>
            <a:pPr algn="ctr"/>
            <a:endParaRPr lang="fr-FR" sz="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ABLEGUE HOBA FABRICE</a:t>
            </a:r>
          </a:p>
          <a:p>
            <a:pPr algn="ctr"/>
            <a:r>
              <a:rPr lang="fr-FR" sz="1800" dirty="0">
                <a:solidFill>
                  <a:srgbClr val="0000CC"/>
                </a:solidFill>
                <a:latin typeface="Trebuchet MS" panose="020B0603020202020204" pitchFamily="34" charset="0"/>
              </a:rPr>
              <a:t>Commissaire Contrôleur Général (CIMA)</a:t>
            </a:r>
          </a:p>
          <a:p>
            <a:pPr algn="ctr"/>
            <a:endParaRPr lang="en-US" sz="1000" dirty="0">
              <a:latin typeface="Trebuchet MS" panose="020B0603020202020204" pitchFamily="34" charset="0"/>
            </a:endParaRP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 </a:t>
            </a:r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en-US" sz="1200" b="1" dirty="0">
                <a:latin typeface="Trebuchet MS" panose="020B0603020202020204" pitchFamily="34" charset="0"/>
              </a:rPr>
              <a:t>Fabrice.ablegue@cima-afrique.org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6457" y="6381328"/>
            <a:ext cx="4421275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533313"/>
                </a:solidFill>
                <a:latin typeface="Trebuchet MS" panose="020B0603020202020204" pitchFamily="34" charset="0"/>
              </a:rPr>
              <a:t>14 Octobre 2025 – OAA – HARARE - ZIMBABWE)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008" y="68711"/>
            <a:ext cx="1327104" cy="76944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OAA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333F8E38-CA26-4D8A-ACE5-46C871D6A2FF}"/>
              </a:ext>
            </a:extLst>
          </p:cNvPr>
          <p:cNvSpPr txBox="1">
            <a:spLocks/>
          </p:cNvSpPr>
          <p:nvPr/>
        </p:nvSpPr>
        <p:spPr bwMode="auto">
          <a:xfrm>
            <a:off x="4484947" y="915323"/>
            <a:ext cx="936105" cy="288031"/>
          </a:xfrm>
          <a:prstGeom prst="rect">
            <a:avLst/>
          </a:prstGeom>
          <a:noFill/>
          <a:ln w="38100" cmpd="sng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B12726"/>
                </a:solidFill>
                <a:latin typeface="+mj-lt"/>
                <a:ea typeface="+mj-ea"/>
                <a:cs typeface="+mj-cs"/>
                <a:sym typeface="Wingdings" pitchFamily="2" charset="2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12726"/>
                </a:solidFill>
                <a:latin typeface="Arial" charset="0"/>
                <a:sym typeface="Wingdings" pitchFamily="2" charset="2"/>
              </a:defRPr>
            </a:lvl9pPr>
          </a:lstStyle>
          <a:p>
            <a:r>
              <a:rPr lang="fr-FR" sz="1800" kern="0" dirty="0"/>
              <a:t>Thème 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FF8565-9CA4-46A8-96EF-7B3368FB8D73}"/>
              </a:ext>
            </a:extLst>
          </p:cNvPr>
          <p:cNvSpPr/>
          <p:nvPr/>
        </p:nvSpPr>
        <p:spPr>
          <a:xfrm>
            <a:off x="1784648" y="104415"/>
            <a:ext cx="6973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29</a:t>
            </a:r>
            <a:r>
              <a:rPr lang="fr-FR" sz="2400" b="1" baseline="30000" dirty="0">
                <a:solidFill>
                  <a:srgbClr val="002060"/>
                </a:solidFill>
                <a:latin typeface="Trebuchet MS" panose="020B0603020202020204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 FORUM DE LA REASSURANCE AFRICAINE</a:t>
            </a:r>
            <a:endParaRPr lang="fr-F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DB6D53-5868-4E33-A266-ED7D8A7D10B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0512" y="1268760"/>
            <a:ext cx="9073008" cy="7763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180000" tIns="10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800" dirty="0"/>
              <a:t> </a:t>
            </a:r>
            <a:r>
              <a:rPr lang="fr-FR" sz="1800" b="1" dirty="0"/>
              <a:t>CROISSANCE DE L'INDUSTRIE AFRICAINE DE LA RÉASSURANCE – NAVIGUER DANS LA VOLATILITÉ MONDIALE ET LA COMPLEXITÉ CROISSANTE DES RISQUES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B3C91E-CDD2-61AE-1A0C-945EDDF04B0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6495" y="2747755"/>
            <a:ext cx="9073008" cy="1081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0000" tIns="10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dirty="0">
                <a:solidFill>
                  <a:srgbClr val="0000CC"/>
                </a:solidFill>
              </a:rPr>
              <a:t>Thème: Navigation à travers la réglementation et la conformité, un port dans la tempête ? </a:t>
            </a:r>
            <a:endParaRPr lang="fr-FR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F26025-6D62-66B8-EF40-C7CB6C379C21}"/>
              </a:ext>
            </a:extLst>
          </p:cNvPr>
          <p:cNvSpPr txBox="1"/>
          <p:nvPr/>
        </p:nvSpPr>
        <p:spPr>
          <a:xfrm>
            <a:off x="740510" y="2214073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 DISCUSSION DES RÉGULATEURS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04B8B4-8C34-6D51-0A6D-4D3D6C01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991" y="34272"/>
            <a:ext cx="905001" cy="8383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DA1CF-616C-2160-50F6-3F7C7C2DE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E40D98-C9CC-793E-82E2-351D15CD3AEE}"/>
              </a:ext>
            </a:extLst>
          </p:cNvPr>
          <p:cNvSpPr txBox="1"/>
          <p:nvPr/>
        </p:nvSpPr>
        <p:spPr>
          <a:xfrm>
            <a:off x="99831" y="971436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Français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55E06E-647A-7766-7F05-906273CC9141}"/>
              </a:ext>
            </a:extLst>
          </p:cNvPr>
          <p:cNvSpPr txBox="1"/>
          <p:nvPr/>
        </p:nvSpPr>
        <p:spPr>
          <a:xfrm>
            <a:off x="101624" y="4139788"/>
            <a:ext cx="11521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English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F3EE80-2675-E293-5A60-02BB2798D893}"/>
              </a:ext>
            </a:extLst>
          </p:cNvPr>
          <p:cNvSpPr txBox="1"/>
          <p:nvPr/>
        </p:nvSpPr>
        <p:spPr>
          <a:xfrm>
            <a:off x="2360712" y="940658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2-b) Digitalisation et supervision des </a:t>
            </a:r>
            <a:r>
              <a:rPr lang="fr-FR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InsurTechs</a:t>
            </a:r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1BB341-F674-CDE7-0185-195E0746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74" y="-1330"/>
            <a:ext cx="8040222" cy="9727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09D0B63-D030-A6BD-21F7-B92C6D51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563087"/>
            <a:ext cx="9489504" cy="24419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63BCA-3A15-0173-EA22-811D1AFDC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6" y="4509120"/>
            <a:ext cx="9906000" cy="22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4A08-CD99-6F63-607F-EBA443A6B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CC767E7-1E53-63C0-8176-1DB1D7B6BC7D}"/>
              </a:ext>
            </a:extLst>
          </p:cNvPr>
          <p:cNvSpPr txBox="1"/>
          <p:nvPr/>
        </p:nvSpPr>
        <p:spPr>
          <a:xfrm>
            <a:off x="1640632" y="1004848"/>
            <a:ext cx="5616624" cy="11182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fr-FR" sz="3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 DE LA CIMA </a:t>
            </a:r>
          </a:p>
          <a:p>
            <a:pPr algn="ctr">
              <a:spcAft>
                <a:spcPts val="800"/>
              </a:spcAft>
              <a:buNone/>
            </a:pPr>
            <a:r>
              <a:rPr lang="fr-FR" sz="3000" kern="100" dirty="0">
                <a:solidFill>
                  <a:srgbClr val="0000C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dirty="0">
                <a:solidFill>
                  <a:srgbClr val="0000CC"/>
                </a:solidFill>
                <a:latin typeface="Trebuchet MS" panose="020B0603020202020204" pitchFamily="34" charset="0"/>
              </a:rPr>
              <a:t>Specific case of the CIMA)</a:t>
            </a:r>
            <a:endParaRPr lang="fr-FR" sz="3000" kern="100" dirty="0">
              <a:solidFill>
                <a:srgbClr val="0000C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384FC7-1F69-7DEA-83FA-006A5A5C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605936"/>
            <a:ext cx="9112926" cy="32472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0F74B6-3722-A469-57BB-13675C7D963C}"/>
              </a:ext>
            </a:extLst>
          </p:cNvPr>
          <p:cNvSpPr txBox="1"/>
          <p:nvPr/>
        </p:nvSpPr>
        <p:spPr>
          <a:xfrm>
            <a:off x="1208584" y="332656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2-b) Digitalisation et supervision des </a:t>
            </a:r>
            <a:r>
              <a:rPr lang="fr-FR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InsurTechs</a:t>
            </a:r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2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DA4B-5AAB-5E5C-6B9E-FF91974B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31CBC7-B219-2634-8D2D-3E0A8F03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8" y="836712"/>
            <a:ext cx="8792802" cy="10764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7334DC-EB66-0FC7-F82E-09F9D094DABA}"/>
              </a:ext>
            </a:extLst>
          </p:cNvPr>
          <p:cNvSpPr txBox="1"/>
          <p:nvPr/>
        </p:nvSpPr>
        <p:spPr>
          <a:xfrm>
            <a:off x="272480" y="-48638"/>
            <a:ext cx="9865095" cy="55399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fr-FR" sz="3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 DE LA CIMA           </a:t>
            </a:r>
            <a:r>
              <a:rPr lang="en-US" sz="3000" dirty="0">
                <a:solidFill>
                  <a:srgbClr val="0000CC"/>
                </a:solidFill>
                <a:latin typeface="Trebuchet MS" panose="020B0603020202020204" pitchFamily="34" charset="0"/>
              </a:rPr>
              <a:t>Specific case of the CIMA</a:t>
            </a:r>
            <a:endParaRPr lang="fr-FR" sz="3000" kern="100" dirty="0">
              <a:solidFill>
                <a:srgbClr val="0000C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FB60BA-DAD7-69E0-9259-F584DBBDAAD1}"/>
              </a:ext>
            </a:extLst>
          </p:cNvPr>
          <p:cNvSpPr txBox="1"/>
          <p:nvPr/>
        </p:nvSpPr>
        <p:spPr>
          <a:xfrm>
            <a:off x="1424608" y="43660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2-b) Digitalisation et supervision des </a:t>
            </a:r>
            <a:r>
              <a:rPr lang="fr-FR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InsurTechs</a:t>
            </a:r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E20EF33-53AF-A035-2F75-AB30D6DA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988840"/>
            <a:ext cx="9674425" cy="46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2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FD88C-BA62-B2F6-19E8-B02AD0F52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E24A9AB-8AFD-83D1-CF0F-49633A39441E}"/>
              </a:ext>
            </a:extLst>
          </p:cNvPr>
          <p:cNvSpPr txBox="1"/>
          <p:nvPr/>
        </p:nvSpPr>
        <p:spPr>
          <a:xfrm>
            <a:off x="272480" y="-48638"/>
            <a:ext cx="9865095" cy="55399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fr-FR" sz="3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 DE LA CIMA           </a:t>
            </a:r>
            <a:r>
              <a:rPr lang="en-US" sz="3000" dirty="0">
                <a:solidFill>
                  <a:srgbClr val="0000CC"/>
                </a:solidFill>
                <a:latin typeface="Trebuchet MS" panose="020B0603020202020204" pitchFamily="34" charset="0"/>
              </a:rPr>
              <a:t>Specific case of the CIMA</a:t>
            </a:r>
            <a:endParaRPr lang="fr-FR" sz="3000" kern="100" dirty="0">
              <a:solidFill>
                <a:srgbClr val="0000C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DD4C8F-5324-E799-6961-D811B397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4" y="1893587"/>
            <a:ext cx="8764223" cy="4991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09D85D-2FA1-258E-D912-493A5D00F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0" y="859409"/>
            <a:ext cx="8754697" cy="10574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457D4D-542C-BF9C-009A-CD205CCC0A21}"/>
              </a:ext>
            </a:extLst>
          </p:cNvPr>
          <p:cNvSpPr txBox="1"/>
          <p:nvPr/>
        </p:nvSpPr>
        <p:spPr>
          <a:xfrm>
            <a:off x="1424608" y="436602"/>
            <a:ext cx="72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2-b) Digitalisation et supervision des </a:t>
            </a:r>
            <a:r>
              <a:rPr lang="fr-FR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InsurTechs</a:t>
            </a:r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(suite) </a:t>
            </a:r>
            <a:endParaRPr lang="fr-FR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9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6A3A3-5290-820D-D53D-6E6B7CDF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8A71E87-4269-873D-5459-B38DA8744FCA}"/>
              </a:ext>
            </a:extLst>
          </p:cNvPr>
          <p:cNvSpPr txBox="1"/>
          <p:nvPr/>
        </p:nvSpPr>
        <p:spPr>
          <a:xfrm>
            <a:off x="272480" y="-48638"/>
            <a:ext cx="9865095" cy="55399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fr-FR" sz="3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 DE LA CIMA           </a:t>
            </a:r>
            <a:r>
              <a:rPr lang="en-US" sz="3000" dirty="0">
                <a:solidFill>
                  <a:srgbClr val="0000CC"/>
                </a:solidFill>
                <a:latin typeface="Trebuchet MS" panose="020B0603020202020204" pitchFamily="34" charset="0"/>
              </a:rPr>
              <a:t>Specific case of the CIMA</a:t>
            </a:r>
            <a:endParaRPr lang="fr-FR" sz="3000" kern="100" dirty="0">
              <a:solidFill>
                <a:srgbClr val="0000C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843303-9139-4C1E-82FD-A2022DC5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2132856"/>
            <a:ext cx="9524238" cy="46665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875B66-A1D2-6C69-C495-335AA299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052736"/>
            <a:ext cx="9192908" cy="109613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27EB2CF-7123-71EA-54A3-72BF78C83472}"/>
              </a:ext>
            </a:extLst>
          </p:cNvPr>
          <p:cNvSpPr txBox="1"/>
          <p:nvPr/>
        </p:nvSpPr>
        <p:spPr>
          <a:xfrm>
            <a:off x="614840" y="476672"/>
            <a:ext cx="880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2-c) Cas spécifique de la lutte contre le blanchiment des capitaux et le financement du terrorisme  (LBC –FT   ou </a:t>
            </a:r>
            <a:r>
              <a:rPr lang="fr-FR" sz="1800" b="1" dirty="0">
                <a:solidFill>
                  <a:srgbClr val="FF0000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AML-CFT</a:t>
            </a:r>
            <a:r>
              <a:rPr lang="fr-F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)</a:t>
            </a:r>
            <a:endParaRPr lang="fr-FR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6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B73-A5E1-C40B-E674-9389356F3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87D536-3D26-D9CF-66CC-CB21CC05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2060848"/>
            <a:ext cx="875609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AC04C-1C76-5627-350B-92A4AF06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06458B5-064F-155D-4F9F-9D2BA75E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0"/>
            <a:ext cx="7964011" cy="10002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EB498B-993E-BA82-47AB-0AF6F6F2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412776"/>
            <a:ext cx="9649072" cy="51940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4E75F9-C47A-DB2B-D4B0-05453BFF646D}"/>
              </a:ext>
            </a:extLst>
          </p:cNvPr>
          <p:cNvSpPr txBox="1"/>
          <p:nvPr/>
        </p:nvSpPr>
        <p:spPr>
          <a:xfrm>
            <a:off x="272480" y="930786"/>
            <a:ext cx="986509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fr-FR" sz="25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 DE LA CIMA                   </a:t>
            </a:r>
            <a:r>
              <a:rPr lang="en-US" sz="2500" dirty="0">
                <a:solidFill>
                  <a:srgbClr val="0000CC"/>
                </a:solidFill>
                <a:latin typeface="Trebuchet MS" panose="020B0603020202020204" pitchFamily="34" charset="0"/>
              </a:rPr>
              <a:t>Specific case of the CIMA</a:t>
            </a:r>
            <a:endParaRPr lang="fr-FR" sz="2500" kern="100" dirty="0">
              <a:solidFill>
                <a:srgbClr val="0000C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8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B1158-57B1-ECD5-0E5A-2471F756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A8547A-047D-6A83-7C17-D8B95570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132856"/>
            <a:ext cx="931137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02264-82BA-BCC8-DFC8-190BF6C6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A2BD20-3C97-35F7-28EB-7808FEF98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76848"/>
            <a:ext cx="7916380" cy="14079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03440A-B640-290B-5769-43B50C05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628178"/>
            <a:ext cx="9777536" cy="47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ADCD-16E8-3322-148F-3B4BEF1D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F82DBFD-AAF8-4274-9BC0-C5BAD97F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16" y="1838300"/>
            <a:ext cx="6935168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A7554C-A89A-02F1-8553-E0BF1007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1484784"/>
            <a:ext cx="9777536" cy="51369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C5DDF05-2964-B3ED-C26F-FD6D71CC9C55}"/>
              </a:ext>
            </a:extLst>
          </p:cNvPr>
          <p:cNvSpPr txBox="1"/>
          <p:nvPr/>
        </p:nvSpPr>
        <p:spPr>
          <a:xfrm>
            <a:off x="3296816" y="10434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TERMES DE REFERENCE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9E148-F57F-E13E-0273-A373D289DFF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456" y="67180"/>
            <a:ext cx="9433048" cy="7695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180000" tIns="10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Thème : </a:t>
            </a:r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Navigation à travers la réglementation et la conformité,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un port dans la tempête ? </a:t>
            </a:r>
            <a:endParaRPr lang="fr-FR" sz="24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1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B9731-039E-4E7C-25B0-6CCA7280E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E9CE339-E9B9-5300-24F0-0FFBCF0F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51" y="-201704"/>
            <a:ext cx="7516274" cy="13527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572C70-A255-9840-0A6C-01892DFC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19" y="1412776"/>
            <a:ext cx="94469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FB508-F94B-DAA6-23ED-A35346436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2F48A9-A1AD-4477-F1A1-3931228E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132856"/>
            <a:ext cx="795448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1AC0F-2676-C9A1-D52E-E05FC232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0B9825-E7FD-2605-0450-23F624809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57" y="188640"/>
            <a:ext cx="7954485" cy="13681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3370D9-1477-D509-95C7-268869A8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44" y="1750642"/>
            <a:ext cx="9505056" cy="49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2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2F0A-9E68-F6D8-CF23-D7897477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89A042-0AAA-B675-FC01-16F3FDBD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0" y="2157494"/>
            <a:ext cx="7944959" cy="13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D4C48-7244-9A6A-BE04-32F746808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6AB15F-4ED7-7725-1ABA-BCB64437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1" y="33419"/>
            <a:ext cx="7944959" cy="13073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F02061-D7CB-3929-D2B2-5F0583FAD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4" y="1556792"/>
            <a:ext cx="92890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2C1A-5EC5-FF91-671C-116D9390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806790-97D0-3E56-18CF-626B0851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556792"/>
            <a:ext cx="9361040" cy="35320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26D321D-7BAC-B674-8C62-4D3E10383819}"/>
              </a:ext>
            </a:extLst>
          </p:cNvPr>
          <p:cNvSpPr txBox="1"/>
          <p:nvPr/>
        </p:nvSpPr>
        <p:spPr>
          <a:xfrm>
            <a:off x="4304928" y="11663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highlight>
                  <a:srgbClr val="FFFF00"/>
                </a:highlight>
              </a:rPr>
              <a:t>CIMA</a:t>
            </a:r>
          </a:p>
        </p:txBody>
      </p:sp>
    </p:spTree>
    <p:extLst>
      <p:ext uri="{BB962C8B-B14F-4D97-AF65-F5344CB8AC3E}">
        <p14:creationId xmlns:p14="http://schemas.microsoft.com/office/powerpoint/2010/main" val="387250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0532-A41B-02EE-BFDD-D192628AB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69F9F1-CCFF-486D-3BA5-D28FF887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836712"/>
            <a:ext cx="9777536" cy="208823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08F968C-2AC3-F9B4-E880-C4655BD6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0" y="4077072"/>
            <a:ext cx="9721080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7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CD0D-7C29-E932-F22B-ECF2A34E7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3ACA5C9-2B6D-DE08-42E7-21F55AC22EBE}"/>
              </a:ext>
            </a:extLst>
          </p:cNvPr>
          <p:cNvSpPr txBox="1"/>
          <p:nvPr/>
        </p:nvSpPr>
        <p:spPr>
          <a:xfrm>
            <a:off x="2360712" y="620688"/>
            <a:ext cx="7202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1-a) Notion de finance Durable (ESG) / </a:t>
            </a:r>
            <a:r>
              <a:rPr lang="fr-FR" sz="2000" b="1" dirty="0" err="1">
                <a:solidFill>
                  <a:srgbClr val="0000CC"/>
                </a:solidFill>
              </a:rPr>
              <a:t>Sustainable</a:t>
            </a:r>
            <a:r>
              <a:rPr lang="fr-FR" sz="2000" b="1" dirty="0">
                <a:solidFill>
                  <a:srgbClr val="0000CC"/>
                </a:solidFill>
              </a:rPr>
              <a:t> finance</a:t>
            </a:r>
            <a:endParaRPr lang="fr-F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FCF718-CCD4-EF0F-F8E9-950135F99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-222008"/>
            <a:ext cx="9777536" cy="8287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93A571-A29C-5F80-FB1F-1FD410829FEF}"/>
              </a:ext>
            </a:extLst>
          </p:cNvPr>
          <p:cNvSpPr txBox="1"/>
          <p:nvPr/>
        </p:nvSpPr>
        <p:spPr>
          <a:xfrm>
            <a:off x="2360712" y="4253026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1-b) Digitalisation et supervision des </a:t>
            </a:r>
            <a:r>
              <a:rPr lang="fr-FR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InsurTechs</a:t>
            </a:r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E1D2E5-BE0E-D281-CCA1-91324304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30" y="4787105"/>
            <a:ext cx="9354856" cy="13061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38A9DC9-EE40-A49A-C5BC-CBA0096D7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0" y="1053064"/>
            <a:ext cx="9392961" cy="30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290B-BBDE-87EA-7005-43C9D6B0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A9A42DB-84D9-232A-E670-2DE4E415F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076187"/>
            <a:ext cx="9721080" cy="29288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CE757-78A8-C60B-46F5-15A97A8F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4365104"/>
            <a:ext cx="9721080" cy="232040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19E4CD-D046-8B08-D010-C55FC0066A18}"/>
              </a:ext>
            </a:extLst>
          </p:cNvPr>
          <p:cNvSpPr txBox="1"/>
          <p:nvPr/>
        </p:nvSpPr>
        <p:spPr>
          <a:xfrm>
            <a:off x="2648744" y="633165"/>
            <a:ext cx="7113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rgbClr val="FF0000"/>
                </a:solidFill>
              </a:rPr>
              <a:t>1-a) Notion de finance Durable (ESG) / </a:t>
            </a:r>
            <a:r>
              <a:rPr lang="fr-FR" sz="2000" b="1" dirty="0" err="1">
                <a:solidFill>
                  <a:srgbClr val="0000CC"/>
                </a:solidFill>
              </a:rPr>
              <a:t>Sustainable</a:t>
            </a:r>
            <a:r>
              <a:rPr lang="fr-FR" sz="2000" b="1" dirty="0">
                <a:solidFill>
                  <a:srgbClr val="0000CC"/>
                </a:solidFill>
              </a:rPr>
              <a:t> finance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2AB312-C34F-0FCC-13FB-448980E0D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4" y="-222008"/>
            <a:ext cx="9777536" cy="8287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B79138-E2D8-BD97-79FF-B8EC9E19F28D}"/>
              </a:ext>
            </a:extLst>
          </p:cNvPr>
          <p:cNvSpPr txBox="1"/>
          <p:nvPr/>
        </p:nvSpPr>
        <p:spPr>
          <a:xfrm>
            <a:off x="150040" y="711501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Français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2954FC-16F4-0A67-6002-025153A19ACA}"/>
              </a:ext>
            </a:extLst>
          </p:cNvPr>
          <p:cNvSpPr txBox="1"/>
          <p:nvPr/>
        </p:nvSpPr>
        <p:spPr>
          <a:xfrm>
            <a:off x="101624" y="4004582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75114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CCB2D-F07E-9D9F-601E-E5E4FA3A9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517A287-8BD8-55E5-48CC-D5344E74C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" y="1406128"/>
            <a:ext cx="9777536" cy="25625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42E07F-5D66-9451-2269-4BC279A09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4376885"/>
            <a:ext cx="9692871" cy="2220467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E8DC89A-0FA5-FC18-B8B2-73C304D47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4" y="-222008"/>
            <a:ext cx="9777536" cy="8287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3A162CF-2A66-A856-3DDC-7403F757F66A}"/>
              </a:ext>
            </a:extLst>
          </p:cNvPr>
          <p:cNvSpPr txBox="1"/>
          <p:nvPr/>
        </p:nvSpPr>
        <p:spPr>
          <a:xfrm>
            <a:off x="2360712" y="692696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1-b) Digitalisation et supervision des </a:t>
            </a:r>
            <a:r>
              <a:rPr lang="fr-FR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InsurTechs</a:t>
            </a:r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03AA09-537A-A754-A777-44AA0E3CBAD4}"/>
              </a:ext>
            </a:extLst>
          </p:cNvPr>
          <p:cNvSpPr txBox="1"/>
          <p:nvPr/>
        </p:nvSpPr>
        <p:spPr>
          <a:xfrm>
            <a:off x="150040" y="971436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Français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DBD3EA-99FA-83FA-F1E4-D06291D4B961}"/>
              </a:ext>
            </a:extLst>
          </p:cNvPr>
          <p:cNvSpPr txBox="1"/>
          <p:nvPr/>
        </p:nvSpPr>
        <p:spPr>
          <a:xfrm>
            <a:off x="101624" y="4004582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06339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73D5C-BAEA-0F32-A718-F6E74D47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CE79030-7A99-6AF3-42BF-FDD13FA04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476672"/>
            <a:ext cx="8472270" cy="27363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8C761E-34FE-3F89-4D4D-3A118C387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0" y="4077072"/>
            <a:ext cx="9721080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4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41B7-C33B-631D-7158-92AA5FCF1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096B89-31B7-0966-C5A4-53D7D2D26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340768"/>
            <a:ext cx="9777536" cy="26548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63D959-05A7-D81C-E8BC-2537EA787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0" y="4509120"/>
            <a:ext cx="9699504" cy="2149415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E4C4097-C4D3-4443-7D8E-981D5253A36F}"/>
              </a:ext>
            </a:extLst>
          </p:cNvPr>
          <p:cNvSpPr txBox="1"/>
          <p:nvPr/>
        </p:nvSpPr>
        <p:spPr>
          <a:xfrm>
            <a:off x="99831" y="971436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Français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E524C2-F092-A488-2CFD-8D8354DC424C}"/>
              </a:ext>
            </a:extLst>
          </p:cNvPr>
          <p:cNvSpPr txBox="1"/>
          <p:nvPr/>
        </p:nvSpPr>
        <p:spPr>
          <a:xfrm>
            <a:off x="101624" y="4005064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English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E4B075D-869E-3456-09D2-7906512EC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274" y="-1330"/>
            <a:ext cx="8040222" cy="9727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3183794-0F7D-CC50-311C-16AA5B10B999}"/>
              </a:ext>
            </a:extLst>
          </p:cNvPr>
          <p:cNvSpPr txBox="1"/>
          <p:nvPr/>
        </p:nvSpPr>
        <p:spPr>
          <a:xfrm>
            <a:off x="2637517" y="906105"/>
            <a:ext cx="5519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rgbClr val="FF0000"/>
                </a:solidFill>
              </a:rPr>
              <a:t>2-a) Cas de la finance Durable (ESG)</a:t>
            </a:r>
          </a:p>
        </p:txBody>
      </p:sp>
    </p:spTree>
    <p:extLst>
      <p:ext uri="{BB962C8B-B14F-4D97-AF65-F5344CB8AC3E}">
        <p14:creationId xmlns:p14="http://schemas.microsoft.com/office/powerpoint/2010/main" val="200345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E83D-EC83-85B3-490B-38BCF9BFD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B053F286-EC94-E9ED-5452-4517D1BCA896}"/>
              </a:ext>
            </a:extLst>
          </p:cNvPr>
          <p:cNvSpPr txBox="1"/>
          <p:nvPr/>
        </p:nvSpPr>
        <p:spPr>
          <a:xfrm>
            <a:off x="2360712" y="44624"/>
            <a:ext cx="5519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b="1" dirty="0">
                <a:solidFill>
                  <a:srgbClr val="FF0000"/>
                </a:solidFill>
              </a:rPr>
              <a:t>CAS DES RISQUES CLIMATIQUES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9EC76F-824C-F16E-BA56-3F87C8734748}"/>
              </a:ext>
            </a:extLst>
          </p:cNvPr>
          <p:cNvSpPr txBox="1"/>
          <p:nvPr/>
        </p:nvSpPr>
        <p:spPr>
          <a:xfrm>
            <a:off x="2505994" y="548680"/>
            <a:ext cx="4967286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kern="1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African</a:t>
            </a:r>
            <a:r>
              <a:rPr lang="fr-FR" sz="3200" b="1" kern="1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</a:t>
            </a:r>
            <a:r>
              <a:rPr lang="fr-FR" sz="3200" b="1" kern="1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fr-FR" sz="3200" b="1" kern="1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(ARC)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3816A2-2C37-E41E-2AEA-FC368C7F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2" y="1164803"/>
            <a:ext cx="9417496" cy="52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50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231163</TotalTime>
  <Words>268</Words>
  <Application>Microsoft Office PowerPoint</Application>
  <PresentationFormat>Format A4 (210 x 297 mm)</PresentationFormat>
  <Paragraphs>45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CG Omega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NETFORM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expertise</dc:title>
  <dc:creator>Fangman Ouattara</dc:creator>
  <cp:lastModifiedBy>Hoba Fabrice ABLEGUE</cp:lastModifiedBy>
  <cp:revision>2625</cp:revision>
  <cp:lastPrinted>2002-08-05T09:11:14Z</cp:lastPrinted>
  <dcterms:created xsi:type="dcterms:W3CDTF">1999-02-24T13:35:46Z</dcterms:created>
  <dcterms:modified xsi:type="dcterms:W3CDTF">2025-10-13T20:15:19Z</dcterms:modified>
</cp:coreProperties>
</file>