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4" r:id="rId2"/>
  </p:sldMasterIdLst>
  <p:notesMasterIdLst>
    <p:notesMasterId r:id="rId19"/>
  </p:notesMasterIdLst>
  <p:sldIdLst>
    <p:sldId id="256" r:id="rId3"/>
    <p:sldId id="258" r:id="rId4"/>
    <p:sldId id="257" r:id="rId5"/>
    <p:sldId id="259" r:id="rId6"/>
    <p:sldId id="260" r:id="rId7"/>
    <p:sldId id="263" r:id="rId8"/>
    <p:sldId id="262" r:id="rId9"/>
    <p:sldId id="261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4630400" cy="8229600"/>
  <p:notesSz cx="8229600" cy="14630400"/>
  <p:embeddedFontLst>
    <p:embeddedFont>
      <p:font typeface="Fraunces Extra Bold" panose="020B0604020202020204" charset="0"/>
      <p:regular r:id="rId20"/>
    </p:embeddedFont>
    <p:embeddedFont>
      <p:font typeface="Nobile" panose="020B0604020202020204" charset="0"/>
      <p:regular r:id="rId21"/>
    </p:embeddedFont>
  </p:embeddedFontLst>
  <p:defaultTextStyle>
    <a:defPPr>
      <a:defRPr lang="en-T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11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759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3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/>
      </p:transition>
    </mc:Choice>
    <mc:Fallback xmlns="">
      <p:transition spd="slow" advTm="30000">
        <p:split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15506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/>
      </p:transition>
    </mc:Choice>
    <mc:Fallback xmlns="">
      <p:transition spd="slow" advTm="30000">
        <p:split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26544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/>
      </p:transition>
    </mc:Choice>
    <mc:Fallback xmlns="">
      <p:transition spd="slow" advTm="30000">
        <p:split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4259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/>
      </p:transition>
    </mc:Choice>
    <mc:Fallback xmlns="">
      <p:transition spd="slow" advTm="30000">
        <p:spli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30000">
        <p:split/>
      </p:transition>
    </mc:Choice>
    <mc:Fallback xmlns="">
      <p:transition spd="slow" advTm="30000">
        <p:split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999720"/>
            <a:ext cx="13836610" cy="2254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Africa Fit for the  Future: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Unlocking Infrastructure Investment Opportunities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59474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Welcome to this strategic session on how re/insurance can power African infrastructure development.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621280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Over 1,900 insurance leaders from 93 countries gather to build Africa's destiny.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6847761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8" name="Text 4"/>
          <p:cNvSpPr/>
          <p:nvPr/>
        </p:nvSpPr>
        <p:spPr>
          <a:xfrm>
            <a:off x="793790" y="7012246"/>
            <a:ext cx="345614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 Dr. Anselmi </a:t>
            </a:r>
            <a:r>
              <a:rPr lang="en-US" sz="2200" b="1" dirty="0" err="1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Anselmi</a:t>
            </a:r>
            <a:endParaRPr lang="en-US" sz="2200" b="1" dirty="0">
              <a:solidFill>
                <a:srgbClr val="405449"/>
              </a:solidFill>
              <a:latin typeface="Nobile Bold" pitchFamily="34" charset="0"/>
              <a:ea typeface="Nobile Bold" pitchFamily="34" charset="-122"/>
              <a:cs typeface="Nobile Bold" pitchFamily="34" charset="-120"/>
            </a:endParaRPr>
          </a:p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</a:rPr>
              <a:t> Moderator</a:t>
            </a:r>
          </a:p>
          <a:p>
            <a:pPr marL="0" indent="0" algn="l">
              <a:lnSpc>
                <a:spcPts val="3100"/>
              </a:lnSpc>
              <a:buNone/>
            </a:pPr>
            <a:r>
              <a:rPr lang="en-US" sz="2000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</a:rPr>
              <a:t>27</a:t>
            </a:r>
            <a:r>
              <a:rPr lang="en-US" sz="2000" b="1" baseline="30000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</a:rPr>
              <a:t>th</a:t>
            </a:r>
            <a:r>
              <a:rPr lang="en-US" sz="2000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</a:rPr>
              <a:t> May 2025, Skylight Hotel, Addis Ababa Ethiopia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1778"/>
            <a:ext cx="73271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Africa's Growth Potential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04185"/>
            <a:ext cx="3048000" cy="188380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714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Young Population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661898"/>
            <a:ext cx="304800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Median age 19, growing to 2.5B by 2100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3004185"/>
            <a:ext cx="3048119" cy="18838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125278" y="51714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Natural Resources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4125278" y="5661898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65% of world's arable land, 10% of freshwater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3004185"/>
            <a:ext cx="3048119" cy="188380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456884" y="51714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AfCFTA Impact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456884" y="5661898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Potential GWP growth to $3.4T by 2072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3004185"/>
            <a:ext cx="3048119" cy="188380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0788491" y="51714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Economic Growth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10788491" y="5661898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11 of 20 fastest-growing economies globally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52368"/>
            <a:ext cx="85786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Meet Our Distinguished Panel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1477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Leading experts in African insurance development</a:t>
            </a:r>
            <a:endParaRPr lang="en-US" sz="1750" b="1" i="1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32829"/>
            <a:ext cx="3048000" cy="188380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800124"/>
            <a:ext cx="29535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Dr. Anselmi Anselmi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5290542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Moderator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5789533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Academician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6288524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Business Consultant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93790" y="6787515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Insurance Broker</a:t>
            </a:r>
            <a:endParaRPr lang="en-US" sz="17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278" y="2632829"/>
            <a:ext cx="3048119" cy="188380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125278" y="48001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Fikru Wordofa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4125278" y="5290542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Panelist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4125278" y="5789533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Executive Officer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B’ness</a:t>
            </a:r>
            <a:endParaRPr lang="en-US" sz="1750" dirty="0">
              <a:solidFill>
                <a:srgbClr val="405449"/>
              </a:solidFill>
              <a:latin typeface="Nobile" pitchFamily="34" charset="0"/>
              <a:ea typeface="Nobile" pitchFamily="34" charset="-122"/>
              <a:cs typeface="Nobile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Strategy &amp; </a:t>
            </a:r>
            <a:r>
              <a:rPr lang="en-US" sz="1750" dirty="0" err="1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Dvt</a:t>
            </a: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Ethio Re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4125278" y="6696789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Board Member OESAI</a:t>
            </a: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4125278" y="7195780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Award winning Author</a:t>
            </a:r>
            <a:endParaRPr lang="en-US" sz="1750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6884" y="2632829"/>
            <a:ext cx="3048119" cy="188380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7456884" y="48001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Emma Ocansey</a:t>
            </a:r>
            <a:endParaRPr lang="en-US" sz="2200" dirty="0"/>
          </a:p>
        </p:txBody>
      </p:sp>
      <p:sp>
        <p:nvSpPr>
          <p:cNvPr id="18" name="Text 13"/>
          <p:cNvSpPr/>
          <p:nvPr/>
        </p:nvSpPr>
        <p:spPr>
          <a:xfrm>
            <a:off x="7456884" y="5290542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Panelist</a:t>
            </a:r>
            <a:endParaRPr lang="en-US" sz="1750" dirty="0"/>
          </a:p>
        </p:txBody>
      </p:sp>
      <p:sp>
        <p:nvSpPr>
          <p:cNvPr id="19" name="Text 14"/>
          <p:cNvSpPr/>
          <p:nvPr/>
        </p:nvSpPr>
        <p:spPr>
          <a:xfrm>
            <a:off x="7456884" y="5789533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Chief Distribution Officer Old Mutual, West Africa</a:t>
            </a:r>
            <a:endParaRPr lang="en-US" sz="1750" dirty="0"/>
          </a:p>
        </p:txBody>
      </p:sp>
      <p:sp>
        <p:nvSpPr>
          <p:cNvPr id="20" name="Text 15"/>
          <p:cNvSpPr/>
          <p:nvPr/>
        </p:nvSpPr>
        <p:spPr>
          <a:xfrm>
            <a:off x="7456884" y="6651427"/>
            <a:ext cx="304811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Financial inclusion devout Former banker</a:t>
            </a:r>
            <a:endParaRPr lang="en-US" sz="1750" dirty="0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491" y="2632829"/>
            <a:ext cx="3048119" cy="1883807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0788491" y="48001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Clement Chamboko</a:t>
            </a:r>
            <a:endParaRPr lang="en-US" sz="2200" dirty="0"/>
          </a:p>
        </p:txBody>
      </p:sp>
      <p:sp>
        <p:nvSpPr>
          <p:cNvPr id="23" name="Text 17"/>
          <p:cNvSpPr/>
          <p:nvPr/>
        </p:nvSpPr>
        <p:spPr>
          <a:xfrm>
            <a:off x="10788491" y="5290542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i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Panelist</a:t>
            </a:r>
            <a:endParaRPr lang="en-US" sz="1750" dirty="0"/>
          </a:p>
        </p:txBody>
      </p:sp>
      <p:sp>
        <p:nvSpPr>
          <p:cNvPr id="24" name="Text 18"/>
          <p:cNvSpPr/>
          <p:nvPr/>
        </p:nvSpPr>
        <p:spPr>
          <a:xfrm>
            <a:off x="10788491" y="5789533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MD Africa GCR Rating</a:t>
            </a:r>
            <a:endParaRPr lang="en-US" sz="1750" dirty="0"/>
          </a:p>
        </p:txBody>
      </p:sp>
      <p:sp>
        <p:nvSpPr>
          <p:cNvPr id="25" name="Text 19"/>
          <p:cNvSpPr/>
          <p:nvPr/>
        </p:nvSpPr>
        <p:spPr>
          <a:xfrm>
            <a:off x="10788491" y="6288524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Former banker</a:t>
            </a:r>
            <a:endParaRPr lang="en-US" sz="1750" dirty="0"/>
          </a:p>
        </p:txBody>
      </p:sp>
      <p:sp>
        <p:nvSpPr>
          <p:cNvPr id="26" name="Text 20"/>
          <p:cNvSpPr/>
          <p:nvPr/>
        </p:nvSpPr>
        <p:spPr>
          <a:xfrm>
            <a:off x="10788491" y="6787515"/>
            <a:ext cx="304811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Pan Africanist</a:t>
            </a:r>
            <a:endParaRPr lang="en-US" sz="1750" dirty="0"/>
          </a:p>
        </p:txBody>
      </p:sp>
      <p:sp>
        <p:nvSpPr>
          <p:cNvPr id="27" name="Text 6">
            <a:extLst>
              <a:ext uri="{FF2B5EF4-FFF2-40B4-BE49-F238E27FC236}">
                <a16:creationId xmlns:a16="http://schemas.microsoft.com/office/drawing/2014/main" id="{AE9EBD83-8051-C88E-3F87-09D922048D8B}"/>
              </a:ext>
            </a:extLst>
          </p:cNvPr>
          <p:cNvSpPr/>
          <p:nvPr/>
        </p:nvSpPr>
        <p:spPr>
          <a:xfrm>
            <a:off x="699373" y="7302818"/>
            <a:ext cx="304800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Award winning Author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10897"/>
            <a:ext cx="577465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006747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Africa Fit for Future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345983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Africa's insurance industry is not just a protector of assets, but a potential architect of prosperity.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4440793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The journey of a thousand miles begins with a single investment... perhaps even in a really long bridge!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5438656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/>
      </p:transition>
    </mc:Choice>
    <mc:Fallback xmlns="">
      <p:transition spd="slow" advTm="30000">
        <p:spli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7264"/>
            <a:ext cx="78606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006747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Africa's Untapped Potential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498955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2.5B</a:t>
            </a:r>
            <a:endParaRPr kumimoji="0" lang="en-US" sz="5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1436489" y="60213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Population by 2050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651176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Africa has the world's youngest population with median age 19.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5254704" y="4989552"/>
            <a:ext cx="4120872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65%</a:t>
            </a:r>
            <a:endParaRPr kumimoji="0" lang="en-US" sz="5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62638" y="6021348"/>
            <a:ext cx="29048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World's Arable Land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/>
          <p:cNvSpPr/>
          <p:nvPr/>
        </p:nvSpPr>
        <p:spPr>
          <a:xfrm>
            <a:off x="5254704" y="6511766"/>
            <a:ext cx="41208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Africa holds significant agricultural potential.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715738" y="498955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5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$3.4T</a:t>
            </a:r>
            <a:endParaRPr kumimoji="0" lang="en-US" sz="5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156150" y="6021348"/>
            <a:ext cx="32398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Potential GWP by 2072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715738" y="651176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With optimized AfCFTA, growing from current $115B.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/>
      </p:transition>
    </mc:Choice>
    <mc:Fallback xmlns="">
      <p:transition spd="slow" advTm="30000">
        <p:spli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4" name="Text 1"/>
          <p:cNvSpPr/>
          <p:nvPr/>
        </p:nvSpPr>
        <p:spPr>
          <a:xfrm>
            <a:off x="793790" y="8685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3B4540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Call to Action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917502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268022" y="2144316"/>
            <a:ext cx="30458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Innovative Financing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3"/>
          <p:cNvSpPr/>
          <p:nvPr/>
        </p:nvSpPr>
        <p:spPr>
          <a:xfrm>
            <a:off x="2268022" y="2634734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Nobile" pitchFamily="34" charset="0"/>
                <a:ea typeface="Nobile" pitchFamily="34" charset="-122"/>
                <a:cs typeface="Nobile" pitchFamily="34" charset="-120"/>
              </a:rPr>
              <a:t>Develop insurance-led investment vehicles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278386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268022" y="3505200"/>
            <a:ext cx="32821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Strategic Partnerships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5"/>
          <p:cNvSpPr/>
          <p:nvPr/>
        </p:nvSpPr>
        <p:spPr>
          <a:xfrm>
            <a:off x="2268022" y="3995618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Nobile" pitchFamily="34" charset="0"/>
                <a:ea typeface="Nobile" pitchFamily="34" charset="-122"/>
                <a:cs typeface="Nobile" pitchFamily="34" charset="-120"/>
              </a:rPr>
              <a:t>Form coalitions between insurers and developers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639270"/>
            <a:ext cx="1134070" cy="136088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268022" y="4866084"/>
            <a:ext cx="30363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Governance Reforms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7"/>
          <p:cNvSpPr/>
          <p:nvPr/>
        </p:nvSpPr>
        <p:spPr>
          <a:xfrm>
            <a:off x="2268022" y="5356503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Nobile" pitchFamily="34" charset="0"/>
                <a:ea typeface="Nobile" pitchFamily="34" charset="-122"/>
                <a:cs typeface="Nobile" pitchFamily="34" charset="-120"/>
              </a:rPr>
              <a:t>Combat illicit financial flows ($50-115B annually)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6000155"/>
            <a:ext cx="1134070" cy="1360884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2268022" y="62269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Agenda 2063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9"/>
          <p:cNvSpPr/>
          <p:nvPr/>
        </p:nvSpPr>
        <p:spPr>
          <a:xfrm>
            <a:off x="2268022" y="6717387"/>
            <a:ext cx="115685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Nobile" pitchFamily="34" charset="0"/>
                <a:ea typeface="Nobile" pitchFamily="34" charset="-122"/>
                <a:cs typeface="Nobile" pitchFamily="34" charset="-120"/>
              </a:rPr>
              <a:t>Align with "The Africa We Want" vision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/>
      </p:transition>
    </mc:Choice>
    <mc:Fallback xmlns="">
      <p:transition spd="slow" advTm="30000">
        <p:spli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769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81268"/>
            <a:ext cx="74523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006747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Moving Forward Together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530209"/>
            <a:ext cx="4347567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57776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Reject Status Quo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2"/>
          <p:cNvSpPr/>
          <p:nvPr/>
        </p:nvSpPr>
        <p:spPr>
          <a:xfrm>
            <a:off x="1020604" y="6268045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"We do not want to be a status quo Continent neither a status quo people."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57" y="4530209"/>
            <a:ext cx="4347567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68171" y="5777627"/>
            <a:ext cx="298192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Strategic Investment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4"/>
          <p:cNvSpPr/>
          <p:nvPr/>
        </p:nvSpPr>
        <p:spPr>
          <a:xfrm>
            <a:off x="5368171" y="6268045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Ensure Africa's books are overflowing with dividends of impactful investments.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924" y="4530209"/>
            <a:ext cx="4347567" cy="9072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777627"/>
            <a:ext cx="28716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Continued Dialogue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715738" y="6268045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4B4A4A"/>
                </a:solidFill>
                <a:effectLst/>
                <a:uLnTx/>
                <a:uFillTx/>
                <a:latin typeface="Geist" pitchFamily="34" charset="0"/>
                <a:ea typeface="Geist" pitchFamily="34" charset="-122"/>
                <a:cs typeface="Geist" pitchFamily="34" charset="-120"/>
              </a:rPr>
              <a:t>Continue this vital conversation beyond this room.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/>
      </p:transition>
    </mc:Choice>
    <mc:Fallback xmlns="">
      <p:transition spd="slow" advTm="30000">
        <p:spli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 l="30865"/>
          <a:stretch/>
        </p:blipFill>
        <p:spPr>
          <a:xfrm>
            <a:off x="6091915" y="-2004"/>
            <a:ext cx="8538486" cy="823160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58409"/>
            <a:ext cx="64167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rgbClr val="3B4540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Thank you!!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048941" y="2607350"/>
            <a:ext cx="30480" cy="4063722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5" name="Shape 2"/>
          <p:cNvSpPr/>
          <p:nvPr/>
        </p:nvSpPr>
        <p:spPr>
          <a:xfrm>
            <a:off x="1273612" y="2847261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Shape 3"/>
          <p:cNvSpPr/>
          <p:nvPr/>
        </p:nvSpPr>
        <p:spPr>
          <a:xfrm>
            <a:off x="793790" y="2607350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878860" y="26498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1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5"/>
          <p:cNvSpPr/>
          <p:nvPr/>
        </p:nvSpPr>
        <p:spPr>
          <a:xfrm>
            <a:off x="2183011" y="26852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Merci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273612" y="4594979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Shape 8"/>
          <p:cNvSpPr/>
          <p:nvPr/>
        </p:nvSpPr>
        <p:spPr>
          <a:xfrm>
            <a:off x="793790" y="435506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Text 9"/>
          <p:cNvSpPr/>
          <p:nvPr/>
        </p:nvSpPr>
        <p:spPr>
          <a:xfrm>
            <a:off x="878860" y="439757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1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183011" y="44329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Ahsante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Sana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273612" y="5979795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Shape 13"/>
          <p:cNvSpPr/>
          <p:nvPr/>
        </p:nvSpPr>
        <p:spPr>
          <a:xfrm>
            <a:off x="793790" y="5739884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7" name="Text 14"/>
          <p:cNvSpPr/>
          <p:nvPr/>
        </p:nvSpPr>
        <p:spPr>
          <a:xfrm>
            <a:off x="878860" y="578238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1" i="0" u="none" strike="noStrike" kern="1200" cap="none" spc="0" normalizeH="0" baseline="0" noProof="0" dirty="0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2183011" y="5817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05449"/>
                </a:solidFill>
                <a:effectLst/>
                <a:uLnTx/>
                <a:uFillTx/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Asamegnalehu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/>
      </p:transition>
    </mc:Choice>
    <mc:Fallback xmlns="">
      <p:transition spd="slow" advTm="30000">
        <p:spli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3755" y="403622"/>
            <a:ext cx="3946565" cy="458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Infrastructure Types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513755" y="1155740"/>
            <a:ext cx="13602891" cy="234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Africa's development requires investment in both physical assets and enabling systems</a:t>
            </a:r>
            <a:endParaRPr lang="en-US" sz="1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55" y="1555671"/>
            <a:ext cx="3263027" cy="201668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13755" y="3755827"/>
            <a:ext cx="1898690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Transport Networks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513755" y="4073128"/>
            <a:ext cx="3263027" cy="469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Roads, railways, ports, and airports connecting communities and markets</a:t>
            </a:r>
            <a:endParaRPr lang="en-US" sz="11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257" y="1555671"/>
            <a:ext cx="3263146" cy="201668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960257" y="3755827"/>
            <a:ext cx="1834872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Energy Systems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3960257" y="4073128"/>
            <a:ext cx="3263146" cy="469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Power generation, transmission and distribution infrastructure</a:t>
            </a:r>
            <a:endParaRPr lang="en-US" sz="11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878" y="1555671"/>
            <a:ext cx="3263146" cy="201668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06878" y="3755827"/>
            <a:ext cx="1834872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Water Resources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7406878" y="4073128"/>
            <a:ext cx="3263146" cy="469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Dams, irrigation, water supply and sanitation systems</a:t>
            </a:r>
            <a:endParaRPr lang="en-US" sz="11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3499" y="1555671"/>
            <a:ext cx="3263146" cy="201668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853499" y="3755827"/>
            <a:ext cx="1834872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ICT Networks</a:t>
            </a:r>
            <a:endParaRPr lang="en-US" sz="1400" dirty="0"/>
          </a:p>
        </p:txBody>
      </p:sp>
      <p:sp>
        <p:nvSpPr>
          <p:cNvPr id="15" name="Text 9"/>
          <p:cNvSpPr/>
          <p:nvPr/>
        </p:nvSpPr>
        <p:spPr>
          <a:xfrm>
            <a:off x="10853499" y="4073128"/>
            <a:ext cx="3263146" cy="469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Telecommunications, internet and digital technologies</a:t>
            </a:r>
            <a:endParaRPr lang="en-US" sz="1150" dirty="0"/>
          </a:p>
        </p:txBody>
      </p:sp>
      <p:sp>
        <p:nvSpPr>
          <p:cNvPr id="16" name="Text 10"/>
          <p:cNvSpPr/>
          <p:nvPr/>
        </p:nvSpPr>
        <p:spPr>
          <a:xfrm>
            <a:off x="513755" y="4762857"/>
            <a:ext cx="1834872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Soft Infrastructure</a:t>
            </a:r>
            <a:endParaRPr lang="en-US" sz="140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755" y="5212318"/>
            <a:ext cx="3263027" cy="201668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513755" y="7412474"/>
            <a:ext cx="1834872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Trade Facilitation</a:t>
            </a:r>
            <a:endParaRPr lang="en-US" sz="1400" dirty="0"/>
          </a:p>
        </p:txBody>
      </p:sp>
      <p:sp>
        <p:nvSpPr>
          <p:cNvPr id="19" name="Text 12"/>
          <p:cNvSpPr/>
          <p:nvPr/>
        </p:nvSpPr>
        <p:spPr>
          <a:xfrm>
            <a:off x="513755" y="7729776"/>
            <a:ext cx="3263027" cy="469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Customs procedures, regulatory frameworks and trade agreements</a:t>
            </a:r>
            <a:endParaRPr lang="en-US" sz="1150" dirty="0"/>
          </a:p>
        </p:txBody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257" y="5212318"/>
            <a:ext cx="3263146" cy="2016681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3960257" y="7412474"/>
            <a:ext cx="1834872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Data Systems</a:t>
            </a:r>
            <a:endParaRPr lang="en-US" sz="1400" dirty="0"/>
          </a:p>
        </p:txBody>
      </p:sp>
      <p:sp>
        <p:nvSpPr>
          <p:cNvPr id="22" name="Text 14"/>
          <p:cNvSpPr/>
          <p:nvPr/>
        </p:nvSpPr>
        <p:spPr>
          <a:xfrm>
            <a:off x="3960257" y="7729776"/>
            <a:ext cx="3263146" cy="469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Information management and digital governance frameworks</a:t>
            </a:r>
            <a:endParaRPr lang="en-US" sz="1150" dirty="0"/>
          </a:p>
        </p:txBody>
      </p:sp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6878" y="5212318"/>
            <a:ext cx="3263146" cy="2016681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7406878" y="7412474"/>
            <a:ext cx="2635687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Financial &amp; Legal Structures</a:t>
            </a:r>
            <a:endParaRPr lang="en-US" sz="1400" dirty="0"/>
          </a:p>
        </p:txBody>
      </p:sp>
      <p:sp>
        <p:nvSpPr>
          <p:cNvPr id="25" name="Text 16"/>
          <p:cNvSpPr/>
          <p:nvPr/>
        </p:nvSpPr>
        <p:spPr>
          <a:xfrm>
            <a:off x="7406878" y="7729776"/>
            <a:ext cx="3263146" cy="469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Banking systems, capital markets and regulatory environments</a:t>
            </a:r>
            <a:endParaRPr lang="en-US" sz="1150" dirty="0"/>
          </a:p>
        </p:txBody>
      </p:sp>
      <p:pic>
        <p:nvPicPr>
          <p:cNvPr id="26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53499" y="5212318"/>
            <a:ext cx="3263146" cy="2016681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10853499" y="7412474"/>
            <a:ext cx="1834872" cy="229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Human Capital</a:t>
            </a:r>
            <a:endParaRPr lang="en-US" sz="1400" dirty="0"/>
          </a:p>
        </p:txBody>
      </p:sp>
      <p:sp>
        <p:nvSpPr>
          <p:cNvPr id="28" name="Text 18"/>
          <p:cNvSpPr/>
          <p:nvPr/>
        </p:nvSpPr>
        <p:spPr>
          <a:xfrm>
            <a:off x="10853499" y="7729776"/>
            <a:ext cx="3263146" cy="4695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Education, skills development and knowledge systems</a:t>
            </a:r>
            <a:endParaRPr lang="en-US" sz="11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964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he Infrastructure Statistics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654147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3696653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7320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$130-170 billion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017306" y="4222433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Annual infrastructure needs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10200203" y="3654147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5274" y="3696653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37319" y="37320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$68-107 billion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37319" y="4222433"/>
            <a:ext cx="289941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Current funding gap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6280190" y="5401866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5444371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4797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2% GDP reduction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017306" y="597015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Annual cost of infrastructure gap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7830" y="915948"/>
            <a:ext cx="5270421" cy="658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Key Challenges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30" y="1996321"/>
            <a:ext cx="6577370" cy="8432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48571" y="3155752"/>
            <a:ext cx="364009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High Capital Requirements</a:t>
            </a: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948571" y="3611523"/>
            <a:ext cx="6155888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Infrastructure projects in Africa require massive funding, creating significant barriers to entry for many investors.</a:t>
            </a:r>
            <a:endParaRPr lang="en-US" sz="16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96321"/>
            <a:ext cx="6577370" cy="8432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25941" y="3155752"/>
            <a:ext cx="2635210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Risk Perception</a:t>
            </a:r>
            <a:endParaRPr lang="en-US" sz="2050" dirty="0"/>
          </a:p>
        </p:txBody>
      </p:sp>
      <p:sp>
        <p:nvSpPr>
          <p:cNvPr id="8" name="Text 4"/>
          <p:cNvSpPr/>
          <p:nvPr/>
        </p:nvSpPr>
        <p:spPr>
          <a:xfrm>
            <a:off x="7525941" y="3611523"/>
            <a:ext cx="6155888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Negative bias toward African investments persists, despite data showing potential for strong returns in many markets.</a:t>
            </a:r>
            <a:endParaRPr lang="en-US" sz="1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30" y="4813102"/>
            <a:ext cx="6577370" cy="8432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48571" y="5972532"/>
            <a:ext cx="3471029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Lack of Bankable Projects</a:t>
            </a:r>
            <a:endParaRPr lang="en-US" sz="2050" dirty="0"/>
          </a:p>
        </p:txBody>
      </p:sp>
      <p:sp>
        <p:nvSpPr>
          <p:cNvPr id="11" name="Text 6"/>
          <p:cNvSpPr/>
          <p:nvPr/>
        </p:nvSpPr>
        <p:spPr>
          <a:xfrm>
            <a:off x="948571" y="6428303"/>
            <a:ext cx="6155888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Limited well-structured investment opportunities hamper deployment of available capital into African infrastructure.</a:t>
            </a:r>
            <a:endParaRPr lang="en-US" sz="16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813102"/>
            <a:ext cx="6577370" cy="84320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25941" y="5972532"/>
            <a:ext cx="2635210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FX Risks</a:t>
            </a:r>
            <a:endParaRPr lang="en-US" sz="2050" dirty="0"/>
          </a:p>
        </p:txBody>
      </p:sp>
      <p:sp>
        <p:nvSpPr>
          <p:cNvPr id="14" name="Text 8"/>
          <p:cNvSpPr/>
          <p:nvPr/>
        </p:nvSpPr>
        <p:spPr>
          <a:xfrm>
            <a:off x="7525941" y="6428303"/>
            <a:ext cx="6155888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Currency volatility concerns create additional challenges for long-term infrastructure investment planning.</a:t>
            </a:r>
            <a:endParaRPr lang="en-US" sz="16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82726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</a:t>
            </a: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he Opportunity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8955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1.9%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1436489" y="60213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Default Rate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51176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Africa's infrastructure debt default rate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254704" y="4989552"/>
            <a:ext cx="4120872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4.2%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5897523" y="60213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GDP Growth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4704" y="6511766"/>
            <a:ext cx="41208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Expected African average in 2025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9715738" y="4989552"/>
            <a:ext cx="4120753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40%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10358438" y="60213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Private Funding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5738" y="6511766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Current private sector share in infrastructure</a:t>
            </a:r>
            <a:endParaRPr lang="en-US" sz="1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0"/>
            <a:ext cx="91440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1572"/>
            <a:ext cx="38988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Africa Lowest Default Rate</a:t>
            </a:r>
            <a:endParaRPr lang="en-US" sz="44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0"/>
            <a:ext cx="91440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1572"/>
            <a:ext cx="38988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Private sector share of credit</a:t>
            </a:r>
            <a:endParaRPr lang="en-US" sz="44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 l="24679" r="13732"/>
          <a:stretch/>
        </p:blipFill>
        <p:spPr>
          <a:xfrm>
            <a:off x="7024864" y="-784"/>
            <a:ext cx="7605536" cy="82303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16921" y="1558409"/>
            <a:ext cx="64167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Strategic Initiatives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238230" y="2607350"/>
            <a:ext cx="30480" cy="4063722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5" name="Shape 2"/>
          <p:cNvSpPr/>
          <p:nvPr/>
        </p:nvSpPr>
        <p:spPr>
          <a:xfrm>
            <a:off x="462901" y="2847261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Shape 3"/>
          <p:cNvSpPr/>
          <p:nvPr/>
        </p:nvSpPr>
        <p:spPr>
          <a:xfrm>
            <a:off x="-16921" y="2607350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Text 4"/>
          <p:cNvSpPr/>
          <p:nvPr/>
        </p:nvSpPr>
        <p:spPr>
          <a:xfrm>
            <a:off x="68149" y="26498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372300" y="26852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PIDA PAP 1 &amp; 2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372300" y="3175635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6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Programme for Infrastructure Development in Africa (2010)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462901" y="4594979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Shape 8"/>
          <p:cNvSpPr/>
          <p:nvPr/>
        </p:nvSpPr>
        <p:spPr>
          <a:xfrm>
            <a:off x="-16921" y="4355068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2" name="Text 9"/>
          <p:cNvSpPr/>
          <p:nvPr/>
        </p:nvSpPr>
        <p:spPr>
          <a:xfrm>
            <a:off x="68149" y="439757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1372300" y="44329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THE AFRICA FINANCE CORPORATION (AFC)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16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FOR INFRASTRUCTURE AND TRADE FINANCING IN AFRICA</a:t>
            </a:r>
            <a:endParaRPr lang="en-US" sz="1600" dirty="0"/>
          </a:p>
        </p:txBody>
      </p:sp>
      <p:sp>
        <p:nvSpPr>
          <p:cNvPr id="14" name="Text 11"/>
          <p:cNvSpPr/>
          <p:nvPr/>
        </p:nvSpPr>
        <p:spPr>
          <a:xfrm>
            <a:off x="1422542" y="3527546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51 programmes, 400+ projects (2012-2020)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462901" y="5979795"/>
            <a:ext cx="680442" cy="30480"/>
          </a:xfrm>
          <a:prstGeom prst="roundRect">
            <a:avLst>
              <a:gd name="adj" fmla="val 669768"/>
            </a:avLst>
          </a:prstGeom>
          <a:solidFill>
            <a:srgbClr val="CED9CE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Shape 13"/>
          <p:cNvSpPr/>
          <p:nvPr/>
        </p:nvSpPr>
        <p:spPr>
          <a:xfrm>
            <a:off x="-16921" y="5739884"/>
            <a:ext cx="510302" cy="510302"/>
          </a:xfrm>
          <a:prstGeom prst="roundRect">
            <a:avLst>
              <a:gd name="adj" fmla="val 40005"/>
            </a:avLst>
          </a:prstGeom>
          <a:solidFill>
            <a:srgbClr val="E8F3E8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7" name="Text 14"/>
          <p:cNvSpPr/>
          <p:nvPr/>
        </p:nvSpPr>
        <p:spPr>
          <a:xfrm>
            <a:off x="68149" y="578238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1372300" y="5817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Infrastructure Consortium for Africa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1472785" y="3903077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69 projects, $160.8B investment (2021-2030)</a:t>
            </a:r>
            <a:endParaRPr lang="en-US" sz="17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B0E4E0-655B-2495-2ACD-E01A1ABA5490}"/>
              </a:ext>
            </a:extLst>
          </p:cNvPr>
          <p:cNvSpPr txBox="1"/>
          <p:nvPr/>
        </p:nvSpPr>
        <p:spPr>
          <a:xfrm>
            <a:off x="1296186" y="6383211"/>
            <a:ext cx="7494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Fraunces Extra Bold" panose="020B0604020202020204" charset="0"/>
              </a:rPr>
              <a:t>4. Infrastructure Project Preparation Facility (IPPF) </a:t>
            </a:r>
            <a:endParaRPr lang="en-TZ" b="1" dirty="0">
              <a:latin typeface="Fraunces Extra Bold" panose="020B060402020202020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6BC9AB-10FD-E01C-A832-33B9278431BB}"/>
              </a:ext>
            </a:extLst>
          </p:cNvPr>
          <p:cNvSpPr txBox="1"/>
          <p:nvPr/>
        </p:nvSpPr>
        <p:spPr>
          <a:xfrm>
            <a:off x="1294242" y="6779007"/>
            <a:ext cx="7494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Fraunces Extra Bold" panose="020B0604020202020204" charset="0"/>
              </a:rPr>
              <a:t>5. African Infrastructure Investment Managers (AIIM</a:t>
            </a:r>
            <a:r>
              <a:rPr lang="en-US" b="1" dirty="0"/>
              <a:t>) </a:t>
            </a:r>
            <a:endParaRPr lang="en-TZ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5FE66F-0CF6-E324-8994-91B8F9BE70B8}"/>
              </a:ext>
            </a:extLst>
          </p:cNvPr>
          <p:cNvSpPr txBox="1"/>
          <p:nvPr/>
        </p:nvSpPr>
        <p:spPr>
          <a:xfrm>
            <a:off x="1372300" y="7319637"/>
            <a:ext cx="74943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Fraunces Extra Bold" panose="020B0604020202020204" charset="0"/>
              </a:rPr>
              <a:t>6. Africa50 Infrastructure Acceleration Fund</a:t>
            </a:r>
            <a:endParaRPr lang="en-TZ" dirty="0">
              <a:latin typeface="Fraunces Extra Bol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0"/>
            <a:ext cx="91440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6021"/>
            <a:ext cx="3898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Global Debt-to-GDP Ratio</a:t>
            </a:r>
            <a:endParaRPr lang="en-US" sz="44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/>
    </mc:Choice>
    <mc:Fallback xmlns="">
      <p:transition spd="slow" advClick="0" advTm="3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679</Words>
  <Application>Microsoft Office PowerPoint</Application>
  <PresentationFormat>Custom</PresentationFormat>
  <Paragraphs>153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</vt:lpstr>
      <vt:lpstr>Geist</vt:lpstr>
      <vt:lpstr>Nobile Bold</vt:lpstr>
      <vt:lpstr>Fraunces Extra Bold</vt:lpstr>
      <vt:lpstr>Nobile</vt:lpstr>
      <vt:lpstr>Noto Serif SC Bold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Charles Moki</cp:lastModifiedBy>
  <cp:revision>8</cp:revision>
  <dcterms:created xsi:type="dcterms:W3CDTF">2025-05-26T21:34:54Z</dcterms:created>
  <dcterms:modified xsi:type="dcterms:W3CDTF">2025-06-20T13:52:38Z</dcterms:modified>
</cp:coreProperties>
</file>