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4">
  <p:sldMasterIdLst>
    <p:sldMasterId id="2147483657" r:id="rId1"/>
  </p:sldMasterIdLst>
  <p:notesMasterIdLst>
    <p:notesMasterId r:id="rId36"/>
  </p:notesMasterIdLst>
  <p:sldIdLst>
    <p:sldId id="1087" r:id="rId2"/>
    <p:sldId id="563" r:id="rId3"/>
    <p:sldId id="445" r:id="rId4"/>
    <p:sldId id="1078" r:id="rId5"/>
    <p:sldId id="1104" r:id="rId6"/>
    <p:sldId id="1108" r:id="rId7"/>
    <p:sldId id="1111" r:id="rId8"/>
    <p:sldId id="1113" r:id="rId9"/>
    <p:sldId id="1191" r:id="rId10"/>
    <p:sldId id="1114" r:id="rId11"/>
    <p:sldId id="1115" r:id="rId12"/>
    <p:sldId id="1116" r:id="rId13"/>
    <p:sldId id="1202" r:id="rId14"/>
    <p:sldId id="981" r:id="rId15"/>
    <p:sldId id="1199" r:id="rId16"/>
    <p:sldId id="1200" r:id="rId17"/>
    <p:sldId id="1187" r:id="rId18"/>
    <p:sldId id="1117" r:id="rId19"/>
    <p:sldId id="1197" r:id="rId20"/>
    <p:sldId id="1189" r:id="rId21"/>
    <p:sldId id="1193" r:id="rId22"/>
    <p:sldId id="1194" r:id="rId23"/>
    <p:sldId id="1195" r:id="rId24"/>
    <p:sldId id="1123" r:id="rId25"/>
    <p:sldId id="1192" r:id="rId26"/>
    <p:sldId id="1198" r:id="rId27"/>
    <p:sldId id="970" r:id="rId28"/>
    <p:sldId id="983" r:id="rId29"/>
    <p:sldId id="1150" r:id="rId30"/>
    <p:sldId id="952" r:id="rId31"/>
    <p:sldId id="818" r:id="rId32"/>
    <p:sldId id="964" r:id="rId33"/>
    <p:sldId id="1148" r:id="rId34"/>
    <p:sldId id="1149" r:id="rId35"/>
  </p:sldIdLst>
  <p:sldSz cx="9144000" cy="5143500" type="screen16x9"/>
  <p:notesSz cx="7010400" cy="9296400"/>
  <p:embeddedFontLst>
    <p:embeddedFont>
      <p:font typeface="FrankRuehl" panose="020B0604020202020204" charset="0"/>
      <p:regular r:id="rId37"/>
    </p:embeddedFont>
    <p:embeddedFont>
      <p:font typeface="Caveat" panose="020B0604020202020204" charset="0"/>
      <p:regular r:id="rId38"/>
      <p:bold r:id="rId39"/>
    </p:embeddedFont>
    <p:embeddedFont>
      <p:font typeface="Agency FB" panose="020B0503020202020204" pitchFamily="34" charset="0"/>
      <p:regular r:id="rId40"/>
      <p:bold r:id="rId41"/>
    </p:embeddedFont>
    <p:embeddedFont>
      <p:font typeface="Calibri" panose="020F0502020204030204" pitchFamily="34" charset="0"/>
      <p:regular r:id="rId42"/>
      <p:bold r:id="rId43"/>
      <p:italic r:id="rId44"/>
      <p:boldItalic r:id="rId45"/>
    </p:embeddedFont>
    <p:embeddedFont>
      <p:font typeface="Amatic SC" panose="020B0604020202020204" charset="-79"/>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437605-6309-4B55-B3B1-F9DC94B42C5A}">
  <a:tblStyle styleId="{AD437605-6309-4B55-B3B1-F9DC94B42C5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77881" autoAdjust="0"/>
  </p:normalViewPr>
  <p:slideViewPr>
    <p:cSldViewPr>
      <p:cViewPr varScale="1">
        <p:scale>
          <a:sx n="74" d="100"/>
          <a:sy n="74" d="100"/>
        </p:scale>
        <p:origin x="1224" y="5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45D18-6591-4331-83C8-CC9278B0C5B1}"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04C81265-AE87-47A3-BAE7-8DEDD49A1E70}">
      <dgm:prSet phldrT="[Text]" custT="1"/>
      <dgm:spPr/>
      <dgm:t>
        <a:bodyPr/>
        <a:lstStyle/>
        <a:p>
          <a:r>
            <a:rPr lang="en-US" sz="1200" dirty="0" smtClean="0">
              <a:latin typeface="Caveat" charset="0"/>
            </a:rPr>
            <a:t>Drivers and gaps</a:t>
          </a:r>
          <a:endParaRPr lang="en-US" sz="1200" dirty="0">
            <a:latin typeface="Caveat" charset="0"/>
          </a:endParaRPr>
        </a:p>
      </dgm:t>
    </dgm:pt>
    <dgm:pt modelId="{1FAF0089-C02A-42C9-8985-C3E2EBFF0101}" type="parTrans" cxnId="{2AAC0032-612E-4E41-9BE9-AED023A085D8}">
      <dgm:prSet/>
      <dgm:spPr/>
      <dgm:t>
        <a:bodyPr/>
        <a:lstStyle/>
        <a:p>
          <a:endParaRPr lang="en-US" sz="2000">
            <a:latin typeface="Caveat" charset="0"/>
          </a:endParaRPr>
        </a:p>
      </dgm:t>
    </dgm:pt>
    <dgm:pt modelId="{E5A20468-113D-4655-96C7-90AAD717D05E}" type="sibTrans" cxnId="{2AAC0032-612E-4E41-9BE9-AED023A085D8}">
      <dgm:prSet/>
      <dgm:spPr/>
      <dgm:t>
        <a:bodyPr/>
        <a:lstStyle/>
        <a:p>
          <a:endParaRPr lang="en-US" sz="2000">
            <a:latin typeface="Caveat" charset="0"/>
          </a:endParaRPr>
        </a:p>
      </dgm:t>
    </dgm:pt>
    <dgm:pt modelId="{2A6DB3BA-EEB4-4F2A-B658-2732DEB1974B}">
      <dgm:prSet phldrT="[Text]" custT="1"/>
      <dgm:spPr/>
      <dgm:t>
        <a:bodyPr/>
        <a:lstStyle/>
        <a:p>
          <a:r>
            <a:rPr lang="en-US" sz="1200" dirty="0" smtClean="0">
              <a:latin typeface="Caveat" charset="0"/>
            </a:rPr>
            <a:t>The Road Ahead</a:t>
          </a:r>
          <a:endParaRPr lang="en-US" sz="1200" dirty="0">
            <a:latin typeface="Caveat" charset="0"/>
          </a:endParaRPr>
        </a:p>
      </dgm:t>
    </dgm:pt>
    <dgm:pt modelId="{BA2ACAF6-4B88-4688-99F5-6683390D177B}" type="parTrans" cxnId="{86DA48F7-FEEF-439B-A18B-9E222FA06788}">
      <dgm:prSet/>
      <dgm:spPr/>
      <dgm:t>
        <a:bodyPr/>
        <a:lstStyle/>
        <a:p>
          <a:endParaRPr lang="en-US" sz="2000">
            <a:latin typeface="Caveat" charset="0"/>
          </a:endParaRPr>
        </a:p>
      </dgm:t>
    </dgm:pt>
    <dgm:pt modelId="{F40C3F99-45EE-4FD4-AAA4-6BB3CF8BC617}" type="sibTrans" cxnId="{86DA48F7-FEEF-439B-A18B-9E222FA06788}">
      <dgm:prSet/>
      <dgm:spPr/>
      <dgm:t>
        <a:bodyPr/>
        <a:lstStyle/>
        <a:p>
          <a:endParaRPr lang="en-US" sz="2000">
            <a:latin typeface="Caveat" charset="0"/>
          </a:endParaRPr>
        </a:p>
      </dgm:t>
    </dgm:pt>
    <dgm:pt modelId="{9AD10A12-7C28-4CE1-992F-76F8A7DDE7D0}">
      <dgm:prSet custT="1"/>
      <dgm:spPr/>
      <dgm:t>
        <a:bodyPr/>
        <a:lstStyle/>
        <a:p>
          <a:r>
            <a:rPr lang="en-US" sz="1200" dirty="0" smtClean="0">
              <a:latin typeface="Caveat" charset="0"/>
            </a:rPr>
            <a:t>The role of African In(Re) insurers in funding infrastcutre  projects. </a:t>
          </a:r>
          <a:endParaRPr lang="en-US" sz="1200" dirty="0">
            <a:latin typeface="Caveat" charset="0"/>
          </a:endParaRPr>
        </a:p>
      </dgm:t>
    </dgm:pt>
    <dgm:pt modelId="{7E3CF1D6-3EA1-41A5-800B-3770FDC01A37}" type="parTrans" cxnId="{88F4ADB8-B6EC-4596-BD40-64409CFB0B15}">
      <dgm:prSet/>
      <dgm:spPr/>
      <dgm:t>
        <a:bodyPr/>
        <a:lstStyle/>
        <a:p>
          <a:endParaRPr lang="en-US" sz="2000"/>
        </a:p>
      </dgm:t>
    </dgm:pt>
    <dgm:pt modelId="{FCC8B7B2-1201-4D17-8CDD-2974B917B9A2}" type="sibTrans" cxnId="{88F4ADB8-B6EC-4596-BD40-64409CFB0B15}">
      <dgm:prSet/>
      <dgm:spPr/>
      <dgm:t>
        <a:bodyPr/>
        <a:lstStyle/>
        <a:p>
          <a:endParaRPr lang="en-US" sz="2000"/>
        </a:p>
      </dgm:t>
    </dgm:pt>
    <dgm:pt modelId="{58441A5B-FB80-44DC-9800-8AC7BFEF6ACD}" type="pres">
      <dgm:prSet presAssocID="{0A545D18-6591-4331-83C8-CC9278B0C5B1}" presName="Name0" presStyleCnt="0">
        <dgm:presLayoutVars>
          <dgm:chMax val="7"/>
          <dgm:chPref val="7"/>
          <dgm:dir/>
        </dgm:presLayoutVars>
      </dgm:prSet>
      <dgm:spPr/>
      <dgm:t>
        <a:bodyPr/>
        <a:lstStyle/>
        <a:p>
          <a:endParaRPr lang="en-US"/>
        </a:p>
      </dgm:t>
    </dgm:pt>
    <dgm:pt modelId="{FDB47ADC-4DF4-4713-B15F-BAF97CA334E9}" type="pres">
      <dgm:prSet presAssocID="{0A545D18-6591-4331-83C8-CC9278B0C5B1}" presName="Name1" presStyleCnt="0"/>
      <dgm:spPr/>
    </dgm:pt>
    <dgm:pt modelId="{AC6AACCE-B0E5-48BD-B71D-5D843326E28E}" type="pres">
      <dgm:prSet presAssocID="{0A545D18-6591-4331-83C8-CC9278B0C5B1}" presName="cycle" presStyleCnt="0"/>
      <dgm:spPr/>
    </dgm:pt>
    <dgm:pt modelId="{62EBDFB2-A3F2-4F3B-A187-DB441B363017}" type="pres">
      <dgm:prSet presAssocID="{0A545D18-6591-4331-83C8-CC9278B0C5B1}" presName="srcNode" presStyleLbl="node1" presStyleIdx="0" presStyleCnt="3"/>
      <dgm:spPr/>
    </dgm:pt>
    <dgm:pt modelId="{2F62D2D6-6795-4B21-AD5E-51EEB6FF849A}" type="pres">
      <dgm:prSet presAssocID="{0A545D18-6591-4331-83C8-CC9278B0C5B1}" presName="conn" presStyleLbl="parChTrans1D2" presStyleIdx="0" presStyleCnt="1"/>
      <dgm:spPr/>
      <dgm:t>
        <a:bodyPr/>
        <a:lstStyle/>
        <a:p>
          <a:endParaRPr lang="en-US"/>
        </a:p>
      </dgm:t>
    </dgm:pt>
    <dgm:pt modelId="{11074047-646D-4692-974B-A9F08C2AB35F}" type="pres">
      <dgm:prSet presAssocID="{0A545D18-6591-4331-83C8-CC9278B0C5B1}" presName="extraNode" presStyleLbl="node1" presStyleIdx="0" presStyleCnt="3"/>
      <dgm:spPr/>
    </dgm:pt>
    <dgm:pt modelId="{007390B9-F02E-4FA7-A762-DCDC827B2ED4}" type="pres">
      <dgm:prSet presAssocID="{0A545D18-6591-4331-83C8-CC9278B0C5B1}" presName="dstNode" presStyleLbl="node1" presStyleIdx="0" presStyleCnt="3"/>
      <dgm:spPr/>
    </dgm:pt>
    <dgm:pt modelId="{EEB28BC0-47C0-4071-9D05-91DBA479FC43}" type="pres">
      <dgm:prSet presAssocID="{9AD10A12-7C28-4CE1-992F-76F8A7DDE7D0}" presName="text_1" presStyleLbl="node1" presStyleIdx="0" presStyleCnt="3">
        <dgm:presLayoutVars>
          <dgm:bulletEnabled val="1"/>
        </dgm:presLayoutVars>
      </dgm:prSet>
      <dgm:spPr/>
      <dgm:t>
        <a:bodyPr/>
        <a:lstStyle/>
        <a:p>
          <a:endParaRPr lang="en-US"/>
        </a:p>
      </dgm:t>
    </dgm:pt>
    <dgm:pt modelId="{706E72A1-43C0-4872-AA44-E7E2FEFD39C1}" type="pres">
      <dgm:prSet presAssocID="{9AD10A12-7C28-4CE1-992F-76F8A7DDE7D0}" presName="accent_1" presStyleCnt="0"/>
      <dgm:spPr/>
    </dgm:pt>
    <dgm:pt modelId="{FA9298F9-499A-4FBE-8CC1-A4285D706F67}" type="pres">
      <dgm:prSet presAssocID="{9AD10A12-7C28-4CE1-992F-76F8A7DDE7D0}" presName="accentRepeatNode" presStyleLbl="solidFgAcc1" presStyleIdx="0" presStyleCnt="3"/>
      <dgm:spPr/>
    </dgm:pt>
    <dgm:pt modelId="{54DF1373-E39B-4808-9015-CBFEB014915B}" type="pres">
      <dgm:prSet presAssocID="{04C81265-AE87-47A3-BAE7-8DEDD49A1E70}" presName="text_2" presStyleLbl="node1" presStyleIdx="1" presStyleCnt="3">
        <dgm:presLayoutVars>
          <dgm:bulletEnabled val="1"/>
        </dgm:presLayoutVars>
      </dgm:prSet>
      <dgm:spPr/>
      <dgm:t>
        <a:bodyPr/>
        <a:lstStyle/>
        <a:p>
          <a:endParaRPr lang="en-US"/>
        </a:p>
      </dgm:t>
    </dgm:pt>
    <dgm:pt modelId="{AA79E093-0EA1-4DAA-A939-45CB05E64869}" type="pres">
      <dgm:prSet presAssocID="{04C81265-AE87-47A3-BAE7-8DEDD49A1E70}" presName="accent_2" presStyleCnt="0"/>
      <dgm:spPr/>
    </dgm:pt>
    <dgm:pt modelId="{26C4969C-9A1B-4CAB-83EB-1C1CF5EEFE18}" type="pres">
      <dgm:prSet presAssocID="{04C81265-AE87-47A3-BAE7-8DEDD49A1E70}" presName="accentRepeatNode" presStyleLbl="solidFgAcc1" presStyleIdx="1" presStyleCnt="3"/>
      <dgm:spPr/>
    </dgm:pt>
    <dgm:pt modelId="{046E5BBF-7D9C-4AC1-9277-A68F22E0E40A}" type="pres">
      <dgm:prSet presAssocID="{2A6DB3BA-EEB4-4F2A-B658-2732DEB1974B}" presName="text_3" presStyleLbl="node1" presStyleIdx="2" presStyleCnt="3">
        <dgm:presLayoutVars>
          <dgm:bulletEnabled val="1"/>
        </dgm:presLayoutVars>
      </dgm:prSet>
      <dgm:spPr/>
      <dgm:t>
        <a:bodyPr/>
        <a:lstStyle/>
        <a:p>
          <a:endParaRPr lang="en-US"/>
        </a:p>
      </dgm:t>
    </dgm:pt>
    <dgm:pt modelId="{991B943F-9E9B-45D9-9E17-01E0B99AC98E}" type="pres">
      <dgm:prSet presAssocID="{2A6DB3BA-EEB4-4F2A-B658-2732DEB1974B}" presName="accent_3" presStyleCnt="0"/>
      <dgm:spPr/>
    </dgm:pt>
    <dgm:pt modelId="{96EE8A71-A565-4993-9F7C-8769AF6BF28B}" type="pres">
      <dgm:prSet presAssocID="{2A6DB3BA-EEB4-4F2A-B658-2732DEB1974B}" presName="accentRepeatNode" presStyleLbl="solidFgAcc1" presStyleIdx="2" presStyleCnt="3"/>
      <dgm:spPr/>
    </dgm:pt>
  </dgm:ptLst>
  <dgm:cxnLst>
    <dgm:cxn modelId="{2AAC0032-612E-4E41-9BE9-AED023A085D8}" srcId="{0A545D18-6591-4331-83C8-CC9278B0C5B1}" destId="{04C81265-AE87-47A3-BAE7-8DEDD49A1E70}" srcOrd="1" destOrd="0" parTransId="{1FAF0089-C02A-42C9-8985-C3E2EBFF0101}" sibTransId="{E5A20468-113D-4655-96C7-90AAD717D05E}"/>
    <dgm:cxn modelId="{68DB0F84-EC20-47AE-B1BF-DE1DE117EA26}" type="presOf" srcId="{FCC8B7B2-1201-4D17-8CDD-2974B917B9A2}" destId="{2F62D2D6-6795-4B21-AD5E-51EEB6FF849A}" srcOrd="0" destOrd="0" presId="urn:microsoft.com/office/officeart/2008/layout/VerticalCurvedList"/>
    <dgm:cxn modelId="{13B14B2B-892D-4AA8-9DBA-7C7B1D34F607}" type="presOf" srcId="{9AD10A12-7C28-4CE1-992F-76F8A7DDE7D0}" destId="{EEB28BC0-47C0-4071-9D05-91DBA479FC43}" srcOrd="0" destOrd="0" presId="urn:microsoft.com/office/officeart/2008/layout/VerticalCurvedList"/>
    <dgm:cxn modelId="{2032FFF1-213D-456D-83EE-2AE259DC7358}" type="presOf" srcId="{0A545D18-6591-4331-83C8-CC9278B0C5B1}" destId="{58441A5B-FB80-44DC-9800-8AC7BFEF6ACD}" srcOrd="0" destOrd="0" presId="urn:microsoft.com/office/officeart/2008/layout/VerticalCurvedList"/>
    <dgm:cxn modelId="{88F4ADB8-B6EC-4596-BD40-64409CFB0B15}" srcId="{0A545D18-6591-4331-83C8-CC9278B0C5B1}" destId="{9AD10A12-7C28-4CE1-992F-76F8A7DDE7D0}" srcOrd="0" destOrd="0" parTransId="{7E3CF1D6-3EA1-41A5-800B-3770FDC01A37}" sibTransId="{FCC8B7B2-1201-4D17-8CDD-2974B917B9A2}"/>
    <dgm:cxn modelId="{E266A4FF-BE57-4178-90C8-3613193E689F}" type="presOf" srcId="{04C81265-AE87-47A3-BAE7-8DEDD49A1E70}" destId="{54DF1373-E39B-4808-9015-CBFEB014915B}" srcOrd="0" destOrd="0" presId="urn:microsoft.com/office/officeart/2008/layout/VerticalCurvedList"/>
    <dgm:cxn modelId="{86DA48F7-FEEF-439B-A18B-9E222FA06788}" srcId="{0A545D18-6591-4331-83C8-CC9278B0C5B1}" destId="{2A6DB3BA-EEB4-4F2A-B658-2732DEB1974B}" srcOrd="2" destOrd="0" parTransId="{BA2ACAF6-4B88-4688-99F5-6683390D177B}" sibTransId="{F40C3F99-45EE-4FD4-AAA4-6BB3CF8BC617}"/>
    <dgm:cxn modelId="{04176FF3-70E3-4257-871E-422B8A2C9851}" type="presOf" srcId="{2A6DB3BA-EEB4-4F2A-B658-2732DEB1974B}" destId="{046E5BBF-7D9C-4AC1-9277-A68F22E0E40A}" srcOrd="0" destOrd="0" presId="urn:microsoft.com/office/officeart/2008/layout/VerticalCurvedList"/>
    <dgm:cxn modelId="{36CF59C7-23D0-42C2-ABB9-668846DA5506}" type="presParOf" srcId="{58441A5B-FB80-44DC-9800-8AC7BFEF6ACD}" destId="{FDB47ADC-4DF4-4713-B15F-BAF97CA334E9}" srcOrd="0" destOrd="0" presId="urn:microsoft.com/office/officeart/2008/layout/VerticalCurvedList"/>
    <dgm:cxn modelId="{5E026C8B-22EA-4BA0-8B27-EF6FD72F7270}" type="presParOf" srcId="{FDB47ADC-4DF4-4713-B15F-BAF97CA334E9}" destId="{AC6AACCE-B0E5-48BD-B71D-5D843326E28E}" srcOrd="0" destOrd="0" presId="urn:microsoft.com/office/officeart/2008/layout/VerticalCurvedList"/>
    <dgm:cxn modelId="{B0810D13-9F3A-4451-BF1D-3ED4B36C1F8D}" type="presParOf" srcId="{AC6AACCE-B0E5-48BD-B71D-5D843326E28E}" destId="{62EBDFB2-A3F2-4F3B-A187-DB441B363017}" srcOrd="0" destOrd="0" presId="urn:microsoft.com/office/officeart/2008/layout/VerticalCurvedList"/>
    <dgm:cxn modelId="{AB79A8EC-1F76-402D-9F90-E044CCE2A2AA}" type="presParOf" srcId="{AC6AACCE-B0E5-48BD-B71D-5D843326E28E}" destId="{2F62D2D6-6795-4B21-AD5E-51EEB6FF849A}" srcOrd="1" destOrd="0" presId="urn:microsoft.com/office/officeart/2008/layout/VerticalCurvedList"/>
    <dgm:cxn modelId="{21F8D781-D2D0-4EFC-96D3-4885AE90E62A}" type="presParOf" srcId="{AC6AACCE-B0E5-48BD-B71D-5D843326E28E}" destId="{11074047-646D-4692-974B-A9F08C2AB35F}" srcOrd="2" destOrd="0" presId="urn:microsoft.com/office/officeart/2008/layout/VerticalCurvedList"/>
    <dgm:cxn modelId="{7061F101-3D2D-484C-8005-841B5652D8DA}" type="presParOf" srcId="{AC6AACCE-B0E5-48BD-B71D-5D843326E28E}" destId="{007390B9-F02E-4FA7-A762-DCDC827B2ED4}" srcOrd="3" destOrd="0" presId="urn:microsoft.com/office/officeart/2008/layout/VerticalCurvedList"/>
    <dgm:cxn modelId="{2C08F609-BE46-40F0-9044-15D680E1DB0E}" type="presParOf" srcId="{FDB47ADC-4DF4-4713-B15F-BAF97CA334E9}" destId="{EEB28BC0-47C0-4071-9D05-91DBA479FC43}" srcOrd="1" destOrd="0" presId="urn:microsoft.com/office/officeart/2008/layout/VerticalCurvedList"/>
    <dgm:cxn modelId="{2F0DC42A-931C-47F5-8EDE-7187B37EDFE1}" type="presParOf" srcId="{FDB47ADC-4DF4-4713-B15F-BAF97CA334E9}" destId="{706E72A1-43C0-4872-AA44-E7E2FEFD39C1}" srcOrd="2" destOrd="0" presId="urn:microsoft.com/office/officeart/2008/layout/VerticalCurvedList"/>
    <dgm:cxn modelId="{F3DF98F8-502E-4E3E-8D6B-4FE3BC52A367}" type="presParOf" srcId="{706E72A1-43C0-4872-AA44-E7E2FEFD39C1}" destId="{FA9298F9-499A-4FBE-8CC1-A4285D706F67}" srcOrd="0" destOrd="0" presId="urn:microsoft.com/office/officeart/2008/layout/VerticalCurvedList"/>
    <dgm:cxn modelId="{72BDCB2E-7FD3-4F28-AA7B-9D85DF389AD2}" type="presParOf" srcId="{FDB47ADC-4DF4-4713-B15F-BAF97CA334E9}" destId="{54DF1373-E39B-4808-9015-CBFEB014915B}" srcOrd="3" destOrd="0" presId="urn:microsoft.com/office/officeart/2008/layout/VerticalCurvedList"/>
    <dgm:cxn modelId="{B767FEA6-8314-4489-8C62-05C2F398E106}" type="presParOf" srcId="{FDB47ADC-4DF4-4713-B15F-BAF97CA334E9}" destId="{AA79E093-0EA1-4DAA-A939-45CB05E64869}" srcOrd="4" destOrd="0" presId="urn:microsoft.com/office/officeart/2008/layout/VerticalCurvedList"/>
    <dgm:cxn modelId="{96C30062-6A85-432A-99A5-748B0ED7975F}" type="presParOf" srcId="{AA79E093-0EA1-4DAA-A939-45CB05E64869}" destId="{26C4969C-9A1B-4CAB-83EB-1C1CF5EEFE18}" srcOrd="0" destOrd="0" presId="urn:microsoft.com/office/officeart/2008/layout/VerticalCurvedList"/>
    <dgm:cxn modelId="{5F775A2B-8F2A-4D37-A9CD-F0534B232495}" type="presParOf" srcId="{FDB47ADC-4DF4-4713-B15F-BAF97CA334E9}" destId="{046E5BBF-7D9C-4AC1-9277-A68F22E0E40A}" srcOrd="5" destOrd="0" presId="urn:microsoft.com/office/officeart/2008/layout/VerticalCurvedList"/>
    <dgm:cxn modelId="{0827D92C-9BB6-467C-A000-AF36E0751AF6}" type="presParOf" srcId="{FDB47ADC-4DF4-4713-B15F-BAF97CA334E9}" destId="{991B943F-9E9B-45D9-9E17-01E0B99AC98E}" srcOrd="6" destOrd="0" presId="urn:microsoft.com/office/officeart/2008/layout/VerticalCurvedList"/>
    <dgm:cxn modelId="{D4816472-D911-419C-A5FE-83539C91BAE2}" type="presParOf" srcId="{991B943F-9E9B-45D9-9E17-01E0B99AC98E}" destId="{96EE8A71-A565-4993-9F7C-8769AF6BF28B}"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48E8B7-ABB9-4A73-898F-D761A1B102C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D847C7C-35A4-4857-941E-0AD33DCDE02B}">
      <dgm:prSet phldrT="[Text]"/>
      <dgm:spPr/>
      <dgm:t>
        <a:bodyPr/>
        <a:lstStyle/>
        <a:p>
          <a:r>
            <a:rPr lang="en-US" b="1" dirty="0" smtClean="0">
              <a:solidFill>
                <a:schemeClr val="tx1"/>
              </a:solidFill>
              <a:latin typeface="Agency FB" panose="020B0503020202020204" pitchFamily="34" charset="0"/>
            </a:rPr>
            <a:t>The African Insurance and reinsurance landscape requires an overhaul and transformation- Closing the infrastructure investment gap </a:t>
          </a:r>
          <a:endParaRPr lang="en-US" dirty="0">
            <a:solidFill>
              <a:schemeClr val="tx1"/>
            </a:solidFill>
            <a:latin typeface="Agency FB" panose="020B0503020202020204" pitchFamily="34" charset="0"/>
          </a:endParaRPr>
        </a:p>
      </dgm:t>
    </dgm:pt>
    <dgm:pt modelId="{B1B2A038-711F-4911-A332-0DF18F45D252}" type="parTrans" cxnId="{DB5E8203-A541-4396-B6EE-A90B61F34D7C}">
      <dgm:prSet/>
      <dgm:spPr/>
      <dgm:t>
        <a:bodyPr/>
        <a:lstStyle/>
        <a:p>
          <a:endParaRPr lang="en-US">
            <a:solidFill>
              <a:schemeClr val="tx1"/>
            </a:solidFill>
            <a:latin typeface="Agency FB" panose="020B0503020202020204" pitchFamily="34" charset="0"/>
          </a:endParaRPr>
        </a:p>
      </dgm:t>
    </dgm:pt>
    <dgm:pt modelId="{D0ED178B-65FF-41F5-9CF9-927E7845B503}" type="sibTrans" cxnId="{DB5E8203-A541-4396-B6EE-A90B61F34D7C}">
      <dgm:prSet/>
      <dgm:spPr/>
      <dgm:t>
        <a:bodyPr/>
        <a:lstStyle/>
        <a:p>
          <a:endParaRPr lang="en-US">
            <a:solidFill>
              <a:schemeClr val="tx1"/>
            </a:solidFill>
            <a:latin typeface="Agency FB" panose="020B0503020202020204" pitchFamily="34" charset="0"/>
          </a:endParaRPr>
        </a:p>
      </dgm:t>
    </dgm:pt>
    <dgm:pt modelId="{51FFD257-E97B-4A2B-9BB0-20D400DA44D0}">
      <dgm:prSet phldrT="[Text]"/>
      <dgm:spPr/>
      <dgm:t>
        <a:bodyPr/>
        <a:lstStyle/>
        <a:p>
          <a:r>
            <a:rPr lang="en-US" b="1" dirty="0" smtClean="0">
              <a:solidFill>
                <a:schemeClr val="tx1"/>
              </a:solidFill>
              <a:latin typeface="Agency FB" panose="020B0503020202020204" pitchFamily="34" charset="0"/>
            </a:rPr>
            <a:t>Insurers should be recognized for their role in facilitating the flow of capital and investments into Africa</a:t>
          </a:r>
          <a:endParaRPr lang="en-US" dirty="0">
            <a:solidFill>
              <a:schemeClr val="tx1"/>
            </a:solidFill>
            <a:latin typeface="Agency FB" panose="020B0503020202020204" pitchFamily="34" charset="0"/>
          </a:endParaRPr>
        </a:p>
      </dgm:t>
    </dgm:pt>
    <dgm:pt modelId="{6B677088-BB52-4CBD-B3AF-8AB24208CA4D}" type="parTrans" cxnId="{F2432942-EE36-45E7-87C3-9A7CCB4B7D3A}">
      <dgm:prSet/>
      <dgm:spPr/>
      <dgm:t>
        <a:bodyPr/>
        <a:lstStyle/>
        <a:p>
          <a:endParaRPr lang="en-US">
            <a:solidFill>
              <a:schemeClr val="tx1"/>
            </a:solidFill>
            <a:latin typeface="Agency FB" panose="020B0503020202020204" pitchFamily="34" charset="0"/>
          </a:endParaRPr>
        </a:p>
      </dgm:t>
    </dgm:pt>
    <dgm:pt modelId="{895C723D-F9D1-491E-B341-7DF043B1C679}" type="sibTrans" cxnId="{F2432942-EE36-45E7-87C3-9A7CCB4B7D3A}">
      <dgm:prSet/>
      <dgm:spPr/>
      <dgm:t>
        <a:bodyPr/>
        <a:lstStyle/>
        <a:p>
          <a:endParaRPr lang="en-US">
            <a:solidFill>
              <a:schemeClr val="tx1"/>
            </a:solidFill>
            <a:latin typeface="Agency FB" panose="020B0503020202020204" pitchFamily="34" charset="0"/>
          </a:endParaRPr>
        </a:p>
      </dgm:t>
    </dgm:pt>
    <dgm:pt modelId="{C5461F0E-F0B0-4896-838A-0D347C816293}">
      <dgm:prSet phldrT="[Text]"/>
      <dgm:spPr/>
      <dgm:t>
        <a:bodyPr/>
        <a:lstStyle/>
        <a:p>
          <a:r>
            <a:rPr lang="en-US" b="1" dirty="0" smtClean="0">
              <a:solidFill>
                <a:schemeClr val="tx1"/>
              </a:solidFill>
              <a:latin typeface="Agency FB" panose="020B0503020202020204" pitchFamily="34" charset="0"/>
              <a:ea typeface="Calibri" panose="020F0502020204030204" pitchFamily="34" charset="0"/>
            </a:rPr>
            <a:t>Creating an ecosystem around infrastructure finance and different types of market players is of high importance- enable the in/reinsurers invest more in to infrastructure</a:t>
          </a:r>
          <a:endParaRPr lang="en-US" dirty="0">
            <a:solidFill>
              <a:schemeClr val="tx1"/>
            </a:solidFill>
            <a:latin typeface="Agency FB" panose="020B0503020202020204" pitchFamily="34" charset="0"/>
          </a:endParaRPr>
        </a:p>
      </dgm:t>
    </dgm:pt>
    <dgm:pt modelId="{4C93C01D-AEF8-41B2-8A82-C94F299B0BD6}" type="parTrans" cxnId="{CD209A49-7730-4EF6-A545-42594C6FCA89}">
      <dgm:prSet/>
      <dgm:spPr/>
      <dgm:t>
        <a:bodyPr/>
        <a:lstStyle/>
        <a:p>
          <a:endParaRPr lang="en-US">
            <a:solidFill>
              <a:schemeClr val="tx1"/>
            </a:solidFill>
            <a:latin typeface="Agency FB" panose="020B0503020202020204" pitchFamily="34" charset="0"/>
          </a:endParaRPr>
        </a:p>
      </dgm:t>
    </dgm:pt>
    <dgm:pt modelId="{B2DD31A4-0EA3-4C0D-84AA-FB350BF07812}" type="sibTrans" cxnId="{CD209A49-7730-4EF6-A545-42594C6FCA89}">
      <dgm:prSet/>
      <dgm:spPr/>
      <dgm:t>
        <a:bodyPr/>
        <a:lstStyle/>
        <a:p>
          <a:endParaRPr lang="en-US">
            <a:solidFill>
              <a:schemeClr val="tx1"/>
            </a:solidFill>
            <a:latin typeface="Agency FB" panose="020B0503020202020204" pitchFamily="34" charset="0"/>
          </a:endParaRPr>
        </a:p>
      </dgm:t>
    </dgm:pt>
    <dgm:pt modelId="{BADF08CB-6108-4763-959A-B78F1E6E2EED}" type="pres">
      <dgm:prSet presAssocID="{2948E8B7-ABB9-4A73-898F-D761A1B102C3}" presName="Name0" presStyleCnt="0">
        <dgm:presLayoutVars>
          <dgm:chMax val="7"/>
          <dgm:chPref val="7"/>
          <dgm:dir/>
        </dgm:presLayoutVars>
      </dgm:prSet>
      <dgm:spPr/>
      <dgm:t>
        <a:bodyPr/>
        <a:lstStyle/>
        <a:p>
          <a:endParaRPr lang="en-US"/>
        </a:p>
      </dgm:t>
    </dgm:pt>
    <dgm:pt modelId="{18AC0C88-7708-4295-A28F-A6C5F322946D}" type="pres">
      <dgm:prSet presAssocID="{2948E8B7-ABB9-4A73-898F-D761A1B102C3}" presName="Name1" presStyleCnt="0"/>
      <dgm:spPr/>
    </dgm:pt>
    <dgm:pt modelId="{54197596-449C-4898-B2FB-EB2A9B7E2503}" type="pres">
      <dgm:prSet presAssocID="{2948E8B7-ABB9-4A73-898F-D761A1B102C3}" presName="cycle" presStyleCnt="0"/>
      <dgm:spPr/>
    </dgm:pt>
    <dgm:pt modelId="{193C714F-9F49-4665-8F1D-A0A301B00EA1}" type="pres">
      <dgm:prSet presAssocID="{2948E8B7-ABB9-4A73-898F-D761A1B102C3}" presName="srcNode" presStyleLbl="node1" presStyleIdx="0" presStyleCnt="3"/>
      <dgm:spPr/>
    </dgm:pt>
    <dgm:pt modelId="{A831819E-5589-4AB7-A064-7A5DD069DD04}" type="pres">
      <dgm:prSet presAssocID="{2948E8B7-ABB9-4A73-898F-D761A1B102C3}" presName="conn" presStyleLbl="parChTrans1D2" presStyleIdx="0" presStyleCnt="1"/>
      <dgm:spPr/>
      <dgm:t>
        <a:bodyPr/>
        <a:lstStyle/>
        <a:p>
          <a:endParaRPr lang="en-US"/>
        </a:p>
      </dgm:t>
    </dgm:pt>
    <dgm:pt modelId="{2F8E2146-5740-4357-BB42-F4E710D65EFD}" type="pres">
      <dgm:prSet presAssocID="{2948E8B7-ABB9-4A73-898F-D761A1B102C3}" presName="extraNode" presStyleLbl="node1" presStyleIdx="0" presStyleCnt="3"/>
      <dgm:spPr/>
    </dgm:pt>
    <dgm:pt modelId="{2820521A-72AC-4766-9DAD-BB156CEF419F}" type="pres">
      <dgm:prSet presAssocID="{2948E8B7-ABB9-4A73-898F-D761A1B102C3}" presName="dstNode" presStyleLbl="node1" presStyleIdx="0" presStyleCnt="3"/>
      <dgm:spPr/>
    </dgm:pt>
    <dgm:pt modelId="{C78182DB-C2E6-4919-8205-42C16C58C1CF}" type="pres">
      <dgm:prSet presAssocID="{9D847C7C-35A4-4857-941E-0AD33DCDE02B}" presName="text_1" presStyleLbl="node1" presStyleIdx="0" presStyleCnt="3">
        <dgm:presLayoutVars>
          <dgm:bulletEnabled val="1"/>
        </dgm:presLayoutVars>
      </dgm:prSet>
      <dgm:spPr/>
      <dgm:t>
        <a:bodyPr/>
        <a:lstStyle/>
        <a:p>
          <a:endParaRPr lang="en-US"/>
        </a:p>
      </dgm:t>
    </dgm:pt>
    <dgm:pt modelId="{0899F857-5E70-4206-A3EC-5A9DCBE5E6EE}" type="pres">
      <dgm:prSet presAssocID="{9D847C7C-35A4-4857-941E-0AD33DCDE02B}" presName="accent_1" presStyleCnt="0"/>
      <dgm:spPr/>
    </dgm:pt>
    <dgm:pt modelId="{FD6FE0FF-3DBC-4924-83DD-5572A35F8109}" type="pres">
      <dgm:prSet presAssocID="{9D847C7C-35A4-4857-941E-0AD33DCDE02B}" presName="accentRepeatNode" presStyleLbl="solidFgAcc1" presStyleIdx="0" presStyleCnt="3"/>
      <dgm:spPr/>
    </dgm:pt>
    <dgm:pt modelId="{06151D72-14AC-454D-BC35-0F005509CC31}" type="pres">
      <dgm:prSet presAssocID="{51FFD257-E97B-4A2B-9BB0-20D400DA44D0}" presName="text_2" presStyleLbl="node1" presStyleIdx="1" presStyleCnt="3" custLinFactNeighborX="698" custLinFactNeighborY="-94">
        <dgm:presLayoutVars>
          <dgm:bulletEnabled val="1"/>
        </dgm:presLayoutVars>
      </dgm:prSet>
      <dgm:spPr/>
      <dgm:t>
        <a:bodyPr/>
        <a:lstStyle/>
        <a:p>
          <a:endParaRPr lang="en-US"/>
        </a:p>
      </dgm:t>
    </dgm:pt>
    <dgm:pt modelId="{ECBA75CE-AE4A-4369-8F47-AE505A78328F}" type="pres">
      <dgm:prSet presAssocID="{51FFD257-E97B-4A2B-9BB0-20D400DA44D0}" presName="accent_2" presStyleCnt="0"/>
      <dgm:spPr/>
    </dgm:pt>
    <dgm:pt modelId="{96CDBD0A-6FA8-4A91-B172-32CB9343F9E7}" type="pres">
      <dgm:prSet presAssocID="{51FFD257-E97B-4A2B-9BB0-20D400DA44D0}" presName="accentRepeatNode" presStyleLbl="solidFgAcc1" presStyleIdx="1" presStyleCnt="3"/>
      <dgm:spPr/>
    </dgm:pt>
    <dgm:pt modelId="{50D7D1FE-5C05-4BD9-9CC3-2610CE2EE5F6}" type="pres">
      <dgm:prSet presAssocID="{C5461F0E-F0B0-4896-838A-0D347C816293}" presName="text_3" presStyleLbl="node1" presStyleIdx="2" presStyleCnt="3">
        <dgm:presLayoutVars>
          <dgm:bulletEnabled val="1"/>
        </dgm:presLayoutVars>
      </dgm:prSet>
      <dgm:spPr/>
      <dgm:t>
        <a:bodyPr/>
        <a:lstStyle/>
        <a:p>
          <a:endParaRPr lang="en-US"/>
        </a:p>
      </dgm:t>
    </dgm:pt>
    <dgm:pt modelId="{A04D43A9-B7C0-4074-BC69-2E9AACF8EC48}" type="pres">
      <dgm:prSet presAssocID="{C5461F0E-F0B0-4896-838A-0D347C816293}" presName="accent_3" presStyleCnt="0"/>
      <dgm:spPr/>
    </dgm:pt>
    <dgm:pt modelId="{A3C8CBFC-35B2-428D-9E91-4B886B6F1309}" type="pres">
      <dgm:prSet presAssocID="{C5461F0E-F0B0-4896-838A-0D347C816293}" presName="accentRepeatNode" presStyleLbl="solidFgAcc1" presStyleIdx="2" presStyleCnt="3"/>
      <dgm:spPr/>
    </dgm:pt>
  </dgm:ptLst>
  <dgm:cxnLst>
    <dgm:cxn modelId="{DB5E8203-A541-4396-B6EE-A90B61F34D7C}" srcId="{2948E8B7-ABB9-4A73-898F-D761A1B102C3}" destId="{9D847C7C-35A4-4857-941E-0AD33DCDE02B}" srcOrd="0" destOrd="0" parTransId="{B1B2A038-711F-4911-A332-0DF18F45D252}" sibTransId="{D0ED178B-65FF-41F5-9CF9-927E7845B503}"/>
    <dgm:cxn modelId="{CD209A49-7730-4EF6-A545-42594C6FCA89}" srcId="{2948E8B7-ABB9-4A73-898F-D761A1B102C3}" destId="{C5461F0E-F0B0-4896-838A-0D347C816293}" srcOrd="2" destOrd="0" parTransId="{4C93C01D-AEF8-41B2-8A82-C94F299B0BD6}" sibTransId="{B2DD31A4-0EA3-4C0D-84AA-FB350BF07812}"/>
    <dgm:cxn modelId="{1833D3AB-0721-48F1-9881-BB57A1716C7B}" type="presOf" srcId="{D0ED178B-65FF-41F5-9CF9-927E7845B503}" destId="{A831819E-5589-4AB7-A064-7A5DD069DD04}" srcOrd="0" destOrd="0" presId="urn:microsoft.com/office/officeart/2008/layout/VerticalCurvedList"/>
    <dgm:cxn modelId="{375ED7D9-718E-4DCE-900D-9FE0E31D10C1}" type="presOf" srcId="{9D847C7C-35A4-4857-941E-0AD33DCDE02B}" destId="{C78182DB-C2E6-4919-8205-42C16C58C1CF}" srcOrd="0" destOrd="0" presId="urn:microsoft.com/office/officeart/2008/layout/VerticalCurvedList"/>
    <dgm:cxn modelId="{750D1A96-2686-428C-A614-61FA7DB1B0CA}" type="presOf" srcId="{2948E8B7-ABB9-4A73-898F-D761A1B102C3}" destId="{BADF08CB-6108-4763-959A-B78F1E6E2EED}" srcOrd="0" destOrd="0" presId="urn:microsoft.com/office/officeart/2008/layout/VerticalCurvedList"/>
    <dgm:cxn modelId="{C9FA5322-3190-4A04-8459-A4E8903E5790}" type="presOf" srcId="{51FFD257-E97B-4A2B-9BB0-20D400DA44D0}" destId="{06151D72-14AC-454D-BC35-0F005509CC31}" srcOrd="0" destOrd="0" presId="urn:microsoft.com/office/officeart/2008/layout/VerticalCurvedList"/>
    <dgm:cxn modelId="{F2432942-EE36-45E7-87C3-9A7CCB4B7D3A}" srcId="{2948E8B7-ABB9-4A73-898F-D761A1B102C3}" destId="{51FFD257-E97B-4A2B-9BB0-20D400DA44D0}" srcOrd="1" destOrd="0" parTransId="{6B677088-BB52-4CBD-B3AF-8AB24208CA4D}" sibTransId="{895C723D-F9D1-491E-B341-7DF043B1C679}"/>
    <dgm:cxn modelId="{E779F178-4DA8-4583-8BEA-246AE557B1D1}" type="presOf" srcId="{C5461F0E-F0B0-4896-838A-0D347C816293}" destId="{50D7D1FE-5C05-4BD9-9CC3-2610CE2EE5F6}" srcOrd="0" destOrd="0" presId="urn:microsoft.com/office/officeart/2008/layout/VerticalCurvedList"/>
    <dgm:cxn modelId="{2AA026F3-4226-421A-8E01-DA7F76219CDD}" type="presParOf" srcId="{BADF08CB-6108-4763-959A-B78F1E6E2EED}" destId="{18AC0C88-7708-4295-A28F-A6C5F322946D}" srcOrd="0" destOrd="0" presId="urn:microsoft.com/office/officeart/2008/layout/VerticalCurvedList"/>
    <dgm:cxn modelId="{12EF7BEF-72CA-42C5-8F06-8E5FD653F70C}" type="presParOf" srcId="{18AC0C88-7708-4295-A28F-A6C5F322946D}" destId="{54197596-449C-4898-B2FB-EB2A9B7E2503}" srcOrd="0" destOrd="0" presId="urn:microsoft.com/office/officeart/2008/layout/VerticalCurvedList"/>
    <dgm:cxn modelId="{E74BB00B-8B04-4D76-A069-7B5EF73EF4B1}" type="presParOf" srcId="{54197596-449C-4898-B2FB-EB2A9B7E2503}" destId="{193C714F-9F49-4665-8F1D-A0A301B00EA1}" srcOrd="0" destOrd="0" presId="urn:microsoft.com/office/officeart/2008/layout/VerticalCurvedList"/>
    <dgm:cxn modelId="{FFD24E43-F036-4DD9-9A22-722EE82C9953}" type="presParOf" srcId="{54197596-449C-4898-B2FB-EB2A9B7E2503}" destId="{A831819E-5589-4AB7-A064-7A5DD069DD04}" srcOrd="1" destOrd="0" presId="urn:microsoft.com/office/officeart/2008/layout/VerticalCurvedList"/>
    <dgm:cxn modelId="{82097241-8F19-4D1B-82E4-69A2AFCB9B23}" type="presParOf" srcId="{54197596-449C-4898-B2FB-EB2A9B7E2503}" destId="{2F8E2146-5740-4357-BB42-F4E710D65EFD}" srcOrd="2" destOrd="0" presId="urn:microsoft.com/office/officeart/2008/layout/VerticalCurvedList"/>
    <dgm:cxn modelId="{B60E1042-24E2-457E-8160-E1F39A7BC4BC}" type="presParOf" srcId="{54197596-449C-4898-B2FB-EB2A9B7E2503}" destId="{2820521A-72AC-4766-9DAD-BB156CEF419F}" srcOrd="3" destOrd="0" presId="urn:microsoft.com/office/officeart/2008/layout/VerticalCurvedList"/>
    <dgm:cxn modelId="{B889D0EE-85A2-4365-B295-D124DA076C3B}" type="presParOf" srcId="{18AC0C88-7708-4295-A28F-A6C5F322946D}" destId="{C78182DB-C2E6-4919-8205-42C16C58C1CF}" srcOrd="1" destOrd="0" presId="urn:microsoft.com/office/officeart/2008/layout/VerticalCurvedList"/>
    <dgm:cxn modelId="{F063CB0A-A69F-4EEE-9AAF-0CBAA18468A9}" type="presParOf" srcId="{18AC0C88-7708-4295-A28F-A6C5F322946D}" destId="{0899F857-5E70-4206-A3EC-5A9DCBE5E6EE}" srcOrd="2" destOrd="0" presId="urn:microsoft.com/office/officeart/2008/layout/VerticalCurvedList"/>
    <dgm:cxn modelId="{0C8FCE14-BE7D-42A3-9C7F-19A4C199C0A8}" type="presParOf" srcId="{0899F857-5E70-4206-A3EC-5A9DCBE5E6EE}" destId="{FD6FE0FF-3DBC-4924-83DD-5572A35F8109}" srcOrd="0" destOrd="0" presId="urn:microsoft.com/office/officeart/2008/layout/VerticalCurvedList"/>
    <dgm:cxn modelId="{BAEC4DA3-66C9-459E-9C6A-B88EE9538373}" type="presParOf" srcId="{18AC0C88-7708-4295-A28F-A6C5F322946D}" destId="{06151D72-14AC-454D-BC35-0F005509CC31}" srcOrd="3" destOrd="0" presId="urn:microsoft.com/office/officeart/2008/layout/VerticalCurvedList"/>
    <dgm:cxn modelId="{88EE44F6-C045-475C-B442-296F65CEC97F}" type="presParOf" srcId="{18AC0C88-7708-4295-A28F-A6C5F322946D}" destId="{ECBA75CE-AE4A-4369-8F47-AE505A78328F}" srcOrd="4" destOrd="0" presId="urn:microsoft.com/office/officeart/2008/layout/VerticalCurvedList"/>
    <dgm:cxn modelId="{38AEA694-323C-453C-B4CF-96081474B786}" type="presParOf" srcId="{ECBA75CE-AE4A-4369-8F47-AE505A78328F}" destId="{96CDBD0A-6FA8-4A91-B172-32CB9343F9E7}" srcOrd="0" destOrd="0" presId="urn:microsoft.com/office/officeart/2008/layout/VerticalCurvedList"/>
    <dgm:cxn modelId="{04A6BC28-2D9A-457F-87CA-F231E18C3F7B}" type="presParOf" srcId="{18AC0C88-7708-4295-A28F-A6C5F322946D}" destId="{50D7D1FE-5C05-4BD9-9CC3-2610CE2EE5F6}" srcOrd="5" destOrd="0" presId="urn:microsoft.com/office/officeart/2008/layout/VerticalCurvedList"/>
    <dgm:cxn modelId="{EFDBF1F6-1F64-4F01-AC09-BE7133EA2155}" type="presParOf" srcId="{18AC0C88-7708-4295-A28F-A6C5F322946D}" destId="{A04D43A9-B7C0-4074-BC69-2E9AACF8EC48}" srcOrd="6" destOrd="0" presId="urn:microsoft.com/office/officeart/2008/layout/VerticalCurvedList"/>
    <dgm:cxn modelId="{3BC68145-2979-4EB3-98FE-2134E5311684}" type="presParOf" srcId="{A04D43A9-B7C0-4074-BC69-2E9AACF8EC48}" destId="{A3C8CBFC-35B2-428D-9E91-4B886B6F13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F42086-748A-47AB-BA39-EE9284E9E108}" type="doc">
      <dgm:prSet loTypeId="urn:microsoft.com/office/officeart/2005/8/layout/venn3" loCatId="relationship" qsTypeId="urn:microsoft.com/office/officeart/2005/8/quickstyle/simple2" qsCatId="simple" csTypeId="urn:microsoft.com/office/officeart/2005/8/colors/accent0_1" csCatId="mainScheme" phldr="1"/>
      <dgm:spPr/>
    </dgm:pt>
    <dgm:pt modelId="{E3878A34-C95D-424D-8F01-C65150C97DC3}">
      <dgm:prSet phldrT="[Text]"/>
      <dgm:spPr/>
      <dgm:t>
        <a:bodyPr/>
        <a:lstStyle/>
        <a:p>
          <a:r>
            <a:rPr lang="en-US" dirty="0" smtClean="0">
              <a:solidFill>
                <a:srgbClr val="333333"/>
              </a:solidFill>
              <a:latin typeface="Agency FB" panose="020B0503020202020204" pitchFamily="34" charset="0"/>
            </a:rPr>
            <a:t>By improving ratings and expanding reinsurance capacity, African insurers can play an even more significant role in mobilizing capital and supporting sustainable development on the continent.</a:t>
          </a:r>
          <a:r>
            <a:rPr lang="en-US" b="1" dirty="0" smtClean="0">
              <a:latin typeface="Agency FB" panose="020B0503020202020204" pitchFamily="34" charset="0"/>
            </a:rPr>
            <a:t>.</a:t>
          </a:r>
          <a:endParaRPr lang="en-US" b="1" dirty="0">
            <a:latin typeface="Agency FB" panose="020B0503020202020204" pitchFamily="34" charset="0"/>
          </a:endParaRPr>
        </a:p>
      </dgm:t>
    </dgm:pt>
    <dgm:pt modelId="{A786ADB4-27D6-42A1-904E-1A2DFEA89F92}" type="parTrans" cxnId="{0AB2BEB9-5136-44D3-A8C1-6F76C5457EFD}">
      <dgm:prSet/>
      <dgm:spPr/>
      <dgm:t>
        <a:bodyPr/>
        <a:lstStyle/>
        <a:p>
          <a:endParaRPr lang="en-US" b="1">
            <a:latin typeface="Agency FB" panose="020B0503020202020204" pitchFamily="34" charset="0"/>
          </a:endParaRPr>
        </a:p>
      </dgm:t>
    </dgm:pt>
    <dgm:pt modelId="{9C026355-E6F3-4F49-9272-034242A0BA13}" type="sibTrans" cxnId="{0AB2BEB9-5136-44D3-A8C1-6F76C5457EFD}">
      <dgm:prSet/>
      <dgm:spPr/>
      <dgm:t>
        <a:bodyPr/>
        <a:lstStyle/>
        <a:p>
          <a:endParaRPr lang="en-US" b="1">
            <a:latin typeface="Agency FB" panose="020B0503020202020204" pitchFamily="34" charset="0"/>
          </a:endParaRPr>
        </a:p>
      </dgm:t>
    </dgm:pt>
    <dgm:pt modelId="{800AB095-05DF-48D6-AD5A-4F4DABAC4E93}">
      <dgm:prSet/>
      <dgm:spPr/>
      <dgm:t>
        <a:bodyPr/>
        <a:lstStyle/>
        <a:p>
          <a:r>
            <a:rPr lang="en-US" dirty="0" smtClean="0">
              <a:solidFill>
                <a:srgbClr val="333333"/>
              </a:solidFill>
              <a:latin typeface="Agency FB" panose="020B0503020202020204" pitchFamily="34" charset="0"/>
            </a:rPr>
            <a:t>The continent seeks to bridge its infrastructure gap and achieve its development goals, insurers are poised to play an increasingly vital role.</a:t>
          </a:r>
          <a:endParaRPr lang="en-US" b="1" dirty="0">
            <a:latin typeface="Agency FB" panose="020B0503020202020204" pitchFamily="34" charset="0"/>
          </a:endParaRPr>
        </a:p>
      </dgm:t>
    </dgm:pt>
    <dgm:pt modelId="{623BF3EE-F7FF-4709-B311-BF164D5309F9}" type="parTrans" cxnId="{27F29080-8340-468B-AFA1-ECBB1B788730}">
      <dgm:prSet/>
      <dgm:spPr/>
      <dgm:t>
        <a:bodyPr/>
        <a:lstStyle/>
        <a:p>
          <a:endParaRPr lang="en-US" b="1">
            <a:latin typeface="Agency FB" panose="020B0503020202020204" pitchFamily="34" charset="0"/>
          </a:endParaRPr>
        </a:p>
      </dgm:t>
    </dgm:pt>
    <dgm:pt modelId="{0F28447E-6364-4058-B41F-D1EF3B5739A8}" type="sibTrans" cxnId="{27F29080-8340-468B-AFA1-ECBB1B788730}">
      <dgm:prSet/>
      <dgm:spPr/>
      <dgm:t>
        <a:bodyPr/>
        <a:lstStyle/>
        <a:p>
          <a:endParaRPr lang="en-US" b="1">
            <a:latin typeface="Agency FB" panose="020B0503020202020204" pitchFamily="34" charset="0"/>
          </a:endParaRPr>
        </a:p>
      </dgm:t>
    </dgm:pt>
    <dgm:pt modelId="{11C61B46-F5F0-45AA-AE6A-0C6F256AC774}">
      <dgm:prSet/>
      <dgm:spPr/>
      <dgm:t>
        <a:bodyPr/>
        <a:lstStyle/>
        <a:p>
          <a:r>
            <a:rPr lang="en-US" dirty="0" smtClean="0">
              <a:latin typeface="Agency FB" panose="020B0503020202020204" pitchFamily="34" charset="0"/>
            </a:rPr>
            <a:t>Blended finance —should be a Theme in Africa-by structuring and combining public and private capital in order to facilitate investment</a:t>
          </a:r>
          <a:endParaRPr lang="en-US" b="1" dirty="0">
            <a:latin typeface="Agency FB" panose="020B0503020202020204" pitchFamily="34" charset="0"/>
          </a:endParaRPr>
        </a:p>
      </dgm:t>
    </dgm:pt>
    <dgm:pt modelId="{F544DA5B-48D2-484A-B84A-343EB8C476F6}" type="parTrans" cxnId="{10F3D8F5-F08D-4B85-9256-2D8E980BB9BC}">
      <dgm:prSet/>
      <dgm:spPr/>
      <dgm:t>
        <a:bodyPr/>
        <a:lstStyle/>
        <a:p>
          <a:endParaRPr lang="en-US" b="1">
            <a:latin typeface="Agency FB" panose="020B0503020202020204" pitchFamily="34" charset="0"/>
          </a:endParaRPr>
        </a:p>
      </dgm:t>
    </dgm:pt>
    <dgm:pt modelId="{5BB5625D-9603-4721-98D6-A3985FEF2ACB}" type="sibTrans" cxnId="{10F3D8F5-F08D-4B85-9256-2D8E980BB9BC}">
      <dgm:prSet/>
      <dgm:spPr/>
      <dgm:t>
        <a:bodyPr/>
        <a:lstStyle/>
        <a:p>
          <a:endParaRPr lang="en-US" b="1">
            <a:latin typeface="Agency FB" panose="020B0503020202020204" pitchFamily="34" charset="0"/>
          </a:endParaRPr>
        </a:p>
      </dgm:t>
    </dgm:pt>
    <dgm:pt modelId="{394DF9C7-FEFE-42B6-9D9A-0B4DCE064311}" type="pres">
      <dgm:prSet presAssocID="{EDF42086-748A-47AB-BA39-EE9284E9E108}" presName="Name0" presStyleCnt="0">
        <dgm:presLayoutVars>
          <dgm:dir/>
          <dgm:resizeHandles val="exact"/>
        </dgm:presLayoutVars>
      </dgm:prSet>
      <dgm:spPr/>
    </dgm:pt>
    <dgm:pt modelId="{D2CEDB60-2AEC-40D2-8A5A-ED9A383B52E4}" type="pres">
      <dgm:prSet presAssocID="{E3878A34-C95D-424D-8F01-C65150C97DC3}" presName="Name5" presStyleLbl="vennNode1" presStyleIdx="0" presStyleCnt="3" custScaleY="102047">
        <dgm:presLayoutVars>
          <dgm:bulletEnabled val="1"/>
        </dgm:presLayoutVars>
      </dgm:prSet>
      <dgm:spPr/>
      <dgm:t>
        <a:bodyPr/>
        <a:lstStyle/>
        <a:p>
          <a:endParaRPr lang="en-US"/>
        </a:p>
      </dgm:t>
    </dgm:pt>
    <dgm:pt modelId="{12097DBA-47A9-4350-961D-17FF17B849AD}" type="pres">
      <dgm:prSet presAssocID="{9C026355-E6F3-4F49-9272-034242A0BA13}" presName="space" presStyleCnt="0"/>
      <dgm:spPr/>
    </dgm:pt>
    <dgm:pt modelId="{E941DD71-9242-4628-AB01-1CC55627A6C7}" type="pres">
      <dgm:prSet presAssocID="{800AB095-05DF-48D6-AD5A-4F4DABAC4E93}" presName="Name5" presStyleLbl="vennNode1" presStyleIdx="1" presStyleCnt="3" custScaleY="98373">
        <dgm:presLayoutVars>
          <dgm:bulletEnabled val="1"/>
        </dgm:presLayoutVars>
      </dgm:prSet>
      <dgm:spPr/>
      <dgm:t>
        <a:bodyPr/>
        <a:lstStyle/>
        <a:p>
          <a:endParaRPr lang="en-US"/>
        </a:p>
      </dgm:t>
    </dgm:pt>
    <dgm:pt modelId="{2881BD68-4364-4B37-B809-ED6C4C1C445B}" type="pres">
      <dgm:prSet presAssocID="{0F28447E-6364-4058-B41F-D1EF3B5739A8}" presName="space" presStyleCnt="0"/>
      <dgm:spPr/>
    </dgm:pt>
    <dgm:pt modelId="{0A3E8E76-C128-41C6-9A89-5EE4DCB8E5E6}" type="pres">
      <dgm:prSet presAssocID="{11C61B46-F5F0-45AA-AE6A-0C6F256AC774}" presName="Name5" presStyleLbl="vennNode1" presStyleIdx="2" presStyleCnt="3">
        <dgm:presLayoutVars>
          <dgm:bulletEnabled val="1"/>
        </dgm:presLayoutVars>
      </dgm:prSet>
      <dgm:spPr/>
      <dgm:t>
        <a:bodyPr/>
        <a:lstStyle/>
        <a:p>
          <a:endParaRPr lang="en-US"/>
        </a:p>
      </dgm:t>
    </dgm:pt>
  </dgm:ptLst>
  <dgm:cxnLst>
    <dgm:cxn modelId="{27F29080-8340-468B-AFA1-ECBB1B788730}" srcId="{EDF42086-748A-47AB-BA39-EE9284E9E108}" destId="{800AB095-05DF-48D6-AD5A-4F4DABAC4E93}" srcOrd="1" destOrd="0" parTransId="{623BF3EE-F7FF-4709-B311-BF164D5309F9}" sibTransId="{0F28447E-6364-4058-B41F-D1EF3B5739A8}"/>
    <dgm:cxn modelId="{330D6DC0-734F-451D-AA50-C68CB9C83179}" type="presOf" srcId="{EDF42086-748A-47AB-BA39-EE9284E9E108}" destId="{394DF9C7-FEFE-42B6-9D9A-0B4DCE064311}" srcOrd="0" destOrd="0" presId="urn:microsoft.com/office/officeart/2005/8/layout/venn3"/>
    <dgm:cxn modelId="{0F25F7DF-F508-4ED3-8796-DF72899438F2}" type="presOf" srcId="{E3878A34-C95D-424D-8F01-C65150C97DC3}" destId="{D2CEDB60-2AEC-40D2-8A5A-ED9A383B52E4}" srcOrd="0" destOrd="0" presId="urn:microsoft.com/office/officeart/2005/8/layout/venn3"/>
    <dgm:cxn modelId="{1EEF32D9-7DB5-4AB1-A703-212E9E3A5447}" type="presOf" srcId="{800AB095-05DF-48D6-AD5A-4F4DABAC4E93}" destId="{E941DD71-9242-4628-AB01-1CC55627A6C7}" srcOrd="0" destOrd="0" presId="urn:microsoft.com/office/officeart/2005/8/layout/venn3"/>
    <dgm:cxn modelId="{10F3D8F5-F08D-4B85-9256-2D8E980BB9BC}" srcId="{EDF42086-748A-47AB-BA39-EE9284E9E108}" destId="{11C61B46-F5F0-45AA-AE6A-0C6F256AC774}" srcOrd="2" destOrd="0" parTransId="{F544DA5B-48D2-484A-B84A-343EB8C476F6}" sibTransId="{5BB5625D-9603-4721-98D6-A3985FEF2ACB}"/>
    <dgm:cxn modelId="{DEDF2D9B-11D6-4465-A3F8-B56CF6D114F5}" type="presOf" srcId="{11C61B46-F5F0-45AA-AE6A-0C6F256AC774}" destId="{0A3E8E76-C128-41C6-9A89-5EE4DCB8E5E6}" srcOrd="0" destOrd="0" presId="urn:microsoft.com/office/officeart/2005/8/layout/venn3"/>
    <dgm:cxn modelId="{0AB2BEB9-5136-44D3-A8C1-6F76C5457EFD}" srcId="{EDF42086-748A-47AB-BA39-EE9284E9E108}" destId="{E3878A34-C95D-424D-8F01-C65150C97DC3}" srcOrd="0" destOrd="0" parTransId="{A786ADB4-27D6-42A1-904E-1A2DFEA89F92}" sibTransId="{9C026355-E6F3-4F49-9272-034242A0BA13}"/>
    <dgm:cxn modelId="{F4ACEF18-8912-4AB1-AE6D-75B08D417A7E}" type="presParOf" srcId="{394DF9C7-FEFE-42B6-9D9A-0B4DCE064311}" destId="{D2CEDB60-2AEC-40D2-8A5A-ED9A383B52E4}" srcOrd="0" destOrd="0" presId="urn:microsoft.com/office/officeart/2005/8/layout/venn3"/>
    <dgm:cxn modelId="{7D6FAA71-8A45-471A-AD91-285D2961757F}" type="presParOf" srcId="{394DF9C7-FEFE-42B6-9D9A-0B4DCE064311}" destId="{12097DBA-47A9-4350-961D-17FF17B849AD}" srcOrd="1" destOrd="0" presId="urn:microsoft.com/office/officeart/2005/8/layout/venn3"/>
    <dgm:cxn modelId="{0FC790A9-BF8F-4241-B63C-F13ABAE7C22A}" type="presParOf" srcId="{394DF9C7-FEFE-42B6-9D9A-0B4DCE064311}" destId="{E941DD71-9242-4628-AB01-1CC55627A6C7}" srcOrd="2" destOrd="0" presId="urn:microsoft.com/office/officeart/2005/8/layout/venn3"/>
    <dgm:cxn modelId="{9914DBBD-3902-4A68-AD7C-AEAF263F1796}" type="presParOf" srcId="{394DF9C7-FEFE-42B6-9D9A-0B4DCE064311}" destId="{2881BD68-4364-4B37-B809-ED6C4C1C445B}" srcOrd="3" destOrd="0" presId="urn:microsoft.com/office/officeart/2005/8/layout/venn3"/>
    <dgm:cxn modelId="{230B0BFB-9C59-47DF-ABC7-3B19F2F67038}" type="presParOf" srcId="{394DF9C7-FEFE-42B6-9D9A-0B4DCE064311}" destId="{0A3E8E76-C128-41C6-9A89-5EE4DCB8E5E6}"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D2D6-6795-4B21-AD5E-51EEB6FF849A}">
      <dsp:nvSpPr>
        <dsp:cNvPr id="0" name=""/>
        <dsp:cNvSpPr/>
      </dsp:nvSpPr>
      <dsp:spPr>
        <a:xfrm>
          <a:off x="-3321692" y="445196"/>
          <a:ext cx="3961007" cy="3961007"/>
        </a:xfrm>
        <a:prstGeom prst="blockArc">
          <a:avLst>
            <a:gd name="adj1" fmla="val 18900000"/>
            <a:gd name="adj2" fmla="val 2700000"/>
            <a:gd name="adj3" fmla="val 545"/>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28BC0-47C0-4071-9D05-91DBA479FC43}">
      <dsp:nvSpPr>
        <dsp:cNvPr id="0" name=""/>
        <dsp:cNvSpPr/>
      </dsp:nvSpPr>
      <dsp:spPr>
        <a:xfrm>
          <a:off x="411092" y="1250043"/>
          <a:ext cx="1902800" cy="5878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9"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The role of African In(Re) insurers in funding infrastcutre  projects. </a:t>
          </a:r>
          <a:endParaRPr lang="en-US" sz="1200" kern="1200" dirty="0">
            <a:latin typeface="Caveat" charset="0"/>
          </a:endParaRPr>
        </a:p>
      </dsp:txBody>
      <dsp:txXfrm>
        <a:off x="411092" y="1250043"/>
        <a:ext cx="1902800" cy="587828"/>
      </dsp:txXfrm>
    </dsp:sp>
    <dsp:sp modelId="{FA9298F9-499A-4FBE-8CC1-A4285D706F67}">
      <dsp:nvSpPr>
        <dsp:cNvPr id="0" name=""/>
        <dsp:cNvSpPr/>
      </dsp:nvSpPr>
      <dsp:spPr>
        <a:xfrm>
          <a:off x="43699" y="1176564"/>
          <a:ext cx="734785" cy="734785"/>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DF1373-E39B-4808-9015-CBFEB014915B}">
      <dsp:nvSpPr>
        <dsp:cNvPr id="0" name=""/>
        <dsp:cNvSpPr/>
      </dsp:nvSpPr>
      <dsp:spPr>
        <a:xfrm>
          <a:off x="624768" y="2131785"/>
          <a:ext cx="1689125" cy="5878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9"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Drivers and gaps</a:t>
          </a:r>
          <a:endParaRPr lang="en-US" sz="1200" kern="1200" dirty="0">
            <a:latin typeface="Caveat" charset="0"/>
          </a:endParaRPr>
        </a:p>
      </dsp:txBody>
      <dsp:txXfrm>
        <a:off x="624768" y="2131785"/>
        <a:ext cx="1689125" cy="587828"/>
      </dsp:txXfrm>
    </dsp:sp>
    <dsp:sp modelId="{26C4969C-9A1B-4CAB-83EB-1C1CF5EEFE18}">
      <dsp:nvSpPr>
        <dsp:cNvPr id="0" name=""/>
        <dsp:cNvSpPr/>
      </dsp:nvSpPr>
      <dsp:spPr>
        <a:xfrm>
          <a:off x="257375" y="2058307"/>
          <a:ext cx="734785" cy="734785"/>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E5BBF-7D9C-4AC1-9277-A68F22E0E40A}">
      <dsp:nvSpPr>
        <dsp:cNvPr id="0" name=""/>
        <dsp:cNvSpPr/>
      </dsp:nvSpPr>
      <dsp:spPr>
        <a:xfrm>
          <a:off x="411092" y="3013528"/>
          <a:ext cx="1902800" cy="58782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89" tIns="30480" rIns="30480" bIns="30480" numCol="1" spcCol="1270" anchor="ctr" anchorCtr="0">
          <a:noAutofit/>
        </a:bodyPr>
        <a:lstStyle/>
        <a:p>
          <a:pPr lvl="0" algn="l" defTabSz="533400">
            <a:lnSpc>
              <a:spcPct val="90000"/>
            </a:lnSpc>
            <a:spcBef>
              <a:spcPct val="0"/>
            </a:spcBef>
            <a:spcAft>
              <a:spcPct val="35000"/>
            </a:spcAft>
          </a:pPr>
          <a:r>
            <a:rPr lang="en-US" sz="1200" kern="1200" dirty="0" smtClean="0">
              <a:latin typeface="Caveat" charset="0"/>
            </a:rPr>
            <a:t>The Road Ahead</a:t>
          </a:r>
          <a:endParaRPr lang="en-US" sz="1200" kern="1200" dirty="0">
            <a:latin typeface="Caveat" charset="0"/>
          </a:endParaRPr>
        </a:p>
      </dsp:txBody>
      <dsp:txXfrm>
        <a:off x="411092" y="3013528"/>
        <a:ext cx="1902800" cy="587828"/>
      </dsp:txXfrm>
    </dsp:sp>
    <dsp:sp modelId="{96EE8A71-A565-4993-9F7C-8769AF6BF28B}">
      <dsp:nvSpPr>
        <dsp:cNvPr id="0" name=""/>
        <dsp:cNvSpPr/>
      </dsp:nvSpPr>
      <dsp:spPr>
        <a:xfrm>
          <a:off x="43699" y="2940049"/>
          <a:ext cx="734785" cy="734785"/>
        </a:xfrm>
        <a:prstGeom prst="ellipse">
          <a:avLst/>
        </a:prstGeom>
        <a:solidFill>
          <a:schemeClr val="lt1">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1819E-5589-4AB7-A064-7A5DD069DD04}">
      <dsp:nvSpPr>
        <dsp:cNvPr id="0" name=""/>
        <dsp:cNvSpPr/>
      </dsp:nvSpPr>
      <dsp:spPr>
        <a:xfrm>
          <a:off x="-4393176" y="-673826"/>
          <a:ext cx="5233852" cy="5233852"/>
        </a:xfrm>
        <a:prstGeom prst="blockArc">
          <a:avLst>
            <a:gd name="adj1" fmla="val 18900000"/>
            <a:gd name="adj2" fmla="val 2700000"/>
            <a:gd name="adj3" fmla="val 41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8182DB-C2E6-4919-8205-42C16C58C1CF}">
      <dsp:nvSpPr>
        <dsp:cNvPr id="0" name=""/>
        <dsp:cNvSpPr/>
      </dsp:nvSpPr>
      <dsp:spPr>
        <a:xfrm>
          <a:off x="540655" y="388620"/>
          <a:ext cx="5883965" cy="7772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6934"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latin typeface="Agency FB" panose="020B0503020202020204" pitchFamily="34" charset="0"/>
            </a:rPr>
            <a:t>The African Insurance and reinsurance landscape requires an overhaul and transformation- Closing the infrastructure investment gap </a:t>
          </a:r>
          <a:endParaRPr lang="en-US" sz="1600" kern="1200" dirty="0">
            <a:solidFill>
              <a:schemeClr val="tx1"/>
            </a:solidFill>
            <a:latin typeface="Agency FB" panose="020B0503020202020204" pitchFamily="34" charset="0"/>
          </a:endParaRPr>
        </a:p>
      </dsp:txBody>
      <dsp:txXfrm>
        <a:off x="540655" y="388620"/>
        <a:ext cx="5883965" cy="777240"/>
      </dsp:txXfrm>
    </dsp:sp>
    <dsp:sp modelId="{FD6FE0FF-3DBC-4924-83DD-5572A35F8109}">
      <dsp:nvSpPr>
        <dsp:cNvPr id="0" name=""/>
        <dsp:cNvSpPr/>
      </dsp:nvSpPr>
      <dsp:spPr>
        <a:xfrm>
          <a:off x="54880" y="291465"/>
          <a:ext cx="971550" cy="9715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151D72-14AC-454D-BC35-0F005509CC31}">
      <dsp:nvSpPr>
        <dsp:cNvPr id="0" name=""/>
        <dsp:cNvSpPr/>
      </dsp:nvSpPr>
      <dsp:spPr>
        <a:xfrm>
          <a:off x="862280" y="1553749"/>
          <a:ext cx="5601439" cy="7772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6934"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latin typeface="Agency FB" panose="020B0503020202020204" pitchFamily="34" charset="0"/>
            </a:rPr>
            <a:t>Insurers should be recognized for their role in facilitating the flow of capital and investments into Africa</a:t>
          </a:r>
          <a:endParaRPr lang="en-US" sz="1600" kern="1200" dirty="0">
            <a:solidFill>
              <a:schemeClr val="tx1"/>
            </a:solidFill>
            <a:latin typeface="Agency FB" panose="020B0503020202020204" pitchFamily="34" charset="0"/>
          </a:endParaRPr>
        </a:p>
      </dsp:txBody>
      <dsp:txXfrm>
        <a:off x="862280" y="1553749"/>
        <a:ext cx="5601439" cy="777240"/>
      </dsp:txXfrm>
    </dsp:sp>
    <dsp:sp modelId="{96CDBD0A-6FA8-4A91-B172-32CB9343F9E7}">
      <dsp:nvSpPr>
        <dsp:cNvPr id="0" name=""/>
        <dsp:cNvSpPr/>
      </dsp:nvSpPr>
      <dsp:spPr>
        <a:xfrm>
          <a:off x="337407" y="1457325"/>
          <a:ext cx="971550" cy="9715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D7D1FE-5C05-4BD9-9CC3-2610CE2EE5F6}">
      <dsp:nvSpPr>
        <dsp:cNvPr id="0" name=""/>
        <dsp:cNvSpPr/>
      </dsp:nvSpPr>
      <dsp:spPr>
        <a:xfrm>
          <a:off x="540655" y="2720340"/>
          <a:ext cx="5883965" cy="7772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6934"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latin typeface="Agency FB" panose="020B0503020202020204" pitchFamily="34" charset="0"/>
              <a:ea typeface="Calibri" panose="020F0502020204030204" pitchFamily="34" charset="0"/>
            </a:rPr>
            <a:t>Creating an ecosystem around infrastructure finance and different types of market players is of high importance- enable the in/reinsurers invest more in to infrastructure</a:t>
          </a:r>
          <a:endParaRPr lang="en-US" sz="1600" kern="1200" dirty="0">
            <a:solidFill>
              <a:schemeClr val="tx1"/>
            </a:solidFill>
            <a:latin typeface="Agency FB" panose="020B0503020202020204" pitchFamily="34" charset="0"/>
          </a:endParaRPr>
        </a:p>
      </dsp:txBody>
      <dsp:txXfrm>
        <a:off x="540655" y="2720340"/>
        <a:ext cx="5883965" cy="777240"/>
      </dsp:txXfrm>
    </dsp:sp>
    <dsp:sp modelId="{A3C8CBFC-35B2-428D-9E91-4B886B6F1309}">
      <dsp:nvSpPr>
        <dsp:cNvPr id="0" name=""/>
        <dsp:cNvSpPr/>
      </dsp:nvSpPr>
      <dsp:spPr>
        <a:xfrm>
          <a:off x="54880" y="2623185"/>
          <a:ext cx="971550" cy="97155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EDB60-2AEC-40D2-8A5A-ED9A383B52E4}">
      <dsp:nvSpPr>
        <dsp:cNvPr id="0" name=""/>
        <dsp:cNvSpPr/>
      </dsp:nvSpPr>
      <dsp:spPr>
        <a:xfrm>
          <a:off x="2678" y="303346"/>
          <a:ext cx="2342554" cy="2390506"/>
        </a:xfrm>
        <a:prstGeom prst="ellipse">
          <a:avLst/>
        </a:prstGeom>
        <a:solidFill>
          <a:schemeClr val="lt1">
            <a:alpha val="50000"/>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28919" tIns="16510" rIns="128919"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333333"/>
              </a:solidFill>
              <a:latin typeface="Agency FB" panose="020B0503020202020204" pitchFamily="34" charset="0"/>
            </a:rPr>
            <a:t>By improving ratings and expanding reinsurance capacity, African insurers can play an even more significant role in mobilizing capital and supporting sustainable development on the continent.</a:t>
          </a:r>
          <a:r>
            <a:rPr lang="en-US" sz="1300" b="1" kern="1200" dirty="0" smtClean="0">
              <a:latin typeface="Agency FB" panose="020B0503020202020204" pitchFamily="34" charset="0"/>
            </a:rPr>
            <a:t>.</a:t>
          </a:r>
          <a:endParaRPr lang="en-US" sz="1300" b="1" kern="1200" dirty="0">
            <a:latin typeface="Agency FB" panose="020B0503020202020204" pitchFamily="34" charset="0"/>
          </a:endParaRPr>
        </a:p>
      </dsp:txBody>
      <dsp:txXfrm>
        <a:off x="345737" y="653427"/>
        <a:ext cx="1656436" cy="1690344"/>
      </dsp:txXfrm>
    </dsp:sp>
    <dsp:sp modelId="{E941DD71-9242-4628-AB01-1CC55627A6C7}">
      <dsp:nvSpPr>
        <dsp:cNvPr id="0" name=""/>
        <dsp:cNvSpPr/>
      </dsp:nvSpPr>
      <dsp:spPr>
        <a:xfrm>
          <a:off x="1876722" y="346379"/>
          <a:ext cx="2342554" cy="2304441"/>
        </a:xfrm>
        <a:prstGeom prst="ellipse">
          <a:avLst/>
        </a:prstGeom>
        <a:solidFill>
          <a:schemeClr val="lt1">
            <a:alpha val="50000"/>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28919" tIns="16510" rIns="128919" bIns="16510" numCol="1" spcCol="1270" anchor="ctr" anchorCtr="0">
          <a:noAutofit/>
        </a:bodyPr>
        <a:lstStyle/>
        <a:p>
          <a:pPr lvl="0" algn="ctr" defTabSz="577850">
            <a:lnSpc>
              <a:spcPct val="90000"/>
            </a:lnSpc>
            <a:spcBef>
              <a:spcPct val="0"/>
            </a:spcBef>
            <a:spcAft>
              <a:spcPct val="35000"/>
            </a:spcAft>
          </a:pPr>
          <a:r>
            <a:rPr lang="en-US" sz="1300" kern="1200" dirty="0" smtClean="0">
              <a:solidFill>
                <a:srgbClr val="333333"/>
              </a:solidFill>
              <a:latin typeface="Agency FB" panose="020B0503020202020204" pitchFamily="34" charset="0"/>
            </a:rPr>
            <a:t>The continent seeks to bridge its infrastructure gap and achieve its development goals, insurers are poised to play an increasingly vital role.</a:t>
          </a:r>
          <a:endParaRPr lang="en-US" sz="1300" b="1" kern="1200" dirty="0">
            <a:latin typeface="Agency FB" panose="020B0503020202020204" pitchFamily="34" charset="0"/>
          </a:endParaRPr>
        </a:p>
      </dsp:txBody>
      <dsp:txXfrm>
        <a:off x="2219781" y="683857"/>
        <a:ext cx="1656436" cy="1629485"/>
      </dsp:txXfrm>
    </dsp:sp>
    <dsp:sp modelId="{0A3E8E76-C128-41C6-9A89-5EE4DCB8E5E6}">
      <dsp:nvSpPr>
        <dsp:cNvPr id="0" name=""/>
        <dsp:cNvSpPr/>
      </dsp:nvSpPr>
      <dsp:spPr>
        <a:xfrm>
          <a:off x="3750766" y="327322"/>
          <a:ext cx="2342554" cy="2342554"/>
        </a:xfrm>
        <a:prstGeom prst="ellipse">
          <a:avLst/>
        </a:prstGeom>
        <a:solidFill>
          <a:schemeClr val="lt1">
            <a:alpha val="50000"/>
            <a:hueOff val="0"/>
            <a:satOff val="0"/>
            <a:lumOff val="0"/>
            <a:alphaOff val="0"/>
          </a:schemeClr>
        </a:solidFill>
        <a:ln w="38100" cap="flat" cmpd="sng" algn="ctr">
          <a:solidFill>
            <a:schemeClr val="dk1">
              <a:shade val="80000"/>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28919" tIns="16510" rIns="128919" bIns="16510" numCol="1" spcCol="1270" anchor="ctr" anchorCtr="0">
          <a:noAutofit/>
        </a:bodyPr>
        <a:lstStyle/>
        <a:p>
          <a:pPr lvl="0" algn="ctr" defTabSz="577850">
            <a:lnSpc>
              <a:spcPct val="90000"/>
            </a:lnSpc>
            <a:spcBef>
              <a:spcPct val="0"/>
            </a:spcBef>
            <a:spcAft>
              <a:spcPct val="35000"/>
            </a:spcAft>
          </a:pPr>
          <a:r>
            <a:rPr lang="en-US" sz="1300" kern="1200" dirty="0" smtClean="0">
              <a:latin typeface="Agency FB" panose="020B0503020202020204" pitchFamily="34" charset="0"/>
            </a:rPr>
            <a:t>Blended finance —should be a Theme in Africa-by structuring and combining public and private capital in order to facilitate investment</a:t>
          </a:r>
          <a:endParaRPr lang="en-US" sz="1300" b="1" kern="1200" dirty="0">
            <a:latin typeface="Agency FB" panose="020B0503020202020204" pitchFamily="34" charset="0"/>
          </a:endParaRPr>
        </a:p>
      </dsp:txBody>
      <dsp:txXfrm>
        <a:off x="4093825" y="670381"/>
        <a:ext cx="1656436" cy="165643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4779157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12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management of the recruiting process will directly affect:</a:t>
            </a:r>
          </a:p>
          <a:p>
            <a:r>
              <a:rPr lang="en-US" dirty="0" smtClean="0"/>
              <a:t>The quality and diversity of the applicant pool.</a:t>
            </a:r>
          </a:p>
          <a:p>
            <a:r>
              <a:rPr lang="en-US" dirty="0" smtClean="0"/>
              <a:t>The effectiveness of the interviews.</a:t>
            </a:r>
          </a:p>
          <a:p>
            <a:r>
              <a:rPr lang="en-US" dirty="0" smtClean="0"/>
              <a:t>How quickly the open position gets filed.</a:t>
            </a:r>
          </a:p>
          <a:p>
            <a:r>
              <a:rPr lang="en-US" dirty="0"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extLst>
      <p:ext uri="{BB962C8B-B14F-4D97-AF65-F5344CB8AC3E}">
        <p14:creationId xmlns:p14="http://schemas.microsoft.com/office/powerpoint/2010/main" val="359788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management of the recruiting process will directly affect:</a:t>
            </a:r>
          </a:p>
          <a:p>
            <a:r>
              <a:rPr lang="en-US" dirty="0" smtClean="0"/>
              <a:t>The quality and diversity of the applicant pool.</a:t>
            </a:r>
          </a:p>
          <a:p>
            <a:r>
              <a:rPr lang="en-US" dirty="0" smtClean="0"/>
              <a:t>The effectiveness of the interviews.</a:t>
            </a:r>
          </a:p>
          <a:p>
            <a:r>
              <a:rPr lang="en-US" dirty="0" smtClean="0"/>
              <a:t>How quickly the open position gets filed.</a:t>
            </a:r>
          </a:p>
          <a:p>
            <a:r>
              <a:rPr lang="en-US" dirty="0"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extLst>
      <p:ext uri="{BB962C8B-B14F-4D97-AF65-F5344CB8AC3E}">
        <p14:creationId xmlns:p14="http://schemas.microsoft.com/office/powerpoint/2010/main" val="386393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management of the recruiting process will directly affect:</a:t>
            </a:r>
          </a:p>
          <a:p>
            <a:r>
              <a:rPr lang="en-US" dirty="0" smtClean="0"/>
              <a:t>The quality and diversity of the applicant pool.</a:t>
            </a:r>
          </a:p>
          <a:p>
            <a:r>
              <a:rPr lang="en-US" dirty="0" smtClean="0"/>
              <a:t>The effectiveness of the interviews.</a:t>
            </a:r>
          </a:p>
          <a:p>
            <a:r>
              <a:rPr lang="en-US" dirty="0" smtClean="0"/>
              <a:t>How quickly the open position gets filed.</a:t>
            </a:r>
          </a:p>
          <a:p>
            <a:r>
              <a:rPr lang="en-US" dirty="0"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extLst>
      <p:ext uri="{BB962C8B-B14F-4D97-AF65-F5344CB8AC3E}">
        <p14:creationId xmlns:p14="http://schemas.microsoft.com/office/powerpoint/2010/main" val="75393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management of the recruiting process will directly affect:</a:t>
            </a:r>
          </a:p>
          <a:p>
            <a:r>
              <a:rPr lang="en-US" dirty="0" smtClean="0"/>
              <a:t>The quality and diversity of the applicant pool.</a:t>
            </a:r>
          </a:p>
          <a:p>
            <a:r>
              <a:rPr lang="en-US" dirty="0" smtClean="0"/>
              <a:t>The effectiveness of the interviews.</a:t>
            </a:r>
          </a:p>
          <a:p>
            <a:r>
              <a:rPr lang="en-US" dirty="0" smtClean="0"/>
              <a:t>How quickly the open position gets filed.</a:t>
            </a:r>
          </a:p>
          <a:p>
            <a:r>
              <a:rPr lang="en-US" dirty="0" smtClean="0"/>
              <a:t>The ability to choose the best qualified person for the job.</a:t>
            </a:r>
          </a:p>
        </p:txBody>
      </p:sp>
      <p:sp>
        <p:nvSpPr>
          <p:cNvPr id="130051" name="Slide Image Placeholder 4"/>
          <p:cNvSpPr>
            <a:spLocks noGrp="1" noRot="1" noChangeAspect="1" noTextEdit="1"/>
          </p:cNvSpPr>
          <p:nvPr>
            <p:ph type="sldImg"/>
          </p:nvPr>
        </p:nvSpPr>
        <p:spPr bwMode="auto">
          <a:noFill/>
          <a:ln>
            <a:solidFill>
              <a:srgbClr val="000000"/>
            </a:solidFill>
            <a:miter lim="800000"/>
            <a:headEnd/>
            <a:tailEnd/>
          </a:ln>
        </p:spPr>
      </p:sp>
    </p:spTree>
    <p:extLst>
      <p:ext uri="{BB962C8B-B14F-4D97-AF65-F5344CB8AC3E}">
        <p14:creationId xmlns:p14="http://schemas.microsoft.com/office/powerpoint/2010/main" val="197017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66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4805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8347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962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7"/>
          <p:cNvSpPr txBox="1">
            <a:spLocks noGrp="1"/>
          </p:cNvSpPr>
          <p:nvPr>
            <p:ph type="body" idx="1"/>
          </p:nvPr>
        </p:nvSpPr>
        <p:spPr>
          <a:xfrm>
            <a:off x="1411775"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1" name="Google Shape;31;p7"/>
          <p:cNvSpPr txBox="1">
            <a:spLocks noGrp="1"/>
          </p:cNvSpPr>
          <p:nvPr>
            <p:ph type="body" idx="2"/>
          </p:nvPr>
        </p:nvSpPr>
        <p:spPr>
          <a:xfrm>
            <a:off x="3929671"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2" name="Google Shape;32;p7"/>
          <p:cNvSpPr txBox="1">
            <a:spLocks noGrp="1"/>
          </p:cNvSpPr>
          <p:nvPr>
            <p:ph type="body" idx="3"/>
          </p:nvPr>
        </p:nvSpPr>
        <p:spPr>
          <a:xfrm>
            <a:off x="6447566" y="1287950"/>
            <a:ext cx="2238000" cy="3637800"/>
          </a:xfrm>
          <a:prstGeom prst="rect">
            <a:avLst/>
          </a:prstGeom>
        </p:spPr>
        <p:txBody>
          <a:bodyPr spcFirstLastPara="1" wrap="square" lIns="0" tIns="0" rIns="0" bIns="0" anchor="t" anchorCtr="0">
            <a:no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3" name="Google Shape;33;p7"/>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411775" y="129768"/>
            <a:ext cx="72738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8"/>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8404384" y="2540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7143CA0D-82A3-D94E-BD3B-E30033C15826}" type="datetimeFigureOut">
              <a:rPr lang="en-US" smtClean="0"/>
              <a:pPr/>
              <a:t>5/27/2025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1611631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43CA0D-82A3-D94E-BD3B-E30033C15826}" type="datetimeFigureOut">
              <a:rPr lang="en-US" smtClean="0"/>
              <a:pPr/>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A4BAD-A614-F24C-9A28-F156A1043775}" type="slidenum">
              <a:rPr lang="en-US" smtClean="0"/>
              <a:pPr/>
              <a:t>‹#›</a:t>
            </a:fld>
            <a:endParaRPr lang="en-US"/>
          </a:p>
        </p:txBody>
      </p:sp>
    </p:spTree>
    <p:extLst>
      <p:ext uri="{BB962C8B-B14F-4D97-AF65-F5344CB8AC3E}">
        <p14:creationId xmlns:p14="http://schemas.microsoft.com/office/powerpoint/2010/main" val="420255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A4CEE-1D22-7894-CF28-7A4D26DDAF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 y="322"/>
            <a:ext cx="9142857" cy="5142857"/>
          </a:xfrm>
          <a:prstGeom prst="rect">
            <a:avLst/>
          </a:prstGeom>
        </p:spPr>
      </p:pic>
    </p:spTree>
    <p:extLst>
      <p:ext uri="{BB962C8B-B14F-4D97-AF65-F5344CB8AC3E}">
        <p14:creationId xmlns:p14="http://schemas.microsoft.com/office/powerpoint/2010/main" val="2858453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1" name="Google Shape;11;p2"/>
          <p:cNvPicPr preferRelativeResize="0"/>
          <p:nvPr/>
        </p:nvPicPr>
        <p:blipFill>
          <a:blip r:embed="rId3">
            <a:alphaModFix/>
          </a:blip>
          <a:stretch>
            <a:fillRect/>
          </a:stretch>
        </p:blipFill>
        <p:spPr>
          <a:xfrm>
            <a:off x="2350825" y="972913"/>
            <a:ext cx="5051951" cy="3197675"/>
          </a:xfrm>
          <a:prstGeom prst="rect">
            <a:avLst/>
          </a:prstGeom>
          <a:noFill/>
          <a:ln>
            <a:noFill/>
          </a:ln>
        </p:spPr>
      </p:pic>
      <p:sp>
        <p:nvSpPr>
          <p:cNvPr id="12" name="Google Shape;12;p2"/>
          <p:cNvSpPr txBox="1">
            <a:spLocks noGrp="1"/>
          </p:cNvSpPr>
          <p:nvPr>
            <p:ph type="ctrTitle"/>
          </p:nvPr>
        </p:nvSpPr>
        <p:spPr>
          <a:xfrm>
            <a:off x="2765775" y="1645750"/>
            <a:ext cx="4227000" cy="1431900"/>
          </a:xfrm>
          <a:prstGeom prst="rect">
            <a:avLst/>
          </a:prstGeom>
        </p:spPr>
        <p:txBody>
          <a:bodyPr spcFirstLastPara="1" wrap="square" lIns="0" tIns="0" rIns="0" bIns="0" anchor="t"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25892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11775" y="129768"/>
            <a:ext cx="72738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1pPr>
            <a:lvl2pPr lvl="1">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2pPr>
            <a:lvl3pPr lvl="2">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3pPr>
            <a:lvl4pPr lvl="3">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4pPr>
            <a:lvl5pPr lvl="4">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5pPr>
            <a:lvl6pPr lvl="5">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6pPr>
            <a:lvl7pPr lvl="6">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7pPr>
            <a:lvl8pPr lvl="7">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8pPr>
            <a:lvl9pPr lvl="8">
              <a:spcBef>
                <a:spcPts val="0"/>
              </a:spcBef>
              <a:spcAft>
                <a:spcPts val="0"/>
              </a:spcAft>
              <a:buClr>
                <a:srgbClr val="1C4587"/>
              </a:buClr>
              <a:buSzPts val="3200"/>
              <a:buFont typeface="Amatic SC"/>
              <a:buNone/>
              <a:defRPr sz="3200" b="1">
                <a:solidFill>
                  <a:srgbClr val="1C4587"/>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411775" y="1287956"/>
            <a:ext cx="7273800" cy="32712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1pPr>
            <a:lvl2pPr marL="914400" lvl="1"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2pPr>
            <a:lvl3pPr marL="1371600" lvl="2"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3pPr>
            <a:lvl4pPr marL="1828800" lvl="3"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4pPr>
            <a:lvl5pPr marL="2286000" lvl="4"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5pPr>
            <a:lvl6pPr marL="2743200" lvl="5"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6pPr>
            <a:lvl7pPr marL="3200400" lvl="6"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7pPr>
            <a:lvl8pPr marL="3657600" lvl="7"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8pPr>
            <a:lvl9pPr marL="4114800" lvl="8" indent="-368300">
              <a:lnSpc>
                <a:spcPct val="100000"/>
              </a:lnSpc>
              <a:spcBef>
                <a:spcPts val="0"/>
              </a:spcBef>
              <a:spcAft>
                <a:spcPts val="0"/>
              </a:spcAft>
              <a:buClr>
                <a:srgbClr val="1C4587"/>
              </a:buClr>
              <a:buSzPts val="2200"/>
              <a:buFont typeface="Caveat"/>
              <a:buChar char="•"/>
              <a:defRPr sz="2200">
                <a:solidFill>
                  <a:srgbClr val="1C4587"/>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8404384" y="254051"/>
            <a:ext cx="548700" cy="3936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65" r:id="rId4"/>
    <p:sldLayoutId id="2147483667" r:id="rId5"/>
    <p:sldLayoutId id="2147483668" r:id="rId6"/>
    <p:sldLayoutId id="2147483669" r:id="rId7"/>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gif"/><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gi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gif"/><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mailto:fikru.tsegayee@gmail.com" TargetMode="External"/><Relationship Id="rId2" Type="http://schemas.openxmlformats.org/officeDocument/2006/relationships/image" Target="../media/image6.gif"/><Relationship Id="rId1" Type="http://schemas.openxmlformats.org/officeDocument/2006/relationships/slideLayout" Target="../slideLayouts/slideLayout3.xml"/><Relationship Id="rId5" Type="http://schemas.openxmlformats.org/officeDocument/2006/relationships/image" Target="../media/image43.gi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gif"/><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C:\Users\Vostro\Desktop\5th EIFS\glob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581" y="2114550"/>
            <a:ext cx="3268535" cy="30488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C:\Users\Vostro\Desktop\PICS FOR TOSHI\fikru.JPG"/>
          <p:cNvPicPr/>
          <p:nvPr/>
        </p:nvPicPr>
        <p:blipFill>
          <a:blip r:embed="rId4">
            <a:extLst>
              <a:ext uri="{28A0092B-C50C-407E-A947-70E740481C1C}">
                <a14:useLocalDpi xmlns:a14="http://schemas.microsoft.com/office/drawing/2010/main" val="0"/>
              </a:ext>
            </a:extLst>
          </a:blip>
          <a:srcRect/>
          <a:stretch>
            <a:fillRect/>
          </a:stretch>
        </p:blipFill>
        <p:spPr bwMode="auto">
          <a:xfrm>
            <a:off x="-33670" y="0"/>
            <a:ext cx="1752600" cy="1544419"/>
          </a:xfrm>
          <a:prstGeom prst="ellipse">
            <a:avLst/>
          </a:prstGeom>
          <a:ln>
            <a:noFill/>
          </a:ln>
          <a:effectLst>
            <a:softEdge rad="112500"/>
          </a:effectLst>
        </p:spPr>
      </p:pic>
      <p:sp>
        <p:nvSpPr>
          <p:cNvPr id="10" name="Rectangle 9"/>
          <p:cNvSpPr/>
          <p:nvPr/>
        </p:nvSpPr>
        <p:spPr>
          <a:xfrm>
            <a:off x="105798" y="1390530"/>
            <a:ext cx="1875402" cy="369332"/>
          </a:xfrm>
          <a:prstGeom prst="rect">
            <a:avLst/>
          </a:prstGeom>
        </p:spPr>
        <p:txBody>
          <a:bodyPr wrap="square">
            <a:spAutoFit/>
          </a:bodyPr>
          <a:lstStyle/>
          <a:p>
            <a:pPr algn="ctr">
              <a:buNone/>
            </a:pPr>
            <a:r>
              <a:rPr lang="en" sz="1800" b="1" dirty="0" smtClean="0">
                <a:solidFill>
                  <a:schemeClr val="bg1"/>
                </a:solidFill>
                <a:effectLst>
                  <a:outerShdw blurRad="50800" dist="38100" dir="2700000" algn="tl" rotWithShape="0">
                    <a:prstClr val="black">
                      <a:alpha val="40000"/>
                    </a:prstClr>
                  </a:outerShdw>
                </a:effectLst>
                <a:latin typeface="Agency FB" panose="020B0503020202020204" pitchFamily="34" charset="0"/>
                <a:ea typeface="Amatic SC"/>
                <a:cs typeface="Amatic SC"/>
                <a:sym typeface="Amatic SC"/>
              </a:rPr>
              <a:t>F</a:t>
            </a:r>
            <a:r>
              <a:rPr lang="en-GB" altLang="en-US" sz="1800" b="1" dirty="0" smtClean="0">
                <a:solidFill>
                  <a:schemeClr val="bg1"/>
                </a:solidFill>
                <a:effectLst>
                  <a:outerShdw blurRad="50800" dist="38100" dir="2700000" algn="tl" rotWithShape="0">
                    <a:prstClr val="black">
                      <a:alpha val="40000"/>
                    </a:prstClr>
                  </a:outerShdw>
                </a:effectLst>
                <a:latin typeface="Agency FB" panose="020B0503020202020204" pitchFamily="34" charset="0"/>
                <a:ea typeface="Amatic SC"/>
                <a:cs typeface="Amatic SC"/>
                <a:sym typeface="Amatic SC"/>
              </a:rPr>
              <a:t>IKRU TSEGAYE W. </a:t>
            </a:r>
            <a:endParaRPr lang="en-GB" altLang="en-US" sz="1800" b="1" dirty="0">
              <a:solidFill>
                <a:schemeClr val="bg1"/>
              </a:solidFill>
              <a:effectLst>
                <a:outerShdw blurRad="50800" dist="38100" dir="2700000" algn="tl" rotWithShape="0">
                  <a:prstClr val="black">
                    <a:alpha val="40000"/>
                  </a:prstClr>
                </a:outerShdw>
              </a:effectLst>
              <a:latin typeface="Agency FB" panose="020B0503020202020204" pitchFamily="34" charset="0"/>
              <a:ea typeface="Amatic SC"/>
              <a:cs typeface="Amatic SC"/>
              <a:sym typeface="Amatic SC"/>
            </a:endParaRPr>
          </a:p>
        </p:txBody>
      </p:sp>
      <p:sp>
        <p:nvSpPr>
          <p:cNvPr id="11" name="Title 1"/>
          <p:cNvSpPr txBox="1">
            <a:spLocks/>
          </p:cNvSpPr>
          <p:nvPr/>
        </p:nvSpPr>
        <p:spPr>
          <a:xfrm>
            <a:off x="5181600" y="-19665"/>
            <a:ext cx="3962400" cy="13274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latin typeface="Agency FB" pitchFamily="34" charset="0"/>
              </a:rPr>
              <a:t>Session </a:t>
            </a:r>
            <a:r>
              <a:rPr lang="en-US" sz="2400" b="1" dirty="0">
                <a:solidFill>
                  <a:schemeClr val="bg1"/>
                </a:solidFill>
                <a:latin typeface="Agency FB" pitchFamily="34" charset="0"/>
              </a:rPr>
              <a:t>6: Panel: Building an Africa fit for the future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599" y="3867150"/>
            <a:ext cx="1737861" cy="1428750"/>
          </a:xfrm>
          <a:prstGeom prst="ellipse">
            <a:avLst/>
          </a:prstGeom>
          <a:ln>
            <a:noFill/>
          </a:ln>
          <a:effectLst>
            <a:softEdge rad="112500"/>
          </a:effectLst>
        </p:spPr>
      </p:pic>
    </p:spTree>
    <p:extLst>
      <p:ext uri="{BB962C8B-B14F-4D97-AF65-F5344CB8AC3E}">
        <p14:creationId xmlns:p14="http://schemas.microsoft.com/office/powerpoint/2010/main" val="381213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1936704" y="2570956"/>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3447" y="596"/>
            <a:ext cx="4572000" cy="523220"/>
          </a:xfrm>
          <a:prstGeom prst="rect">
            <a:avLst/>
          </a:prstGeom>
        </p:spPr>
        <p:txBody>
          <a:bodyPr>
            <a:spAutoFit/>
          </a:bodyPr>
          <a:lstStyle/>
          <a:p>
            <a:r>
              <a:rPr lang="en-US" b="1" dirty="0" smtClean="0">
                <a:solidFill>
                  <a:srgbClr val="445469"/>
                </a:solidFill>
                <a:latin typeface="Agency FB" panose="020B0503020202020204" pitchFamily="34" charset="0"/>
                <a:ea typeface="Calibri" panose="020F0502020204030204" pitchFamily="34" charset="0"/>
              </a:rPr>
              <a:t>Table:</a:t>
            </a:r>
            <a:r>
              <a:rPr lang="en-US" b="1" spc="-5" dirty="0" smtClean="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Infrastructure</a:t>
            </a:r>
            <a:r>
              <a:rPr lang="en-US" b="1" spc="-10"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investment</a:t>
            </a:r>
            <a:r>
              <a:rPr lang="en-US" b="1" spc="-15"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gap</a:t>
            </a:r>
            <a:r>
              <a:rPr lang="en-US" b="1" spc="-15"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and</a:t>
            </a:r>
            <a:r>
              <a:rPr lang="en-US" b="1" spc="-10"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insurance</a:t>
            </a:r>
            <a:r>
              <a:rPr lang="en-US" b="1" spc="-20" dirty="0">
                <a:solidFill>
                  <a:srgbClr val="445469"/>
                </a:solidFill>
                <a:latin typeface="Agency FB" panose="020B0503020202020204" pitchFamily="34" charset="0"/>
                <a:ea typeface="Calibri" panose="020F0502020204030204" pitchFamily="34" charset="0"/>
              </a:rPr>
              <a:t> </a:t>
            </a:r>
            <a:r>
              <a:rPr lang="en-US" b="1" dirty="0" smtClean="0">
                <a:solidFill>
                  <a:srgbClr val="445469"/>
                </a:solidFill>
                <a:latin typeface="Agency FB" panose="020B0503020202020204" pitchFamily="34" charset="0"/>
                <a:ea typeface="Calibri" panose="020F0502020204030204" pitchFamily="34" charset="0"/>
              </a:rPr>
              <a:t>penetration Selected Higher Income Countries  </a:t>
            </a:r>
            <a:endParaRPr lang="en-US" b="1" dirty="0">
              <a:latin typeface="Agency FB" panose="020B0503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49384167"/>
              </p:ext>
            </p:extLst>
          </p:nvPr>
        </p:nvGraphicFramePr>
        <p:xfrm>
          <a:off x="76200" y="742948"/>
          <a:ext cx="4052047" cy="4267201"/>
        </p:xfrm>
        <a:graphic>
          <a:graphicData uri="http://schemas.openxmlformats.org/drawingml/2006/table">
            <a:tbl>
              <a:tblPr firstRow="1" firstCol="1" lastRow="1" lastCol="1" bandRow="1" bandCol="1">
                <a:tableStyleId>{EB344D84-9AFB-497E-A393-DC336BA19D2E}</a:tableStyleId>
              </a:tblPr>
              <a:tblGrid>
                <a:gridCol w="948418">
                  <a:extLst>
                    <a:ext uri="{9D8B030D-6E8A-4147-A177-3AD203B41FA5}">
                      <a16:colId xmlns:a16="http://schemas.microsoft.com/office/drawing/2014/main" val="804136970"/>
                    </a:ext>
                  </a:extLst>
                </a:gridCol>
                <a:gridCol w="467120">
                  <a:extLst>
                    <a:ext uri="{9D8B030D-6E8A-4147-A177-3AD203B41FA5}">
                      <a16:colId xmlns:a16="http://schemas.microsoft.com/office/drawing/2014/main" val="1998655699"/>
                    </a:ext>
                  </a:extLst>
                </a:gridCol>
                <a:gridCol w="583703">
                  <a:extLst>
                    <a:ext uri="{9D8B030D-6E8A-4147-A177-3AD203B41FA5}">
                      <a16:colId xmlns:a16="http://schemas.microsoft.com/office/drawing/2014/main" val="71755159"/>
                    </a:ext>
                  </a:extLst>
                </a:gridCol>
                <a:gridCol w="1123293">
                  <a:extLst>
                    <a:ext uri="{9D8B030D-6E8A-4147-A177-3AD203B41FA5}">
                      <a16:colId xmlns:a16="http://schemas.microsoft.com/office/drawing/2014/main" val="3310483809"/>
                    </a:ext>
                  </a:extLst>
                </a:gridCol>
                <a:gridCol w="929513">
                  <a:extLst>
                    <a:ext uri="{9D8B030D-6E8A-4147-A177-3AD203B41FA5}">
                      <a16:colId xmlns:a16="http://schemas.microsoft.com/office/drawing/2014/main" val="1973500346"/>
                    </a:ext>
                  </a:extLst>
                </a:gridCol>
              </a:tblGrid>
              <a:tr h="462695">
                <a:tc>
                  <a:txBody>
                    <a:bodyPr/>
                    <a:lstStyle/>
                    <a:p>
                      <a:pPr marL="0" marR="0">
                        <a:spcBef>
                          <a:spcPts val="0"/>
                        </a:spcBef>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890" algn="ctr">
                        <a:spcBef>
                          <a:spcPts val="570"/>
                        </a:spcBef>
                        <a:spcAft>
                          <a:spcPts val="0"/>
                        </a:spcAft>
                      </a:pPr>
                      <a:r>
                        <a:rPr lang="en-US" sz="750" spc="-10">
                          <a:effectLst/>
                        </a:rPr>
                        <a:t>Region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9690" algn="r">
                        <a:spcBef>
                          <a:spcPts val="65"/>
                        </a:spcBef>
                        <a:spcAft>
                          <a:spcPts val="0"/>
                        </a:spcAft>
                      </a:pPr>
                      <a:r>
                        <a:rPr lang="en-US" sz="750" spc="-10">
                          <a:effectLst/>
                        </a:rPr>
                        <a:t>Income</a:t>
                      </a:r>
                      <a:endParaRPr lang="en-US" sz="1100">
                        <a:effectLst/>
                      </a:endParaRPr>
                    </a:p>
                    <a:p>
                      <a:pPr marL="0" marR="120650" algn="r">
                        <a:lnSpc>
                          <a:spcPts val="790"/>
                        </a:lnSpc>
                        <a:spcBef>
                          <a:spcPts val="130"/>
                        </a:spcBef>
                        <a:spcAft>
                          <a:spcPts val="0"/>
                        </a:spcAft>
                      </a:pPr>
                      <a:r>
                        <a:rPr lang="en-US" sz="750" spc="-10">
                          <a:effectLst/>
                        </a:rPr>
                        <a:t>class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5080" marR="0" algn="ctr">
                        <a:spcBef>
                          <a:spcPts val="65"/>
                        </a:spcBef>
                        <a:spcAft>
                          <a:spcPts val="0"/>
                        </a:spcAft>
                      </a:pPr>
                      <a:r>
                        <a:rPr lang="en-US" sz="750" spc="-10">
                          <a:effectLst/>
                        </a:rPr>
                        <a:t>Infrastructure</a:t>
                      </a:r>
                      <a:endParaRPr lang="en-US" sz="1100">
                        <a:effectLst/>
                      </a:endParaRPr>
                    </a:p>
                    <a:p>
                      <a:pPr marL="5080" marR="2540" algn="ctr">
                        <a:lnSpc>
                          <a:spcPts val="790"/>
                        </a:lnSpc>
                        <a:spcBef>
                          <a:spcPts val="130"/>
                        </a:spcBef>
                        <a:spcAft>
                          <a:spcPts val="0"/>
                        </a:spcAft>
                      </a:pPr>
                      <a:r>
                        <a:rPr lang="en-US" sz="750">
                          <a:effectLst/>
                        </a:rPr>
                        <a:t>investment</a:t>
                      </a:r>
                      <a:r>
                        <a:rPr lang="en-US" sz="750" spc="65">
                          <a:effectLst/>
                        </a:rPr>
                        <a:t> </a:t>
                      </a:r>
                      <a:r>
                        <a:rPr lang="en-US" sz="750">
                          <a:effectLst/>
                        </a:rPr>
                        <a:t>gap</a:t>
                      </a:r>
                      <a:r>
                        <a:rPr lang="en-US" sz="750" spc="110">
                          <a:effectLst/>
                        </a:rPr>
                        <a:t> </a:t>
                      </a:r>
                      <a:r>
                        <a:rPr lang="en-US" sz="750" spc="-25">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795" marR="0" algn="ctr">
                        <a:spcBef>
                          <a:spcPts val="65"/>
                        </a:spcBef>
                        <a:spcAft>
                          <a:spcPts val="0"/>
                        </a:spcAft>
                      </a:pPr>
                      <a:r>
                        <a:rPr lang="en-US" sz="750" spc="-10">
                          <a:effectLst/>
                        </a:rPr>
                        <a:t>Insurance</a:t>
                      </a:r>
                      <a:endParaRPr lang="en-US" sz="1100">
                        <a:effectLst/>
                      </a:endParaRPr>
                    </a:p>
                    <a:p>
                      <a:pPr marL="10795" marR="6985" algn="ctr">
                        <a:lnSpc>
                          <a:spcPts val="790"/>
                        </a:lnSpc>
                        <a:spcBef>
                          <a:spcPts val="130"/>
                        </a:spcBef>
                        <a:spcAft>
                          <a:spcPts val="0"/>
                        </a:spcAft>
                      </a:pPr>
                      <a:r>
                        <a:rPr lang="en-US" sz="750">
                          <a:effectLst/>
                        </a:rPr>
                        <a:t>penetration</a:t>
                      </a:r>
                      <a:r>
                        <a:rPr lang="en-US" sz="750" spc="140">
                          <a:effectLst/>
                        </a:rPr>
                        <a:t> </a:t>
                      </a:r>
                      <a:r>
                        <a:rPr lang="en-US" sz="750" spc="-25">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48298812"/>
                  </a:ext>
                </a:extLst>
              </a:tr>
              <a:tr h="223250">
                <a:tc>
                  <a:txBody>
                    <a:bodyPr/>
                    <a:lstStyle/>
                    <a:p>
                      <a:pPr marL="17145" marR="0">
                        <a:lnSpc>
                          <a:spcPts val="800"/>
                        </a:lnSpc>
                        <a:spcBef>
                          <a:spcPts val="65"/>
                        </a:spcBef>
                        <a:spcAft>
                          <a:spcPts val="0"/>
                        </a:spcAft>
                      </a:pPr>
                      <a:r>
                        <a:rPr lang="en-US" sz="750" spc="-10" dirty="0">
                          <a:effectLst/>
                        </a:rPr>
                        <a:t>Singapore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6510" marR="0" algn="ctr">
                        <a:lnSpc>
                          <a:spcPts val="800"/>
                        </a:lnSpc>
                        <a:spcBef>
                          <a:spcPts val="65"/>
                        </a:spcBef>
                        <a:spcAft>
                          <a:spcPts val="0"/>
                        </a:spcAft>
                      </a:pPr>
                      <a:r>
                        <a:rPr lang="en-US" sz="750" spc="-25">
                          <a:effectLst/>
                        </a:rPr>
                        <a:t>EAP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3335" marR="0" algn="ctr">
                        <a:lnSpc>
                          <a:spcPts val="800"/>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5080" algn="r">
                        <a:lnSpc>
                          <a:spcPts val="800"/>
                        </a:lnSpc>
                        <a:spcBef>
                          <a:spcPts val="65"/>
                        </a:spcBef>
                        <a:spcAft>
                          <a:spcPts val="0"/>
                        </a:spcAft>
                      </a:pPr>
                      <a:r>
                        <a:rPr lang="en-US" sz="750" spc="-20" dirty="0">
                          <a:effectLst/>
                        </a:rPr>
                        <a:t>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4445" algn="r">
                        <a:lnSpc>
                          <a:spcPts val="800"/>
                        </a:lnSpc>
                        <a:spcBef>
                          <a:spcPts val="65"/>
                        </a:spcBef>
                        <a:spcAft>
                          <a:spcPts val="0"/>
                        </a:spcAft>
                      </a:pPr>
                      <a:r>
                        <a:rPr lang="en-US" sz="750" spc="-20" dirty="0">
                          <a:effectLst/>
                        </a:rPr>
                        <a:t>7.76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3540719131"/>
                  </a:ext>
                </a:extLst>
              </a:tr>
              <a:tr h="222094">
                <a:tc>
                  <a:txBody>
                    <a:bodyPr/>
                    <a:lstStyle/>
                    <a:p>
                      <a:pPr marL="17145" marR="0">
                        <a:lnSpc>
                          <a:spcPts val="790"/>
                        </a:lnSpc>
                        <a:spcBef>
                          <a:spcPts val="70"/>
                        </a:spcBef>
                        <a:spcAft>
                          <a:spcPts val="0"/>
                        </a:spcAft>
                      </a:pPr>
                      <a:r>
                        <a:rPr lang="en-US" sz="750" spc="-10" dirty="0">
                          <a:effectLst/>
                        </a:rPr>
                        <a:t>Germany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6510" marR="8255" algn="ctr">
                        <a:lnSpc>
                          <a:spcPts val="790"/>
                        </a:lnSpc>
                        <a:spcBef>
                          <a:spcPts val="70"/>
                        </a:spcBef>
                        <a:spcAft>
                          <a:spcPts val="0"/>
                        </a:spcAft>
                      </a:pPr>
                      <a:r>
                        <a:rPr lang="en-US" sz="750" spc="-25" dirty="0">
                          <a:effectLst/>
                        </a:rPr>
                        <a:t>ECA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3335" marR="0" algn="ctr">
                        <a:lnSpc>
                          <a:spcPts val="790"/>
                        </a:lnSpc>
                        <a:spcBef>
                          <a:spcPts val="70"/>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5080" algn="r">
                        <a:lnSpc>
                          <a:spcPts val="790"/>
                        </a:lnSpc>
                        <a:spcBef>
                          <a:spcPts val="70"/>
                        </a:spcBef>
                        <a:spcAft>
                          <a:spcPts val="0"/>
                        </a:spcAft>
                      </a:pPr>
                      <a:r>
                        <a:rPr lang="en-US" sz="750" spc="-20">
                          <a:effectLst/>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4445" algn="r">
                        <a:lnSpc>
                          <a:spcPts val="790"/>
                        </a:lnSpc>
                        <a:spcBef>
                          <a:spcPts val="70"/>
                        </a:spcBef>
                        <a:spcAft>
                          <a:spcPts val="0"/>
                        </a:spcAft>
                      </a:pPr>
                      <a:r>
                        <a:rPr lang="en-US" sz="750" spc="-20" dirty="0">
                          <a:effectLst/>
                        </a:rPr>
                        <a:t>6.05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3593870848"/>
                  </a:ext>
                </a:extLst>
              </a:tr>
              <a:tr h="223250">
                <a:tc>
                  <a:txBody>
                    <a:bodyPr/>
                    <a:lstStyle/>
                    <a:p>
                      <a:pPr marL="17145" marR="0">
                        <a:lnSpc>
                          <a:spcPts val="800"/>
                        </a:lnSpc>
                        <a:spcBef>
                          <a:spcPts val="65"/>
                        </a:spcBef>
                        <a:spcAft>
                          <a:spcPts val="0"/>
                        </a:spcAft>
                      </a:pPr>
                      <a:r>
                        <a:rPr lang="en-US" sz="750" spc="-10">
                          <a:effectLst/>
                        </a:rPr>
                        <a:t>France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6510" marR="8255" algn="ctr">
                        <a:lnSpc>
                          <a:spcPts val="800"/>
                        </a:lnSpc>
                        <a:spcBef>
                          <a:spcPts val="65"/>
                        </a:spcBef>
                        <a:spcAft>
                          <a:spcPts val="0"/>
                        </a:spcAft>
                      </a:pPr>
                      <a:r>
                        <a:rPr lang="en-US" sz="750" spc="-25" dirty="0">
                          <a:effectLst/>
                        </a:rPr>
                        <a:t>ECA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3335" marR="0" algn="ctr">
                        <a:lnSpc>
                          <a:spcPts val="800"/>
                        </a:lnSpc>
                        <a:spcBef>
                          <a:spcPts val="65"/>
                        </a:spcBef>
                        <a:spcAft>
                          <a:spcPts val="0"/>
                        </a:spcAft>
                      </a:pPr>
                      <a:r>
                        <a:rPr lang="en-US" sz="750" spc="-25" dirty="0">
                          <a:effectLst/>
                        </a:rPr>
                        <a:t>HIC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5080" algn="r">
                        <a:lnSpc>
                          <a:spcPts val="800"/>
                        </a:lnSpc>
                        <a:spcBef>
                          <a:spcPts val="65"/>
                        </a:spcBef>
                        <a:spcAft>
                          <a:spcPts val="0"/>
                        </a:spcAft>
                      </a:pPr>
                      <a:r>
                        <a:rPr lang="en-US" sz="750" spc="-20">
                          <a:effectLst/>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4445" algn="r">
                        <a:lnSpc>
                          <a:spcPts val="800"/>
                        </a:lnSpc>
                        <a:spcBef>
                          <a:spcPts val="65"/>
                        </a:spcBef>
                        <a:spcAft>
                          <a:spcPts val="0"/>
                        </a:spcAft>
                      </a:pPr>
                      <a:r>
                        <a:rPr lang="en-US" sz="750" spc="-10" dirty="0">
                          <a:effectLst/>
                        </a:rPr>
                        <a:t>10.22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111435924"/>
                  </a:ext>
                </a:extLst>
              </a:tr>
              <a:tr h="222094">
                <a:tc>
                  <a:txBody>
                    <a:bodyPr/>
                    <a:lstStyle/>
                    <a:p>
                      <a:pPr marL="17145" marR="0">
                        <a:lnSpc>
                          <a:spcPts val="790"/>
                        </a:lnSpc>
                        <a:spcBef>
                          <a:spcPts val="70"/>
                        </a:spcBef>
                        <a:spcAft>
                          <a:spcPts val="0"/>
                        </a:spcAft>
                      </a:pPr>
                      <a:r>
                        <a:rPr lang="en-US" sz="750" spc="-10">
                          <a:effectLst/>
                        </a:rPr>
                        <a:t>Canada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2540" algn="ctr">
                        <a:lnSpc>
                          <a:spcPts val="790"/>
                        </a:lnSpc>
                        <a:spcBef>
                          <a:spcPts val="70"/>
                        </a:spcBef>
                        <a:spcAft>
                          <a:spcPts val="0"/>
                        </a:spcAft>
                      </a:pPr>
                      <a:r>
                        <a:rPr lang="en-US" sz="750" spc="-25">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790"/>
                        </a:lnSpc>
                        <a:spcBef>
                          <a:spcPts val="70"/>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790"/>
                        </a:lnSpc>
                        <a:spcBef>
                          <a:spcPts val="70"/>
                        </a:spcBef>
                        <a:spcAft>
                          <a:spcPts val="0"/>
                        </a:spcAft>
                      </a:pPr>
                      <a:r>
                        <a:rPr lang="en-US" sz="750" spc="-20">
                          <a:effectLst/>
                        </a:rPr>
                        <a:t>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790"/>
                        </a:lnSpc>
                        <a:spcBef>
                          <a:spcPts val="70"/>
                        </a:spcBef>
                        <a:spcAft>
                          <a:spcPts val="0"/>
                        </a:spcAft>
                      </a:pPr>
                      <a:r>
                        <a:rPr lang="en-US" sz="750" spc="-20">
                          <a:effectLst/>
                        </a:rPr>
                        <a:t>7.21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26047400"/>
                  </a:ext>
                </a:extLst>
              </a:tr>
              <a:tr h="223250">
                <a:tc>
                  <a:txBody>
                    <a:bodyPr/>
                    <a:lstStyle/>
                    <a:p>
                      <a:pPr marL="17145" marR="0">
                        <a:lnSpc>
                          <a:spcPts val="800"/>
                        </a:lnSpc>
                        <a:spcBef>
                          <a:spcPts val="65"/>
                        </a:spcBef>
                        <a:spcAft>
                          <a:spcPts val="0"/>
                        </a:spcAft>
                      </a:pPr>
                      <a:r>
                        <a:rPr lang="en-US" sz="750" spc="-10">
                          <a:effectLst/>
                        </a:rPr>
                        <a:t>Japan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0" algn="ctr">
                        <a:lnSpc>
                          <a:spcPts val="800"/>
                        </a:lnSpc>
                        <a:spcBef>
                          <a:spcPts val="65"/>
                        </a:spcBef>
                        <a:spcAft>
                          <a:spcPts val="0"/>
                        </a:spcAft>
                      </a:pPr>
                      <a:r>
                        <a:rPr lang="en-US" sz="750" spc="-25">
                          <a:effectLst/>
                        </a:rPr>
                        <a:t>EAP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65"/>
                        </a:spcBef>
                        <a:spcAft>
                          <a:spcPts val="0"/>
                        </a:spcAft>
                      </a:pPr>
                      <a:r>
                        <a:rPr lang="en-US" sz="750" spc="-20">
                          <a:effectLst/>
                        </a:rPr>
                        <a:t>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65"/>
                        </a:spcBef>
                        <a:spcAft>
                          <a:spcPts val="0"/>
                        </a:spcAft>
                      </a:pPr>
                      <a:r>
                        <a:rPr lang="en-US" sz="750" spc="-20">
                          <a:effectLst/>
                        </a:rPr>
                        <a:t>7.94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66417944"/>
                  </a:ext>
                </a:extLst>
              </a:tr>
              <a:tr h="222094">
                <a:tc>
                  <a:txBody>
                    <a:bodyPr/>
                    <a:lstStyle/>
                    <a:p>
                      <a:pPr marL="17145" marR="0">
                        <a:lnSpc>
                          <a:spcPts val="790"/>
                        </a:lnSpc>
                        <a:spcBef>
                          <a:spcPts val="70"/>
                        </a:spcBef>
                        <a:spcAft>
                          <a:spcPts val="0"/>
                        </a:spcAft>
                      </a:pPr>
                      <a:r>
                        <a:rPr lang="en-US" sz="750">
                          <a:effectLst/>
                        </a:rPr>
                        <a:t>South</a:t>
                      </a:r>
                      <a:r>
                        <a:rPr lang="en-US" sz="750" spc="-30">
                          <a:effectLst/>
                        </a:rPr>
                        <a:t> </a:t>
                      </a:r>
                      <a:r>
                        <a:rPr lang="en-US" sz="750" spc="-10">
                          <a:effectLst/>
                        </a:rPr>
                        <a:t>Korea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0" algn="ctr">
                        <a:lnSpc>
                          <a:spcPts val="790"/>
                        </a:lnSpc>
                        <a:spcBef>
                          <a:spcPts val="70"/>
                        </a:spcBef>
                        <a:spcAft>
                          <a:spcPts val="0"/>
                        </a:spcAft>
                      </a:pPr>
                      <a:r>
                        <a:rPr lang="en-US" sz="750" spc="-25">
                          <a:effectLst/>
                        </a:rPr>
                        <a:t>EAP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790"/>
                        </a:lnSpc>
                        <a:spcBef>
                          <a:spcPts val="70"/>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790"/>
                        </a:lnSpc>
                        <a:spcBef>
                          <a:spcPts val="70"/>
                        </a:spcBef>
                        <a:spcAft>
                          <a:spcPts val="0"/>
                        </a:spcAft>
                      </a:pPr>
                      <a:r>
                        <a:rPr lang="en-US" sz="750" spc="-20">
                          <a:effectLst/>
                        </a:rPr>
                        <a:t>0.07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790"/>
                        </a:lnSpc>
                        <a:spcBef>
                          <a:spcPts val="70"/>
                        </a:spcBef>
                        <a:spcAft>
                          <a:spcPts val="0"/>
                        </a:spcAft>
                      </a:pPr>
                      <a:r>
                        <a:rPr lang="en-US" sz="750" spc="-10">
                          <a:effectLst/>
                        </a:rPr>
                        <a:t>10.75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790943"/>
                  </a:ext>
                </a:extLst>
              </a:tr>
              <a:tr h="223250">
                <a:tc>
                  <a:txBody>
                    <a:bodyPr/>
                    <a:lstStyle/>
                    <a:p>
                      <a:pPr marL="17145" marR="0">
                        <a:lnSpc>
                          <a:spcPts val="800"/>
                        </a:lnSpc>
                        <a:spcBef>
                          <a:spcPts val="65"/>
                        </a:spcBef>
                        <a:spcAft>
                          <a:spcPts val="0"/>
                        </a:spcAft>
                      </a:pPr>
                      <a:r>
                        <a:rPr lang="en-US" sz="750" spc="-10">
                          <a:effectLst/>
                        </a:rPr>
                        <a:t>Spain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255" algn="ctr">
                        <a:lnSpc>
                          <a:spcPts val="800"/>
                        </a:lnSpc>
                        <a:spcBef>
                          <a:spcPts val="65"/>
                        </a:spcBef>
                        <a:spcAft>
                          <a:spcPts val="0"/>
                        </a:spcAft>
                      </a:pPr>
                      <a:r>
                        <a:rPr lang="en-US" sz="750" spc="-25">
                          <a:effectLst/>
                        </a:rPr>
                        <a:t>ECA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65"/>
                        </a:spcBef>
                        <a:spcAft>
                          <a:spcPts val="0"/>
                        </a:spcAft>
                      </a:pPr>
                      <a:r>
                        <a:rPr lang="en-US" sz="750" spc="-20">
                          <a:effectLst/>
                        </a:rPr>
                        <a:t>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65"/>
                        </a:spcBef>
                        <a:spcAft>
                          <a:spcPts val="0"/>
                        </a:spcAft>
                      </a:pPr>
                      <a:r>
                        <a:rPr lang="en-US" sz="750" spc="-20">
                          <a:effectLst/>
                        </a:rPr>
                        <a:t>5.20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11390789"/>
                  </a:ext>
                </a:extLst>
              </a:tr>
              <a:tr h="224406">
                <a:tc>
                  <a:txBody>
                    <a:bodyPr/>
                    <a:lstStyle/>
                    <a:p>
                      <a:pPr marL="17145" marR="0">
                        <a:lnSpc>
                          <a:spcPts val="805"/>
                        </a:lnSpc>
                        <a:spcBef>
                          <a:spcPts val="70"/>
                        </a:spcBef>
                        <a:spcAft>
                          <a:spcPts val="0"/>
                        </a:spcAft>
                      </a:pPr>
                      <a:r>
                        <a:rPr lang="en-US" sz="750" dirty="0">
                          <a:effectLst/>
                        </a:rPr>
                        <a:t>United</a:t>
                      </a:r>
                      <a:r>
                        <a:rPr lang="en-US" sz="750" spc="-50" dirty="0">
                          <a:effectLst/>
                        </a:rPr>
                        <a:t> </a:t>
                      </a:r>
                      <a:r>
                        <a:rPr lang="en-US" sz="750" spc="-10" dirty="0">
                          <a:effectLst/>
                        </a:rPr>
                        <a:t>Kingdom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255" algn="ctr">
                        <a:lnSpc>
                          <a:spcPts val="805"/>
                        </a:lnSpc>
                        <a:spcBef>
                          <a:spcPts val="70"/>
                        </a:spcBef>
                        <a:spcAft>
                          <a:spcPts val="0"/>
                        </a:spcAft>
                      </a:pPr>
                      <a:r>
                        <a:rPr lang="en-US" sz="750" spc="-25" dirty="0">
                          <a:effectLst/>
                        </a:rPr>
                        <a:t>ECA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5"/>
                        </a:lnSpc>
                        <a:spcBef>
                          <a:spcPts val="70"/>
                        </a:spcBef>
                        <a:spcAft>
                          <a:spcPts val="0"/>
                        </a:spcAft>
                      </a:pPr>
                      <a:r>
                        <a:rPr lang="en-US" sz="750" spc="-25" dirty="0">
                          <a:effectLst/>
                        </a:rPr>
                        <a:t>HIC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5"/>
                        </a:lnSpc>
                        <a:spcBef>
                          <a:spcPts val="70"/>
                        </a:spcBef>
                        <a:spcAft>
                          <a:spcPts val="0"/>
                        </a:spcAft>
                      </a:pPr>
                      <a:r>
                        <a:rPr lang="en-US" sz="750" spc="-20" dirty="0">
                          <a:effectLst/>
                        </a:rPr>
                        <a:t>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5"/>
                        </a:lnSpc>
                        <a:spcBef>
                          <a:spcPts val="70"/>
                        </a:spcBef>
                        <a:spcAft>
                          <a:spcPts val="0"/>
                        </a:spcAft>
                      </a:pPr>
                      <a:r>
                        <a:rPr lang="en-US" sz="750" spc="-10" dirty="0">
                          <a:effectLst/>
                        </a:rPr>
                        <a:t>13.17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49394744"/>
                  </a:ext>
                </a:extLst>
              </a:tr>
              <a:tr h="225564">
                <a:tc>
                  <a:txBody>
                    <a:bodyPr/>
                    <a:lstStyle/>
                    <a:p>
                      <a:pPr marL="17145" marR="0">
                        <a:lnSpc>
                          <a:spcPts val="800"/>
                        </a:lnSpc>
                        <a:spcBef>
                          <a:spcPts val="75"/>
                        </a:spcBef>
                        <a:spcAft>
                          <a:spcPts val="0"/>
                        </a:spcAft>
                      </a:pPr>
                      <a:r>
                        <a:rPr lang="en-US" sz="750">
                          <a:effectLst/>
                        </a:rPr>
                        <a:t>New</a:t>
                      </a:r>
                      <a:r>
                        <a:rPr lang="en-US" sz="750" spc="-35">
                          <a:effectLst/>
                        </a:rPr>
                        <a:t> </a:t>
                      </a:r>
                      <a:r>
                        <a:rPr lang="en-US" sz="750" spc="-10">
                          <a:effectLst/>
                        </a:rPr>
                        <a:t>Zealand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0" algn="ctr">
                        <a:lnSpc>
                          <a:spcPts val="800"/>
                        </a:lnSpc>
                        <a:spcBef>
                          <a:spcPts val="75"/>
                        </a:spcBef>
                        <a:spcAft>
                          <a:spcPts val="0"/>
                        </a:spcAft>
                      </a:pPr>
                      <a:r>
                        <a:rPr lang="en-US" sz="750" spc="-25">
                          <a:effectLst/>
                        </a:rPr>
                        <a:t>EAP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7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75"/>
                        </a:spcBef>
                        <a:spcAft>
                          <a:spcPts val="0"/>
                        </a:spcAft>
                      </a:pPr>
                      <a:r>
                        <a:rPr lang="en-US" sz="750" spc="-20" dirty="0">
                          <a:effectLst/>
                        </a:rPr>
                        <a:t>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75"/>
                        </a:spcBef>
                        <a:spcAft>
                          <a:spcPts val="0"/>
                        </a:spcAft>
                      </a:pPr>
                      <a:r>
                        <a:rPr lang="en-US" sz="750" spc="-20">
                          <a:effectLst/>
                        </a:rPr>
                        <a:t>3.57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42322862"/>
                  </a:ext>
                </a:extLst>
              </a:tr>
              <a:tr h="224406">
                <a:tc>
                  <a:txBody>
                    <a:bodyPr/>
                    <a:lstStyle/>
                    <a:p>
                      <a:pPr marL="17145" marR="0">
                        <a:lnSpc>
                          <a:spcPts val="805"/>
                        </a:lnSpc>
                        <a:spcBef>
                          <a:spcPts val="65"/>
                        </a:spcBef>
                        <a:spcAft>
                          <a:spcPts val="0"/>
                        </a:spcAft>
                      </a:pPr>
                      <a:r>
                        <a:rPr lang="en-US" sz="750" spc="-10">
                          <a:effectLst/>
                        </a:rPr>
                        <a:t>Australia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0" algn="ctr">
                        <a:lnSpc>
                          <a:spcPts val="805"/>
                        </a:lnSpc>
                        <a:spcBef>
                          <a:spcPts val="65"/>
                        </a:spcBef>
                        <a:spcAft>
                          <a:spcPts val="0"/>
                        </a:spcAft>
                      </a:pPr>
                      <a:r>
                        <a:rPr lang="en-US" sz="750" spc="-25">
                          <a:effectLst/>
                        </a:rPr>
                        <a:t>EAP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5"/>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5"/>
                        </a:lnSpc>
                        <a:spcBef>
                          <a:spcPts val="65"/>
                        </a:spcBef>
                        <a:spcAft>
                          <a:spcPts val="0"/>
                        </a:spcAft>
                      </a:pPr>
                      <a:r>
                        <a:rPr lang="en-US" sz="750" spc="-20">
                          <a:effectLst/>
                        </a:rPr>
                        <a:t>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5"/>
                        </a:lnSpc>
                        <a:spcBef>
                          <a:spcPts val="65"/>
                        </a:spcBef>
                        <a:spcAft>
                          <a:spcPts val="0"/>
                        </a:spcAft>
                      </a:pPr>
                      <a:r>
                        <a:rPr lang="en-US" sz="750" spc="-20">
                          <a:effectLst/>
                        </a:rPr>
                        <a:t>5.53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3355482"/>
                  </a:ext>
                </a:extLst>
              </a:tr>
              <a:tr h="225564">
                <a:tc>
                  <a:txBody>
                    <a:bodyPr/>
                    <a:lstStyle/>
                    <a:p>
                      <a:pPr marL="17145" marR="0">
                        <a:lnSpc>
                          <a:spcPts val="800"/>
                        </a:lnSpc>
                        <a:spcBef>
                          <a:spcPts val="75"/>
                        </a:spcBef>
                        <a:spcAft>
                          <a:spcPts val="0"/>
                        </a:spcAft>
                      </a:pPr>
                      <a:r>
                        <a:rPr lang="en-US" sz="750">
                          <a:effectLst/>
                        </a:rPr>
                        <a:t>Saudi </a:t>
                      </a:r>
                      <a:r>
                        <a:rPr lang="en-US" sz="750" spc="-10">
                          <a:effectLst/>
                        </a:rPr>
                        <a:t>Arabia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2540" algn="ctr">
                        <a:lnSpc>
                          <a:spcPts val="800"/>
                        </a:lnSpc>
                        <a:spcBef>
                          <a:spcPts val="75"/>
                        </a:spcBef>
                        <a:spcAft>
                          <a:spcPts val="0"/>
                        </a:spcAft>
                      </a:pPr>
                      <a:r>
                        <a:rPr lang="en-US" sz="750" spc="-20">
                          <a:effectLst/>
                        </a:rPr>
                        <a:t>MENA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7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75"/>
                        </a:spcBef>
                        <a:spcAft>
                          <a:spcPts val="0"/>
                        </a:spcAft>
                      </a:pPr>
                      <a:r>
                        <a:rPr lang="en-US" sz="750" spc="-20">
                          <a:effectLst/>
                        </a:rPr>
                        <a:t>0.47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75"/>
                        </a:spcBef>
                        <a:spcAft>
                          <a:spcPts val="0"/>
                        </a:spcAft>
                      </a:pPr>
                      <a:r>
                        <a:rPr lang="en-US" sz="750" spc="-20">
                          <a:effectLst/>
                        </a:rPr>
                        <a:t>1.19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84056100"/>
                  </a:ext>
                </a:extLst>
              </a:tr>
              <a:tr h="224406">
                <a:tc>
                  <a:txBody>
                    <a:bodyPr/>
                    <a:lstStyle/>
                    <a:p>
                      <a:pPr marL="17145" marR="0">
                        <a:lnSpc>
                          <a:spcPts val="805"/>
                        </a:lnSpc>
                        <a:spcBef>
                          <a:spcPts val="65"/>
                        </a:spcBef>
                        <a:spcAft>
                          <a:spcPts val="0"/>
                        </a:spcAft>
                      </a:pPr>
                      <a:r>
                        <a:rPr lang="en-US" sz="750" spc="-10">
                          <a:effectLst/>
                        </a:rPr>
                        <a:t>Uruguay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7620" algn="ctr">
                        <a:lnSpc>
                          <a:spcPts val="805"/>
                        </a:lnSpc>
                        <a:spcBef>
                          <a:spcPts val="65"/>
                        </a:spcBef>
                        <a:spcAft>
                          <a:spcPts val="0"/>
                        </a:spcAft>
                      </a:pPr>
                      <a:r>
                        <a:rPr lang="en-US" sz="750" spc="-25">
                          <a:effectLst/>
                        </a:rPr>
                        <a:t>LAC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5"/>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5"/>
                        </a:lnSpc>
                        <a:spcBef>
                          <a:spcPts val="65"/>
                        </a:spcBef>
                        <a:spcAft>
                          <a:spcPts val="0"/>
                        </a:spcAft>
                      </a:pPr>
                      <a:r>
                        <a:rPr lang="en-US" sz="750" spc="-20">
                          <a:effectLst/>
                        </a:rPr>
                        <a:t>0.47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5"/>
                        </a:lnSpc>
                        <a:spcBef>
                          <a:spcPts val="65"/>
                        </a:spcBef>
                        <a:spcAft>
                          <a:spcPts val="0"/>
                        </a:spcAft>
                      </a:pPr>
                      <a:r>
                        <a:rPr lang="en-US" sz="750" spc="-20">
                          <a:effectLst/>
                        </a:rPr>
                        <a:t>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91400407"/>
                  </a:ext>
                </a:extLst>
              </a:tr>
              <a:tr h="225564">
                <a:tc>
                  <a:txBody>
                    <a:bodyPr/>
                    <a:lstStyle/>
                    <a:p>
                      <a:pPr marL="17145" marR="0">
                        <a:lnSpc>
                          <a:spcPts val="800"/>
                        </a:lnSpc>
                        <a:spcBef>
                          <a:spcPts val="75"/>
                        </a:spcBef>
                        <a:spcAft>
                          <a:spcPts val="0"/>
                        </a:spcAft>
                      </a:pPr>
                      <a:r>
                        <a:rPr lang="en-US" sz="750" spc="-10">
                          <a:effectLst/>
                        </a:rPr>
                        <a:t>Poland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255" algn="ctr">
                        <a:lnSpc>
                          <a:spcPts val="800"/>
                        </a:lnSpc>
                        <a:spcBef>
                          <a:spcPts val="75"/>
                        </a:spcBef>
                        <a:spcAft>
                          <a:spcPts val="0"/>
                        </a:spcAft>
                      </a:pPr>
                      <a:r>
                        <a:rPr lang="en-US" sz="750" spc="-25">
                          <a:effectLst/>
                        </a:rPr>
                        <a:t>ECA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7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75"/>
                        </a:spcBef>
                        <a:spcAft>
                          <a:spcPts val="0"/>
                        </a:spcAft>
                      </a:pPr>
                      <a:r>
                        <a:rPr lang="en-US" sz="750" spc="-20">
                          <a:effectLst/>
                        </a:rPr>
                        <a:t>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75"/>
                        </a:spcBef>
                        <a:spcAft>
                          <a:spcPts val="0"/>
                        </a:spcAft>
                      </a:pPr>
                      <a:r>
                        <a:rPr lang="en-US" sz="750" spc="-20">
                          <a:effectLst/>
                        </a:rPr>
                        <a:t>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49629589"/>
                  </a:ext>
                </a:extLst>
              </a:tr>
              <a:tr h="224406">
                <a:tc>
                  <a:txBody>
                    <a:bodyPr/>
                    <a:lstStyle/>
                    <a:p>
                      <a:pPr marL="17145" marR="0">
                        <a:lnSpc>
                          <a:spcPts val="805"/>
                        </a:lnSpc>
                        <a:spcBef>
                          <a:spcPts val="65"/>
                        </a:spcBef>
                        <a:spcAft>
                          <a:spcPts val="0"/>
                        </a:spcAft>
                      </a:pPr>
                      <a:r>
                        <a:rPr lang="en-US" sz="750" spc="-10">
                          <a:effectLst/>
                        </a:rPr>
                        <a:t>Croatia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255" algn="ctr">
                        <a:lnSpc>
                          <a:spcPts val="805"/>
                        </a:lnSpc>
                        <a:spcBef>
                          <a:spcPts val="65"/>
                        </a:spcBef>
                        <a:spcAft>
                          <a:spcPts val="0"/>
                        </a:spcAft>
                      </a:pPr>
                      <a:r>
                        <a:rPr lang="en-US" sz="750" spc="-25">
                          <a:effectLst/>
                        </a:rPr>
                        <a:t>ECA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5"/>
                        </a:lnSpc>
                        <a:spcBef>
                          <a:spcPts val="6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5"/>
                        </a:lnSpc>
                        <a:spcBef>
                          <a:spcPts val="65"/>
                        </a:spcBef>
                        <a:spcAft>
                          <a:spcPts val="0"/>
                        </a:spcAft>
                      </a:pPr>
                      <a:r>
                        <a:rPr lang="en-US" sz="750" spc="-20">
                          <a:effectLst/>
                        </a:rPr>
                        <a:t>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5"/>
                        </a:lnSpc>
                        <a:spcBef>
                          <a:spcPts val="65"/>
                        </a:spcBef>
                        <a:spcAft>
                          <a:spcPts val="0"/>
                        </a:spcAft>
                      </a:pPr>
                      <a:r>
                        <a:rPr lang="en-US" sz="750" spc="-20">
                          <a:effectLst/>
                        </a:rPr>
                        <a:t>2.57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73649813"/>
                  </a:ext>
                </a:extLst>
              </a:tr>
              <a:tr h="225564">
                <a:tc>
                  <a:txBody>
                    <a:bodyPr/>
                    <a:lstStyle/>
                    <a:p>
                      <a:pPr marL="17145" marR="0">
                        <a:lnSpc>
                          <a:spcPts val="800"/>
                        </a:lnSpc>
                        <a:spcBef>
                          <a:spcPts val="75"/>
                        </a:spcBef>
                        <a:spcAft>
                          <a:spcPts val="0"/>
                        </a:spcAft>
                      </a:pPr>
                      <a:r>
                        <a:rPr lang="en-US" sz="750" spc="-10">
                          <a:effectLst/>
                        </a:rPr>
                        <a:t>Italy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8255" algn="ctr">
                        <a:lnSpc>
                          <a:spcPts val="800"/>
                        </a:lnSpc>
                        <a:spcBef>
                          <a:spcPts val="75"/>
                        </a:spcBef>
                        <a:spcAft>
                          <a:spcPts val="0"/>
                        </a:spcAft>
                      </a:pPr>
                      <a:r>
                        <a:rPr lang="en-US" sz="750" spc="-25">
                          <a:effectLst/>
                        </a:rPr>
                        <a:t>ECA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75"/>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75"/>
                        </a:spcBef>
                        <a:spcAft>
                          <a:spcPts val="0"/>
                        </a:spcAft>
                      </a:pPr>
                      <a:r>
                        <a:rPr lang="en-US" sz="750" spc="-20">
                          <a:effectLst/>
                        </a:rPr>
                        <a:t>0.55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75"/>
                        </a:spcBef>
                        <a:spcAft>
                          <a:spcPts val="0"/>
                        </a:spcAft>
                      </a:pPr>
                      <a:r>
                        <a:rPr lang="en-US" sz="750" spc="-20">
                          <a:effectLst/>
                        </a:rPr>
                        <a:t>7.65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1876984"/>
                  </a:ext>
                </a:extLst>
              </a:tr>
              <a:tr h="223250">
                <a:tc>
                  <a:txBody>
                    <a:bodyPr/>
                    <a:lstStyle/>
                    <a:p>
                      <a:pPr marL="17145" marR="0">
                        <a:lnSpc>
                          <a:spcPts val="800"/>
                        </a:lnSpc>
                        <a:spcBef>
                          <a:spcPts val="65"/>
                        </a:spcBef>
                        <a:spcAft>
                          <a:spcPts val="0"/>
                        </a:spcAft>
                      </a:pPr>
                      <a:r>
                        <a:rPr lang="en-US" sz="750">
                          <a:effectLst/>
                        </a:rPr>
                        <a:t>United</a:t>
                      </a:r>
                      <a:r>
                        <a:rPr lang="en-US" sz="750" spc="-50">
                          <a:effectLst/>
                        </a:rPr>
                        <a:t> </a:t>
                      </a:r>
                      <a:r>
                        <a:rPr lang="en-US" sz="750" spc="-10">
                          <a:effectLst/>
                        </a:rPr>
                        <a:t>States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2540" algn="ctr">
                        <a:lnSpc>
                          <a:spcPts val="800"/>
                        </a:lnSpc>
                        <a:spcBef>
                          <a:spcPts val="65"/>
                        </a:spcBef>
                        <a:spcAft>
                          <a:spcPts val="0"/>
                        </a:spcAft>
                      </a:pPr>
                      <a:r>
                        <a:rPr lang="en-US" sz="750" spc="-25">
                          <a:effectLst/>
                        </a:rPr>
                        <a:t>NA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800"/>
                        </a:lnSpc>
                        <a:spcBef>
                          <a:spcPts val="65"/>
                        </a:spcBef>
                        <a:spcAft>
                          <a:spcPts val="0"/>
                        </a:spcAft>
                      </a:pPr>
                      <a:r>
                        <a:rPr lang="en-US" sz="750" spc="-25" dirty="0">
                          <a:effectLst/>
                        </a:rPr>
                        <a:t>HIC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00"/>
                        </a:lnSpc>
                        <a:spcBef>
                          <a:spcPts val="65"/>
                        </a:spcBef>
                        <a:spcAft>
                          <a:spcPts val="0"/>
                        </a:spcAft>
                      </a:pPr>
                      <a:r>
                        <a:rPr lang="en-US" sz="750" spc="-20">
                          <a:effectLst/>
                        </a:rPr>
                        <a:t>0.56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00"/>
                        </a:lnSpc>
                        <a:spcBef>
                          <a:spcPts val="65"/>
                        </a:spcBef>
                        <a:spcAft>
                          <a:spcPts val="0"/>
                        </a:spcAft>
                      </a:pPr>
                      <a:r>
                        <a:rPr lang="en-US" sz="750" spc="-10">
                          <a:effectLst/>
                        </a:rPr>
                        <a:t>11.41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79773884"/>
                  </a:ext>
                </a:extLst>
              </a:tr>
              <a:tr h="222094">
                <a:tc>
                  <a:txBody>
                    <a:bodyPr/>
                    <a:lstStyle/>
                    <a:p>
                      <a:pPr marL="17145" marR="0">
                        <a:lnSpc>
                          <a:spcPts val="790"/>
                        </a:lnSpc>
                        <a:spcBef>
                          <a:spcPts val="70"/>
                        </a:spcBef>
                        <a:spcAft>
                          <a:spcPts val="0"/>
                        </a:spcAft>
                      </a:pPr>
                      <a:r>
                        <a:rPr lang="en-US" sz="750" spc="-10">
                          <a:effectLst/>
                        </a:rPr>
                        <a:t>Chile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510" marR="7620" algn="ctr">
                        <a:lnSpc>
                          <a:spcPts val="790"/>
                        </a:lnSpc>
                        <a:spcBef>
                          <a:spcPts val="70"/>
                        </a:spcBef>
                        <a:spcAft>
                          <a:spcPts val="0"/>
                        </a:spcAft>
                      </a:pPr>
                      <a:r>
                        <a:rPr lang="en-US" sz="750" spc="-25">
                          <a:effectLst/>
                        </a:rPr>
                        <a:t>LAC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0" algn="ctr">
                        <a:lnSpc>
                          <a:spcPts val="790"/>
                        </a:lnSpc>
                        <a:spcBef>
                          <a:spcPts val="70"/>
                        </a:spcBef>
                        <a:spcAft>
                          <a:spcPts val="0"/>
                        </a:spcAft>
                      </a:pPr>
                      <a:r>
                        <a:rPr lang="en-US" sz="750" spc="-25">
                          <a:effectLst/>
                        </a:rPr>
                        <a:t>HIC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790"/>
                        </a:lnSpc>
                        <a:spcBef>
                          <a:spcPts val="70"/>
                        </a:spcBef>
                        <a:spcAft>
                          <a:spcPts val="0"/>
                        </a:spcAft>
                      </a:pPr>
                      <a:r>
                        <a:rPr lang="en-US" sz="750" spc="-20">
                          <a:effectLst/>
                        </a:rPr>
                        <a:t>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790"/>
                        </a:lnSpc>
                        <a:spcBef>
                          <a:spcPts val="70"/>
                        </a:spcBef>
                        <a:spcAft>
                          <a:spcPts val="0"/>
                        </a:spcAft>
                      </a:pPr>
                      <a:r>
                        <a:rPr lang="en-US" sz="750" spc="-20" dirty="0">
                          <a:effectLst/>
                        </a:rPr>
                        <a:t>4.65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66328292"/>
                  </a:ext>
                </a:extLst>
              </a:tr>
            </a:tbl>
          </a:graphicData>
        </a:graphic>
      </p:graphicFrame>
      <p:sp>
        <p:nvSpPr>
          <p:cNvPr id="11" name="Rectangle 10"/>
          <p:cNvSpPr/>
          <p:nvPr/>
        </p:nvSpPr>
        <p:spPr>
          <a:xfrm>
            <a:off x="6474516" y="4774168"/>
            <a:ext cx="2660725" cy="369332"/>
          </a:xfrm>
          <a:prstGeom prst="rect">
            <a:avLst/>
          </a:prstGeom>
          <a:solidFill>
            <a:srgbClr val="002060"/>
          </a:solidFill>
        </p:spPr>
        <p:txBody>
          <a:bodyPr wrap="square">
            <a:spAutoFit/>
          </a:bodyPr>
          <a:lstStyle/>
          <a:p>
            <a:pPr algn="r"/>
            <a:r>
              <a:rPr lang="en-US" sz="900" dirty="0" smtClean="0">
                <a:solidFill>
                  <a:schemeClr val="bg1"/>
                </a:solidFill>
                <a:latin typeface="Agency FB" panose="020B0503020202020204" pitchFamily="34" charset="0"/>
              </a:rPr>
              <a:t>Source: World bank Group, Insurance </a:t>
            </a:r>
            <a:r>
              <a:rPr lang="en-US" sz="900" dirty="0">
                <a:solidFill>
                  <a:schemeClr val="bg1"/>
                </a:solidFill>
                <a:latin typeface="Agency FB" panose="020B0503020202020204" pitchFamily="34" charset="0"/>
              </a:rPr>
              <a:t>companies and infrastructure </a:t>
            </a:r>
            <a:r>
              <a:rPr lang="en-US" sz="900" dirty="0" smtClean="0">
                <a:solidFill>
                  <a:schemeClr val="bg1"/>
                </a:solidFill>
                <a:latin typeface="Agency FB" panose="020B0503020202020204" pitchFamily="34" charset="0"/>
              </a:rPr>
              <a:t>investments study, accessed on 2025</a:t>
            </a:r>
            <a:endParaRPr lang="en-US" sz="900" dirty="0">
              <a:solidFill>
                <a:schemeClr val="bg1"/>
              </a:solidFill>
              <a:latin typeface="Agency FB" panose="020B0503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910" y="-247650"/>
            <a:ext cx="4876800" cy="4876800"/>
          </a:xfrm>
          <a:prstGeom prst="rect">
            <a:avLst/>
          </a:prstGeom>
        </p:spPr>
      </p:pic>
    </p:spTree>
    <p:extLst>
      <p:ext uri="{BB962C8B-B14F-4D97-AF65-F5344CB8AC3E}">
        <p14:creationId xmlns:p14="http://schemas.microsoft.com/office/powerpoint/2010/main" val="1363489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1936704" y="2570956"/>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426772" cy="5143500"/>
          </a:xfrm>
          <a:prstGeom prst="rect">
            <a:avLst/>
          </a:prstGeom>
        </p:spPr>
      </p:pic>
      <p:sp>
        <p:nvSpPr>
          <p:cNvPr id="11" name="Rectangle 10"/>
          <p:cNvSpPr/>
          <p:nvPr/>
        </p:nvSpPr>
        <p:spPr>
          <a:xfrm>
            <a:off x="4881092" y="64393"/>
            <a:ext cx="3958107" cy="3847207"/>
          </a:xfrm>
          <a:prstGeom prst="rect">
            <a:avLst/>
          </a:prstGeom>
        </p:spPr>
        <p:txBody>
          <a:bodyPr wrap="square">
            <a:spAutoFit/>
          </a:bodyPr>
          <a:lstStyle/>
          <a:p>
            <a:pPr marL="285750" indent="-285750">
              <a:buFont typeface="Wingdings" panose="05000000000000000000" pitchFamily="2" charset="2"/>
              <a:buChar char="q"/>
            </a:pPr>
            <a:r>
              <a:rPr lang="en-US" sz="2800" b="1" dirty="0" smtClean="0">
                <a:latin typeface="Agency FB" panose="020B0503020202020204" pitchFamily="34" charset="0"/>
                <a:ea typeface="Calibri" panose="020F0502020204030204" pitchFamily="34" charset="0"/>
              </a:rPr>
              <a:t>Investing in infrastructure brings huge benefits for the African economy at large.</a:t>
            </a:r>
            <a:r>
              <a:rPr lang="en-US" sz="2800" b="1" spc="200" dirty="0" smtClean="0">
                <a:latin typeface="Agency FB" panose="020B0503020202020204" pitchFamily="34" charset="0"/>
                <a:ea typeface="Calibri" panose="020F0502020204030204" pitchFamily="34" charset="0"/>
              </a:rPr>
              <a:t> </a:t>
            </a:r>
          </a:p>
          <a:p>
            <a:pPr marL="285750" indent="-285750">
              <a:buFont typeface="Wingdings" panose="05000000000000000000" pitchFamily="2" charset="2"/>
              <a:buChar char="q"/>
            </a:pPr>
            <a:r>
              <a:rPr lang="en-US" sz="2000" b="1" dirty="0" smtClean="0">
                <a:latin typeface="Agency FB" panose="020B0503020202020204" pitchFamily="34" charset="0"/>
              </a:rPr>
              <a:t>Investment in infrastructure also drives economic growth and development an turn could lead to African prosperity and</a:t>
            </a:r>
          </a:p>
          <a:p>
            <a:pPr marL="285750" indent="-285750">
              <a:buFont typeface="Wingdings" panose="05000000000000000000" pitchFamily="2" charset="2"/>
              <a:buChar char="q"/>
            </a:pPr>
            <a:r>
              <a:rPr lang="en-US" sz="2000" b="1" dirty="0" smtClean="0">
                <a:latin typeface="Agency FB" panose="020B0503020202020204" pitchFamily="34" charset="0"/>
              </a:rPr>
              <a:t> directly contribute for the growth and development of insurance and change the dismal figures in growth of insurance-exploit the untapped potential</a:t>
            </a:r>
            <a:endParaRPr lang="en-US" sz="2800" b="1" dirty="0">
              <a:latin typeface="Agency FB" panose="020B0503020202020204" pitchFamily="34" charset="0"/>
            </a:endParaRPr>
          </a:p>
        </p:txBody>
      </p:sp>
      <p:sp>
        <p:nvSpPr>
          <p:cNvPr id="4" name="Rectangle 3"/>
          <p:cNvSpPr/>
          <p:nvPr/>
        </p:nvSpPr>
        <p:spPr>
          <a:xfrm>
            <a:off x="4965391" y="4629150"/>
            <a:ext cx="4249881" cy="307777"/>
          </a:xfrm>
          <a:prstGeom prst="rect">
            <a:avLst/>
          </a:prstGeom>
        </p:spPr>
        <p:txBody>
          <a:bodyPr wrap="none">
            <a:spAutoFit/>
          </a:bodyPr>
          <a:lstStyle/>
          <a:p>
            <a:r>
              <a:rPr lang="en-US" dirty="0">
                <a:latin typeface="Agency FB" panose="020B0503020202020204" pitchFamily="34" charset="0"/>
                <a:ea typeface="Calibri" panose="020F0502020204030204" pitchFamily="34" charset="0"/>
              </a:rPr>
              <a:t>According to the Solvency II - the harmonized EU insurance regulation - </a:t>
            </a:r>
            <a:endParaRPr lang="en-US" dirty="0"/>
          </a:p>
        </p:txBody>
      </p:sp>
    </p:spTree>
    <p:extLst>
      <p:ext uri="{BB962C8B-B14F-4D97-AF65-F5344CB8AC3E}">
        <p14:creationId xmlns:p14="http://schemas.microsoft.com/office/powerpoint/2010/main" val="3002958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12</a:t>
            </a:fld>
            <a:endParaRPr lang="en"/>
          </a:p>
        </p:txBody>
      </p:sp>
      <p:sp>
        <p:nvSpPr>
          <p:cNvPr id="3" name="Rectangle 2"/>
          <p:cNvSpPr/>
          <p:nvPr/>
        </p:nvSpPr>
        <p:spPr>
          <a:xfrm>
            <a:off x="5029200" y="133350"/>
            <a:ext cx="3923884" cy="4832092"/>
          </a:xfrm>
          <a:prstGeom prst="rect">
            <a:avLst/>
          </a:prstGeom>
        </p:spPr>
        <p:txBody>
          <a:bodyPr wrap="square">
            <a:spAutoFit/>
          </a:bodyPr>
          <a:lstStyle/>
          <a:p>
            <a:pPr marL="285750" indent="-285750">
              <a:buFont typeface="Wingdings" panose="05000000000000000000" pitchFamily="2" charset="2"/>
              <a:buChar char="q"/>
            </a:pPr>
            <a:r>
              <a:rPr lang="en-US" sz="2800" b="1" dirty="0" smtClean="0">
                <a:latin typeface="Caveat" panose="020B0604020202020204" charset="0"/>
                <a:ea typeface="Calibri" panose="020F0502020204030204" pitchFamily="34" charset="0"/>
                <a:cs typeface="Caveat" panose="020B0604020202020204" charset="0"/>
              </a:rPr>
              <a:t>Will help to reduce the government’s and countries debt burden by creating a revenue stream for countries/governments</a:t>
            </a:r>
          </a:p>
          <a:p>
            <a:pPr marL="285750" indent="-285750">
              <a:buFont typeface="Wingdings" panose="05000000000000000000" pitchFamily="2" charset="2"/>
              <a:buChar char="q"/>
            </a:pPr>
            <a:r>
              <a:rPr lang="en-US" sz="2800" b="1" dirty="0" smtClean="0">
                <a:latin typeface="Caveat" panose="020B0604020202020204" charset="0"/>
                <a:ea typeface="Calibri" panose="020F0502020204030204" pitchFamily="34" charset="0"/>
                <a:cs typeface="Caveat" panose="020B0604020202020204" charset="0"/>
              </a:rPr>
              <a:t>Infrastructure </a:t>
            </a:r>
            <a:r>
              <a:rPr lang="en-US" sz="2800" b="1" dirty="0">
                <a:latin typeface="Caveat" panose="020B0604020202020204" charset="0"/>
                <a:ea typeface="Calibri" panose="020F0502020204030204" pitchFamily="34" charset="0"/>
                <a:cs typeface="Caveat" panose="020B0604020202020204" charset="0"/>
              </a:rPr>
              <a:t>investments are composed of different financial instruments </a:t>
            </a:r>
            <a:r>
              <a:rPr lang="en-US" sz="2800" b="1" dirty="0" smtClean="0">
                <a:latin typeface="Caveat" panose="020B0604020202020204" charset="0"/>
                <a:ea typeface="Calibri" panose="020F0502020204030204" pitchFamily="34" charset="0"/>
                <a:cs typeface="Caveat" panose="020B0604020202020204" charset="0"/>
              </a:rPr>
              <a:t>and better  to investors</a:t>
            </a:r>
            <a:r>
              <a:rPr lang="en-US" sz="2800" b="1" dirty="0">
                <a:latin typeface="Caveat" panose="020B0604020202020204" charset="0"/>
                <a:ea typeface="Calibri" panose="020F0502020204030204" pitchFamily="34" charset="0"/>
                <a:cs typeface="Caveat" panose="020B0604020202020204" charset="0"/>
              </a:rPr>
              <a:t>’ preference</a:t>
            </a:r>
            <a:r>
              <a:rPr lang="en-US" sz="2800" b="1" spc="-10" dirty="0">
                <a:latin typeface="Caveat" panose="020B0604020202020204" charset="0"/>
                <a:ea typeface="Calibri" panose="020F0502020204030204" pitchFamily="34" charset="0"/>
                <a:cs typeface="Caveat" panose="020B0604020202020204" charset="0"/>
              </a:rPr>
              <a:t> </a:t>
            </a:r>
            <a:r>
              <a:rPr lang="en-US" sz="2800" b="1" dirty="0">
                <a:latin typeface="Caveat" panose="020B0604020202020204" charset="0"/>
                <a:ea typeface="Calibri" panose="020F0502020204030204" pitchFamily="34" charset="0"/>
                <a:cs typeface="Caveat" panose="020B0604020202020204" charset="0"/>
              </a:rPr>
              <a:t>in</a:t>
            </a:r>
            <a:r>
              <a:rPr lang="en-US" sz="2800" b="1" spc="-5" dirty="0">
                <a:latin typeface="Caveat" panose="020B0604020202020204" charset="0"/>
                <a:ea typeface="Calibri" panose="020F0502020204030204" pitchFamily="34" charset="0"/>
                <a:cs typeface="Caveat" panose="020B0604020202020204" charset="0"/>
              </a:rPr>
              <a:t> </a:t>
            </a:r>
            <a:r>
              <a:rPr lang="en-US" sz="2800" b="1" dirty="0">
                <a:latin typeface="Caveat" panose="020B0604020202020204" charset="0"/>
                <a:ea typeface="Calibri" panose="020F0502020204030204" pitchFamily="34" charset="0"/>
                <a:cs typeface="Caveat" panose="020B0604020202020204" charset="0"/>
              </a:rPr>
              <a:t>terms of risk and</a:t>
            </a:r>
            <a:r>
              <a:rPr lang="en-US" sz="2800" b="1" spc="-5" dirty="0">
                <a:latin typeface="Caveat" panose="020B0604020202020204" charset="0"/>
                <a:ea typeface="Calibri" panose="020F0502020204030204" pitchFamily="34" charset="0"/>
                <a:cs typeface="Caveat" panose="020B0604020202020204" charset="0"/>
              </a:rPr>
              <a:t> </a:t>
            </a:r>
            <a:r>
              <a:rPr lang="en-US" sz="2800" b="1" dirty="0">
                <a:latin typeface="Caveat" panose="020B0604020202020204" charset="0"/>
                <a:ea typeface="Calibri" panose="020F0502020204030204" pitchFamily="34" charset="0"/>
                <a:cs typeface="Caveat" panose="020B0604020202020204" charset="0"/>
              </a:rPr>
              <a:t>return characteristics. </a:t>
            </a:r>
            <a:endParaRPr lang="en-US" sz="2800" dirty="0">
              <a:latin typeface="Caveat" panose="020B0604020202020204" charset="0"/>
              <a:cs typeface="Caveat" panose="020B0604020202020204" charset="0"/>
            </a:endParaRPr>
          </a:p>
        </p:txBody>
      </p:sp>
    </p:spTree>
    <p:extLst>
      <p:ext uri="{BB962C8B-B14F-4D97-AF65-F5344CB8AC3E}">
        <p14:creationId xmlns:p14="http://schemas.microsoft.com/office/powerpoint/2010/main" val="1058442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669" y="3750385"/>
            <a:ext cx="1366157" cy="1428750"/>
          </a:xfrm>
          <a:prstGeom prst="ellipse">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432" y="3083536"/>
            <a:ext cx="2381250" cy="2285999"/>
          </a:xfrm>
          <a:prstGeom prst="ellipse">
            <a:avLst/>
          </a:prstGeom>
          <a:ln>
            <a:noFill/>
          </a:ln>
          <a:effectLst>
            <a:softEdge rad="112500"/>
          </a:effectLst>
        </p:spPr>
      </p:pic>
      <p:sp>
        <p:nvSpPr>
          <p:cNvPr id="10" name="Rectangle 9"/>
          <p:cNvSpPr/>
          <p:nvPr/>
        </p:nvSpPr>
        <p:spPr>
          <a:xfrm>
            <a:off x="228600" y="239033"/>
            <a:ext cx="3505200" cy="2862322"/>
          </a:xfrm>
          <a:prstGeom prst="rect">
            <a:avLst/>
          </a:prstGeom>
        </p:spPr>
        <p:txBody>
          <a:bodyPr wrap="square">
            <a:spAutoFit/>
          </a:bodyPr>
          <a:lstStyle/>
          <a:p>
            <a:pPr marL="285750" indent="-285750">
              <a:buFont typeface="Wingdings" panose="05000000000000000000" pitchFamily="2" charset="2"/>
              <a:buChar char="q"/>
            </a:pPr>
            <a:r>
              <a:rPr lang="en-US" sz="1800" dirty="0" smtClean="0">
                <a:solidFill>
                  <a:schemeClr val="bg1"/>
                </a:solidFill>
                <a:latin typeface="Agency FB" panose="020B0503020202020204" pitchFamily="34" charset="0"/>
              </a:rPr>
              <a:t>Sovereign debt ratings can indirectly influence an insurer's financial strength rating, primarily by affecting the country's creditworthiness and overall operating environment. </a:t>
            </a:r>
          </a:p>
          <a:p>
            <a:pPr marL="285750" indent="-285750">
              <a:buFont typeface="Wingdings" panose="05000000000000000000" pitchFamily="2" charset="2"/>
              <a:buChar char="q"/>
            </a:pPr>
            <a:r>
              <a:rPr lang="en-US" sz="1800" dirty="0" smtClean="0">
                <a:solidFill>
                  <a:schemeClr val="bg1"/>
                </a:solidFill>
                <a:latin typeface="Agency FB" panose="020B0503020202020204" pitchFamily="34" charset="0"/>
              </a:rPr>
              <a:t>While a sovereign downgrade on its own may not directly trigger an insurer's downgrade, it signals potential issues that can be incorporated into the rating process on a company-by-company basis.</a:t>
            </a:r>
            <a:endParaRPr lang="en-US" sz="1800" dirty="0">
              <a:solidFill>
                <a:schemeClr val="bg1"/>
              </a:solidFill>
              <a:latin typeface="Agency FB" panose="020B0503020202020204" pitchFamily="34" charset="0"/>
            </a:endParaRPr>
          </a:p>
        </p:txBody>
      </p:sp>
      <p:sp>
        <p:nvSpPr>
          <p:cNvPr id="11" name="Rectangle 10"/>
          <p:cNvSpPr/>
          <p:nvPr/>
        </p:nvSpPr>
        <p:spPr>
          <a:xfrm>
            <a:off x="6553200" y="514350"/>
            <a:ext cx="2399884" cy="2462213"/>
          </a:xfrm>
          <a:prstGeom prst="rect">
            <a:avLst/>
          </a:prstGeom>
        </p:spPr>
        <p:txBody>
          <a:bodyPr wrap="square">
            <a:spAutoFit/>
          </a:bodyPr>
          <a:lstStyle/>
          <a:p>
            <a:pPr marL="285750" indent="-285750">
              <a:buFont typeface="Wingdings" panose="05000000000000000000" pitchFamily="2" charset="2"/>
              <a:buChar char="q"/>
            </a:pPr>
            <a:r>
              <a:rPr lang="en-US" dirty="0">
                <a:solidFill>
                  <a:schemeClr val="bg1"/>
                </a:solidFill>
                <a:latin typeface="Agency FB" panose="020B0503020202020204" pitchFamily="34" charset="0"/>
              </a:rPr>
              <a:t>Sovereign Ceilings:</a:t>
            </a:r>
          </a:p>
          <a:p>
            <a:pPr marL="285750" indent="-285750">
              <a:buFont typeface="Wingdings" panose="05000000000000000000" pitchFamily="2" charset="2"/>
              <a:buChar char="q"/>
            </a:pPr>
            <a:r>
              <a:rPr lang="en-US" dirty="0">
                <a:solidFill>
                  <a:schemeClr val="bg1"/>
                </a:solidFill>
                <a:latin typeface="Agency FB" panose="020B0503020202020204" pitchFamily="34" charset="0"/>
              </a:rPr>
              <a:t>Sovereign ceilings, which would limit an insurer's rating to the sovereign's rating, are not universally applied by rating agencies.</a:t>
            </a:r>
          </a:p>
          <a:p>
            <a:pPr marL="285750" indent="-285750">
              <a:buFont typeface="Wingdings" panose="05000000000000000000" pitchFamily="2" charset="2"/>
              <a:buChar char="q"/>
            </a:pPr>
            <a:r>
              <a:rPr lang="en-US" dirty="0">
                <a:solidFill>
                  <a:schemeClr val="bg1"/>
                </a:solidFill>
                <a:latin typeface="Agency FB" panose="020B0503020202020204" pitchFamily="34" charset="0"/>
              </a:rPr>
              <a:t>Insurers can be more financially secure than their government, and their ability to manage country risk is a key factor in the rating process.</a:t>
            </a:r>
          </a:p>
        </p:txBody>
      </p:sp>
    </p:spTree>
    <p:extLst>
      <p:ext uri="{BB962C8B-B14F-4D97-AF65-F5344CB8AC3E}">
        <p14:creationId xmlns:p14="http://schemas.microsoft.com/office/powerpoint/2010/main" val="207725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14</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13"/>
            <a:ext cx="9144000" cy="5109387"/>
          </a:xfrm>
          <a:prstGeom prst="rect">
            <a:avLst/>
          </a:prstGeom>
        </p:spPr>
      </p:pic>
      <p:sp>
        <p:nvSpPr>
          <p:cNvPr id="6" name="Rectangle 5"/>
          <p:cNvSpPr/>
          <p:nvPr/>
        </p:nvSpPr>
        <p:spPr>
          <a:xfrm>
            <a:off x="4399910" y="217072"/>
            <a:ext cx="4572000" cy="954107"/>
          </a:xfrm>
          <a:prstGeom prst="rect">
            <a:avLst/>
          </a:prstGeom>
        </p:spPr>
        <p:txBody>
          <a:bodyPr>
            <a:spAutoFit/>
          </a:bodyPr>
          <a:lstStyle/>
          <a:p>
            <a:r>
              <a:rPr lang="en-US" b="1" dirty="0">
                <a:solidFill>
                  <a:schemeClr val="bg1"/>
                </a:solidFill>
                <a:latin typeface="Agency FB" panose="020B0503020202020204" pitchFamily="34" charset="0"/>
                <a:ea typeface="Calibri" panose="020F0502020204030204" pitchFamily="34" charset="0"/>
              </a:rPr>
              <a:t>Insurers have been promoting infrastructure investments as both asset owners and asset managers because this asset class makes sense from an ALM viewpoint and they can leverage their asset management function</a:t>
            </a:r>
            <a:r>
              <a:rPr lang="en-US" dirty="0" smtClean="0">
                <a:solidFill>
                  <a:schemeClr val="bg1"/>
                </a:solidFill>
                <a:latin typeface="Agency FB" panose="020B0503020202020204" pitchFamily="34" charset="0"/>
                <a:ea typeface="Calibri" panose="020F0502020204030204" pitchFamily="34" charset="0"/>
              </a:rPr>
              <a:t>..</a:t>
            </a:r>
            <a:endParaRPr lang="en-US" dirty="0">
              <a:solidFill>
                <a:schemeClr val="bg1"/>
              </a:solidFill>
              <a:latin typeface="Agency FB" panose="020B0503020202020204" pitchFamily="34" charset="0"/>
            </a:endParaRPr>
          </a:p>
        </p:txBody>
      </p:sp>
      <p:sp>
        <p:nvSpPr>
          <p:cNvPr id="8" name="Content Placeholder 2"/>
          <p:cNvSpPr txBox="1">
            <a:spLocks/>
          </p:cNvSpPr>
          <p:nvPr/>
        </p:nvSpPr>
        <p:spPr>
          <a:xfrm>
            <a:off x="152400" y="3790950"/>
            <a:ext cx="7162800" cy="75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smtClean="0">
                <a:solidFill>
                  <a:schemeClr val="bg1"/>
                </a:solidFill>
                <a:latin typeface="Agency FB" panose="020B0503020202020204" pitchFamily="34" charset="0"/>
              </a:rPr>
              <a:t>Insurance is an important part of the financial sector, supporting broad economic and general well-being in developed economies in a way that is so entrenched and accepted that it is not always widely recognized.</a:t>
            </a:r>
            <a:endParaRPr lang="en-US" b="1" dirty="0">
              <a:solidFill>
                <a:schemeClr val="bg1"/>
              </a:solidFill>
              <a:latin typeface="Agency FB" panose="020B0503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p:cNvSpPr txBox="1"/>
          <p:nvPr/>
        </p:nvSpPr>
        <p:spPr>
          <a:xfrm>
            <a:off x="76200" y="647651"/>
            <a:ext cx="7162800" cy="1248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2860" rIns="0" bIns="22860" numCol="1" spcCol="1270" anchor="ctr" anchorCtr="0">
            <a:noAutofit/>
          </a:bodyPr>
          <a:lstStyle/>
          <a:p>
            <a:pPr defTabSz="800100">
              <a:lnSpc>
                <a:spcPct val="90000"/>
              </a:lnSpc>
              <a:spcBef>
                <a:spcPct val="0"/>
              </a:spcBef>
              <a:spcAft>
                <a:spcPct val="35000"/>
              </a:spcAft>
            </a:pPr>
            <a:r>
              <a:rPr lang="en-US" sz="4400" b="1" kern="1200" dirty="0" smtClean="0">
                <a:solidFill>
                  <a:schemeClr val="bg1"/>
                </a:solidFill>
                <a:latin typeface="Caveat" charset="0"/>
              </a:rPr>
              <a:t>The major </a:t>
            </a:r>
            <a:r>
              <a:rPr lang="en-US" sz="4400" b="1" kern="1200" dirty="0">
                <a:solidFill>
                  <a:schemeClr val="bg1"/>
                </a:solidFill>
                <a:latin typeface="Caveat" charset="0"/>
              </a:rPr>
              <a:t>drivers and barriers for insurers to engage in infrastructure?</a:t>
            </a:r>
          </a:p>
          <a:p>
            <a:pPr lvl="0" algn="l" defTabSz="800100">
              <a:lnSpc>
                <a:spcPct val="90000"/>
              </a:lnSpc>
              <a:spcBef>
                <a:spcPct val="0"/>
              </a:spcBef>
              <a:spcAft>
                <a:spcPct val="35000"/>
              </a:spcAft>
            </a:pPr>
            <a:endParaRPr lang="en-US" sz="4400" b="1" kern="1200" dirty="0">
              <a:solidFill>
                <a:schemeClr val="bg1"/>
              </a:solidFill>
              <a:latin typeface="Caveat" charset="0"/>
            </a:endParaRPr>
          </a:p>
        </p:txBody>
      </p:sp>
    </p:spTree>
    <p:extLst>
      <p:ext uri="{BB962C8B-B14F-4D97-AF65-F5344CB8AC3E}">
        <p14:creationId xmlns:p14="http://schemas.microsoft.com/office/powerpoint/2010/main" val="2184721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p:txBody>
          <a:bodyPr/>
          <a:lstStyle/>
          <a:p>
            <a:endParaRPr lang="en-US" dirty="0"/>
          </a:p>
        </p:txBody>
      </p:sp>
      <p:sp>
        <p:nvSpPr>
          <p:cNvPr id="5" name="Text Placeholder 4"/>
          <p:cNvSpPr>
            <a:spLocks noGrp="1"/>
          </p:cNvSpPr>
          <p:nvPr>
            <p:ph type="body" idx="3"/>
          </p:nvPr>
        </p:nvSpPr>
        <p:spPr>
          <a:xfrm>
            <a:off x="6364775" y="254114"/>
            <a:ext cx="2438400" cy="674200"/>
          </a:xfrm>
        </p:spPr>
        <p:txBody>
          <a:bodyPr/>
          <a:lstStyle/>
          <a:p>
            <a:pPr marL="0" lvl="0" indent="0" eaLnBrk="0" fontAlgn="base" hangingPunct="0">
              <a:spcBef>
                <a:spcPct val="0"/>
              </a:spcBef>
              <a:spcAft>
                <a:spcPct val="0"/>
              </a:spcAft>
              <a:buClrTx/>
              <a:buSzTx/>
              <a:buNone/>
            </a:pPr>
            <a:r>
              <a:rPr lang="en-US" altLang="en-US" sz="3200" b="1" dirty="0">
                <a:solidFill>
                  <a:srgbClr val="FF0000"/>
                </a:solidFill>
                <a:latin typeface="Amatic SC"/>
                <a:ea typeface="Amatic SC"/>
                <a:cs typeface="Amatic SC"/>
                <a:sym typeface="Amatic SC"/>
              </a:rPr>
              <a:t>Africa Faces Infrastructure Investment Gap</a:t>
            </a: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15</a:t>
            </a:fld>
            <a:endParaRPr lang="en"/>
          </a:p>
        </p:txBody>
      </p:sp>
      <p:pic>
        <p:nvPicPr>
          <p:cNvPr id="1026" name="Picture 2" descr="C:\Users\Vostro\Desktop\giph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6172200" cy="50863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0" y="4781550"/>
            <a:ext cx="3048000" cy="261610"/>
          </a:xfrm>
          <a:prstGeom prst="rect">
            <a:avLst/>
          </a:prstGeom>
        </p:spPr>
        <p:txBody>
          <a:bodyPr wrap="square">
            <a:spAutoFit/>
          </a:bodyPr>
          <a:lstStyle/>
          <a:p>
            <a:pPr algn="r"/>
            <a:r>
              <a:rPr lang="en-US" sz="1100" b="1" dirty="0" smtClean="0">
                <a:solidFill>
                  <a:srgbClr val="FF0000"/>
                </a:solidFill>
                <a:latin typeface="Agency FB" pitchFamily="34" charset="0"/>
              </a:rPr>
              <a:t>African Development Bank,2023</a:t>
            </a:r>
            <a:endParaRPr lang="en-US" sz="1100" b="1" dirty="0">
              <a:solidFill>
                <a:srgbClr val="FF0000"/>
              </a:solidFill>
              <a:latin typeface="Agency FB" pitchFamily="34" charset="0"/>
            </a:endParaRPr>
          </a:p>
        </p:txBody>
      </p:sp>
      <p:sp>
        <p:nvSpPr>
          <p:cNvPr id="7" name="Rectangle 6"/>
          <p:cNvSpPr/>
          <p:nvPr/>
        </p:nvSpPr>
        <p:spPr>
          <a:xfrm>
            <a:off x="6297769" y="1854558"/>
            <a:ext cx="2735964" cy="1200329"/>
          </a:xfrm>
          <a:prstGeom prst="rect">
            <a:avLst/>
          </a:prstGeom>
        </p:spPr>
        <p:txBody>
          <a:bodyPr wrap="square">
            <a:spAutoFit/>
          </a:bodyPr>
          <a:lstStyle/>
          <a:p>
            <a:pPr lvl="0" eaLnBrk="0" fontAlgn="base" hangingPunct="0">
              <a:spcBef>
                <a:spcPct val="0"/>
              </a:spcBef>
              <a:spcAft>
                <a:spcPct val="0"/>
              </a:spcAft>
              <a:buClrTx/>
            </a:pPr>
            <a:r>
              <a:rPr lang="en-US" altLang="en-US" sz="1800" b="1" dirty="0" smtClean="0">
                <a:latin typeface="Agency FB" panose="020B0503020202020204" pitchFamily="34" charset="0"/>
              </a:rPr>
              <a:t>Though there </a:t>
            </a:r>
            <a:r>
              <a:rPr lang="en-US" altLang="en-US" sz="1800" b="1" dirty="0">
                <a:latin typeface="Agency FB" panose="020B0503020202020204" pitchFamily="34" charset="0"/>
              </a:rPr>
              <a:t>is </a:t>
            </a:r>
            <a:r>
              <a:rPr lang="en-US" altLang="en-US" sz="1800" b="1" dirty="0" smtClean="0">
                <a:latin typeface="Agency FB" panose="020B0503020202020204" pitchFamily="34" charset="0"/>
              </a:rPr>
              <a:t>capital</a:t>
            </a:r>
            <a:r>
              <a:rPr lang="en-US" altLang="en-US" sz="1800" b="1" dirty="0">
                <a:latin typeface="Agency FB" panose="020B0503020202020204" pitchFamily="34" charset="0"/>
              </a:rPr>
              <a:t>, t</a:t>
            </a:r>
            <a:r>
              <a:rPr lang="en-US" altLang="en-US" sz="1800" b="1" dirty="0" smtClean="0">
                <a:latin typeface="Agency FB" panose="020B0503020202020204" pitchFamily="34" charset="0"/>
              </a:rPr>
              <a:t>here </a:t>
            </a:r>
            <a:r>
              <a:rPr lang="en-US" altLang="en-US" sz="1800" b="1" dirty="0">
                <a:latin typeface="Agency FB" panose="020B0503020202020204" pitchFamily="34" charset="0"/>
              </a:rPr>
              <a:t>still remains a significant infrastructure investment gap in </a:t>
            </a:r>
            <a:r>
              <a:rPr lang="en-US" altLang="en-US" sz="1800" b="1" dirty="0" smtClean="0">
                <a:latin typeface="Agency FB" panose="020B0503020202020204" pitchFamily="34" charset="0"/>
              </a:rPr>
              <a:t>Africa and success rate</a:t>
            </a:r>
            <a:endParaRPr lang="en-US" altLang="en-US" sz="1050" b="1" dirty="0">
              <a:solidFill>
                <a:schemeClr val="tx1"/>
              </a:solidFill>
              <a:latin typeface="Agency FB" panose="020B0503020202020204" pitchFamily="34" charset="0"/>
            </a:endParaRPr>
          </a:p>
        </p:txBody>
      </p:sp>
    </p:spTree>
    <p:extLst>
      <p:ext uri="{BB962C8B-B14F-4D97-AF65-F5344CB8AC3E}">
        <p14:creationId xmlns:p14="http://schemas.microsoft.com/office/powerpoint/2010/main" val="38895771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Picture 1" descr="C:\Users\Vostro 3560Pro32bit\Desktop\bancassurance\subsaharan.jpg"/>
          <p:cNvPicPr>
            <a:picLocks noChangeAspect="1" noChangeArrowheads="1"/>
          </p:cNvPicPr>
          <p:nvPr/>
        </p:nvPicPr>
        <p:blipFill>
          <a:blip r:embed="rId2"/>
          <a:srcRect/>
          <a:stretch>
            <a:fillRect/>
          </a:stretch>
        </p:blipFill>
        <p:spPr bwMode="auto">
          <a:xfrm>
            <a:off x="152400" y="-14288"/>
            <a:ext cx="5638800" cy="5172076"/>
          </a:xfrm>
          <a:prstGeom prst="rect">
            <a:avLst/>
          </a:prstGeom>
          <a:noFill/>
        </p:spPr>
      </p:pic>
      <p:pic>
        <p:nvPicPr>
          <p:cNvPr id="183298" name="Picture 2" descr="C:\Users\Vostro 3560Pro32bit\Desktop\bancassurance\giphy (2).gif"/>
          <p:cNvPicPr>
            <a:picLocks noChangeAspect="1" noChangeArrowheads="1" noCrop="1"/>
          </p:cNvPicPr>
          <p:nvPr/>
        </p:nvPicPr>
        <p:blipFill>
          <a:blip r:embed="rId3"/>
          <a:srcRect/>
          <a:stretch>
            <a:fillRect/>
          </a:stretch>
        </p:blipFill>
        <p:spPr bwMode="auto">
          <a:xfrm>
            <a:off x="5791200" y="0"/>
            <a:ext cx="3352800" cy="5143500"/>
          </a:xfrm>
          <a:prstGeom prst="rect">
            <a:avLst/>
          </a:prstGeom>
          <a:noFill/>
        </p:spPr>
      </p:pic>
      <p:sp>
        <p:nvSpPr>
          <p:cNvPr id="4" name="Rectangle 3"/>
          <p:cNvSpPr/>
          <p:nvPr/>
        </p:nvSpPr>
        <p:spPr>
          <a:xfrm>
            <a:off x="762000" y="2324927"/>
            <a:ext cx="1905000" cy="2031325"/>
          </a:xfrm>
          <a:prstGeom prst="rect">
            <a:avLst/>
          </a:prstGeom>
        </p:spPr>
        <p:txBody>
          <a:bodyPr wrap="square">
            <a:spAutoFit/>
          </a:bodyPr>
          <a:lstStyle/>
          <a:p>
            <a:r>
              <a:rPr lang="en-US" altLang="en-US" b="1" dirty="0" smtClean="0">
                <a:solidFill>
                  <a:schemeClr val="tx1"/>
                </a:solidFill>
                <a:latin typeface="Agency FB" panose="020B0503020202020204" pitchFamily="34" charset="0"/>
              </a:rPr>
              <a:t>Estimate</a:t>
            </a:r>
            <a:r>
              <a:rPr lang="en-US" altLang="en-US" b="1" dirty="0">
                <a:solidFill>
                  <a:schemeClr val="tx1"/>
                </a:solidFill>
                <a:latin typeface="Agency FB" panose="020B0503020202020204" pitchFamily="34" charset="0"/>
              </a:rPr>
              <a:t>, up to 80% of infrastructure projects identified never reach financial close due to </a:t>
            </a:r>
            <a:r>
              <a:rPr lang="en-US" altLang="en-US" b="1" u="sng" dirty="0">
                <a:solidFill>
                  <a:schemeClr val="tx1"/>
                </a:solidFill>
                <a:latin typeface="Agency FB" panose="020B0503020202020204" pitchFamily="34" charset="0"/>
              </a:rPr>
              <a:t>low technical capabilities and limited financial resources </a:t>
            </a:r>
            <a:r>
              <a:rPr lang="en-US" altLang="en-US" b="1" dirty="0">
                <a:solidFill>
                  <a:schemeClr val="tx1"/>
                </a:solidFill>
                <a:latin typeface="Agency FB" panose="020B0503020202020204" pitchFamily="34" charset="0"/>
              </a:rPr>
              <a:t>being dedicated to developing feasibility studies and business plans</a:t>
            </a:r>
            <a:endParaRPr lang="en-US" b="1" dirty="0">
              <a:latin typeface="Agency FB" panose="020B0503020202020204" pitchFamily="34" charset="0"/>
            </a:endParaRPr>
          </a:p>
        </p:txBody>
      </p:sp>
    </p:spTree>
    <p:extLst>
      <p:ext uri="{BB962C8B-B14F-4D97-AF65-F5344CB8AC3E}">
        <p14:creationId xmlns:p14="http://schemas.microsoft.com/office/powerpoint/2010/main" val="187355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623944" y="311972"/>
            <a:ext cx="5014856" cy="600164"/>
          </a:xfrm>
          <a:prstGeom prst="rect">
            <a:avLst/>
          </a:prstGeom>
        </p:spPr>
        <p:txBody>
          <a:bodyPr wrap="square">
            <a:spAutoFit/>
          </a:bodyPr>
          <a:lstStyle/>
          <a:p>
            <a:pPr lvl="0"/>
            <a:r>
              <a:rPr lang="en-US" sz="3300" b="1" dirty="0" smtClean="0">
                <a:solidFill>
                  <a:schemeClr val="bg1"/>
                </a:solidFill>
                <a:latin typeface="Agency FB" panose="020B0503020202020204" pitchFamily="34" charset="0"/>
              </a:rPr>
              <a:t>Challenges </a:t>
            </a:r>
            <a:endParaRPr lang="en-US" sz="3300" dirty="0">
              <a:solidFill>
                <a:schemeClr val="bg1"/>
              </a:solidFill>
              <a:latin typeface="Agency FB" panose="020B0503020202020204" pitchFamily="34" charset="0"/>
            </a:endParaRPr>
          </a:p>
        </p:txBody>
      </p:sp>
      <p:sp>
        <p:nvSpPr>
          <p:cNvPr id="4" name="Rectangle 3"/>
          <p:cNvSpPr/>
          <p:nvPr/>
        </p:nvSpPr>
        <p:spPr>
          <a:xfrm>
            <a:off x="457200" y="1733550"/>
            <a:ext cx="5562600" cy="2554545"/>
          </a:xfrm>
          <a:prstGeom prst="rect">
            <a:avLst/>
          </a:prstGeom>
        </p:spPr>
        <p:txBody>
          <a:bodyPr wrap="square">
            <a:spAutoFit/>
          </a:bodyPr>
          <a:lstStyle/>
          <a:p>
            <a:r>
              <a:rPr lang="en-US" sz="3200" b="1" dirty="0" smtClean="0">
                <a:solidFill>
                  <a:schemeClr val="bg1"/>
                </a:solidFill>
                <a:latin typeface="Agency FB" panose="020B0503020202020204" pitchFamily="34" charset="0"/>
              </a:rPr>
              <a:t>The </a:t>
            </a:r>
            <a:r>
              <a:rPr lang="en-US" sz="3200" b="1" dirty="0">
                <a:solidFill>
                  <a:schemeClr val="bg1"/>
                </a:solidFill>
                <a:latin typeface="Agency FB" panose="020B0503020202020204" pitchFamily="34" charset="0"/>
              </a:rPr>
              <a:t>lack of statistics and data has not allowed to carry out enough research that demonstrate the role played by insurers in infrastructure investments.</a:t>
            </a:r>
          </a:p>
        </p:txBody>
      </p:sp>
    </p:spTree>
    <p:extLst>
      <p:ext uri="{BB962C8B-B14F-4D97-AF65-F5344CB8AC3E}">
        <p14:creationId xmlns:p14="http://schemas.microsoft.com/office/powerpoint/2010/main" val="2332391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18</a:t>
            </a:fld>
            <a:endParaRPr lang="en"/>
          </a:p>
        </p:txBody>
      </p:sp>
      <p:pic>
        <p:nvPicPr>
          <p:cNvPr id="4" name="Image 198"/>
          <p:cNvPicPr/>
          <p:nvPr/>
        </p:nvPicPr>
        <p:blipFill>
          <a:blip r:embed="rId2" cstate="print"/>
          <a:stretch>
            <a:fillRect/>
          </a:stretch>
        </p:blipFill>
        <p:spPr>
          <a:xfrm>
            <a:off x="0" y="133350"/>
            <a:ext cx="9144000" cy="5010150"/>
          </a:xfrm>
          <a:prstGeom prst="rect">
            <a:avLst/>
          </a:prstGeom>
        </p:spPr>
      </p:pic>
    </p:spTree>
    <p:extLst>
      <p:ext uri="{BB962C8B-B14F-4D97-AF65-F5344CB8AC3E}">
        <p14:creationId xmlns:p14="http://schemas.microsoft.com/office/powerpoint/2010/main" val="288645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647700" y="361950"/>
            <a:ext cx="4991100" cy="600164"/>
          </a:xfrm>
          <a:prstGeom prst="rect">
            <a:avLst/>
          </a:prstGeom>
        </p:spPr>
        <p:txBody>
          <a:bodyPr wrap="square">
            <a:spAutoFit/>
          </a:bodyPr>
          <a:lstStyle/>
          <a:p>
            <a:pPr lvl="0"/>
            <a:r>
              <a:rPr lang="en-US" sz="3300" b="1" dirty="0" smtClean="0">
                <a:solidFill>
                  <a:schemeClr val="bg1"/>
                </a:solidFill>
                <a:latin typeface="Agency FB" panose="020B0503020202020204" pitchFamily="34" charset="0"/>
              </a:rPr>
              <a:t>Challenges </a:t>
            </a:r>
            <a:endParaRPr lang="en-US" sz="3300" dirty="0">
              <a:solidFill>
                <a:schemeClr val="bg1"/>
              </a:solidFill>
              <a:latin typeface="Agency FB" panose="020B0503020202020204" pitchFamily="34" charset="0"/>
            </a:endParaRPr>
          </a:p>
        </p:txBody>
      </p:sp>
      <p:sp>
        <p:nvSpPr>
          <p:cNvPr id="4" name="Rectangle 3"/>
          <p:cNvSpPr/>
          <p:nvPr/>
        </p:nvSpPr>
        <p:spPr>
          <a:xfrm>
            <a:off x="862885" y="2137892"/>
            <a:ext cx="5271216" cy="1569660"/>
          </a:xfrm>
          <a:prstGeom prst="rect">
            <a:avLst/>
          </a:prstGeom>
        </p:spPr>
        <p:txBody>
          <a:bodyPr wrap="square">
            <a:spAutoFit/>
          </a:bodyPr>
          <a:lstStyle/>
          <a:p>
            <a:r>
              <a:rPr lang="en-US" sz="2400" b="1" dirty="0">
                <a:solidFill>
                  <a:schemeClr val="bg1"/>
                </a:solidFill>
                <a:latin typeface="Agency FB" panose="020B0503020202020204" pitchFamily="34" charset="0"/>
                <a:ea typeface="Calibri" panose="020F0502020204030204" pitchFamily="34" charset="0"/>
              </a:rPr>
              <a:t>Currency mismatch </a:t>
            </a:r>
            <a:r>
              <a:rPr lang="en-US" sz="2400" b="1" dirty="0">
                <a:latin typeface="Agency FB" panose="020B0503020202020204" pitchFamily="34" charset="0"/>
                <a:ea typeface="Calibri" panose="020F0502020204030204" pitchFamily="34" charset="0"/>
              </a:rPr>
              <a:t>and </a:t>
            </a:r>
            <a:r>
              <a:rPr lang="en-US" sz="2400" b="1" dirty="0">
                <a:solidFill>
                  <a:schemeClr val="bg1"/>
                </a:solidFill>
                <a:latin typeface="Agency FB" panose="020B0503020202020204" pitchFamily="34" charset="0"/>
                <a:ea typeface="Calibri" panose="020F0502020204030204" pitchFamily="34" charset="0"/>
              </a:rPr>
              <a:t>currency risk hedging </a:t>
            </a:r>
            <a:r>
              <a:rPr lang="en-US" sz="2400" b="1" dirty="0">
                <a:latin typeface="Agency FB" panose="020B0503020202020204" pitchFamily="34" charset="0"/>
                <a:ea typeface="Calibri" panose="020F0502020204030204" pitchFamily="34" charset="0"/>
              </a:rPr>
              <a:t>are major challenges for insurers to increase their infrastructure exposure, followed by </a:t>
            </a:r>
            <a:r>
              <a:rPr lang="en-US" sz="2400" b="1" dirty="0">
                <a:solidFill>
                  <a:schemeClr val="bg1"/>
                </a:solidFill>
                <a:latin typeface="Agency FB" panose="020B0503020202020204" pitchFamily="34" charset="0"/>
                <a:ea typeface="Calibri" panose="020F0502020204030204" pitchFamily="34" charset="0"/>
              </a:rPr>
              <a:t>political risk </a:t>
            </a:r>
            <a:r>
              <a:rPr lang="en-US" sz="2400" b="1" dirty="0" smtClean="0">
                <a:solidFill>
                  <a:schemeClr val="bg1"/>
                </a:solidFill>
                <a:latin typeface="Agency FB" panose="020B0503020202020204" pitchFamily="34" charset="0"/>
                <a:ea typeface="Calibri" panose="020F0502020204030204" pitchFamily="34" charset="0"/>
              </a:rPr>
              <a:t>and gaps in regulation</a:t>
            </a:r>
            <a:r>
              <a:rPr lang="en-US" sz="2400" dirty="0" smtClean="0">
                <a:solidFill>
                  <a:schemeClr val="bg1"/>
                </a:solidFill>
                <a:latin typeface="Agency FB" panose="020B0503020202020204" pitchFamily="34" charset="0"/>
              </a:rPr>
              <a:t>.</a:t>
            </a:r>
            <a:endParaRPr lang="en-US" sz="24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657115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775" y="135082"/>
            <a:ext cx="7273800" cy="852086"/>
          </a:xfrm>
        </p:spPr>
        <p:txBody>
          <a:bodyPr/>
          <a:lstStyle/>
          <a:p>
            <a:pPr algn="ctr"/>
            <a:r>
              <a:rPr lang="en-US" dirty="0" smtClean="0"/>
              <a:t>Brief Profile : Fikru Tsegaye </a:t>
            </a:r>
            <a:r>
              <a:rPr lang="en-US" dirty="0" err="1" smtClean="0"/>
              <a:t>wordofa</a:t>
            </a:r>
            <a:endParaRPr lang="en-US" dirty="0"/>
          </a:p>
        </p:txBody>
      </p:sp>
      <p:sp>
        <p:nvSpPr>
          <p:cNvPr id="3" name="Text Placeholder 2"/>
          <p:cNvSpPr>
            <a:spLocks noGrp="1"/>
          </p:cNvSpPr>
          <p:nvPr>
            <p:ph type="body" idx="1"/>
          </p:nvPr>
        </p:nvSpPr>
        <p:spPr>
          <a:xfrm>
            <a:off x="152400" y="1288472"/>
            <a:ext cx="3124200" cy="3626363"/>
          </a:xfrm>
        </p:spPr>
        <p:txBody>
          <a:bodyPr/>
          <a:lstStyle/>
          <a:p>
            <a:pPr marL="88900" indent="0" algn="ctr">
              <a:buNone/>
            </a:pPr>
            <a:r>
              <a:rPr lang="en-US" b="1" dirty="0" smtClean="0"/>
              <a:t>Fikru Tsegaye </a:t>
            </a:r>
            <a:r>
              <a:rPr lang="en-US" b="1" dirty="0" err="1" smtClean="0"/>
              <a:t>Wordofa</a:t>
            </a:r>
            <a:r>
              <a:rPr lang="en-US" b="1" dirty="0" smtClean="0"/>
              <a:t> (Author)</a:t>
            </a:r>
            <a:endParaRPr lang="en-US" dirty="0"/>
          </a:p>
          <a:p>
            <a:r>
              <a:rPr lang="en-US" b="1" dirty="0"/>
              <a:t>(</a:t>
            </a:r>
            <a:r>
              <a:rPr lang="en-US" sz="1800" b="1" dirty="0"/>
              <a:t>CTP, ARA, ACS, FLMI, ALMI, Exec-IB&amp;F, Cert- CII, MBA, MA (J&amp;C), MA (HROD), MBA (IB&amp;F), BA, BSC</a:t>
            </a:r>
            <a:r>
              <a:rPr lang="en-US" sz="1800" b="1" dirty="0" smtClean="0"/>
              <a:t>)</a:t>
            </a:r>
          </a:p>
          <a:p>
            <a:r>
              <a:rPr lang="en-US" sz="1800" b="1" dirty="0" smtClean="0"/>
              <a:t>20+years of experience: Executive Officer (EO) Strategy &amp;BD, -Ethio-Re</a:t>
            </a:r>
            <a:endParaRPr lang="en-US" sz="1800" dirty="0"/>
          </a:p>
        </p:txBody>
      </p:sp>
      <p:sp>
        <p:nvSpPr>
          <p:cNvPr id="5" name="Text Placeholder 4"/>
          <p:cNvSpPr>
            <a:spLocks noGrp="1"/>
          </p:cNvSpPr>
          <p:nvPr>
            <p:ph type="body" idx="3"/>
          </p:nvPr>
        </p:nvSpPr>
        <p:spPr>
          <a:xfrm>
            <a:off x="3810000" y="4762716"/>
            <a:ext cx="4953000" cy="276313"/>
          </a:xfrm>
        </p:spPr>
        <p:txBody>
          <a:bodyPr/>
          <a:lstStyle/>
          <a:p>
            <a:r>
              <a:rPr lang="en-US" dirty="0" smtClean="0"/>
              <a:t>Winner of AIO Book Award-2023 (</a:t>
            </a:r>
            <a:r>
              <a:rPr lang="en-US" dirty="0" err="1" smtClean="0"/>
              <a:t>Algeirs</a:t>
            </a:r>
            <a:r>
              <a:rPr lang="en-US" dirty="0" smtClean="0"/>
              <a:t>)</a:t>
            </a:r>
            <a:endParaRPr lang="en-US" dirty="0"/>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a:t>
            </a:fld>
            <a:endParaRPr lang="en"/>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106137"/>
            <a:ext cx="5334000" cy="35433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012" y="0"/>
            <a:ext cx="1380744" cy="22419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5062"/>
            <a:ext cx="1506841" cy="1428750"/>
          </a:xfrm>
          <a:prstGeom prst="ellipse">
            <a:avLst/>
          </a:prstGeom>
          <a:ln>
            <a:noFill/>
          </a:ln>
          <a:effectLst>
            <a:softEdge rad="112500"/>
          </a:effectLst>
        </p:spPr>
      </p:pic>
    </p:spTree>
    <p:extLst>
      <p:ext uri="{BB962C8B-B14F-4D97-AF65-F5344CB8AC3E}">
        <p14:creationId xmlns:p14="http://schemas.microsoft.com/office/powerpoint/2010/main" val="390239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Oval 6"/>
          <p:cNvSpPr/>
          <p:nvPr/>
        </p:nvSpPr>
        <p:spPr>
          <a:xfrm>
            <a:off x="228600" y="2419350"/>
            <a:ext cx="3124200" cy="2405006"/>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solidFill>
                <a:schemeClr val="tx1"/>
              </a:solidFill>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669" y="3750385"/>
            <a:ext cx="1366157" cy="1428750"/>
          </a:xfrm>
          <a:prstGeom prst="ellipse">
            <a:avLst/>
          </a:prstGeom>
          <a:ln>
            <a:noFill/>
          </a:ln>
          <a:effectLst>
            <a:softEdge rad="112500"/>
          </a:effectLst>
        </p:spPr>
      </p:pic>
      <p:sp>
        <p:nvSpPr>
          <p:cNvPr id="4" name="Rectangle 3"/>
          <p:cNvSpPr/>
          <p:nvPr/>
        </p:nvSpPr>
        <p:spPr>
          <a:xfrm>
            <a:off x="533400" y="3105150"/>
            <a:ext cx="2514600" cy="1169551"/>
          </a:xfrm>
          <a:prstGeom prst="rect">
            <a:avLst/>
          </a:prstGeom>
        </p:spPr>
        <p:txBody>
          <a:bodyPr wrap="square">
            <a:spAutoFit/>
          </a:bodyPr>
          <a:lstStyle/>
          <a:p>
            <a:r>
              <a:rPr lang="en-US" b="1" dirty="0">
                <a:latin typeface="Agency FB" panose="020B0503020202020204" pitchFamily="34" charset="0"/>
                <a:ea typeface="Calibri" panose="020F0502020204030204" pitchFamily="34" charset="0"/>
              </a:rPr>
              <a:t>Although insurers have been increasing their exposure to infrastructure, their asset allocation to the sector</a:t>
            </a:r>
            <a:r>
              <a:rPr lang="en-US" b="1" spc="-60"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appears</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insignificant</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compared</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to</a:t>
            </a:r>
            <a:r>
              <a:rPr lang="en-US" b="1" spc="-6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their</a:t>
            </a:r>
            <a:r>
              <a:rPr lang="en-US" b="1" spc="-50"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total</a:t>
            </a:r>
            <a:r>
              <a:rPr lang="en-US" b="1" spc="-4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asset</a:t>
            </a:r>
            <a:r>
              <a:rPr lang="en-US" b="1" spc="-6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size</a:t>
            </a:r>
            <a:r>
              <a:rPr lang="en-US" dirty="0">
                <a:latin typeface="Agency FB" panose="020B0503020202020204" pitchFamily="34" charset="0"/>
                <a:ea typeface="Calibri" panose="020F0502020204030204" pitchFamily="34" charset="0"/>
              </a:rPr>
              <a:t>.</a:t>
            </a:r>
            <a:r>
              <a:rPr lang="en-US" spc="-60" dirty="0">
                <a:latin typeface="Agency FB" panose="020B0503020202020204" pitchFamily="34" charset="0"/>
                <a:ea typeface="Calibri" panose="020F0502020204030204" pitchFamily="34" charset="0"/>
              </a:rPr>
              <a:t> </a:t>
            </a:r>
            <a:endParaRPr lang="en-US" dirty="0">
              <a:latin typeface="Agency FB" panose="020B0503020202020204" pitchFamily="34" charset="0"/>
            </a:endParaRPr>
          </a:p>
        </p:txBody>
      </p:sp>
      <p:sp>
        <p:nvSpPr>
          <p:cNvPr id="8" name="Rectangle 7"/>
          <p:cNvSpPr/>
          <p:nvPr/>
        </p:nvSpPr>
        <p:spPr>
          <a:xfrm>
            <a:off x="5257800" y="248305"/>
            <a:ext cx="3752626" cy="1387752"/>
          </a:xfrm>
          <a:prstGeom prst="rect">
            <a:avLst/>
          </a:prstGeom>
        </p:spPr>
        <p:txBody>
          <a:bodyPr wrap="square">
            <a:spAutoFit/>
          </a:bodyPr>
          <a:lstStyle/>
          <a:p>
            <a:pPr marL="914400" marR="227965" algn="just">
              <a:lnSpc>
                <a:spcPct val="107000"/>
              </a:lnSpc>
              <a:spcBef>
                <a:spcPts val="940"/>
              </a:spcBef>
            </a:pPr>
            <a:r>
              <a:rPr lang="en-US" sz="1600" dirty="0" smtClean="0">
                <a:solidFill>
                  <a:schemeClr val="bg1"/>
                </a:solidFill>
                <a:latin typeface="Agency FB" panose="020B0503020202020204" pitchFamily="34" charset="0"/>
                <a:ea typeface="Calibri" panose="020F0502020204030204" pitchFamily="34" charset="0"/>
              </a:rPr>
              <a:t>Insurers</a:t>
            </a:r>
            <a:r>
              <a:rPr lang="en-US" sz="1600" dirty="0">
                <a:solidFill>
                  <a:schemeClr val="bg1"/>
                </a:solidFill>
                <a:latin typeface="Agency FB" panose="020B0503020202020204" pitchFamily="34" charset="0"/>
                <a:ea typeface="Calibri" panose="020F0502020204030204" pitchFamily="34" charset="0"/>
              </a:rPr>
              <a:t>’</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allocation</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infrastructure</a:t>
            </a:r>
            <a:r>
              <a:rPr lang="en-US" sz="1600" spc="2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amounted</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a:t>
            </a:r>
            <a:r>
              <a:rPr lang="en-US" sz="1600" spc="15"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1.5 percent</a:t>
            </a:r>
            <a:r>
              <a:rPr lang="en-US" sz="1600" spc="25" dirty="0" smtClean="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of</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their</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total</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assets</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a:t>
            </a:r>
            <a:r>
              <a:rPr lang="en-US" sz="1600" spc="10"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2021,</a:t>
            </a:r>
            <a:r>
              <a:rPr lang="en-US" sz="1600" spc="20" dirty="0" smtClean="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increasing</a:t>
            </a:r>
            <a:r>
              <a:rPr lang="en-US" sz="1600" spc="15" dirty="0">
                <a:solidFill>
                  <a:schemeClr val="bg1"/>
                </a:solidFill>
                <a:latin typeface="Agency FB" panose="020B0503020202020204" pitchFamily="34" charset="0"/>
                <a:ea typeface="Calibri" panose="020F0502020204030204" pitchFamily="34" charset="0"/>
              </a:rPr>
              <a:t> </a:t>
            </a:r>
            <a:r>
              <a:rPr lang="en-US" sz="1600" spc="-25" dirty="0">
                <a:solidFill>
                  <a:schemeClr val="bg1"/>
                </a:solidFill>
                <a:latin typeface="Agency FB" panose="020B0503020202020204" pitchFamily="34" charset="0"/>
                <a:ea typeface="Calibri" panose="020F0502020204030204" pitchFamily="34" charset="0"/>
              </a:rPr>
              <a:t>by</a:t>
            </a:r>
            <a:endParaRPr lang="en-US" sz="1600" dirty="0">
              <a:solidFill>
                <a:schemeClr val="bg1"/>
              </a:solidFill>
              <a:latin typeface="Agency FB" panose="020B0503020202020204" pitchFamily="34" charset="0"/>
              <a:ea typeface="Calibri" panose="020F0502020204030204" pitchFamily="34" charset="0"/>
            </a:endParaRPr>
          </a:p>
          <a:p>
            <a:pPr marL="914400" marR="231140" algn="just">
              <a:lnSpc>
                <a:spcPct val="107000"/>
              </a:lnSpc>
            </a:pPr>
            <a:r>
              <a:rPr lang="en-US" sz="1600" dirty="0">
                <a:solidFill>
                  <a:schemeClr val="bg1"/>
                </a:solidFill>
                <a:latin typeface="Agency FB" panose="020B0503020202020204" pitchFamily="34" charset="0"/>
                <a:ea typeface="Calibri" panose="020F0502020204030204" pitchFamily="34" charset="0"/>
              </a:rPr>
              <a:t>0.5</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percentage</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point</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from</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1.0</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percent</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a:t>
            </a:r>
            <a:r>
              <a:rPr lang="en-US" sz="1600" spc="-65"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2015.</a:t>
            </a:r>
            <a:endParaRPr lang="en-US" sz="1600" spc="-65" dirty="0" smtClean="0">
              <a:solidFill>
                <a:schemeClr val="bg1"/>
              </a:solidFill>
              <a:latin typeface="Agency FB" panose="020B0503020202020204" pitchFamily="34" charset="0"/>
              <a:ea typeface="Calibri" panose="020F0502020204030204" pitchFamily="34" charset="0"/>
            </a:endParaRPr>
          </a:p>
        </p:txBody>
      </p:sp>
      <p:sp>
        <p:nvSpPr>
          <p:cNvPr id="6" name="Rectangle 5"/>
          <p:cNvSpPr/>
          <p:nvPr/>
        </p:nvSpPr>
        <p:spPr>
          <a:xfrm>
            <a:off x="-457200" y="248305"/>
            <a:ext cx="4533900" cy="1705916"/>
          </a:xfrm>
          <a:prstGeom prst="rect">
            <a:avLst/>
          </a:prstGeom>
        </p:spPr>
        <p:txBody>
          <a:bodyPr wrap="square">
            <a:spAutoFit/>
          </a:bodyPr>
          <a:lstStyle/>
          <a:p>
            <a:pPr marL="914400" marR="231140" algn="just">
              <a:lnSpc>
                <a:spcPct val="107000"/>
              </a:lnSpc>
            </a:pPr>
            <a:r>
              <a:rPr lang="en-US" dirty="0">
                <a:solidFill>
                  <a:schemeClr val="bg1"/>
                </a:solidFill>
                <a:latin typeface="Agency FB" panose="020B0503020202020204" pitchFamily="34" charset="0"/>
                <a:ea typeface="Calibri" panose="020F0502020204030204" pitchFamily="34" charset="0"/>
              </a:rPr>
              <a:t>They</a:t>
            </a:r>
            <a:r>
              <a:rPr lang="en-US" spc="-6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are</a:t>
            </a:r>
            <a:r>
              <a:rPr lang="en-US" spc="-6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well</a:t>
            </a:r>
            <a:r>
              <a:rPr lang="en-US" spc="-6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behind</a:t>
            </a:r>
            <a:r>
              <a:rPr lang="en-US" spc="-6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other</a:t>
            </a:r>
            <a:r>
              <a:rPr lang="en-US" spc="-6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institutional</a:t>
            </a:r>
            <a:r>
              <a:rPr lang="en-US" spc="-6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investors such as sovereign wealth funds (SWFs), public or private pension funds, etc. </a:t>
            </a:r>
            <a:r>
              <a:rPr lang="en-US" dirty="0" smtClean="0">
                <a:solidFill>
                  <a:schemeClr val="bg1"/>
                </a:solidFill>
                <a:latin typeface="Agency FB" panose="020B0503020202020204" pitchFamily="34" charset="0"/>
                <a:ea typeface="Calibri" panose="020F0502020204030204" pitchFamily="34" charset="0"/>
              </a:rPr>
              <a:t>Research </a:t>
            </a:r>
            <a:r>
              <a:rPr lang="en-US" dirty="0">
                <a:solidFill>
                  <a:schemeClr val="bg1"/>
                </a:solidFill>
                <a:latin typeface="Agency FB" panose="020B0503020202020204" pitchFamily="34" charset="0"/>
                <a:ea typeface="Calibri" panose="020F0502020204030204" pitchFamily="34" charset="0"/>
              </a:rPr>
              <a:t>also reveals,</a:t>
            </a:r>
            <a:r>
              <a:rPr lang="en-US" spc="6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insurers</a:t>
            </a:r>
            <a:r>
              <a:rPr lang="en-US" spc="7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target</a:t>
            </a:r>
            <a:r>
              <a:rPr lang="en-US" spc="7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3</a:t>
            </a:r>
            <a:r>
              <a:rPr lang="en-US" spc="6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percent</a:t>
            </a:r>
            <a:r>
              <a:rPr lang="en-US" spc="7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of</a:t>
            </a:r>
            <a:r>
              <a:rPr lang="en-US" spc="7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their</a:t>
            </a:r>
            <a:r>
              <a:rPr lang="en-US" spc="8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assets</a:t>
            </a:r>
            <a:r>
              <a:rPr lang="en-US" spc="7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to</a:t>
            </a:r>
            <a:r>
              <a:rPr lang="en-US" spc="7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be</a:t>
            </a:r>
            <a:r>
              <a:rPr lang="en-US" spc="8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allocated</a:t>
            </a:r>
            <a:r>
              <a:rPr lang="en-US" spc="6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to</a:t>
            </a:r>
            <a:r>
              <a:rPr lang="en-US" spc="7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infrastructure,</a:t>
            </a:r>
            <a:r>
              <a:rPr lang="en-US" spc="8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with</a:t>
            </a:r>
            <a:r>
              <a:rPr lang="en-US" spc="6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the</a:t>
            </a:r>
            <a:r>
              <a:rPr lang="en-US" spc="7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1.5</a:t>
            </a:r>
            <a:r>
              <a:rPr lang="en-US" spc="85" dirty="0">
                <a:solidFill>
                  <a:schemeClr val="bg1"/>
                </a:solidFill>
                <a:latin typeface="Agency FB" panose="020B0503020202020204" pitchFamily="34" charset="0"/>
                <a:ea typeface="Calibri" panose="020F0502020204030204" pitchFamily="34" charset="0"/>
              </a:rPr>
              <a:t> </a:t>
            </a:r>
            <a:r>
              <a:rPr lang="en-US" spc="-10" dirty="0">
                <a:solidFill>
                  <a:schemeClr val="bg1"/>
                </a:solidFill>
                <a:latin typeface="Agency FB" panose="020B0503020202020204" pitchFamily="34" charset="0"/>
                <a:ea typeface="Calibri" panose="020F0502020204030204" pitchFamily="34" charset="0"/>
              </a:rPr>
              <a:t>percent </a:t>
            </a:r>
            <a:r>
              <a:rPr lang="en-US" dirty="0">
                <a:solidFill>
                  <a:schemeClr val="bg1"/>
                </a:solidFill>
                <a:latin typeface="Agency FB" panose="020B0503020202020204" pitchFamily="34" charset="0"/>
                <a:ea typeface="Calibri" panose="020F0502020204030204" pitchFamily="34" charset="0"/>
              </a:rPr>
              <a:t/>
            </a:r>
            <a:br>
              <a:rPr lang="en-US" dirty="0">
                <a:solidFill>
                  <a:schemeClr val="bg1"/>
                </a:solidFill>
                <a:latin typeface="Agency FB" panose="020B0503020202020204" pitchFamily="34" charset="0"/>
                <a:ea typeface="Calibri" panose="020F0502020204030204" pitchFamily="34" charset="0"/>
              </a:rPr>
            </a:br>
            <a:r>
              <a:rPr lang="en-US" dirty="0">
                <a:solidFill>
                  <a:schemeClr val="bg1"/>
                </a:solidFill>
                <a:latin typeface="Agency FB" panose="020B0503020202020204" pitchFamily="34" charset="0"/>
                <a:ea typeface="Calibri" panose="020F0502020204030204" pitchFamily="34" charset="0"/>
              </a:rPr>
              <a:t>unfilled target translating into around USD490 billion </a:t>
            </a:r>
            <a:r>
              <a:rPr lang="en-US" dirty="0" smtClean="0">
                <a:solidFill>
                  <a:schemeClr val="bg1"/>
                </a:solidFill>
                <a:latin typeface="Agency FB" panose="020B0503020202020204" pitchFamily="34" charset="0"/>
                <a:ea typeface="Calibri" panose="020F0502020204030204" pitchFamily="34" charset="0"/>
              </a:rPr>
              <a:t>globally.</a:t>
            </a:r>
            <a:endParaRPr lang="en-US" dirty="0">
              <a:solidFill>
                <a:schemeClr val="bg1"/>
              </a:solidFill>
              <a:latin typeface="Agency FB" panose="020B0503020202020204" pitchFamily="34" charset="0"/>
              <a:ea typeface="Calibri" panose="020F0502020204030204" pitchFamily="34" charset="0"/>
            </a:endParaRPr>
          </a:p>
        </p:txBody>
      </p:sp>
    </p:spTree>
    <p:extLst>
      <p:ext uri="{BB962C8B-B14F-4D97-AF65-F5344CB8AC3E}">
        <p14:creationId xmlns:p14="http://schemas.microsoft.com/office/powerpoint/2010/main" val="209590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21</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9144000" cy="5029200"/>
          </a:xfrm>
          <a:prstGeom prst="rect">
            <a:avLst/>
          </a:prstGeom>
        </p:spPr>
      </p:pic>
      <p:sp>
        <p:nvSpPr>
          <p:cNvPr id="7" name="Rectangle 6"/>
          <p:cNvSpPr/>
          <p:nvPr/>
        </p:nvSpPr>
        <p:spPr>
          <a:xfrm>
            <a:off x="3992450" y="592428"/>
            <a:ext cx="4541949" cy="3069879"/>
          </a:xfrm>
          <a:prstGeom prst="rect">
            <a:avLst/>
          </a:prstGeom>
        </p:spPr>
        <p:txBody>
          <a:bodyPr wrap="square">
            <a:spAutoFit/>
          </a:bodyPr>
          <a:lstStyle/>
          <a:p>
            <a:pPr marL="914400" marR="230505" algn="just">
              <a:lnSpc>
                <a:spcPct val="107000"/>
              </a:lnSpc>
              <a:spcBef>
                <a:spcPts val="780"/>
              </a:spcBef>
            </a:pPr>
            <a:r>
              <a:rPr lang="en-US" b="1" dirty="0" smtClean="0">
                <a:solidFill>
                  <a:schemeClr val="bg1"/>
                </a:solidFill>
                <a:latin typeface="Agency FB" panose="020B0503020202020204" pitchFamily="34" charset="0"/>
                <a:ea typeface="Calibri" panose="020F0502020204030204" pitchFamily="34" charset="0"/>
              </a:rPr>
              <a:t>Less utilization of Co-Investment : nearly </a:t>
            </a:r>
            <a:r>
              <a:rPr lang="en-US" b="1" dirty="0">
                <a:solidFill>
                  <a:schemeClr val="bg1"/>
                </a:solidFill>
                <a:latin typeface="Agency FB" panose="020B0503020202020204" pitchFamily="34" charset="0"/>
                <a:ea typeface="Calibri" panose="020F0502020204030204" pitchFamily="34" charset="0"/>
              </a:rPr>
              <a:t>half of insurers utilize co-investment opportunities offered by infrastructure fund managers.</a:t>
            </a:r>
            <a:r>
              <a:rPr lang="en-US" b="1" spc="20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Through co-investments, investors invest on their own account alongside other investors, funds etc., allowing them to collectively bid</a:t>
            </a:r>
            <a:r>
              <a:rPr lang="en-US" spc="-1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on larger</a:t>
            </a:r>
            <a:r>
              <a:rPr lang="en-US" spc="-1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projects. </a:t>
            </a:r>
            <a:r>
              <a:rPr lang="en-US" dirty="0" err="1">
                <a:solidFill>
                  <a:schemeClr val="bg1"/>
                </a:solidFill>
                <a:latin typeface="Agency FB" panose="020B0503020202020204" pitchFamily="34" charset="0"/>
                <a:ea typeface="Calibri" panose="020F0502020204030204" pitchFamily="34" charset="0"/>
              </a:rPr>
              <a:t>Preqin’s</a:t>
            </a:r>
            <a:r>
              <a:rPr lang="en-US" dirty="0">
                <a:solidFill>
                  <a:schemeClr val="bg1"/>
                </a:solidFill>
                <a:latin typeface="Agency FB" panose="020B0503020202020204" pitchFamily="34" charset="0"/>
                <a:ea typeface="Calibri" panose="020F0502020204030204" pitchFamily="34" charset="0"/>
              </a:rPr>
              <a:t> research</a:t>
            </a:r>
            <a:r>
              <a:rPr lang="en-US" spc="-1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demonstrates that 47% of insurers co-invest in infrastructure alongside infrastructure funds, which indicates that they have a certain</a:t>
            </a:r>
            <a:r>
              <a:rPr lang="en-US" spc="-2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level</a:t>
            </a:r>
            <a:r>
              <a:rPr lang="en-US" spc="-3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of</a:t>
            </a:r>
            <a:r>
              <a:rPr lang="en-US" spc="-2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in-house</a:t>
            </a:r>
            <a:r>
              <a:rPr lang="en-US" spc="-2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capacity</a:t>
            </a:r>
            <a:r>
              <a:rPr lang="en-US" spc="-2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such</a:t>
            </a:r>
            <a:r>
              <a:rPr lang="en-US" spc="-3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as</a:t>
            </a:r>
            <a:r>
              <a:rPr lang="en-US" spc="-4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credit</a:t>
            </a:r>
            <a:r>
              <a:rPr lang="en-US" spc="-3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assessment</a:t>
            </a:r>
            <a:r>
              <a:rPr lang="en-US" spc="-3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teams</a:t>
            </a:r>
            <a:r>
              <a:rPr lang="en-US" spc="-3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etc.</a:t>
            </a:r>
            <a:r>
              <a:rPr lang="en-US" spc="-3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as</a:t>
            </a:r>
            <a:r>
              <a:rPr lang="en-US" spc="-3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co-investments</a:t>
            </a:r>
            <a:r>
              <a:rPr lang="en-US" spc="-2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require</a:t>
            </a:r>
            <a:r>
              <a:rPr lang="en-US" spc="-35"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them</a:t>
            </a:r>
            <a:r>
              <a:rPr lang="en-US" spc="-20" dirty="0">
                <a:solidFill>
                  <a:schemeClr val="bg1"/>
                </a:solidFill>
                <a:latin typeface="Agency FB" panose="020B0503020202020204" pitchFamily="34" charset="0"/>
                <a:ea typeface="Calibri" panose="020F0502020204030204" pitchFamily="34" charset="0"/>
              </a:rPr>
              <a:t> </a:t>
            </a:r>
            <a:r>
              <a:rPr lang="en-US" dirty="0">
                <a:solidFill>
                  <a:schemeClr val="bg1"/>
                </a:solidFill>
                <a:latin typeface="Agency FB" panose="020B0503020202020204" pitchFamily="34" charset="0"/>
                <a:ea typeface="Calibri" panose="020F0502020204030204" pitchFamily="34" charset="0"/>
              </a:rPr>
              <a:t>to assess individual investment opportunities with input provided by fund managers (Figure 7).</a:t>
            </a:r>
          </a:p>
        </p:txBody>
      </p:sp>
    </p:spTree>
    <p:extLst>
      <p:ext uri="{BB962C8B-B14F-4D97-AF65-F5344CB8AC3E}">
        <p14:creationId xmlns:p14="http://schemas.microsoft.com/office/powerpoint/2010/main" val="3535759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market development</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22</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4572000" y="129768"/>
            <a:ext cx="3243849" cy="3416320"/>
          </a:xfrm>
          <a:prstGeom prst="rect">
            <a:avLst/>
          </a:prstGeom>
        </p:spPr>
        <p:txBody>
          <a:bodyPr wrap="square">
            <a:spAutoFit/>
          </a:bodyPr>
          <a:lstStyle/>
          <a:p>
            <a:pPr marL="285750" indent="-285750">
              <a:buFont typeface="Wingdings" panose="05000000000000000000" pitchFamily="2" charset="2"/>
              <a:buChar char="q"/>
            </a:pPr>
            <a:r>
              <a:rPr lang="en-US" sz="1800" b="1" dirty="0" smtClean="0">
                <a:solidFill>
                  <a:schemeClr val="bg1"/>
                </a:solidFill>
                <a:latin typeface="Agency FB" panose="020B0503020202020204" pitchFamily="34" charset="0"/>
              </a:rPr>
              <a:t>There is a need </a:t>
            </a:r>
            <a:r>
              <a:rPr lang="en-US" sz="1800" b="1" dirty="0">
                <a:solidFill>
                  <a:schemeClr val="bg1"/>
                </a:solidFill>
                <a:latin typeface="Agency FB" panose="020B0503020202020204" pitchFamily="34" charset="0"/>
              </a:rPr>
              <a:t>for greater </a:t>
            </a:r>
            <a:r>
              <a:rPr lang="en-US" sz="1800" b="1" dirty="0" smtClean="0">
                <a:solidFill>
                  <a:schemeClr val="bg1"/>
                </a:solidFill>
                <a:latin typeface="Agency FB" panose="020B0503020202020204" pitchFamily="34" charset="0"/>
              </a:rPr>
              <a:t>mobilization </a:t>
            </a:r>
            <a:r>
              <a:rPr lang="en-US" sz="1800" b="1" dirty="0">
                <a:solidFill>
                  <a:schemeClr val="bg1"/>
                </a:solidFill>
                <a:latin typeface="Agency FB" panose="020B0503020202020204" pitchFamily="34" charset="0"/>
              </a:rPr>
              <a:t>of developmental capital to the African continent. </a:t>
            </a:r>
            <a:r>
              <a:rPr lang="en-US" sz="1800" b="1" dirty="0" smtClean="0">
                <a:solidFill>
                  <a:schemeClr val="bg1"/>
                </a:solidFill>
                <a:latin typeface="Agency FB" panose="020B0503020202020204" pitchFamily="34" charset="0"/>
              </a:rPr>
              <a:t>To fill the gap </a:t>
            </a:r>
            <a:r>
              <a:rPr lang="en-US" sz="1800" b="1" dirty="0">
                <a:solidFill>
                  <a:schemeClr val="bg1"/>
                </a:solidFill>
                <a:latin typeface="Agency FB" panose="020B0503020202020204" pitchFamily="34" charset="0"/>
              </a:rPr>
              <a:t>for infrastructure financing </a:t>
            </a:r>
            <a:r>
              <a:rPr lang="en-US" sz="1800" b="1" dirty="0" smtClean="0">
                <a:solidFill>
                  <a:schemeClr val="bg1"/>
                </a:solidFill>
                <a:latin typeface="Agency FB" panose="020B0503020202020204" pitchFamily="34" charset="0"/>
              </a:rPr>
              <a:t>.</a:t>
            </a:r>
          </a:p>
          <a:p>
            <a:pPr marL="285750" indent="-285750">
              <a:buFont typeface="Wingdings" panose="05000000000000000000" pitchFamily="2" charset="2"/>
              <a:buChar char="q"/>
            </a:pPr>
            <a:endParaRPr lang="en-US" sz="1800" b="1" dirty="0">
              <a:solidFill>
                <a:schemeClr val="bg1"/>
              </a:solidFill>
              <a:latin typeface="Agency FB" panose="020B0503020202020204" pitchFamily="34" charset="0"/>
            </a:endParaRPr>
          </a:p>
          <a:p>
            <a:pPr marL="285750" indent="-285750">
              <a:buFont typeface="Wingdings" panose="05000000000000000000" pitchFamily="2" charset="2"/>
              <a:buChar char="q"/>
            </a:pPr>
            <a:r>
              <a:rPr lang="en-US" sz="1800" b="1" dirty="0" smtClean="0">
                <a:solidFill>
                  <a:schemeClr val="bg1"/>
                </a:solidFill>
                <a:latin typeface="Agency FB" panose="020B0503020202020204" pitchFamily="34" charset="0"/>
              </a:rPr>
              <a:t>We </a:t>
            </a:r>
            <a:r>
              <a:rPr lang="en-US" sz="1800" b="1" dirty="0">
                <a:solidFill>
                  <a:schemeClr val="bg1"/>
                </a:solidFill>
                <a:latin typeface="Agency FB" panose="020B0503020202020204" pitchFamily="34" charset="0"/>
              </a:rPr>
              <a:t>need to tap into resources that are outside the continent and pension funds that have the resources but don’t have the appetite to channel the resources to the </a:t>
            </a:r>
            <a:r>
              <a:rPr lang="en-US" sz="1800" b="1" dirty="0" smtClean="0">
                <a:solidFill>
                  <a:schemeClr val="bg1"/>
                </a:solidFill>
                <a:latin typeface="Agency FB" panose="020B0503020202020204" pitchFamily="34" charset="0"/>
              </a:rPr>
              <a:t>continent.</a:t>
            </a:r>
            <a:endParaRPr lang="en-US" sz="1800" b="1" dirty="0">
              <a:solidFill>
                <a:schemeClr val="bg1"/>
              </a:solidFill>
              <a:latin typeface="Agency FB" panose="020B0503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095749"/>
            <a:ext cx="2685827" cy="1083385"/>
          </a:xfrm>
          <a:prstGeom prst="ellipse">
            <a:avLst/>
          </a:prstGeom>
          <a:ln>
            <a:noFill/>
          </a:ln>
          <a:effectLst>
            <a:softEdge rad="112500"/>
          </a:effectLst>
        </p:spPr>
      </p:pic>
    </p:spTree>
    <p:extLst>
      <p:ext uri="{BB962C8B-B14F-4D97-AF65-F5344CB8AC3E}">
        <p14:creationId xmlns:p14="http://schemas.microsoft.com/office/powerpoint/2010/main" val="330514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23</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0"/>
            <a:ext cx="9144000" cy="5334000"/>
          </a:xfrm>
          <a:prstGeom prst="rect">
            <a:avLst/>
          </a:prstGeom>
        </p:spPr>
      </p:pic>
      <p:sp>
        <p:nvSpPr>
          <p:cNvPr id="6" name="Title 1"/>
          <p:cNvSpPr txBox="1">
            <a:spLocks/>
          </p:cNvSpPr>
          <p:nvPr/>
        </p:nvSpPr>
        <p:spPr>
          <a:xfrm>
            <a:off x="4515926" y="129768"/>
            <a:ext cx="1065498" cy="613182"/>
          </a:xfrm>
          <a:prstGeom prst="rect">
            <a:avLst/>
          </a:prstGeom>
          <a:solidFill>
            <a:schemeClr val="bg2"/>
          </a:solid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1pPr>
            <a:lvl2pPr marR="0" lvl="1"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2pPr>
            <a:lvl3pPr marR="0" lvl="2"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3pPr>
            <a:lvl4pPr marR="0" lvl="3"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4pPr>
            <a:lvl5pPr marR="0" lvl="4"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5pPr>
            <a:lvl6pPr marR="0" lvl="5"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6pPr>
            <a:lvl7pPr marR="0" lvl="6"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7pPr>
            <a:lvl8pPr marR="0" lvl="7"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8pPr>
            <a:lvl9pPr marR="0" lvl="8" algn="l" rtl="0">
              <a:lnSpc>
                <a:spcPct val="100000"/>
              </a:lnSpc>
              <a:spcBef>
                <a:spcPts val="0"/>
              </a:spcBef>
              <a:spcAft>
                <a:spcPts val="0"/>
              </a:spcAft>
              <a:buClr>
                <a:srgbClr val="1C4587"/>
              </a:buClr>
              <a:buSzPts val="3200"/>
              <a:buFont typeface="Amatic SC"/>
              <a:buNone/>
              <a:defRPr sz="3200" b="1" i="0" u="none" strike="noStrike" cap="none">
                <a:solidFill>
                  <a:srgbClr val="1C4587"/>
                </a:solidFill>
                <a:latin typeface="Amatic SC"/>
                <a:ea typeface="Amatic SC"/>
                <a:cs typeface="Amatic SC"/>
                <a:sym typeface="Amatic SC"/>
              </a:defRPr>
            </a:lvl9pPr>
          </a:lstStyle>
          <a:p>
            <a:pPr algn="r"/>
            <a:r>
              <a:rPr lang="en-US" sz="1800" dirty="0" smtClean="0">
                <a:solidFill>
                  <a:schemeClr val="bg1"/>
                </a:solidFill>
              </a:rPr>
              <a:t>Call to action</a:t>
            </a:r>
            <a:endParaRPr lang="en-US" sz="1800" dirty="0">
              <a:solidFill>
                <a:schemeClr val="bg1"/>
              </a:solidFill>
            </a:endParaRPr>
          </a:p>
        </p:txBody>
      </p:sp>
      <p:sp>
        <p:nvSpPr>
          <p:cNvPr id="5" name="Rectangle 4"/>
          <p:cNvSpPr/>
          <p:nvPr/>
        </p:nvSpPr>
        <p:spPr>
          <a:xfrm>
            <a:off x="5333584" y="4896898"/>
            <a:ext cx="4572000" cy="261610"/>
          </a:xfrm>
          <a:prstGeom prst="rect">
            <a:avLst/>
          </a:prstGeom>
        </p:spPr>
        <p:txBody>
          <a:bodyPr>
            <a:spAutoFit/>
          </a:bodyPr>
          <a:lstStyle/>
          <a:p>
            <a:r>
              <a:rPr lang="en-US" sz="1100" b="1" dirty="0" smtClean="0">
                <a:solidFill>
                  <a:schemeClr val="bg1"/>
                </a:solidFill>
                <a:latin typeface="Agency FB" panose="020B0503020202020204" pitchFamily="34" charset="0"/>
              </a:rPr>
              <a:t>Source: Mercer</a:t>
            </a:r>
            <a:r>
              <a:rPr lang="en-US" sz="1100" b="1" dirty="0">
                <a:solidFill>
                  <a:schemeClr val="bg1"/>
                </a:solidFill>
                <a:latin typeface="Agency FB" panose="020B0503020202020204" pitchFamily="34" charset="0"/>
              </a:rPr>
              <a:t>, </a:t>
            </a:r>
            <a:r>
              <a:rPr lang="en-US" sz="1100" b="1" dirty="0" err="1">
                <a:solidFill>
                  <a:schemeClr val="bg1"/>
                </a:solidFill>
                <a:latin typeface="Agency FB" panose="020B0503020202020204" pitchFamily="34" charset="0"/>
              </a:rPr>
              <a:t>MiDA</a:t>
            </a:r>
            <a:r>
              <a:rPr lang="en-US" sz="1100" b="1" dirty="0">
                <a:solidFill>
                  <a:schemeClr val="bg1"/>
                </a:solidFill>
                <a:latin typeface="Agency FB" panose="020B0503020202020204" pitchFamily="34" charset="0"/>
              </a:rPr>
              <a:t> Advisors, and Standard Bank</a:t>
            </a:r>
            <a:r>
              <a:rPr lang="en-US" sz="1100" b="1" dirty="0" smtClean="0">
                <a:solidFill>
                  <a:schemeClr val="bg1"/>
                </a:solidFill>
                <a:latin typeface="Agency FB" panose="020B0503020202020204" pitchFamily="34" charset="0"/>
              </a:rPr>
              <a:t>,(2021)</a:t>
            </a:r>
            <a:endParaRPr lang="en-US" sz="1100" dirty="0"/>
          </a:p>
        </p:txBody>
      </p:sp>
      <p:sp>
        <p:nvSpPr>
          <p:cNvPr id="8" name="Rectangle 7"/>
          <p:cNvSpPr/>
          <p:nvPr/>
        </p:nvSpPr>
        <p:spPr>
          <a:xfrm>
            <a:off x="6286084" y="1771531"/>
            <a:ext cx="2667000" cy="2062103"/>
          </a:xfrm>
          <a:prstGeom prst="rect">
            <a:avLst/>
          </a:prstGeom>
          <a:solidFill>
            <a:schemeClr val="tx1"/>
          </a:solidFill>
        </p:spPr>
        <p:txBody>
          <a:bodyPr wrap="square">
            <a:spAutoFit/>
          </a:bodyPr>
          <a:lstStyle/>
          <a:p>
            <a:pPr marL="285750" indent="-285750">
              <a:buFont typeface="Wingdings" panose="05000000000000000000" pitchFamily="2" charset="2"/>
              <a:buChar char="q"/>
            </a:pPr>
            <a:r>
              <a:rPr lang="en-US" sz="1600" b="1" dirty="0" smtClean="0">
                <a:solidFill>
                  <a:schemeClr val="bg1"/>
                </a:solidFill>
                <a:latin typeface="Agency FB" panose="020B0503020202020204" pitchFamily="34" charset="0"/>
              </a:rPr>
              <a:t>Considering </a:t>
            </a:r>
            <a:r>
              <a:rPr lang="en-US" sz="1600" b="1" dirty="0">
                <a:solidFill>
                  <a:schemeClr val="bg1"/>
                </a:solidFill>
                <a:latin typeface="Agency FB" panose="020B0503020202020204" pitchFamily="34" charset="0"/>
              </a:rPr>
              <a:t>African infrastructure investments, many investors expressed concerns about </a:t>
            </a:r>
            <a:endParaRPr lang="en-US" sz="1600" b="1" dirty="0" smtClean="0">
              <a:solidFill>
                <a:schemeClr val="bg1"/>
              </a:solidFill>
              <a:latin typeface="Agency FB" panose="020B0503020202020204" pitchFamily="34" charset="0"/>
            </a:endParaRPr>
          </a:p>
          <a:p>
            <a:pPr marL="285750" indent="-285750">
              <a:buFont typeface="Wingdings" panose="05000000000000000000" pitchFamily="2" charset="2"/>
              <a:buChar char="q"/>
            </a:pPr>
            <a:r>
              <a:rPr lang="en-US" sz="1600" b="1" dirty="0">
                <a:solidFill>
                  <a:schemeClr val="bg1"/>
                </a:solidFill>
                <a:latin typeface="Agency FB" panose="020B0503020202020204" pitchFamily="34" charset="0"/>
              </a:rPr>
              <a:t>-</a:t>
            </a:r>
            <a:r>
              <a:rPr lang="en-US" sz="1600" b="1" dirty="0" smtClean="0">
                <a:solidFill>
                  <a:schemeClr val="bg1"/>
                </a:solidFill>
                <a:latin typeface="Agency FB" panose="020B0503020202020204" pitchFamily="34" charset="0"/>
              </a:rPr>
              <a:t>weak </a:t>
            </a:r>
            <a:r>
              <a:rPr lang="en-US" sz="1600" b="1" dirty="0">
                <a:solidFill>
                  <a:schemeClr val="bg1"/>
                </a:solidFill>
                <a:latin typeface="Agency FB" panose="020B0503020202020204" pitchFamily="34" charset="0"/>
              </a:rPr>
              <a:t>legal environments, </a:t>
            </a:r>
            <a:endParaRPr lang="en-US" sz="1600" b="1" dirty="0" smtClean="0">
              <a:solidFill>
                <a:schemeClr val="bg1"/>
              </a:solidFill>
              <a:latin typeface="Agency FB" panose="020B0503020202020204" pitchFamily="34" charset="0"/>
            </a:endParaRPr>
          </a:p>
          <a:p>
            <a:pPr marL="285750" indent="-285750">
              <a:buFont typeface="Wingdings" panose="05000000000000000000" pitchFamily="2" charset="2"/>
              <a:buChar char="q"/>
            </a:pPr>
            <a:r>
              <a:rPr lang="en-US" sz="1600" b="1" dirty="0">
                <a:solidFill>
                  <a:schemeClr val="bg1"/>
                </a:solidFill>
                <a:latin typeface="Agency FB" panose="020B0503020202020204" pitchFamily="34" charset="0"/>
              </a:rPr>
              <a:t>-</a:t>
            </a:r>
            <a:r>
              <a:rPr lang="en-US" sz="1600" b="1" dirty="0" smtClean="0">
                <a:solidFill>
                  <a:schemeClr val="bg1"/>
                </a:solidFill>
                <a:latin typeface="Agency FB" panose="020B0503020202020204" pitchFamily="34" charset="0"/>
              </a:rPr>
              <a:t>political </a:t>
            </a:r>
            <a:r>
              <a:rPr lang="en-US" sz="1600" b="1" dirty="0">
                <a:solidFill>
                  <a:schemeClr val="bg1"/>
                </a:solidFill>
                <a:latin typeface="Agency FB" panose="020B0503020202020204" pitchFamily="34" charset="0"/>
              </a:rPr>
              <a:t>uncertainties, and </a:t>
            </a:r>
            <a:endParaRPr lang="en-US" sz="1600" b="1" dirty="0" smtClean="0">
              <a:solidFill>
                <a:schemeClr val="bg1"/>
              </a:solidFill>
              <a:latin typeface="Agency FB" panose="020B0503020202020204" pitchFamily="34" charset="0"/>
            </a:endParaRPr>
          </a:p>
          <a:p>
            <a:pPr marL="285750" indent="-285750">
              <a:buFont typeface="Wingdings" panose="05000000000000000000" pitchFamily="2" charset="2"/>
              <a:buChar char="q"/>
            </a:pPr>
            <a:r>
              <a:rPr lang="en-US" sz="1600" b="1" dirty="0">
                <a:solidFill>
                  <a:schemeClr val="bg1"/>
                </a:solidFill>
                <a:latin typeface="Agency FB" panose="020B0503020202020204" pitchFamily="34" charset="0"/>
              </a:rPr>
              <a:t>-</a:t>
            </a:r>
            <a:r>
              <a:rPr lang="en-US" sz="1600" b="1" dirty="0" smtClean="0">
                <a:solidFill>
                  <a:schemeClr val="bg1"/>
                </a:solidFill>
                <a:latin typeface="Agency FB" panose="020B0503020202020204" pitchFamily="34" charset="0"/>
              </a:rPr>
              <a:t>difficulties </a:t>
            </a:r>
            <a:r>
              <a:rPr lang="en-US" sz="1600" b="1" dirty="0">
                <a:solidFill>
                  <a:schemeClr val="bg1"/>
                </a:solidFill>
                <a:latin typeface="Agency FB" panose="020B0503020202020204" pitchFamily="34" charset="0"/>
              </a:rPr>
              <a:t>accessing financial markets. </a:t>
            </a:r>
            <a:endParaRPr lang="en-US" sz="1600" b="1" dirty="0" smtClean="0">
              <a:solidFill>
                <a:schemeClr val="bg1"/>
              </a:solidFill>
              <a:latin typeface="Agency FB" panose="020B0503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1774" y="1238250"/>
            <a:ext cx="3388826" cy="3543300"/>
          </a:xfrm>
          <a:prstGeom prst="rect">
            <a:avLst/>
          </a:prstGeom>
        </p:spPr>
      </p:pic>
    </p:spTree>
    <p:extLst>
      <p:ext uri="{BB962C8B-B14F-4D97-AF65-F5344CB8AC3E}">
        <p14:creationId xmlns:p14="http://schemas.microsoft.com/office/powerpoint/2010/main" val="3319361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24</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2286000" y="3790950"/>
            <a:ext cx="5257800" cy="1077218"/>
          </a:xfrm>
          <a:prstGeom prst="rect">
            <a:avLst/>
          </a:prstGeom>
        </p:spPr>
        <p:txBody>
          <a:bodyPr wrap="square">
            <a:spAutoFit/>
          </a:bodyPr>
          <a:lstStyle/>
          <a:p>
            <a:pPr lvl="0" algn="ctr">
              <a:spcBef>
                <a:spcPts val="1190"/>
              </a:spcBef>
              <a:buClr>
                <a:srgbClr val="2D74B5"/>
              </a:buClr>
              <a:buSzPts val="1400"/>
              <a:tabLst>
                <a:tab pos="1370965" algn="l"/>
              </a:tabLst>
            </a:pPr>
            <a:r>
              <a:rPr lang="en-US" sz="3200" b="1" dirty="0">
                <a:solidFill>
                  <a:schemeClr val="tx1"/>
                </a:solidFill>
                <a:latin typeface="Caveat" panose="020B0604020202020204" charset="0"/>
                <a:ea typeface="Calibri" panose="020F0502020204030204" pitchFamily="34" charset="0"/>
                <a:cs typeface="Caveat" panose="020B0604020202020204" charset="0"/>
              </a:rPr>
              <a:t>Insurance</a:t>
            </a:r>
            <a:r>
              <a:rPr lang="en-US" sz="3200" b="1" spc="-30" dirty="0">
                <a:solidFill>
                  <a:schemeClr val="tx1"/>
                </a:solidFill>
                <a:latin typeface="Caveat" panose="020B0604020202020204" charset="0"/>
                <a:ea typeface="Calibri" panose="020F0502020204030204" pitchFamily="34" charset="0"/>
                <a:cs typeface="Caveat" panose="020B0604020202020204" charset="0"/>
              </a:rPr>
              <a:t> </a:t>
            </a:r>
            <a:r>
              <a:rPr lang="en-US" sz="3200" b="1" dirty="0">
                <a:solidFill>
                  <a:schemeClr val="tx1"/>
                </a:solidFill>
                <a:latin typeface="Caveat" panose="020B0604020202020204" charset="0"/>
                <a:ea typeface="Calibri" panose="020F0502020204030204" pitchFamily="34" charset="0"/>
                <a:cs typeface="Caveat" panose="020B0604020202020204" charset="0"/>
              </a:rPr>
              <a:t>regulation</a:t>
            </a:r>
            <a:r>
              <a:rPr lang="en-US" sz="3200" b="1" spc="-30" dirty="0">
                <a:solidFill>
                  <a:schemeClr val="tx1"/>
                </a:solidFill>
                <a:latin typeface="Caveat" panose="020B0604020202020204" charset="0"/>
                <a:ea typeface="Calibri" panose="020F0502020204030204" pitchFamily="34" charset="0"/>
                <a:cs typeface="Caveat" panose="020B0604020202020204" charset="0"/>
              </a:rPr>
              <a:t> </a:t>
            </a:r>
            <a:r>
              <a:rPr lang="en-US" sz="3200" b="1" dirty="0">
                <a:solidFill>
                  <a:schemeClr val="tx1"/>
                </a:solidFill>
                <a:latin typeface="Caveat" panose="020B0604020202020204" charset="0"/>
                <a:ea typeface="Calibri" panose="020F0502020204030204" pitchFamily="34" charset="0"/>
                <a:cs typeface="Caveat" panose="020B0604020202020204" charset="0"/>
              </a:rPr>
              <a:t>on infrastructure</a:t>
            </a:r>
            <a:r>
              <a:rPr lang="en-US" sz="3200" b="1" spc="-20" dirty="0">
                <a:solidFill>
                  <a:schemeClr val="tx1"/>
                </a:solidFill>
                <a:latin typeface="Caveat" panose="020B0604020202020204" charset="0"/>
                <a:ea typeface="Calibri" panose="020F0502020204030204" pitchFamily="34" charset="0"/>
                <a:cs typeface="Caveat" panose="020B0604020202020204" charset="0"/>
              </a:rPr>
              <a:t> </a:t>
            </a:r>
            <a:r>
              <a:rPr lang="en-US" sz="3200" b="1" spc="-10" dirty="0">
                <a:solidFill>
                  <a:schemeClr val="tx1"/>
                </a:solidFill>
                <a:latin typeface="Caveat" panose="020B0604020202020204" charset="0"/>
                <a:ea typeface="Calibri" panose="020F0502020204030204" pitchFamily="34" charset="0"/>
                <a:cs typeface="Caveat" panose="020B0604020202020204" charset="0"/>
              </a:rPr>
              <a:t>investments</a:t>
            </a:r>
            <a:endParaRPr lang="en-US" sz="3200" b="1" dirty="0">
              <a:solidFill>
                <a:schemeClr val="tx1"/>
              </a:solidFill>
              <a:latin typeface="Caveat" panose="020B0604020202020204" charset="0"/>
              <a:ea typeface="Calibri" panose="020F0502020204030204" pitchFamily="34" charset="0"/>
              <a:cs typeface="Caveat" panose="020B0604020202020204" charset="0"/>
            </a:endParaRPr>
          </a:p>
        </p:txBody>
      </p:sp>
    </p:spTree>
    <p:extLst>
      <p:ext uri="{BB962C8B-B14F-4D97-AF65-F5344CB8AC3E}">
        <p14:creationId xmlns:p14="http://schemas.microsoft.com/office/powerpoint/2010/main" val="1573103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9144000" cy="508635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25</a:t>
            </a:fld>
            <a:endParaRPr lang="en"/>
          </a:p>
        </p:txBody>
      </p:sp>
      <p:sp>
        <p:nvSpPr>
          <p:cNvPr id="3" name="Rectangle 2"/>
          <p:cNvSpPr/>
          <p:nvPr/>
        </p:nvSpPr>
        <p:spPr>
          <a:xfrm>
            <a:off x="2286000" y="0"/>
            <a:ext cx="6248400" cy="1639680"/>
          </a:xfrm>
          <a:prstGeom prst="rect">
            <a:avLst/>
          </a:prstGeom>
        </p:spPr>
        <p:txBody>
          <a:bodyPr wrap="square">
            <a:spAutoFit/>
          </a:bodyPr>
          <a:lstStyle/>
          <a:p>
            <a:pPr marL="914400" marR="227330" algn="just">
              <a:lnSpc>
                <a:spcPct val="107000"/>
              </a:lnSpc>
              <a:spcBef>
                <a:spcPts val="930"/>
              </a:spcBef>
            </a:pPr>
            <a:r>
              <a:rPr lang="en-US" sz="2400" b="1" dirty="0">
                <a:latin typeface="Agency FB" panose="020B0503020202020204" pitchFamily="34" charset="0"/>
                <a:ea typeface="Calibri" panose="020F0502020204030204" pitchFamily="34" charset="0"/>
              </a:rPr>
              <a:t>A limited number of insurance regulators treat infrastructure investments more favorably from other asset</a:t>
            </a:r>
            <a:r>
              <a:rPr lang="en-US" sz="2400" b="1" spc="-6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classes</a:t>
            </a:r>
            <a:r>
              <a:rPr lang="en-US" sz="2400" b="1" spc="-5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by</a:t>
            </a:r>
            <a:r>
              <a:rPr lang="en-US" sz="2400" b="1" spc="-4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applying</a:t>
            </a:r>
            <a:r>
              <a:rPr lang="en-US" sz="2400" b="1" spc="-5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lower</a:t>
            </a:r>
            <a:r>
              <a:rPr lang="en-US" sz="2400" b="1" spc="-6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capital</a:t>
            </a:r>
            <a:r>
              <a:rPr lang="en-US" sz="2400" b="1" spc="-4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charges,</a:t>
            </a:r>
            <a:r>
              <a:rPr lang="en-US" sz="2400" b="1" spc="-5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while</a:t>
            </a:r>
            <a:r>
              <a:rPr lang="en-US" sz="2400" b="1" spc="-5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many</a:t>
            </a:r>
            <a:r>
              <a:rPr lang="en-US" sz="2400" b="1" spc="-35"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others</a:t>
            </a:r>
            <a:r>
              <a:rPr lang="en-US" sz="2400" b="1" spc="-5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still</a:t>
            </a:r>
            <a:r>
              <a:rPr lang="en-US" sz="2400" b="1" spc="-4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do</a:t>
            </a:r>
            <a:r>
              <a:rPr lang="en-US" sz="2400" b="1" spc="-40" dirty="0">
                <a:latin typeface="Agency FB" panose="020B0503020202020204" pitchFamily="34" charset="0"/>
                <a:ea typeface="Calibri" panose="020F0502020204030204" pitchFamily="34" charset="0"/>
              </a:rPr>
              <a:t> </a:t>
            </a:r>
            <a:r>
              <a:rPr lang="en-US" sz="2400" b="1" dirty="0">
                <a:latin typeface="Agency FB" panose="020B0503020202020204" pitchFamily="34" charset="0"/>
                <a:ea typeface="Calibri" panose="020F0502020204030204" pitchFamily="34" charset="0"/>
              </a:rPr>
              <a:t>not</a:t>
            </a:r>
            <a:r>
              <a:rPr lang="en-US" sz="2400" dirty="0">
                <a:latin typeface="Agency FB" panose="020B0503020202020204" pitchFamily="34" charset="0"/>
                <a:ea typeface="Calibri" panose="020F0502020204030204" pitchFamily="34" charset="0"/>
              </a:rPr>
              <a:t>.</a:t>
            </a:r>
            <a:r>
              <a:rPr lang="en-US" sz="2400" spc="-50" dirty="0">
                <a:latin typeface="Agency FB" panose="020B0503020202020204" pitchFamily="34" charset="0"/>
                <a:ea typeface="Calibri" panose="020F0502020204030204" pitchFamily="34" charset="0"/>
              </a:rPr>
              <a:t> </a:t>
            </a:r>
          </a:p>
        </p:txBody>
      </p:sp>
    </p:spTree>
    <p:extLst>
      <p:ext uri="{BB962C8B-B14F-4D97-AF65-F5344CB8AC3E}">
        <p14:creationId xmlns:p14="http://schemas.microsoft.com/office/powerpoint/2010/main" val="1262620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Oval 6"/>
          <p:cNvSpPr/>
          <p:nvPr/>
        </p:nvSpPr>
        <p:spPr>
          <a:xfrm>
            <a:off x="228600" y="2419350"/>
            <a:ext cx="3124200" cy="2405006"/>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solidFill>
                <a:schemeClr val="tx1"/>
              </a:solidFill>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669" y="3750385"/>
            <a:ext cx="1366157" cy="1428750"/>
          </a:xfrm>
          <a:prstGeom prst="ellipse">
            <a:avLst/>
          </a:prstGeom>
          <a:ln>
            <a:noFill/>
          </a:ln>
          <a:effectLst>
            <a:softEdge rad="112500"/>
          </a:effectLst>
        </p:spPr>
      </p:pic>
      <p:sp>
        <p:nvSpPr>
          <p:cNvPr id="4" name="Rectangle 3"/>
          <p:cNvSpPr/>
          <p:nvPr/>
        </p:nvSpPr>
        <p:spPr>
          <a:xfrm>
            <a:off x="533400" y="3105150"/>
            <a:ext cx="2514600" cy="1169551"/>
          </a:xfrm>
          <a:prstGeom prst="rect">
            <a:avLst/>
          </a:prstGeom>
        </p:spPr>
        <p:txBody>
          <a:bodyPr wrap="square">
            <a:spAutoFit/>
          </a:bodyPr>
          <a:lstStyle/>
          <a:p>
            <a:r>
              <a:rPr lang="en-US" b="1" dirty="0">
                <a:latin typeface="Agency FB" panose="020B0503020202020204" pitchFamily="34" charset="0"/>
                <a:ea typeface="Calibri" panose="020F0502020204030204" pitchFamily="34" charset="0"/>
              </a:rPr>
              <a:t>Although insurers have been increasing their exposure to infrastructure, their asset allocation to the sector</a:t>
            </a:r>
            <a:r>
              <a:rPr lang="en-US" b="1" spc="-60"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appears</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insignificant</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compared</a:t>
            </a:r>
            <a:r>
              <a:rPr lang="en-US" b="1" spc="-5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to</a:t>
            </a:r>
            <a:r>
              <a:rPr lang="en-US" b="1" spc="-6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their</a:t>
            </a:r>
            <a:r>
              <a:rPr lang="en-US" b="1" spc="-50"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total</a:t>
            </a:r>
            <a:r>
              <a:rPr lang="en-US" b="1" spc="-4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asset</a:t>
            </a:r>
            <a:r>
              <a:rPr lang="en-US" b="1" spc="-65" dirty="0">
                <a:latin typeface="Agency FB" panose="020B0503020202020204" pitchFamily="34" charset="0"/>
                <a:ea typeface="Calibri" panose="020F0502020204030204" pitchFamily="34" charset="0"/>
              </a:rPr>
              <a:t> </a:t>
            </a:r>
            <a:r>
              <a:rPr lang="en-US" b="1" dirty="0">
                <a:latin typeface="Agency FB" panose="020B0503020202020204" pitchFamily="34" charset="0"/>
                <a:ea typeface="Calibri" panose="020F0502020204030204" pitchFamily="34" charset="0"/>
              </a:rPr>
              <a:t>size</a:t>
            </a:r>
            <a:r>
              <a:rPr lang="en-US" dirty="0">
                <a:latin typeface="Agency FB" panose="020B0503020202020204" pitchFamily="34" charset="0"/>
                <a:ea typeface="Calibri" panose="020F0502020204030204" pitchFamily="34" charset="0"/>
              </a:rPr>
              <a:t>.</a:t>
            </a:r>
            <a:r>
              <a:rPr lang="en-US" spc="-60" dirty="0">
                <a:latin typeface="Agency FB" panose="020B0503020202020204" pitchFamily="34" charset="0"/>
                <a:ea typeface="Calibri" panose="020F0502020204030204" pitchFamily="34" charset="0"/>
              </a:rPr>
              <a:t> </a:t>
            </a:r>
            <a:endParaRPr lang="en-US" dirty="0">
              <a:latin typeface="Agency FB" panose="020B0503020202020204" pitchFamily="34" charset="0"/>
            </a:endParaRPr>
          </a:p>
        </p:txBody>
      </p:sp>
      <p:sp>
        <p:nvSpPr>
          <p:cNvPr id="8" name="Rectangle 7"/>
          <p:cNvSpPr/>
          <p:nvPr/>
        </p:nvSpPr>
        <p:spPr>
          <a:xfrm>
            <a:off x="5228823" y="248305"/>
            <a:ext cx="3781603" cy="1409681"/>
          </a:xfrm>
          <a:prstGeom prst="rect">
            <a:avLst/>
          </a:prstGeom>
        </p:spPr>
        <p:txBody>
          <a:bodyPr wrap="square">
            <a:spAutoFit/>
          </a:bodyPr>
          <a:lstStyle/>
          <a:p>
            <a:pPr marL="914400" marR="227965" algn="just">
              <a:lnSpc>
                <a:spcPct val="107000"/>
              </a:lnSpc>
              <a:spcBef>
                <a:spcPts val="940"/>
              </a:spcBef>
            </a:pPr>
            <a:r>
              <a:rPr lang="en-US" sz="1600" dirty="0" smtClean="0">
                <a:solidFill>
                  <a:schemeClr val="bg1"/>
                </a:solidFill>
                <a:latin typeface="Agency FB" panose="020B0503020202020204" pitchFamily="34" charset="0"/>
                <a:ea typeface="Calibri" panose="020F0502020204030204" pitchFamily="34" charset="0"/>
              </a:rPr>
              <a:t>Insurers</a:t>
            </a:r>
            <a:r>
              <a:rPr lang="en-US" sz="1600" dirty="0">
                <a:solidFill>
                  <a:schemeClr val="bg1"/>
                </a:solidFill>
                <a:latin typeface="Agency FB" panose="020B0503020202020204" pitchFamily="34" charset="0"/>
                <a:ea typeface="Calibri" panose="020F0502020204030204" pitchFamily="34" charset="0"/>
              </a:rPr>
              <a:t>’</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allocation</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infrastructure</a:t>
            </a:r>
            <a:r>
              <a:rPr lang="en-US" sz="1600" spc="2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amounted</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a:t>
            </a:r>
            <a:r>
              <a:rPr lang="en-US" sz="1600" spc="15"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1.5 percent</a:t>
            </a:r>
            <a:r>
              <a:rPr lang="en-US" sz="1600" spc="25" dirty="0" smtClean="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of</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their</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total</a:t>
            </a:r>
            <a:r>
              <a:rPr lang="en-US" sz="1600" spc="1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assets</a:t>
            </a:r>
            <a:r>
              <a:rPr lang="en-US" sz="1600" spc="1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a:t>
            </a:r>
            <a:r>
              <a:rPr lang="en-US" sz="1600" spc="10"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2021,</a:t>
            </a:r>
            <a:r>
              <a:rPr lang="en-US" sz="1600" spc="20" dirty="0" smtClean="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increasing</a:t>
            </a:r>
            <a:r>
              <a:rPr lang="en-US" sz="1600" spc="15" dirty="0">
                <a:solidFill>
                  <a:schemeClr val="bg1"/>
                </a:solidFill>
                <a:latin typeface="Agency FB" panose="020B0503020202020204" pitchFamily="34" charset="0"/>
                <a:ea typeface="Calibri" panose="020F0502020204030204" pitchFamily="34" charset="0"/>
              </a:rPr>
              <a:t> </a:t>
            </a:r>
            <a:r>
              <a:rPr lang="en-US" sz="1600" spc="-25" dirty="0">
                <a:solidFill>
                  <a:schemeClr val="bg1"/>
                </a:solidFill>
                <a:latin typeface="Agency FB" panose="020B0503020202020204" pitchFamily="34" charset="0"/>
                <a:ea typeface="Calibri" panose="020F0502020204030204" pitchFamily="34" charset="0"/>
              </a:rPr>
              <a:t>by</a:t>
            </a:r>
            <a:endParaRPr lang="en-US" sz="1600" dirty="0">
              <a:solidFill>
                <a:schemeClr val="bg1"/>
              </a:solidFill>
              <a:latin typeface="Agency FB" panose="020B0503020202020204" pitchFamily="34" charset="0"/>
              <a:ea typeface="Calibri" panose="020F0502020204030204" pitchFamily="34" charset="0"/>
            </a:endParaRPr>
          </a:p>
          <a:p>
            <a:pPr marL="914400" marR="231140" algn="just">
              <a:lnSpc>
                <a:spcPct val="107000"/>
              </a:lnSpc>
            </a:pPr>
            <a:r>
              <a:rPr lang="en-US" sz="1600" dirty="0">
                <a:solidFill>
                  <a:schemeClr val="bg1"/>
                </a:solidFill>
                <a:latin typeface="Agency FB" panose="020B0503020202020204" pitchFamily="34" charset="0"/>
                <a:ea typeface="Calibri" panose="020F0502020204030204" pitchFamily="34" charset="0"/>
              </a:rPr>
              <a:t>0.5</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percentage</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point</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from</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1.0</a:t>
            </a:r>
            <a:r>
              <a:rPr lang="en-US" sz="1600" spc="-65"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percent</a:t>
            </a:r>
            <a:r>
              <a:rPr lang="en-US" sz="1600" spc="-60" dirty="0">
                <a:solidFill>
                  <a:schemeClr val="bg1"/>
                </a:solidFill>
                <a:latin typeface="Agency FB" panose="020B0503020202020204" pitchFamily="34" charset="0"/>
                <a:ea typeface="Calibri" panose="020F0502020204030204" pitchFamily="34" charset="0"/>
              </a:rPr>
              <a:t> </a:t>
            </a:r>
            <a:r>
              <a:rPr lang="en-US" sz="1600" dirty="0">
                <a:solidFill>
                  <a:schemeClr val="bg1"/>
                </a:solidFill>
                <a:latin typeface="Agency FB" panose="020B0503020202020204" pitchFamily="34" charset="0"/>
                <a:ea typeface="Calibri" panose="020F0502020204030204" pitchFamily="34" charset="0"/>
              </a:rPr>
              <a:t>in</a:t>
            </a:r>
            <a:r>
              <a:rPr lang="en-US" sz="1600" spc="-65" dirty="0">
                <a:solidFill>
                  <a:schemeClr val="bg1"/>
                </a:solidFill>
                <a:latin typeface="Agency FB" panose="020B0503020202020204" pitchFamily="34" charset="0"/>
                <a:ea typeface="Calibri" panose="020F0502020204030204" pitchFamily="34" charset="0"/>
              </a:rPr>
              <a:t> </a:t>
            </a:r>
            <a:r>
              <a:rPr lang="en-US" sz="1600" dirty="0" smtClean="0">
                <a:solidFill>
                  <a:schemeClr val="bg1"/>
                </a:solidFill>
                <a:latin typeface="Agency FB" panose="020B0503020202020204" pitchFamily="34" charset="0"/>
                <a:ea typeface="Calibri" panose="020F0502020204030204" pitchFamily="34" charset="0"/>
              </a:rPr>
              <a:t>2015.</a:t>
            </a:r>
            <a:endParaRPr lang="en-US" sz="1600" spc="-65" dirty="0" smtClean="0">
              <a:solidFill>
                <a:schemeClr val="bg1"/>
              </a:solidFill>
              <a:latin typeface="Agency FB" panose="020B0503020202020204" pitchFamily="34" charset="0"/>
              <a:ea typeface="Calibri" panose="020F0502020204030204" pitchFamily="34" charset="0"/>
            </a:endParaRPr>
          </a:p>
        </p:txBody>
      </p:sp>
      <p:sp>
        <p:nvSpPr>
          <p:cNvPr id="9" name="Rectangle 8"/>
          <p:cNvSpPr/>
          <p:nvPr/>
        </p:nvSpPr>
        <p:spPr>
          <a:xfrm>
            <a:off x="0" y="253940"/>
            <a:ext cx="3581400" cy="1915845"/>
          </a:xfrm>
          <a:prstGeom prst="rect">
            <a:avLst/>
          </a:prstGeom>
        </p:spPr>
        <p:txBody>
          <a:bodyPr wrap="square">
            <a:spAutoFit/>
          </a:bodyPr>
          <a:lstStyle/>
          <a:p>
            <a:pPr marL="914400" marR="230505" algn="just">
              <a:lnSpc>
                <a:spcPct val="107000"/>
              </a:lnSpc>
              <a:spcBef>
                <a:spcPts val="785"/>
              </a:spcBef>
            </a:pPr>
            <a:r>
              <a:rPr lang="en-US" b="1" dirty="0" smtClean="0">
                <a:solidFill>
                  <a:schemeClr val="bg1"/>
                </a:solidFill>
                <a:latin typeface="Agency FB" panose="020B0503020202020204" pitchFamily="34" charset="0"/>
                <a:ea typeface="Calibri" panose="020F0502020204030204" pitchFamily="34" charset="0"/>
              </a:rPr>
              <a:t>Restrictions- Insurance </a:t>
            </a:r>
            <a:r>
              <a:rPr lang="en-US" b="1" dirty="0">
                <a:solidFill>
                  <a:schemeClr val="bg1"/>
                </a:solidFill>
                <a:latin typeface="Agency FB" panose="020B0503020202020204" pitchFamily="34" charset="0"/>
                <a:ea typeface="Calibri" panose="020F0502020204030204" pitchFamily="34" charset="0"/>
              </a:rPr>
              <a:t>regulation in some developing countries does not allow for direct investments in </a:t>
            </a:r>
            <a:r>
              <a:rPr lang="en-US" b="1" dirty="0" smtClean="0">
                <a:solidFill>
                  <a:schemeClr val="bg1"/>
                </a:solidFill>
                <a:latin typeface="Agency FB" panose="020B0503020202020204" pitchFamily="34" charset="0"/>
                <a:ea typeface="Calibri" panose="020F0502020204030204" pitchFamily="34" charset="0"/>
              </a:rPr>
              <a:t>infrastructure, although these </a:t>
            </a:r>
            <a:r>
              <a:rPr lang="en-US" b="1" dirty="0">
                <a:solidFill>
                  <a:schemeClr val="bg1"/>
                </a:solidFill>
                <a:latin typeface="Agency FB" panose="020B0503020202020204" pitchFamily="34" charset="0"/>
                <a:ea typeface="Calibri" panose="020F0502020204030204" pitchFamily="34" charset="0"/>
              </a:rPr>
              <a:t>restrictions could be lifted under appropriate risk-based supervision in place unless it does harm to the interests of policyholders</a:t>
            </a:r>
            <a:r>
              <a:rPr lang="en-US" b="1" dirty="0" smtClean="0">
                <a:solidFill>
                  <a:schemeClr val="bg1"/>
                </a:solidFill>
                <a:latin typeface="Agency FB" panose="020B0503020202020204" pitchFamily="34" charset="0"/>
                <a:ea typeface="Calibri" panose="020F0502020204030204" pitchFamily="34" charset="0"/>
              </a:rPr>
              <a:t>.</a:t>
            </a:r>
            <a:endParaRPr lang="en-US" b="1" dirty="0">
              <a:solidFill>
                <a:schemeClr val="bg1"/>
              </a:solidFill>
              <a:latin typeface="Agency FB" panose="020B0503020202020204" pitchFamily="34" charset="0"/>
              <a:ea typeface="Calibri" panose="020F0502020204030204" pitchFamily="34" charset="0"/>
            </a:endParaRPr>
          </a:p>
        </p:txBody>
      </p:sp>
    </p:spTree>
    <p:extLst>
      <p:ext uri="{BB962C8B-B14F-4D97-AF65-F5344CB8AC3E}">
        <p14:creationId xmlns:p14="http://schemas.microsoft.com/office/powerpoint/2010/main" val="869866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 y="-13990"/>
            <a:ext cx="9031472" cy="5139513"/>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27</a:t>
            </a:fld>
            <a:endParaRPr lang="en"/>
          </a:p>
        </p:txBody>
      </p:sp>
      <p:sp>
        <p:nvSpPr>
          <p:cNvPr id="6" name="Rectangle 5"/>
          <p:cNvSpPr/>
          <p:nvPr/>
        </p:nvSpPr>
        <p:spPr>
          <a:xfrm>
            <a:off x="-609600" y="3207072"/>
            <a:ext cx="2749254" cy="1014380"/>
          </a:xfrm>
          <a:prstGeom prst="rect">
            <a:avLst/>
          </a:prstGeom>
        </p:spPr>
        <p:txBody>
          <a:bodyPr wrap="square">
            <a:spAutoFit/>
          </a:bodyPr>
          <a:lstStyle/>
          <a:p>
            <a:pPr marL="914400" marR="230505" algn="just">
              <a:lnSpc>
                <a:spcPct val="107000"/>
              </a:lnSpc>
              <a:spcBef>
                <a:spcPts val="785"/>
              </a:spcBef>
            </a:pPr>
            <a:r>
              <a:rPr lang="en-US" b="1" dirty="0">
                <a:latin typeface="Agency FB" panose="020B0503020202020204" pitchFamily="34" charset="0"/>
                <a:ea typeface="Calibri" panose="020F0502020204030204" pitchFamily="34" charset="0"/>
              </a:rPr>
              <a:t>Insurers in </a:t>
            </a:r>
            <a:r>
              <a:rPr lang="en-US" b="1" dirty="0" smtClean="0">
                <a:latin typeface="Agency FB" panose="020B0503020202020204" pitchFamily="34" charset="0"/>
                <a:ea typeface="Calibri" panose="020F0502020204030204" pitchFamily="34" charset="0"/>
              </a:rPr>
              <a:t>Africa  can Play a role in bridging the infrastructure shortfall </a:t>
            </a:r>
            <a:endParaRPr lang="en-US" dirty="0">
              <a:latin typeface="Agency FB" panose="020B0503020202020204" pitchFamily="34" charset="0"/>
              <a:ea typeface="Calibri" panose="020F0502020204030204" pitchFamily="34" charset="0"/>
            </a:endParaRPr>
          </a:p>
        </p:txBody>
      </p:sp>
      <p:sp>
        <p:nvSpPr>
          <p:cNvPr id="7" name="Rectangle 6"/>
          <p:cNvSpPr/>
          <p:nvPr/>
        </p:nvSpPr>
        <p:spPr>
          <a:xfrm>
            <a:off x="2286000" y="3562350"/>
            <a:ext cx="3200400" cy="553357"/>
          </a:xfrm>
          <a:prstGeom prst="rect">
            <a:avLst/>
          </a:prstGeom>
        </p:spPr>
        <p:txBody>
          <a:bodyPr wrap="square">
            <a:spAutoFit/>
          </a:bodyPr>
          <a:lstStyle/>
          <a:p>
            <a:pPr marL="914400" marR="229870" algn="just">
              <a:lnSpc>
                <a:spcPct val="107000"/>
              </a:lnSpc>
              <a:spcBef>
                <a:spcPts val="795"/>
              </a:spcBef>
            </a:pPr>
            <a:r>
              <a:rPr lang="en-US" b="1" dirty="0" smtClean="0">
                <a:latin typeface="Agency FB" panose="020B0503020202020204" pitchFamily="34" charset="0"/>
                <a:ea typeface="Calibri" panose="020F0502020204030204" pitchFamily="34" charset="0"/>
              </a:rPr>
              <a:t>Insurers also can support economic growth meaningfully </a:t>
            </a:r>
            <a:endParaRPr lang="en-US" dirty="0">
              <a:latin typeface="Agency FB" panose="020B0503020202020204" pitchFamily="34" charset="0"/>
              <a:ea typeface="Calibri" panose="020F0502020204030204" pitchFamily="34" charset="0"/>
            </a:endParaRPr>
          </a:p>
        </p:txBody>
      </p:sp>
      <p:sp>
        <p:nvSpPr>
          <p:cNvPr id="8" name="Rectangle 7"/>
          <p:cNvSpPr/>
          <p:nvPr/>
        </p:nvSpPr>
        <p:spPr>
          <a:xfrm>
            <a:off x="4297787" y="4115707"/>
            <a:ext cx="3581400" cy="553357"/>
          </a:xfrm>
          <a:prstGeom prst="rect">
            <a:avLst/>
          </a:prstGeom>
        </p:spPr>
        <p:txBody>
          <a:bodyPr wrap="square">
            <a:spAutoFit/>
          </a:bodyPr>
          <a:lstStyle/>
          <a:p>
            <a:pPr marL="914400" marR="230505" algn="just">
              <a:lnSpc>
                <a:spcPct val="107000"/>
              </a:lnSpc>
              <a:spcBef>
                <a:spcPts val="785"/>
              </a:spcBef>
            </a:pPr>
            <a:r>
              <a:rPr lang="en-US" b="1" dirty="0" smtClean="0">
                <a:latin typeface="Calibri" panose="020F0502020204030204" pitchFamily="34" charset="0"/>
                <a:ea typeface="Calibri" panose="020F0502020204030204" pitchFamily="34" charset="0"/>
              </a:rPr>
              <a:t>Can also help governments reduce their debt burden</a:t>
            </a:r>
            <a:endParaRPr lang="en-US" b="1"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2152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28</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885"/>
            <a:ext cx="9144000" cy="5107615"/>
          </a:xfrm>
          <a:prstGeom prst="rect">
            <a:avLst/>
          </a:prstGeom>
        </p:spPr>
      </p:pic>
      <p:sp>
        <p:nvSpPr>
          <p:cNvPr id="4" name="Rectangle 3"/>
          <p:cNvSpPr/>
          <p:nvPr/>
        </p:nvSpPr>
        <p:spPr>
          <a:xfrm>
            <a:off x="228600" y="3028950"/>
            <a:ext cx="4572000" cy="3170099"/>
          </a:xfrm>
          <a:prstGeom prst="rect">
            <a:avLst/>
          </a:prstGeom>
        </p:spPr>
        <p:txBody>
          <a:bodyPr wrap="square">
            <a:spAutoFit/>
          </a:bodyPr>
          <a:lstStyle/>
          <a:p>
            <a:r>
              <a:rPr lang="en-US" sz="4000" b="1" dirty="0" smtClean="0">
                <a:solidFill>
                  <a:schemeClr val="tx1"/>
                </a:solidFill>
                <a:latin typeface="Agency FB" panose="020B0503020202020204" pitchFamily="34" charset="0"/>
                <a:cs typeface="Caveat" panose="020B0604020202020204" charset="0"/>
              </a:rPr>
              <a:t>The Road Ahead-</a:t>
            </a:r>
            <a:r>
              <a:rPr lang="en-US" sz="4000" b="1" dirty="0">
                <a:solidFill>
                  <a:schemeClr val="tx1"/>
                </a:solidFill>
                <a:latin typeface="Agency FB" pitchFamily="34" charset="0"/>
              </a:rPr>
              <a:t>Building an Africa fit for the future </a:t>
            </a:r>
          </a:p>
          <a:p>
            <a:r>
              <a:rPr lang="en-US" sz="4000" b="1" dirty="0" smtClean="0">
                <a:solidFill>
                  <a:schemeClr val="tx1"/>
                </a:solidFill>
                <a:latin typeface="Agency FB" panose="020B0503020202020204" pitchFamily="34" charset="0"/>
                <a:cs typeface="Caveat" panose="020B0604020202020204" charset="0"/>
              </a:rPr>
              <a:t/>
            </a:r>
            <a:br>
              <a:rPr lang="en-US" sz="4000" b="1" dirty="0" smtClean="0">
                <a:solidFill>
                  <a:schemeClr val="tx1"/>
                </a:solidFill>
                <a:latin typeface="Agency FB" panose="020B0503020202020204" pitchFamily="34" charset="0"/>
                <a:cs typeface="Caveat" panose="020B0604020202020204" charset="0"/>
              </a:rPr>
            </a:br>
            <a:endParaRPr lang="en-US" sz="4000" dirty="0">
              <a:solidFill>
                <a:schemeClr val="tx1"/>
              </a:solidFill>
              <a:latin typeface="Agency FB" panose="020B0503020202020204" pitchFamily="34" charset="0"/>
            </a:endParaRPr>
          </a:p>
        </p:txBody>
      </p:sp>
    </p:spTree>
    <p:extLst>
      <p:ext uri="{BB962C8B-B14F-4D97-AF65-F5344CB8AC3E}">
        <p14:creationId xmlns:p14="http://schemas.microsoft.com/office/powerpoint/2010/main" val="385754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68665795"/>
              </p:ext>
            </p:extLst>
          </p:nvPr>
        </p:nvGraphicFramePr>
        <p:xfrm>
          <a:off x="228600" y="1047750"/>
          <a:ext cx="64770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20CA4BAD-A614-F24C-9A28-F156A1043775}" type="slidenum">
              <a:rPr lang="en-US" smtClean="0"/>
              <a:pPr/>
              <a:t>29</a:t>
            </a:fld>
            <a:endParaRPr lang="en-US"/>
          </a:p>
        </p:txBody>
      </p:sp>
      <p:sp>
        <p:nvSpPr>
          <p:cNvPr id="6" name="Rectangle 11"/>
          <p:cNvSpPr>
            <a:spLocks noChangeArrowheads="1"/>
          </p:cNvSpPr>
          <p:nvPr/>
        </p:nvSpPr>
        <p:spPr bwMode="auto">
          <a:xfrm>
            <a:off x="928689" y="0"/>
            <a:ext cx="77866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400" b="1" dirty="0" smtClean="0">
                <a:solidFill>
                  <a:srgbClr val="FF0000"/>
                </a:solidFill>
                <a:latin typeface="Caveat" charset="0"/>
                <a:cs typeface="Amatic SC" charset="-79"/>
                <a:sym typeface="Amatic SC" charset="-79"/>
              </a:rPr>
              <a:t>To right the wrong</a:t>
            </a:r>
            <a:endParaRPr lang="en-US" sz="5400" b="1" dirty="0">
              <a:solidFill>
                <a:srgbClr val="FF0000"/>
              </a:solidFill>
              <a:latin typeface="Caveat" charset="0"/>
              <a:cs typeface="Amatic SC" charset="-79"/>
              <a:sym typeface="Amatic SC" charset="-79"/>
            </a:endParaRPr>
          </a:p>
        </p:txBody>
      </p:sp>
      <p:pic>
        <p:nvPicPr>
          <p:cNvPr id="7" name="Picture 2" descr="C:\Users\Vostro 3560Pro32bit\Desktop\bancassurance\photography_embraces_underrated_gif_muybridge_animated_horses_1.gif"/>
          <p:cNvPicPr>
            <a:picLocks noChangeAspect="1" noChangeArrowheads="1" noCrop="1"/>
          </p:cNvPicPr>
          <p:nvPr/>
        </p:nvPicPr>
        <p:blipFill>
          <a:blip r:embed="rId8"/>
          <a:srcRect/>
          <a:stretch>
            <a:fillRect/>
          </a:stretch>
        </p:blipFill>
        <p:spPr bwMode="auto">
          <a:xfrm>
            <a:off x="6763871" y="1352550"/>
            <a:ext cx="2362200" cy="2820590"/>
          </a:xfrm>
          <a:prstGeom prst="ellipse">
            <a:avLst/>
          </a:prstGeom>
          <a:ln>
            <a:noFill/>
          </a:ln>
          <a:effectLst>
            <a:softEdge rad="112500"/>
          </a:effectLst>
        </p:spPr>
      </p:pic>
    </p:spTree>
    <p:extLst>
      <p:ext uri="{BB962C8B-B14F-4D97-AF65-F5344CB8AC3E}">
        <p14:creationId xmlns:p14="http://schemas.microsoft.com/office/powerpoint/2010/main" val="189397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a:t>
            </a:fld>
            <a:endParaRPr lang="en"/>
          </a:p>
        </p:txBody>
      </p:sp>
      <p:pic>
        <p:nvPicPr>
          <p:cNvPr id="2052" name="Picture 4" descr="C:\Users\Vostro\Desktop\teno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144000" cy="50863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10"/>
          <p:cNvGraphicFramePr/>
          <p:nvPr>
            <p:extLst>
              <p:ext uri="{D42A27DB-BD31-4B8C-83A1-F6EECF244321}">
                <p14:modId xmlns:p14="http://schemas.microsoft.com/office/powerpoint/2010/main" val="1070096487"/>
              </p:ext>
            </p:extLst>
          </p:nvPr>
        </p:nvGraphicFramePr>
        <p:xfrm>
          <a:off x="6781800" y="133350"/>
          <a:ext cx="2351314" cy="485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itle 3"/>
          <p:cNvSpPr>
            <a:spLocks noGrp="1"/>
          </p:cNvSpPr>
          <p:nvPr>
            <p:ph type="title"/>
          </p:nvPr>
        </p:nvSpPr>
        <p:spPr>
          <a:xfrm>
            <a:off x="0" y="0"/>
            <a:ext cx="2903835" cy="739290"/>
          </a:xfrm>
        </p:spPr>
        <p:txBody>
          <a:bodyPr>
            <a:noAutofit/>
          </a:bodyPr>
          <a:lstStyle/>
          <a:p>
            <a:r>
              <a:rPr lang="en-US" sz="4800" b="1" dirty="0" smtClean="0">
                <a:solidFill>
                  <a:srgbClr val="002060"/>
                </a:solidFill>
                <a:latin typeface="Caveat" charset="0"/>
              </a:rPr>
              <a:t>Outline </a:t>
            </a:r>
            <a:endParaRPr lang="en-US" sz="4800" b="1" dirty="0">
              <a:solidFill>
                <a:srgbClr val="002060"/>
              </a:solidFill>
              <a:latin typeface="Caveat"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5843" y="3771900"/>
            <a:ext cx="2732314" cy="1428750"/>
          </a:xfrm>
          <a:prstGeom prst="ellipse">
            <a:avLst/>
          </a:prstGeom>
          <a:ln>
            <a:noFill/>
          </a:ln>
          <a:effectLst>
            <a:softEdge rad="112500"/>
          </a:effectLst>
        </p:spPr>
      </p:pic>
    </p:spTree>
    <p:extLst>
      <p:ext uri="{BB962C8B-B14F-4D97-AF65-F5344CB8AC3E}">
        <p14:creationId xmlns:p14="http://schemas.microsoft.com/office/powerpoint/2010/main" val="181697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30</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
            <a:ext cx="9144000" cy="5129213"/>
          </a:xfrm>
          <a:prstGeom prst="rect">
            <a:avLst/>
          </a:prstGeom>
        </p:spPr>
      </p:pic>
      <p:graphicFrame>
        <p:nvGraphicFramePr>
          <p:cNvPr id="5" name="Diagram 4"/>
          <p:cNvGraphicFramePr/>
          <p:nvPr>
            <p:extLst>
              <p:ext uri="{D42A27DB-BD31-4B8C-83A1-F6EECF244321}">
                <p14:modId xmlns:p14="http://schemas.microsoft.com/office/powerpoint/2010/main" val="969219113"/>
              </p:ext>
            </p:extLst>
          </p:nvPr>
        </p:nvGraphicFramePr>
        <p:xfrm>
          <a:off x="2971800" y="2386064"/>
          <a:ext cx="6096000" cy="299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0009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31</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38750"/>
          </a:xfrm>
          <a:prstGeom prst="rect">
            <a:avLst/>
          </a:prstGeom>
        </p:spPr>
      </p:pic>
      <p:sp>
        <p:nvSpPr>
          <p:cNvPr id="4" name="Oval 3"/>
          <p:cNvSpPr/>
          <p:nvPr/>
        </p:nvSpPr>
        <p:spPr>
          <a:xfrm>
            <a:off x="762000" y="1108038"/>
            <a:ext cx="1299434" cy="108271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aveat" panose="020B0604020202020204" charset="0"/>
                <a:cs typeface="Caveat" panose="020B0604020202020204" charset="0"/>
              </a:rPr>
              <a:t>Compiling data </a:t>
            </a:r>
            <a:endParaRPr lang="en-US" dirty="0">
              <a:latin typeface="Caveat" panose="020B0604020202020204" charset="0"/>
              <a:cs typeface="Caveat" panose="020B0604020202020204" charset="0"/>
            </a:endParaRPr>
          </a:p>
        </p:txBody>
      </p:sp>
      <p:sp>
        <p:nvSpPr>
          <p:cNvPr id="5" name="Oval 4"/>
          <p:cNvSpPr/>
          <p:nvPr/>
        </p:nvSpPr>
        <p:spPr>
          <a:xfrm>
            <a:off x="2576134" y="1271477"/>
            <a:ext cx="1268753"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gency FB" panose="020B0503020202020204" pitchFamily="34" charset="0"/>
              </a:rPr>
              <a:t>lowering capital charges on infrastructure investments</a:t>
            </a:r>
            <a:endParaRPr lang="en-US" sz="1000" b="1" dirty="0">
              <a:latin typeface="Agency FB" panose="020B0503020202020204" pitchFamily="34" charset="0"/>
              <a:cs typeface="Caveat" panose="020B0604020202020204" charset="0"/>
            </a:endParaRPr>
          </a:p>
        </p:txBody>
      </p:sp>
      <p:sp>
        <p:nvSpPr>
          <p:cNvPr id="6" name="Oval 5"/>
          <p:cNvSpPr/>
          <p:nvPr/>
        </p:nvSpPr>
        <p:spPr>
          <a:xfrm>
            <a:off x="4191000" y="1271477"/>
            <a:ext cx="1295400" cy="106680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gency FB" panose="020B0503020202020204" pitchFamily="34" charset="0"/>
              </a:rPr>
              <a:t>facilitating credit enhancement </a:t>
            </a:r>
            <a:r>
              <a:rPr lang="en-US" sz="1000" dirty="0" smtClean="0">
                <a:latin typeface="Agency FB" panose="020B0503020202020204" pitchFamily="34" charset="0"/>
              </a:rPr>
              <a:t>for investible </a:t>
            </a:r>
            <a:r>
              <a:rPr lang="en-US" sz="1000" dirty="0">
                <a:latin typeface="Agency FB" panose="020B0503020202020204" pitchFamily="34" charset="0"/>
              </a:rPr>
              <a:t>infrastructure projects</a:t>
            </a:r>
            <a:endParaRPr lang="en-US" sz="1000" dirty="0">
              <a:latin typeface="Agency FB" panose="020B0503020202020204" pitchFamily="34" charset="0"/>
              <a:cs typeface="Caveat" panose="020B0604020202020204" charset="0"/>
            </a:endParaRPr>
          </a:p>
        </p:txBody>
      </p:sp>
      <p:sp>
        <p:nvSpPr>
          <p:cNvPr id="7" name="Oval 6"/>
          <p:cNvSpPr/>
          <p:nvPr/>
        </p:nvSpPr>
        <p:spPr>
          <a:xfrm>
            <a:off x="5638800" y="1254642"/>
            <a:ext cx="1295400" cy="108363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Lift Restrictions </a:t>
            </a:r>
            <a:r>
              <a:rPr lang="en-US" sz="900" dirty="0"/>
              <a:t>on direct investments to infrastructure</a:t>
            </a:r>
            <a:endParaRPr lang="en-US" sz="900" dirty="0">
              <a:latin typeface="Caveat" panose="020B0604020202020204" charset="0"/>
              <a:cs typeface="Caveat" panose="020B0604020202020204" charset="0"/>
            </a:endParaRPr>
          </a:p>
        </p:txBody>
      </p:sp>
      <p:sp>
        <p:nvSpPr>
          <p:cNvPr id="8" name="Oval 7"/>
          <p:cNvSpPr/>
          <p:nvPr/>
        </p:nvSpPr>
        <p:spPr>
          <a:xfrm>
            <a:off x="7448901" y="1271477"/>
            <a:ext cx="1295400" cy="10716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latin typeface="Agency FB" panose="020B0503020202020204" pitchFamily="34" charset="0"/>
              </a:rPr>
              <a:t>Place appropriate </a:t>
            </a:r>
            <a:r>
              <a:rPr lang="en-US" sz="800" dirty="0">
                <a:latin typeface="Agency FB" panose="020B0503020202020204" pitchFamily="34" charset="0"/>
              </a:rPr>
              <a:t>risk-based </a:t>
            </a:r>
            <a:r>
              <a:rPr lang="en-US" sz="800" dirty="0" smtClean="0">
                <a:latin typeface="Agency FB" panose="020B0503020202020204" pitchFamily="34" charset="0"/>
              </a:rPr>
              <a:t>supervision-Robust legal and regulatory framework </a:t>
            </a:r>
            <a:endParaRPr lang="en-US" sz="800" dirty="0">
              <a:solidFill>
                <a:schemeClr val="tx1"/>
              </a:solidFill>
              <a:latin typeface="Agency FB" panose="020B0503020202020204" pitchFamily="34" charset="0"/>
              <a:cs typeface="Caveat" panose="020B060402020202020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4750"/>
            <a:ext cx="1905000" cy="1524000"/>
          </a:xfrm>
          <a:prstGeom prst="ellipse">
            <a:avLst/>
          </a:prstGeom>
          <a:ln>
            <a:noFill/>
          </a:ln>
          <a:effectLst>
            <a:softEdge rad="112500"/>
          </a:effectLst>
        </p:spPr>
      </p:pic>
      <p:sp>
        <p:nvSpPr>
          <p:cNvPr id="11" name="Rectangle 10"/>
          <p:cNvSpPr/>
          <p:nvPr/>
        </p:nvSpPr>
        <p:spPr>
          <a:xfrm>
            <a:off x="1925198" y="4476751"/>
            <a:ext cx="6819103" cy="369332"/>
          </a:xfrm>
          <a:prstGeom prst="rect">
            <a:avLst/>
          </a:prstGeom>
        </p:spPr>
        <p:txBody>
          <a:bodyPr wrap="square">
            <a:spAutoFit/>
          </a:bodyPr>
          <a:lstStyle/>
          <a:p>
            <a:r>
              <a:rPr lang="en-US" sz="1800" dirty="0" smtClean="0">
                <a:latin typeface="Caveat" panose="020B0604020202020204" charset="0"/>
                <a:cs typeface="Caveat" panose="020B0604020202020204" charset="0"/>
              </a:rPr>
              <a:t>Government and regulators support for infrastructure investments</a:t>
            </a:r>
            <a:endParaRPr lang="en-US" sz="1800" dirty="0">
              <a:latin typeface="Caveat" panose="020B0604020202020204" charset="0"/>
              <a:cs typeface="Caveat" panose="020B0604020202020204" charset="0"/>
            </a:endParaRPr>
          </a:p>
        </p:txBody>
      </p:sp>
    </p:spTree>
    <p:extLst>
      <p:ext uri="{BB962C8B-B14F-4D97-AF65-F5344CB8AC3E}">
        <p14:creationId xmlns:p14="http://schemas.microsoft.com/office/powerpoint/2010/main" val="281264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31"/>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32</a:t>
            </a:fld>
            <a:endParaRPr lang="en"/>
          </a:p>
        </p:txBody>
      </p:sp>
      <p:sp>
        <p:nvSpPr>
          <p:cNvPr id="6" name="Rectangle 5"/>
          <p:cNvSpPr/>
          <p:nvPr/>
        </p:nvSpPr>
        <p:spPr>
          <a:xfrm>
            <a:off x="-617666" y="3257550"/>
            <a:ext cx="9761666" cy="2500043"/>
          </a:xfrm>
          <a:prstGeom prst="rect">
            <a:avLst/>
          </a:prstGeom>
        </p:spPr>
        <p:txBody>
          <a:bodyPr wrap="square">
            <a:spAutoFit/>
          </a:bodyPr>
          <a:lstStyle/>
          <a:p>
            <a:pPr marL="1200150" marR="229235" indent="-285750" algn="just">
              <a:lnSpc>
                <a:spcPct val="107000"/>
              </a:lnSpc>
              <a:spcBef>
                <a:spcPts val="790"/>
              </a:spcBef>
              <a:buFont typeface="Wingdings" panose="05000000000000000000" pitchFamily="2" charset="2"/>
              <a:buChar char="q"/>
            </a:pPr>
            <a:r>
              <a:rPr lang="en-US" sz="2800" b="1" dirty="0" smtClean="0">
                <a:solidFill>
                  <a:schemeClr val="tx1"/>
                </a:solidFill>
                <a:latin typeface="Agency FB" panose="020B0503020202020204" pitchFamily="34" charset="0"/>
                <a:ea typeface="Calibri" panose="020F0502020204030204" pitchFamily="34" charset="0"/>
              </a:rPr>
              <a:t>Creating conducive and enabling legal and regulatory environment -</a:t>
            </a:r>
            <a:r>
              <a:rPr lang="en-US" sz="2800" b="1" dirty="0">
                <a:solidFill>
                  <a:schemeClr val="tx1"/>
                </a:solidFill>
                <a:latin typeface="Agency FB" panose="020B0503020202020204" pitchFamily="34" charset="0"/>
                <a:cs typeface="Caveat" panose="020B0604020202020204" charset="0"/>
              </a:rPr>
              <a:t>Overhauling the  African Regulatory </a:t>
            </a:r>
            <a:r>
              <a:rPr lang="en-US" sz="2800" b="1" dirty="0" smtClean="0">
                <a:solidFill>
                  <a:schemeClr val="tx1"/>
                </a:solidFill>
                <a:latin typeface="Agency FB" panose="020B0503020202020204" pitchFamily="34" charset="0"/>
                <a:cs typeface="Caveat" panose="020B0604020202020204" charset="0"/>
              </a:rPr>
              <a:t>Apparatus and integration across Africa spearheaded by the (AIO) to enable in(re) </a:t>
            </a:r>
            <a:r>
              <a:rPr lang="en-US" sz="2800" b="1" dirty="0" err="1" smtClean="0">
                <a:solidFill>
                  <a:schemeClr val="tx1"/>
                </a:solidFill>
                <a:latin typeface="Agency FB" panose="020B0503020202020204" pitchFamily="34" charset="0"/>
                <a:cs typeface="Caveat" panose="020B0604020202020204" charset="0"/>
              </a:rPr>
              <a:t>surers</a:t>
            </a:r>
            <a:r>
              <a:rPr lang="en-US" sz="2800" b="1" dirty="0" smtClean="0">
                <a:solidFill>
                  <a:schemeClr val="tx1"/>
                </a:solidFill>
                <a:latin typeface="Agency FB" panose="020B0503020202020204" pitchFamily="34" charset="0"/>
                <a:cs typeface="Caveat" panose="020B0604020202020204" charset="0"/>
              </a:rPr>
              <a:t> invest in infrastructure </a:t>
            </a:r>
            <a:endParaRPr lang="en-US" sz="2800" b="1" dirty="0">
              <a:solidFill>
                <a:schemeClr val="tx1"/>
              </a:solidFill>
              <a:latin typeface="Agency FB" panose="020B0503020202020204" pitchFamily="34" charset="0"/>
              <a:cs typeface="Caveat" panose="020B0604020202020204" charset="0"/>
            </a:endParaRPr>
          </a:p>
          <a:p>
            <a:pPr marL="1200150" marR="229235" indent="-285750" algn="just">
              <a:lnSpc>
                <a:spcPct val="107000"/>
              </a:lnSpc>
              <a:spcBef>
                <a:spcPts val="790"/>
              </a:spcBef>
              <a:buFont typeface="Wingdings" panose="05000000000000000000" pitchFamily="2" charset="2"/>
              <a:buChar char="q"/>
            </a:pPr>
            <a:endParaRPr lang="en-US" sz="2800" b="1" dirty="0">
              <a:solidFill>
                <a:schemeClr val="tx1"/>
              </a:solidFill>
              <a:latin typeface="Agency FB" panose="020B0503020202020204" pitchFamily="34" charset="0"/>
              <a:ea typeface="Calibri" panose="020F0502020204030204" pitchFamily="34" charset="0"/>
            </a:endParaRPr>
          </a:p>
        </p:txBody>
      </p:sp>
    </p:spTree>
    <p:extLst>
      <p:ext uri="{BB962C8B-B14F-4D97-AF65-F5344CB8AC3E}">
        <p14:creationId xmlns:p14="http://schemas.microsoft.com/office/powerpoint/2010/main" val="571777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224586" y="232786"/>
            <a:ext cx="8213468" cy="891164"/>
          </a:xfrm>
        </p:spPr>
        <p:txBody>
          <a:bodyPr/>
          <a:lstStyle/>
          <a:p>
            <a:r>
              <a:rPr lang="en-US" dirty="0" smtClean="0">
                <a:solidFill>
                  <a:schemeClr val="bg1"/>
                </a:solidFill>
              </a:rPr>
              <a:t/>
            </a:r>
            <a:br>
              <a:rPr lang="en-US" dirty="0" smtClean="0">
                <a:solidFill>
                  <a:schemeClr val="bg1"/>
                </a:solidFill>
              </a:rPr>
            </a:br>
            <a:r>
              <a:rPr lang="en-US" dirty="0" smtClean="0">
                <a:solidFill>
                  <a:schemeClr val="bg1"/>
                </a:solidFill>
              </a:rPr>
              <a:t>“</a:t>
            </a:r>
            <a:r>
              <a:rPr lang="en-US" dirty="0" err="1" smtClean="0">
                <a:solidFill>
                  <a:schemeClr val="bg1"/>
                </a:solidFill>
              </a:rPr>
              <a:t>ድር</a:t>
            </a:r>
            <a:r>
              <a:rPr lang="en-US" dirty="0" smtClean="0">
                <a:solidFill>
                  <a:schemeClr val="bg1"/>
                </a:solidFill>
              </a:rPr>
              <a:t> </a:t>
            </a:r>
            <a:r>
              <a:rPr lang="en-US" dirty="0" err="1" smtClean="0">
                <a:solidFill>
                  <a:schemeClr val="bg1"/>
                </a:solidFill>
              </a:rPr>
              <a:t>ቢያብር</a:t>
            </a:r>
            <a:r>
              <a:rPr lang="en-US" dirty="0" smtClean="0">
                <a:solidFill>
                  <a:schemeClr val="bg1"/>
                </a:solidFill>
              </a:rPr>
              <a:t> </a:t>
            </a:r>
            <a:r>
              <a:rPr lang="en-US" dirty="0" err="1" smtClean="0">
                <a:solidFill>
                  <a:schemeClr val="bg1"/>
                </a:solidFill>
              </a:rPr>
              <a:t>ኣንበሳ</a:t>
            </a:r>
            <a:r>
              <a:rPr lang="en-US" dirty="0" smtClean="0">
                <a:solidFill>
                  <a:schemeClr val="bg1"/>
                </a:solidFill>
              </a:rPr>
              <a:t> </a:t>
            </a:r>
            <a:r>
              <a:rPr lang="en-US" dirty="0" err="1" smtClean="0">
                <a:solidFill>
                  <a:schemeClr val="bg1"/>
                </a:solidFill>
              </a:rPr>
              <a:t>ያስር</a:t>
            </a:r>
            <a:r>
              <a:rPr lang="en-US" dirty="0" smtClean="0">
                <a:solidFill>
                  <a:schemeClr val="bg1"/>
                </a:solidFill>
              </a:rPr>
              <a:t>.”</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20CA4BAD-A614-F24C-9A28-F156A1043775}" type="slidenum">
              <a:rPr lang="en-US" smtClean="0"/>
              <a:pPr/>
              <a:t>33</a:t>
            </a:fld>
            <a:endParaRPr lang="en-US"/>
          </a:p>
        </p:txBody>
      </p:sp>
      <p:sp>
        <p:nvSpPr>
          <p:cNvPr id="3" name="Rectangle 2"/>
          <p:cNvSpPr/>
          <p:nvPr/>
        </p:nvSpPr>
        <p:spPr>
          <a:xfrm>
            <a:off x="2186763" y="4066282"/>
            <a:ext cx="6934200" cy="1077218"/>
          </a:xfrm>
          <a:prstGeom prst="rect">
            <a:avLst/>
          </a:prstGeom>
          <a:solidFill>
            <a:schemeClr val="tx1"/>
          </a:solidFill>
        </p:spPr>
        <p:txBody>
          <a:bodyPr wrap="square">
            <a:spAutoFit/>
          </a:bodyPr>
          <a:lstStyle/>
          <a:p>
            <a:pPr algn="r"/>
            <a:r>
              <a:rPr lang="en-US" sz="3200" b="1" dirty="0">
                <a:solidFill>
                  <a:schemeClr val="bg1"/>
                </a:solidFill>
                <a:latin typeface="Caveat" panose="020B0604020202020204" charset="0"/>
              </a:rPr>
              <a:t>“When spider webs unite, they can tie up a lion.” – Ethiopian Proverb</a:t>
            </a:r>
            <a:endParaRPr lang="en-US" sz="3200" b="1" dirty="0">
              <a:latin typeface="Caveat" panose="020B0604020202020204" charset="0"/>
            </a:endParaRPr>
          </a:p>
        </p:txBody>
      </p:sp>
    </p:spTree>
    <p:extLst>
      <p:ext uri="{BB962C8B-B14F-4D97-AF65-F5344CB8AC3E}">
        <p14:creationId xmlns:p14="http://schemas.microsoft.com/office/powerpoint/2010/main" val="225980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34</a:t>
            </a:fld>
            <a:endParaRPr lang="en"/>
          </a:p>
        </p:txBody>
      </p:sp>
      <p:pic>
        <p:nvPicPr>
          <p:cNvPr id="3074"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gray">
          <a:xfrm>
            <a:off x="642563" y="2343150"/>
            <a:ext cx="4038599" cy="2625391"/>
          </a:xfrm>
          <a:prstGeom prst="rect">
            <a:avLst/>
          </a:prstGeom>
          <a:noFill/>
          <a:ln w="9525" algn="ctr">
            <a:noFill/>
            <a:miter lim="800000"/>
            <a:headEnd/>
            <a:tailEnd/>
          </a:ln>
        </p:spPr>
        <p:txBody>
          <a:bodyPr wrap="square" lIns="0" tIns="0" rIns="79361" bIns="39680">
            <a:spAutoFit/>
          </a:bodyPr>
          <a:lstStyle/>
          <a:p>
            <a:pPr algn="ctr"/>
            <a:endParaRPr lang="en-GB" altLang="en-US" sz="2800" b="1" dirty="0">
              <a:solidFill>
                <a:schemeClr val="bg1"/>
              </a:solidFill>
              <a:latin typeface="Caveat" charset="0"/>
              <a:cs typeface="FrankRuehl" pitchFamily="34" charset="-79"/>
            </a:endParaRPr>
          </a:p>
          <a:p>
            <a:pPr algn="ctr"/>
            <a:r>
              <a:rPr lang="en-GB" altLang="en-US" sz="2800" b="1" dirty="0" smtClean="0">
                <a:solidFill>
                  <a:schemeClr val="bg1"/>
                </a:solidFill>
                <a:latin typeface="Caveat" charset="0"/>
                <a:cs typeface="FrankRuehl" pitchFamily="34" charset="-79"/>
              </a:rPr>
              <a:t>FIKRU TSEGAYE W.</a:t>
            </a:r>
          </a:p>
          <a:p>
            <a:pPr algn="ctr"/>
            <a:endParaRPr lang="en-GB" altLang="en-US" sz="2800" b="1" dirty="0" smtClean="0">
              <a:solidFill>
                <a:schemeClr val="bg1"/>
              </a:solidFill>
              <a:latin typeface="Caveat" charset="0"/>
              <a:cs typeface="FrankRuehl" pitchFamily="34" charset="-79"/>
            </a:endParaRPr>
          </a:p>
          <a:p>
            <a:pPr algn="ctr"/>
            <a:r>
              <a:rPr lang="en-GB" altLang="en-US" sz="2800" b="1" dirty="0" smtClean="0">
                <a:solidFill>
                  <a:schemeClr val="bg1"/>
                </a:solidFill>
                <a:latin typeface="Caveat" charset="0"/>
                <a:cs typeface="FrankRuehl" pitchFamily="34" charset="-79"/>
              </a:rPr>
              <a:t>(CTP, FLMI,ARA,ACS)</a:t>
            </a:r>
          </a:p>
          <a:p>
            <a:pPr algn="ctr"/>
            <a:endParaRPr lang="en-GB" altLang="en-US" sz="2800" b="1" dirty="0" smtClean="0">
              <a:solidFill>
                <a:schemeClr val="bg1"/>
              </a:solidFill>
              <a:latin typeface="Caveat" charset="0"/>
              <a:cs typeface="FrankRuehl" pitchFamily="34" charset="-79"/>
            </a:endParaRPr>
          </a:p>
          <a:p>
            <a:pPr algn="ctr"/>
            <a:r>
              <a:rPr lang="en-GB" altLang="en-US" sz="2400" b="1" dirty="0" smtClean="0">
                <a:solidFill>
                  <a:schemeClr val="bg1"/>
                </a:solidFill>
                <a:latin typeface="Caveat" charset="0"/>
                <a:cs typeface="FrankRuehl" pitchFamily="34" charset="-79"/>
                <a:hlinkClick r:id="rId3"/>
              </a:rPr>
              <a:t>fikru.tsegayee@gmail.com</a:t>
            </a:r>
            <a:endParaRPr lang="en-GB" altLang="en-US" sz="2800" b="1" dirty="0">
              <a:solidFill>
                <a:schemeClr val="bg1"/>
              </a:solidFill>
              <a:latin typeface="Caveat" charset="0"/>
              <a:cs typeface="FrankRuehl" pitchFamily="34" charset="-79"/>
            </a:endParaRPr>
          </a:p>
        </p:txBody>
      </p:sp>
      <p:pic>
        <p:nvPicPr>
          <p:cNvPr id="6" name="Picture 5" descr="C:\Users\Vostro\Desktop\PICS FOR TOSHI\fikru.JPG"/>
          <p:cNvPicPr/>
          <p:nvPr/>
        </p:nvPicPr>
        <p:blipFill>
          <a:blip r:embed="rId4">
            <a:extLst>
              <a:ext uri="{28A0092B-C50C-407E-A947-70E740481C1C}">
                <a14:useLocalDpi xmlns:a14="http://schemas.microsoft.com/office/drawing/2010/main" val="0"/>
              </a:ext>
            </a:extLst>
          </a:blip>
          <a:srcRect/>
          <a:stretch>
            <a:fillRect/>
          </a:stretch>
        </p:blipFill>
        <p:spPr bwMode="auto">
          <a:xfrm>
            <a:off x="0" y="438150"/>
            <a:ext cx="2209800" cy="2362200"/>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3250" y="3714750"/>
            <a:ext cx="2190750" cy="1428750"/>
          </a:xfrm>
          <a:prstGeom prst="ellipse">
            <a:avLst/>
          </a:prstGeom>
          <a:ln>
            <a:noFill/>
          </a:ln>
          <a:effectLst>
            <a:softEdge rad="112500"/>
          </a:effectLst>
        </p:spPr>
      </p:pic>
    </p:spTree>
    <p:extLst>
      <p:ext uri="{BB962C8B-B14F-4D97-AF65-F5344CB8AC3E}">
        <p14:creationId xmlns:p14="http://schemas.microsoft.com/office/powerpoint/2010/main" val="124056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4</a:t>
            </a:fld>
            <a:endParaRPr lang="en"/>
          </a:p>
        </p:txBody>
      </p:sp>
      <p:sp>
        <p:nvSpPr>
          <p:cNvPr id="7" name="Oval 6"/>
          <p:cNvSpPr/>
          <p:nvPr/>
        </p:nvSpPr>
        <p:spPr>
          <a:xfrm>
            <a:off x="228600" y="2452744"/>
            <a:ext cx="3124200" cy="2405006"/>
          </a:xfrm>
          <a:prstGeom prst="ellipse">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latin typeface="Caveat" panose="020B0604020202020204" charset="0"/>
                <a:cs typeface="Caveat" panose="020B0604020202020204" charset="0"/>
              </a:rPr>
              <a:t>the role of </a:t>
            </a:r>
            <a:r>
              <a:rPr lang="en-US" sz="2400" b="1" dirty="0" smtClean="0">
                <a:solidFill>
                  <a:schemeClr val="tx1"/>
                </a:solidFill>
                <a:latin typeface="Caveat" panose="020B0604020202020204" charset="0"/>
                <a:cs typeface="Caveat" panose="020B0604020202020204" charset="0"/>
              </a:rPr>
              <a:t>re/insurers </a:t>
            </a:r>
            <a:r>
              <a:rPr lang="en-US" sz="2400" b="1" dirty="0">
                <a:solidFill>
                  <a:schemeClr val="tx1"/>
                </a:solidFill>
                <a:latin typeface="Caveat" panose="020B0604020202020204" charset="0"/>
                <a:cs typeface="Caveat" panose="020B0604020202020204" charset="0"/>
              </a:rPr>
              <a:t>in </a:t>
            </a:r>
            <a:r>
              <a:rPr lang="en-US" sz="2400" b="1" dirty="0" smtClean="0">
                <a:solidFill>
                  <a:schemeClr val="tx1"/>
                </a:solidFill>
                <a:latin typeface="Caveat" panose="020B0604020202020204" charset="0"/>
                <a:cs typeface="Caveat" panose="020B0604020202020204" charset="0"/>
              </a:rPr>
              <a:t>investing in infrastructure</a:t>
            </a:r>
            <a:endParaRPr lang="en-US" sz="2400" b="1" dirty="0">
              <a:solidFill>
                <a:schemeClr val="tx1"/>
              </a:solidFill>
              <a:latin typeface="Caveat" panose="020B0604020202020204" charset="0"/>
              <a:cs typeface="Caveat" panose="020B060402020202020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669" y="3750385"/>
            <a:ext cx="1366157" cy="1428750"/>
          </a:xfrm>
          <a:prstGeom prst="ellipse">
            <a:avLst/>
          </a:prstGeom>
          <a:ln>
            <a:noFill/>
          </a:ln>
          <a:effectLst>
            <a:softEdge rad="112500"/>
          </a:effectLst>
        </p:spPr>
      </p:pic>
    </p:spTree>
    <p:extLst>
      <p:ext uri="{BB962C8B-B14F-4D97-AF65-F5344CB8AC3E}">
        <p14:creationId xmlns:p14="http://schemas.microsoft.com/office/powerpoint/2010/main" val="116020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2000250"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550"/>
            <a:ext cx="4471563" cy="45529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5724"/>
            <a:ext cx="1524000" cy="1247775"/>
          </a:xfrm>
          <a:prstGeom prst="ellipse">
            <a:avLst/>
          </a:prstGeom>
          <a:ln>
            <a:noFill/>
          </a:ln>
          <a:effectLst>
            <a:softEdge rad="112500"/>
          </a:effectLst>
        </p:spPr>
      </p:pic>
      <p:sp>
        <p:nvSpPr>
          <p:cNvPr id="12" name="Rectangle 11"/>
          <p:cNvSpPr/>
          <p:nvPr/>
        </p:nvSpPr>
        <p:spPr>
          <a:xfrm>
            <a:off x="6474516" y="4774168"/>
            <a:ext cx="2660725" cy="369332"/>
          </a:xfrm>
          <a:prstGeom prst="rect">
            <a:avLst/>
          </a:prstGeom>
          <a:solidFill>
            <a:srgbClr val="002060"/>
          </a:solidFill>
        </p:spPr>
        <p:txBody>
          <a:bodyPr wrap="square">
            <a:spAutoFit/>
          </a:bodyPr>
          <a:lstStyle/>
          <a:p>
            <a:pPr algn="r"/>
            <a:r>
              <a:rPr lang="en-US" sz="900" dirty="0" smtClean="0">
                <a:solidFill>
                  <a:schemeClr val="bg1"/>
                </a:solidFill>
                <a:latin typeface="Agency FB" panose="020B0503020202020204" pitchFamily="34" charset="0"/>
              </a:rPr>
              <a:t>Source: World bank Group, Insurance </a:t>
            </a:r>
            <a:r>
              <a:rPr lang="en-US" sz="900" dirty="0">
                <a:solidFill>
                  <a:schemeClr val="bg1"/>
                </a:solidFill>
                <a:latin typeface="Agency FB" panose="020B0503020202020204" pitchFamily="34" charset="0"/>
              </a:rPr>
              <a:t>companies and infrastructure </a:t>
            </a:r>
            <a:r>
              <a:rPr lang="en-US" sz="900" dirty="0" smtClean="0">
                <a:solidFill>
                  <a:schemeClr val="bg1"/>
                </a:solidFill>
                <a:latin typeface="Agency FB" panose="020B0503020202020204" pitchFamily="34" charset="0"/>
              </a:rPr>
              <a:t>investments study, accessed on 2025</a:t>
            </a:r>
            <a:endParaRPr lang="en-US" sz="900" dirty="0">
              <a:solidFill>
                <a:schemeClr val="bg1"/>
              </a:solidFill>
              <a:latin typeface="Agency FB" panose="020B0503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3634" y="-369332"/>
            <a:ext cx="5143500" cy="5143500"/>
          </a:xfrm>
          <a:prstGeom prst="rect">
            <a:avLst/>
          </a:prstGeom>
        </p:spPr>
      </p:pic>
      <p:sp>
        <p:nvSpPr>
          <p:cNvPr id="9" name="Rectangle 8"/>
          <p:cNvSpPr/>
          <p:nvPr/>
        </p:nvSpPr>
        <p:spPr>
          <a:xfrm>
            <a:off x="348179" y="19498"/>
            <a:ext cx="4055633" cy="1169551"/>
          </a:xfrm>
          <a:prstGeom prst="rect">
            <a:avLst/>
          </a:prstGeom>
          <a:solidFill>
            <a:schemeClr val="tx1"/>
          </a:solidFill>
        </p:spPr>
        <p:txBody>
          <a:bodyPr wrap="square">
            <a:spAutoFit/>
          </a:bodyPr>
          <a:lstStyle/>
          <a:p>
            <a:pPr marL="285750" indent="-285750">
              <a:buFont typeface="Wingdings" panose="05000000000000000000" pitchFamily="2" charset="2"/>
              <a:buChar char="q"/>
            </a:pPr>
            <a:r>
              <a:rPr lang="en-US" sz="1000" b="1" dirty="0">
                <a:solidFill>
                  <a:schemeClr val="bg1"/>
                </a:solidFill>
                <a:latin typeface="Agency FB" panose="020B0503020202020204" pitchFamily="34" charset="0"/>
              </a:rPr>
              <a:t>If insurers </a:t>
            </a:r>
            <a:r>
              <a:rPr lang="en-US" sz="1000" b="1" dirty="0" smtClean="0">
                <a:solidFill>
                  <a:schemeClr val="bg1"/>
                </a:solidFill>
                <a:latin typeface="Agency FB" panose="020B0503020202020204" pitchFamily="34" charset="0"/>
              </a:rPr>
              <a:t>allocate </a:t>
            </a:r>
            <a:r>
              <a:rPr lang="en-US" sz="1000" b="1" dirty="0">
                <a:solidFill>
                  <a:schemeClr val="bg1"/>
                </a:solidFill>
                <a:latin typeface="Agency FB" panose="020B0503020202020204" pitchFamily="34" charset="0"/>
              </a:rPr>
              <a:t>only 5% of their gross written premiums to infrastructure investments, it could cover nearly half of the annual investment gap. </a:t>
            </a:r>
            <a:endParaRPr lang="en-US" sz="1000" b="1" dirty="0" smtClean="0">
              <a:solidFill>
                <a:schemeClr val="bg1"/>
              </a:solidFill>
              <a:latin typeface="Agency FB" panose="020B0503020202020204" pitchFamily="34" charset="0"/>
            </a:endParaRPr>
          </a:p>
          <a:p>
            <a:pPr marL="285750" indent="-285750">
              <a:buFont typeface="Wingdings" panose="05000000000000000000" pitchFamily="2" charset="2"/>
              <a:buChar char="q"/>
            </a:pPr>
            <a:r>
              <a:rPr lang="en-US" sz="1000" b="1" dirty="0" smtClean="0">
                <a:solidFill>
                  <a:schemeClr val="bg1"/>
                </a:solidFill>
                <a:latin typeface="Agency FB" panose="020B0503020202020204" pitchFamily="34" charset="0"/>
              </a:rPr>
              <a:t>Nevertheless</a:t>
            </a:r>
            <a:r>
              <a:rPr lang="en-US" sz="1000" b="1" dirty="0">
                <a:solidFill>
                  <a:schemeClr val="bg1"/>
                </a:solidFill>
                <a:latin typeface="Agency FB" panose="020B0503020202020204" pitchFamily="34" charset="0"/>
              </a:rPr>
              <a:t>, insurers’ asset allocation to infrastructure appears insignificant compared to their total asset size in many countries. </a:t>
            </a:r>
            <a:endParaRPr lang="en-US" sz="1000" b="1" dirty="0" smtClean="0">
              <a:solidFill>
                <a:schemeClr val="bg1"/>
              </a:solidFill>
              <a:latin typeface="Agency FB" panose="020B0503020202020204" pitchFamily="34" charset="0"/>
            </a:endParaRPr>
          </a:p>
          <a:p>
            <a:pPr marL="285750" indent="-285750">
              <a:buFont typeface="Wingdings" panose="05000000000000000000" pitchFamily="2" charset="2"/>
              <a:buChar char="q"/>
            </a:pPr>
            <a:r>
              <a:rPr lang="en-US" sz="1000" b="1" dirty="0" smtClean="0">
                <a:solidFill>
                  <a:schemeClr val="bg1"/>
                </a:solidFill>
                <a:latin typeface="Agency FB" panose="020B0503020202020204" pitchFamily="34" charset="0"/>
              </a:rPr>
              <a:t>Their </a:t>
            </a:r>
            <a:r>
              <a:rPr lang="en-US" sz="1000" b="1" dirty="0">
                <a:solidFill>
                  <a:schemeClr val="bg1"/>
                </a:solidFill>
                <a:latin typeface="Agency FB" panose="020B0503020202020204" pitchFamily="34" charset="0"/>
              </a:rPr>
              <a:t>allocation to infrastructure stands at 1.5 percent of their assets on average in 2019, which is well behind other institutional investors such as sovereign wealth funds. </a:t>
            </a:r>
          </a:p>
        </p:txBody>
      </p:sp>
    </p:spTree>
    <p:extLst>
      <p:ext uri="{BB962C8B-B14F-4D97-AF65-F5344CB8AC3E}">
        <p14:creationId xmlns:p14="http://schemas.microsoft.com/office/powerpoint/2010/main" val="3723267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infrastructure financing gap is well acknowledged</a:t>
            </a:r>
          </a:p>
        </p:txBody>
      </p:sp>
      <p:sp>
        <p:nvSpPr>
          <p:cNvPr id="3" name="Text Placeholder 2"/>
          <p:cNvSpPr>
            <a:spLocks noGrp="1"/>
          </p:cNvSpPr>
          <p:nvPr>
            <p:ph type="body" idx="1"/>
          </p:nvPr>
        </p:nvSpPr>
        <p:spPr>
          <a:xfrm>
            <a:off x="1411775" y="1287950"/>
            <a:ext cx="2238000" cy="3637800"/>
          </a:xfrm>
          <a:solidFill>
            <a:srgbClr val="00B050"/>
          </a:solidFill>
        </p:spPr>
        <p:txBody>
          <a:bodyPr/>
          <a:lstStyle/>
          <a:p>
            <a:pPr>
              <a:buFont typeface="Wingdings" panose="05000000000000000000" pitchFamily="2" charset="2"/>
              <a:buChar char="q"/>
            </a:pPr>
            <a:r>
              <a:rPr lang="en-US" sz="2400" dirty="0" smtClean="0">
                <a:solidFill>
                  <a:schemeClr val="bg1"/>
                </a:solidFill>
              </a:rPr>
              <a:t>Additional </a:t>
            </a:r>
            <a:r>
              <a:rPr lang="en-US" sz="2400" dirty="0">
                <a:solidFill>
                  <a:schemeClr val="bg1"/>
                </a:solidFill>
              </a:rPr>
              <a:t>USD13 trillion will need to be invested globally in infrastructure projects between 2020 and 2040, </a:t>
            </a:r>
          </a:p>
        </p:txBody>
      </p:sp>
      <p:sp>
        <p:nvSpPr>
          <p:cNvPr id="4" name="Text Placeholder 3"/>
          <p:cNvSpPr>
            <a:spLocks noGrp="1"/>
          </p:cNvSpPr>
          <p:nvPr>
            <p:ph type="body" idx="2"/>
          </p:nvPr>
        </p:nvSpPr>
        <p:spPr>
          <a:xfrm>
            <a:off x="3929671" y="1287950"/>
            <a:ext cx="2238000" cy="3637800"/>
          </a:xfrm>
          <a:solidFill>
            <a:srgbClr val="FFC000"/>
          </a:solidFill>
        </p:spPr>
        <p:txBody>
          <a:bodyPr/>
          <a:lstStyle/>
          <a:p>
            <a:pPr>
              <a:buFont typeface="Wingdings" panose="05000000000000000000" pitchFamily="2" charset="2"/>
              <a:buChar char="q"/>
            </a:pPr>
            <a:r>
              <a:rPr lang="en-US" sz="2400" dirty="0" smtClean="0">
                <a:solidFill>
                  <a:schemeClr val="tx1"/>
                </a:solidFill>
              </a:rPr>
              <a:t>This translates </a:t>
            </a:r>
            <a:r>
              <a:rPr lang="en-US" sz="2400" dirty="0">
                <a:solidFill>
                  <a:schemeClr val="tx1"/>
                </a:solidFill>
              </a:rPr>
              <a:t>into average USD630 billion per annum, to meet the infrastructure investment need. </a:t>
            </a:r>
          </a:p>
        </p:txBody>
      </p:sp>
      <p:sp>
        <p:nvSpPr>
          <p:cNvPr id="5" name="Text Placeholder 4"/>
          <p:cNvSpPr>
            <a:spLocks noGrp="1"/>
          </p:cNvSpPr>
          <p:nvPr>
            <p:ph type="body" idx="3"/>
          </p:nvPr>
        </p:nvSpPr>
        <p:spPr>
          <a:xfrm>
            <a:off x="6447566" y="1312432"/>
            <a:ext cx="2467834" cy="3613317"/>
          </a:xfrm>
          <a:solidFill>
            <a:srgbClr val="FF0000"/>
          </a:solidFill>
        </p:spPr>
        <p:txBody>
          <a:bodyPr/>
          <a:lstStyle/>
          <a:p>
            <a:pPr>
              <a:buFont typeface="Wingdings" panose="05000000000000000000" pitchFamily="2" charset="2"/>
              <a:buChar char="q"/>
            </a:pPr>
            <a:r>
              <a:rPr lang="en-US" dirty="0" smtClean="0">
                <a:solidFill>
                  <a:schemeClr val="bg1"/>
                </a:solidFill>
              </a:rPr>
              <a:t>There’s a need to advocate about ways </a:t>
            </a:r>
            <a:r>
              <a:rPr lang="en-US" u="sng" dirty="0" smtClean="0">
                <a:solidFill>
                  <a:schemeClr val="bg1"/>
                </a:solidFill>
              </a:rPr>
              <a:t>to </a:t>
            </a:r>
            <a:r>
              <a:rPr lang="en-US" u="sng" dirty="0">
                <a:solidFill>
                  <a:schemeClr val="bg1"/>
                </a:solidFill>
              </a:rPr>
              <a:t>mobilize private capital from institutio</a:t>
            </a:r>
            <a:r>
              <a:rPr lang="en-US" dirty="0">
                <a:solidFill>
                  <a:schemeClr val="bg1"/>
                </a:solidFill>
              </a:rPr>
              <a:t>nal investors - including insurers, pension funds, asset managers - to reduce the gap. </a:t>
            </a:r>
          </a:p>
          <a:p>
            <a:endParaRPr lang="en-US" dirty="0">
              <a:solidFill>
                <a:schemeClr val="bg1"/>
              </a:solidFill>
            </a:endParaRPr>
          </a:p>
        </p:txBody>
      </p:sp>
      <p:sp>
        <p:nvSpPr>
          <p:cNvPr id="7" name="Rectangle 6"/>
          <p:cNvSpPr/>
          <p:nvPr/>
        </p:nvSpPr>
        <p:spPr>
          <a:xfrm>
            <a:off x="5562600" y="4899016"/>
            <a:ext cx="4572000" cy="307777"/>
          </a:xfrm>
          <a:prstGeom prst="rect">
            <a:avLst/>
          </a:prstGeom>
        </p:spPr>
        <p:txBody>
          <a:bodyPr>
            <a:spAutoFit/>
          </a:bodyPr>
          <a:lstStyle/>
          <a:p>
            <a:r>
              <a:rPr lang="en-US" b="1" dirty="0" smtClean="0">
                <a:latin typeface="Agency FB" panose="020B0503020202020204" pitchFamily="34" charset="0"/>
              </a:rPr>
              <a:t>Source: Estimates </a:t>
            </a:r>
            <a:r>
              <a:rPr lang="en-US" b="1" dirty="0">
                <a:latin typeface="Agency FB" panose="020B0503020202020204" pitchFamily="34" charset="0"/>
              </a:rPr>
              <a:t>by the Global Infrastructure Hub (GIH</a:t>
            </a:r>
            <a:r>
              <a:rPr lang="en-US" b="1" dirty="0" smtClean="0">
                <a:latin typeface="Agency FB" panose="020B0503020202020204" pitchFamily="34" charset="0"/>
              </a:rPr>
              <a:t>)</a:t>
            </a:r>
            <a:endParaRPr lang="en-US" b="1" dirty="0">
              <a:latin typeface="Agency FB" panose="020B0503020202020204" pitchFamily="34" charset="0"/>
            </a:endParaRPr>
          </a:p>
        </p:txBody>
      </p:sp>
    </p:spTree>
    <p:extLst>
      <p:ext uri="{BB962C8B-B14F-4D97-AF65-F5344CB8AC3E}">
        <p14:creationId xmlns:p14="http://schemas.microsoft.com/office/powerpoint/2010/main" val="334209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7</a:t>
            </a:fld>
            <a:endParaRPr lang="en"/>
          </a:p>
        </p:txBody>
      </p:sp>
      <p:pic>
        <p:nvPicPr>
          <p:cNvPr id="3" name="Picture 2" descr="C:\Users\Vostro\Desktop\5th EIFS\glob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15154" y="215153"/>
            <a:ext cx="2335472" cy="86119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smtClean="0">
                <a:solidFill>
                  <a:schemeClr val="bg1"/>
                </a:solidFill>
                <a:latin typeface="Caveat" panose="020B0604020202020204" charset="0"/>
                <a:cs typeface="Caveat" panose="020B0604020202020204" charset="0"/>
              </a:rPr>
              <a:t>Driving forces</a:t>
            </a:r>
            <a:endParaRPr lang="en-US" sz="2400" b="1" dirty="0">
              <a:solidFill>
                <a:schemeClr val="bg1"/>
              </a:solidFill>
              <a:latin typeface="Caveat" panose="020B0604020202020204" charset="0"/>
              <a:cs typeface="Caveat" panose="020B0604020202020204" charset="0"/>
            </a:endParaRPr>
          </a:p>
        </p:txBody>
      </p:sp>
      <p:sp>
        <p:nvSpPr>
          <p:cNvPr id="5" name="Text Placeholder 2"/>
          <p:cNvSpPr txBox="1">
            <a:spLocks/>
          </p:cNvSpPr>
          <p:nvPr/>
        </p:nvSpPr>
        <p:spPr>
          <a:xfrm>
            <a:off x="703813" y="2060620"/>
            <a:ext cx="3693625" cy="32834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anose="05000000000000000000" pitchFamily="2" charset="2"/>
              <a:buChar char="q"/>
            </a:pPr>
            <a:r>
              <a:rPr lang="en-US" sz="2000" dirty="0" smtClean="0">
                <a:solidFill>
                  <a:schemeClr val="bg1"/>
                </a:solidFill>
                <a:latin typeface="Caveat" panose="020B0604020202020204" charset="0"/>
                <a:cs typeface="Caveat" panose="020B0604020202020204" charset="0"/>
              </a:rPr>
              <a:t>First, risk-based supervision (RBS) -to match their assets with their liabilities. </a:t>
            </a:r>
          </a:p>
          <a:p>
            <a:pPr marL="285750" indent="-285750">
              <a:buFont typeface="Wingdings" panose="05000000000000000000" pitchFamily="2" charset="2"/>
              <a:buChar char="q"/>
            </a:pPr>
            <a:r>
              <a:rPr lang="en-US" sz="2000" dirty="0" smtClean="0">
                <a:solidFill>
                  <a:schemeClr val="bg1"/>
                </a:solidFill>
                <a:latin typeface="Caveat" panose="020B0604020202020204" charset="0"/>
                <a:cs typeface="Caveat" panose="020B0604020202020204" charset="0"/>
              </a:rPr>
              <a:t>Second, </a:t>
            </a:r>
            <a:r>
              <a:rPr lang="en-US" sz="2000" dirty="0">
                <a:solidFill>
                  <a:schemeClr val="bg1"/>
                </a:solidFill>
                <a:latin typeface="Caveat" panose="020B0604020202020204" charset="0"/>
                <a:cs typeface="Caveat" panose="020B0604020202020204" charset="0"/>
              </a:rPr>
              <a:t> </a:t>
            </a:r>
            <a:r>
              <a:rPr lang="en-US" sz="2000" dirty="0" smtClean="0">
                <a:solidFill>
                  <a:schemeClr val="bg1"/>
                </a:solidFill>
                <a:latin typeface="Caveat" panose="020B0604020202020204" charset="0"/>
                <a:cs typeface="Caveat" panose="020B0604020202020204" charset="0"/>
              </a:rPr>
              <a:t>investment in infrastructure  provides more lucrative returns than  the standard investment vehicles</a:t>
            </a:r>
          </a:p>
          <a:p>
            <a:pPr marL="285750" indent="-285750">
              <a:buFont typeface="Wingdings" panose="05000000000000000000" pitchFamily="2" charset="2"/>
              <a:buChar char="q"/>
            </a:pPr>
            <a:r>
              <a:rPr lang="en-US" sz="2000" dirty="0" smtClean="0">
                <a:solidFill>
                  <a:schemeClr val="bg1"/>
                </a:solidFill>
                <a:latin typeface="Caveat" panose="020B0604020202020204" charset="0"/>
                <a:cs typeface="Caveat" panose="020B0604020202020204" charset="0"/>
              </a:rPr>
              <a:t>Alternative investment portfolio- diversification of investment portfolio</a:t>
            </a:r>
            <a:endParaRPr lang="en-US" sz="2000" dirty="0">
              <a:solidFill>
                <a:schemeClr val="bg1"/>
              </a:solidFill>
              <a:latin typeface="Caveat" panose="020B0604020202020204" charset="0"/>
              <a:cs typeface="Caveat" panose="020B0604020202020204" charset="0"/>
            </a:endParaRPr>
          </a:p>
        </p:txBody>
      </p:sp>
      <p:sp>
        <p:nvSpPr>
          <p:cNvPr id="6" name="Rectangle 5"/>
          <p:cNvSpPr/>
          <p:nvPr/>
        </p:nvSpPr>
        <p:spPr>
          <a:xfrm>
            <a:off x="5410200" y="361950"/>
            <a:ext cx="3429000" cy="3416320"/>
          </a:xfrm>
          <a:prstGeom prst="rect">
            <a:avLst/>
          </a:prstGeom>
        </p:spPr>
        <p:txBody>
          <a:bodyPr wrap="square">
            <a:spAutoFit/>
          </a:bodyPr>
          <a:lstStyle/>
          <a:p>
            <a:pPr marL="285750" indent="-285750">
              <a:buFont typeface="Wingdings" panose="05000000000000000000" pitchFamily="2" charset="2"/>
              <a:buChar char="q"/>
            </a:pPr>
            <a:r>
              <a:rPr lang="en-US" sz="2400" b="1" dirty="0" smtClean="0">
                <a:solidFill>
                  <a:schemeClr val="bg1"/>
                </a:solidFill>
                <a:latin typeface="Caveat" panose="020B0604020202020204" charset="0"/>
                <a:cs typeface="Caveat" panose="020B0604020202020204" charset="0"/>
              </a:rPr>
              <a:t>Although </a:t>
            </a:r>
            <a:r>
              <a:rPr lang="en-US" sz="2400" b="1" dirty="0">
                <a:solidFill>
                  <a:schemeClr val="bg1"/>
                </a:solidFill>
                <a:latin typeface="Caveat" panose="020B0604020202020204" charset="0"/>
                <a:cs typeface="Caveat" panose="020B0604020202020204" charset="0"/>
              </a:rPr>
              <a:t>there is a huge infrastructure investment gap around the world, its size varies widely by country. </a:t>
            </a:r>
            <a:endParaRPr lang="en-US" sz="2400" b="1" dirty="0" smtClean="0">
              <a:solidFill>
                <a:schemeClr val="bg1"/>
              </a:solidFill>
              <a:latin typeface="Caveat" panose="020B0604020202020204" charset="0"/>
              <a:cs typeface="Caveat" panose="020B0604020202020204" charset="0"/>
            </a:endParaRPr>
          </a:p>
          <a:p>
            <a:pPr marL="285750" indent="-285750">
              <a:buFont typeface="Wingdings" panose="05000000000000000000" pitchFamily="2" charset="2"/>
              <a:buChar char="q"/>
            </a:pPr>
            <a:r>
              <a:rPr lang="en-US" sz="2400" b="1" dirty="0" smtClean="0">
                <a:solidFill>
                  <a:schemeClr val="bg1"/>
                </a:solidFill>
                <a:latin typeface="Caveat" panose="020B0604020202020204" charset="0"/>
                <a:cs typeface="Caveat" panose="020B0604020202020204" charset="0"/>
              </a:rPr>
              <a:t>The infrastructure </a:t>
            </a:r>
            <a:r>
              <a:rPr lang="en-US" sz="2400" b="1" dirty="0">
                <a:solidFill>
                  <a:schemeClr val="bg1"/>
                </a:solidFill>
                <a:latin typeface="Caveat" panose="020B0604020202020204" charset="0"/>
                <a:cs typeface="Caveat" panose="020B0604020202020204" charset="0"/>
              </a:rPr>
              <a:t>investment gap </a:t>
            </a:r>
            <a:r>
              <a:rPr lang="en-US" sz="2400" b="1" dirty="0" smtClean="0">
                <a:solidFill>
                  <a:schemeClr val="bg1"/>
                </a:solidFill>
                <a:latin typeface="Caveat" panose="020B0604020202020204" charset="0"/>
                <a:cs typeface="Caveat" panose="020B0604020202020204" charset="0"/>
              </a:rPr>
              <a:t>flows directly with the growth and development of insurance </a:t>
            </a:r>
            <a:endParaRPr lang="en-US" sz="2400" b="1" dirty="0">
              <a:solidFill>
                <a:schemeClr val="bg1"/>
              </a:solidFill>
              <a:latin typeface="Caveat" panose="020B0604020202020204" charset="0"/>
              <a:cs typeface="Caveat" panose="020B0604020202020204" charset="0"/>
            </a:endParaRPr>
          </a:p>
        </p:txBody>
      </p:sp>
    </p:spTree>
    <p:extLst>
      <p:ext uri="{BB962C8B-B14F-4D97-AF65-F5344CB8AC3E}">
        <p14:creationId xmlns:p14="http://schemas.microsoft.com/office/powerpoint/2010/main" val="4111720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rot="5400000">
            <a:off x="1936704" y="2570956"/>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6647656" y="2571552"/>
            <a:ext cx="5143500" cy="1588"/>
          </a:xfrm>
          <a:prstGeom prst="line">
            <a:avLst/>
          </a:prstGeom>
          <a:ln w="25400">
            <a:solidFill>
              <a:schemeClr val="tx1"/>
            </a:solidFill>
          </a:ln>
          <a:effectLst>
            <a:glow rad="63500">
              <a:schemeClr val="bg1">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74516" y="4774168"/>
            <a:ext cx="2660725" cy="369332"/>
          </a:xfrm>
          <a:prstGeom prst="rect">
            <a:avLst/>
          </a:prstGeom>
          <a:solidFill>
            <a:srgbClr val="002060"/>
          </a:solidFill>
        </p:spPr>
        <p:txBody>
          <a:bodyPr wrap="square">
            <a:spAutoFit/>
          </a:bodyPr>
          <a:lstStyle/>
          <a:p>
            <a:pPr algn="r"/>
            <a:r>
              <a:rPr lang="en-US" sz="900" dirty="0" smtClean="0">
                <a:solidFill>
                  <a:schemeClr val="bg1"/>
                </a:solidFill>
                <a:latin typeface="Agency FB" panose="020B0503020202020204" pitchFamily="34" charset="0"/>
              </a:rPr>
              <a:t>Source: World bank Group, Insurance </a:t>
            </a:r>
            <a:r>
              <a:rPr lang="en-US" sz="900" dirty="0">
                <a:solidFill>
                  <a:schemeClr val="bg1"/>
                </a:solidFill>
                <a:latin typeface="Agency FB" panose="020B0503020202020204" pitchFamily="34" charset="0"/>
              </a:rPr>
              <a:t>companies and infrastructure </a:t>
            </a:r>
            <a:r>
              <a:rPr lang="en-US" sz="900" dirty="0" smtClean="0">
                <a:solidFill>
                  <a:schemeClr val="bg1"/>
                </a:solidFill>
                <a:latin typeface="Agency FB" panose="020B0503020202020204" pitchFamily="34" charset="0"/>
              </a:rPr>
              <a:t>investments study, accessed on 2025</a:t>
            </a:r>
            <a:endParaRPr lang="en-US" sz="900" dirty="0">
              <a:solidFill>
                <a:schemeClr val="bg1"/>
              </a:solidFill>
              <a:latin typeface="Agency FB" panose="020B0503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77117516"/>
              </p:ext>
            </p:extLst>
          </p:nvPr>
        </p:nvGraphicFramePr>
        <p:xfrm>
          <a:off x="13447" y="704827"/>
          <a:ext cx="4413326" cy="4438674"/>
        </p:xfrm>
        <a:graphic>
          <a:graphicData uri="http://schemas.openxmlformats.org/drawingml/2006/table">
            <a:tbl>
              <a:tblPr firstRow="1" firstCol="1" lastRow="1" lastCol="1" bandRow="1" bandCol="1">
                <a:tableStyleId>{EB344D84-9AFB-497E-A393-DC336BA19D2E}</a:tableStyleId>
              </a:tblPr>
              <a:tblGrid>
                <a:gridCol w="901463">
                  <a:extLst>
                    <a:ext uri="{9D8B030D-6E8A-4147-A177-3AD203B41FA5}">
                      <a16:colId xmlns:a16="http://schemas.microsoft.com/office/drawing/2014/main" val="1227776026"/>
                    </a:ext>
                  </a:extLst>
                </a:gridCol>
                <a:gridCol w="513066">
                  <a:extLst>
                    <a:ext uri="{9D8B030D-6E8A-4147-A177-3AD203B41FA5}">
                      <a16:colId xmlns:a16="http://schemas.microsoft.com/office/drawing/2014/main" val="340089916"/>
                    </a:ext>
                  </a:extLst>
                </a:gridCol>
                <a:gridCol w="556221">
                  <a:extLst>
                    <a:ext uri="{9D8B030D-6E8A-4147-A177-3AD203B41FA5}">
                      <a16:colId xmlns:a16="http://schemas.microsoft.com/office/drawing/2014/main" val="950337476"/>
                    </a:ext>
                  </a:extLst>
                </a:gridCol>
                <a:gridCol w="1337806">
                  <a:extLst>
                    <a:ext uri="{9D8B030D-6E8A-4147-A177-3AD203B41FA5}">
                      <a16:colId xmlns:a16="http://schemas.microsoft.com/office/drawing/2014/main" val="3289399617"/>
                    </a:ext>
                  </a:extLst>
                </a:gridCol>
                <a:gridCol w="1104770">
                  <a:extLst>
                    <a:ext uri="{9D8B030D-6E8A-4147-A177-3AD203B41FA5}">
                      <a16:colId xmlns:a16="http://schemas.microsoft.com/office/drawing/2014/main" val="172597252"/>
                    </a:ext>
                  </a:extLst>
                </a:gridCol>
              </a:tblGrid>
              <a:tr h="657351">
                <a:tc>
                  <a:txBody>
                    <a:bodyPr/>
                    <a:lstStyle/>
                    <a:p>
                      <a:pPr marL="126365" marR="0">
                        <a:spcBef>
                          <a:spcPts val="590"/>
                        </a:spcBef>
                        <a:spcAft>
                          <a:spcPts val="0"/>
                        </a:spcAft>
                      </a:pPr>
                      <a:r>
                        <a:rPr lang="en-US" sz="1000" spc="-10" dirty="0">
                          <a:effectLst/>
                        </a:rPr>
                        <a:t>Country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8255" marR="3175" algn="ctr">
                        <a:spcBef>
                          <a:spcPts val="590"/>
                        </a:spcBef>
                        <a:spcAft>
                          <a:spcPts val="0"/>
                        </a:spcAft>
                      </a:pPr>
                      <a:r>
                        <a:rPr lang="en-US" sz="1000" spc="-10">
                          <a:effectLst/>
                        </a:rPr>
                        <a:t>Region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685" marR="0">
                        <a:spcBef>
                          <a:spcPts val="65"/>
                        </a:spcBef>
                        <a:spcAft>
                          <a:spcPts val="0"/>
                        </a:spcAft>
                      </a:pPr>
                      <a:r>
                        <a:rPr lang="en-US" sz="1000" spc="-10" dirty="0">
                          <a:effectLst/>
                        </a:rPr>
                        <a:t>Income</a:t>
                      </a:r>
                      <a:endParaRPr lang="en-US" sz="1400" dirty="0">
                        <a:effectLst/>
                      </a:endParaRPr>
                    </a:p>
                    <a:p>
                      <a:pPr marL="82550" marR="0">
                        <a:lnSpc>
                          <a:spcPts val="860"/>
                        </a:lnSpc>
                        <a:spcBef>
                          <a:spcPts val="115"/>
                        </a:spcBef>
                        <a:spcAft>
                          <a:spcPts val="0"/>
                        </a:spcAft>
                      </a:pPr>
                      <a:r>
                        <a:rPr lang="en-US" sz="1000" spc="-10" dirty="0">
                          <a:effectLst/>
                        </a:rPr>
                        <a:t>class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2540" marR="0" algn="ctr">
                        <a:spcBef>
                          <a:spcPts val="65"/>
                        </a:spcBef>
                        <a:spcAft>
                          <a:spcPts val="0"/>
                        </a:spcAft>
                      </a:pPr>
                      <a:r>
                        <a:rPr lang="en-US" sz="1000" spc="-10" dirty="0">
                          <a:effectLst/>
                        </a:rPr>
                        <a:t>Infrastructure</a:t>
                      </a:r>
                      <a:endParaRPr lang="en-US" sz="1400" dirty="0">
                        <a:effectLst/>
                      </a:endParaRPr>
                    </a:p>
                    <a:p>
                      <a:pPr marL="2540" marR="635" algn="ctr">
                        <a:lnSpc>
                          <a:spcPts val="860"/>
                        </a:lnSpc>
                        <a:spcBef>
                          <a:spcPts val="115"/>
                        </a:spcBef>
                        <a:spcAft>
                          <a:spcPts val="0"/>
                        </a:spcAft>
                      </a:pPr>
                      <a:r>
                        <a:rPr lang="en-US" sz="1000" dirty="0">
                          <a:effectLst/>
                        </a:rPr>
                        <a:t>investment</a:t>
                      </a:r>
                      <a:r>
                        <a:rPr lang="en-US" sz="1000" spc="70" dirty="0">
                          <a:effectLst/>
                        </a:rPr>
                        <a:t> </a:t>
                      </a:r>
                      <a:r>
                        <a:rPr lang="en-US" sz="1000" dirty="0">
                          <a:effectLst/>
                        </a:rPr>
                        <a:t>gap</a:t>
                      </a:r>
                      <a:r>
                        <a:rPr lang="en-US" sz="1000" spc="115" dirty="0">
                          <a:effectLst/>
                        </a:rPr>
                        <a:t> </a:t>
                      </a:r>
                      <a:r>
                        <a:rPr lang="en-US" sz="1000" spc="-25" dirty="0">
                          <a:effectLst/>
                        </a:rPr>
                        <a:t>(%)</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8255" marR="0" algn="ctr">
                        <a:spcBef>
                          <a:spcPts val="65"/>
                        </a:spcBef>
                        <a:spcAft>
                          <a:spcPts val="0"/>
                        </a:spcAft>
                      </a:pPr>
                      <a:r>
                        <a:rPr lang="en-US" sz="1000" spc="-10" dirty="0">
                          <a:effectLst/>
                        </a:rPr>
                        <a:t>Insurance</a:t>
                      </a:r>
                      <a:endParaRPr lang="en-US" sz="1400" dirty="0">
                        <a:effectLst/>
                      </a:endParaRPr>
                    </a:p>
                    <a:p>
                      <a:pPr marL="8255" marR="6985" algn="ctr">
                        <a:lnSpc>
                          <a:spcPts val="860"/>
                        </a:lnSpc>
                        <a:spcBef>
                          <a:spcPts val="115"/>
                        </a:spcBef>
                        <a:spcAft>
                          <a:spcPts val="0"/>
                        </a:spcAft>
                      </a:pPr>
                      <a:r>
                        <a:rPr lang="en-US" sz="1000" dirty="0">
                          <a:effectLst/>
                        </a:rPr>
                        <a:t>penetration</a:t>
                      </a:r>
                      <a:r>
                        <a:rPr lang="en-US" sz="1000" spc="160" dirty="0">
                          <a:effectLst/>
                        </a:rPr>
                        <a:t> </a:t>
                      </a:r>
                      <a:r>
                        <a:rPr lang="en-US" sz="1000" spc="-25"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67142570"/>
                  </a:ext>
                </a:extLst>
              </a:tr>
              <a:tr h="316272">
                <a:tc>
                  <a:txBody>
                    <a:bodyPr/>
                    <a:lstStyle/>
                    <a:p>
                      <a:pPr marL="16510" marR="0">
                        <a:lnSpc>
                          <a:spcPts val="855"/>
                        </a:lnSpc>
                        <a:spcBef>
                          <a:spcPts val="65"/>
                        </a:spcBef>
                        <a:spcAft>
                          <a:spcPts val="0"/>
                        </a:spcAft>
                      </a:pPr>
                      <a:r>
                        <a:rPr lang="en-US" sz="1000" spc="-10" dirty="0">
                          <a:effectLst/>
                        </a:rPr>
                        <a:t>Tanzania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10160" marR="0" algn="ctr">
                        <a:lnSpc>
                          <a:spcPts val="855"/>
                        </a:lnSpc>
                        <a:spcBef>
                          <a:spcPts val="65"/>
                        </a:spcBef>
                        <a:spcAft>
                          <a:spcPts val="0"/>
                        </a:spcAft>
                      </a:pPr>
                      <a:r>
                        <a:rPr lang="en-US" sz="1000" spc="-25" dirty="0">
                          <a:effectLst/>
                        </a:rPr>
                        <a:t>SSA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13335" marR="2540" algn="ctr">
                        <a:lnSpc>
                          <a:spcPts val="855"/>
                        </a:lnSpc>
                        <a:spcBef>
                          <a:spcPts val="65"/>
                        </a:spcBef>
                        <a:spcAft>
                          <a:spcPts val="0"/>
                        </a:spcAft>
                      </a:pPr>
                      <a:r>
                        <a:rPr lang="en-US" sz="1000" spc="-25" dirty="0">
                          <a:effectLst/>
                        </a:rPr>
                        <a:t>LIC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0" marR="6985" algn="r">
                        <a:lnSpc>
                          <a:spcPts val="855"/>
                        </a:lnSpc>
                        <a:spcBef>
                          <a:spcPts val="65"/>
                        </a:spcBef>
                        <a:spcAft>
                          <a:spcPts val="0"/>
                        </a:spcAft>
                      </a:pPr>
                      <a:r>
                        <a:rPr lang="en-US" sz="1000" spc="-20" dirty="0">
                          <a:effectLst/>
                        </a:rPr>
                        <a:t>5.74</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0" marR="5080" algn="r">
                        <a:lnSpc>
                          <a:spcPts val="855"/>
                        </a:lnSpc>
                        <a:spcBef>
                          <a:spcPts val="65"/>
                        </a:spcBef>
                        <a:spcAft>
                          <a:spcPts val="0"/>
                        </a:spcAft>
                      </a:pPr>
                      <a:r>
                        <a:rPr lang="en-US" sz="1000" spc="-20" dirty="0">
                          <a:effectLst/>
                        </a:rPr>
                        <a:t>0.53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extLst>
                  <a:ext uri="{0D108BD9-81ED-4DB2-BD59-A6C34878D82A}">
                    <a16:rowId xmlns:a16="http://schemas.microsoft.com/office/drawing/2014/main" val="1778409693"/>
                  </a:ext>
                </a:extLst>
              </a:tr>
              <a:tr h="314723">
                <a:tc>
                  <a:txBody>
                    <a:bodyPr/>
                    <a:lstStyle/>
                    <a:p>
                      <a:pPr marL="16510" marR="0">
                        <a:lnSpc>
                          <a:spcPts val="860"/>
                        </a:lnSpc>
                        <a:spcBef>
                          <a:spcPts val="60"/>
                        </a:spcBef>
                        <a:spcAft>
                          <a:spcPts val="0"/>
                        </a:spcAft>
                      </a:pPr>
                      <a:r>
                        <a:rPr lang="en-US" sz="1000" spc="-10">
                          <a:effectLst/>
                        </a:rPr>
                        <a:t>Ethiopia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10160" marR="0" algn="ctr">
                        <a:lnSpc>
                          <a:spcPts val="860"/>
                        </a:lnSpc>
                        <a:spcBef>
                          <a:spcPts val="60"/>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13335" marR="2540" algn="ctr">
                        <a:lnSpc>
                          <a:spcPts val="860"/>
                        </a:lnSpc>
                        <a:spcBef>
                          <a:spcPts val="60"/>
                        </a:spcBef>
                        <a:spcAft>
                          <a:spcPts val="0"/>
                        </a:spcAft>
                      </a:pPr>
                      <a:r>
                        <a:rPr lang="en-US" sz="1000" spc="-25">
                          <a:effectLst/>
                        </a:rPr>
                        <a:t>LIC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0" marR="6985" algn="r">
                        <a:lnSpc>
                          <a:spcPts val="860"/>
                        </a:lnSpc>
                        <a:spcBef>
                          <a:spcPts val="60"/>
                        </a:spcBef>
                        <a:spcAft>
                          <a:spcPts val="0"/>
                        </a:spcAft>
                      </a:pPr>
                      <a:r>
                        <a:rPr lang="en-US" sz="1000" spc="-20" dirty="0">
                          <a:effectLst/>
                        </a:rPr>
                        <a:t>5.70</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tc>
                  <a:txBody>
                    <a:bodyPr/>
                    <a:lstStyle/>
                    <a:p>
                      <a:pPr marL="0" marR="5080" algn="r">
                        <a:lnSpc>
                          <a:spcPts val="860"/>
                        </a:lnSpc>
                        <a:spcBef>
                          <a:spcPts val="60"/>
                        </a:spcBef>
                        <a:spcAft>
                          <a:spcPts val="0"/>
                        </a:spcAft>
                      </a:pPr>
                      <a:r>
                        <a:rPr lang="en-US" sz="1000" spc="-20" dirty="0">
                          <a:effectLst/>
                        </a:rPr>
                        <a:t>0.40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C00000"/>
                    </a:solidFill>
                  </a:tcPr>
                </a:tc>
                <a:extLst>
                  <a:ext uri="{0D108BD9-81ED-4DB2-BD59-A6C34878D82A}">
                    <a16:rowId xmlns:a16="http://schemas.microsoft.com/office/drawing/2014/main" val="2873200642"/>
                  </a:ext>
                </a:extLst>
              </a:tr>
              <a:tr h="314723">
                <a:tc>
                  <a:txBody>
                    <a:bodyPr/>
                    <a:lstStyle/>
                    <a:p>
                      <a:pPr marL="16510" marR="0">
                        <a:lnSpc>
                          <a:spcPts val="860"/>
                        </a:lnSpc>
                        <a:spcBef>
                          <a:spcPts val="60"/>
                        </a:spcBef>
                        <a:spcAft>
                          <a:spcPts val="0"/>
                        </a:spcAft>
                      </a:pPr>
                      <a:r>
                        <a:rPr lang="en-US" sz="1000" spc="-10">
                          <a:effectLst/>
                        </a:rPr>
                        <a:t>Guinea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60"/>
                        </a:lnSpc>
                        <a:spcBef>
                          <a:spcPts val="60"/>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2540" algn="ctr">
                        <a:lnSpc>
                          <a:spcPts val="860"/>
                        </a:lnSpc>
                        <a:spcBef>
                          <a:spcPts val="60"/>
                        </a:spcBef>
                        <a:spcAft>
                          <a:spcPts val="0"/>
                        </a:spcAft>
                      </a:pPr>
                      <a:r>
                        <a:rPr lang="en-US" sz="1000" spc="-25">
                          <a:effectLst/>
                        </a:rPr>
                        <a:t>LIC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0"/>
                        </a:lnSpc>
                        <a:spcBef>
                          <a:spcPts val="60"/>
                        </a:spcBef>
                        <a:spcAft>
                          <a:spcPts val="0"/>
                        </a:spcAft>
                      </a:pPr>
                      <a:r>
                        <a:rPr lang="en-US" sz="1000" spc="-20" dirty="0">
                          <a:effectLst/>
                        </a:rPr>
                        <a:t>5.22</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0"/>
                        </a:lnSpc>
                        <a:spcBef>
                          <a:spcPts val="60"/>
                        </a:spcBef>
                        <a:spcAft>
                          <a:spcPts val="0"/>
                        </a:spcAft>
                      </a:pPr>
                      <a:r>
                        <a:rPr lang="en-US" sz="1000" spc="-20" dirty="0">
                          <a:effectLst/>
                        </a:rPr>
                        <a:t>0.08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48500542"/>
                  </a:ext>
                </a:extLst>
              </a:tr>
              <a:tr h="314723">
                <a:tc>
                  <a:txBody>
                    <a:bodyPr/>
                    <a:lstStyle/>
                    <a:p>
                      <a:pPr marL="16510" marR="0">
                        <a:lnSpc>
                          <a:spcPts val="860"/>
                        </a:lnSpc>
                        <a:spcBef>
                          <a:spcPts val="55"/>
                        </a:spcBef>
                        <a:spcAft>
                          <a:spcPts val="0"/>
                        </a:spcAft>
                      </a:pPr>
                      <a:r>
                        <a:rPr lang="en-US" sz="1000" spc="-20">
                          <a:effectLst/>
                        </a:rPr>
                        <a:t>Benin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60"/>
                        </a:lnSpc>
                        <a:spcBef>
                          <a:spcPts val="5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2540" algn="ctr">
                        <a:lnSpc>
                          <a:spcPts val="860"/>
                        </a:lnSpc>
                        <a:spcBef>
                          <a:spcPts val="55"/>
                        </a:spcBef>
                        <a:spcAft>
                          <a:spcPts val="0"/>
                        </a:spcAft>
                      </a:pPr>
                      <a:r>
                        <a:rPr lang="en-US" sz="1000" spc="-25">
                          <a:effectLst/>
                        </a:rPr>
                        <a:t>LIC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0"/>
                        </a:lnSpc>
                        <a:spcBef>
                          <a:spcPts val="55"/>
                        </a:spcBef>
                        <a:spcAft>
                          <a:spcPts val="0"/>
                        </a:spcAft>
                      </a:pPr>
                      <a:r>
                        <a:rPr lang="en-US" sz="1000" spc="-20" dirty="0">
                          <a:effectLst/>
                        </a:rPr>
                        <a:t>3.98</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0"/>
                        </a:lnSpc>
                        <a:spcBef>
                          <a:spcPts val="55"/>
                        </a:spcBef>
                        <a:spcAft>
                          <a:spcPts val="0"/>
                        </a:spcAft>
                      </a:pPr>
                      <a:r>
                        <a:rPr lang="en-US" sz="1000" spc="-20">
                          <a:effectLst/>
                        </a:rPr>
                        <a:t>0.70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11582590"/>
                  </a:ext>
                </a:extLst>
              </a:tr>
              <a:tr h="314723">
                <a:tc>
                  <a:txBody>
                    <a:bodyPr/>
                    <a:lstStyle/>
                    <a:p>
                      <a:pPr marL="16510" marR="0">
                        <a:lnSpc>
                          <a:spcPts val="860"/>
                        </a:lnSpc>
                        <a:spcBef>
                          <a:spcPts val="55"/>
                        </a:spcBef>
                        <a:spcAft>
                          <a:spcPts val="0"/>
                        </a:spcAft>
                      </a:pPr>
                      <a:r>
                        <a:rPr lang="en-US" sz="1000" spc="-10">
                          <a:effectLst/>
                        </a:rPr>
                        <a:t>Senegal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60"/>
                        </a:lnSpc>
                        <a:spcBef>
                          <a:spcPts val="5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60"/>
                        </a:lnSpc>
                        <a:spcBef>
                          <a:spcPts val="55"/>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0"/>
                        </a:lnSpc>
                        <a:spcBef>
                          <a:spcPts val="55"/>
                        </a:spcBef>
                        <a:spcAft>
                          <a:spcPts val="0"/>
                        </a:spcAft>
                      </a:pPr>
                      <a:r>
                        <a:rPr lang="en-US" sz="1000" spc="-20" dirty="0">
                          <a:effectLst/>
                        </a:rPr>
                        <a:t>3.08</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0"/>
                        </a:lnSpc>
                        <a:spcBef>
                          <a:spcPts val="55"/>
                        </a:spcBef>
                        <a:spcAft>
                          <a:spcPts val="0"/>
                        </a:spcAft>
                      </a:pPr>
                      <a:r>
                        <a:rPr lang="en-US" sz="1000" spc="-20" dirty="0">
                          <a:effectLst/>
                        </a:rPr>
                        <a:t>1.32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31322686"/>
                  </a:ext>
                </a:extLst>
              </a:tr>
              <a:tr h="314723">
                <a:tc>
                  <a:txBody>
                    <a:bodyPr/>
                    <a:lstStyle/>
                    <a:p>
                      <a:pPr marL="16510" marR="0">
                        <a:lnSpc>
                          <a:spcPts val="860"/>
                        </a:lnSpc>
                        <a:spcBef>
                          <a:spcPts val="55"/>
                        </a:spcBef>
                        <a:spcAft>
                          <a:spcPts val="0"/>
                        </a:spcAft>
                      </a:pPr>
                      <a:r>
                        <a:rPr lang="en-US" sz="1000" spc="-10">
                          <a:effectLst/>
                        </a:rPr>
                        <a:t>Ghana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60"/>
                        </a:lnSpc>
                        <a:spcBef>
                          <a:spcPts val="5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60"/>
                        </a:lnSpc>
                        <a:spcBef>
                          <a:spcPts val="55"/>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0"/>
                        </a:lnSpc>
                        <a:spcBef>
                          <a:spcPts val="55"/>
                        </a:spcBef>
                        <a:spcAft>
                          <a:spcPts val="0"/>
                        </a:spcAft>
                      </a:pPr>
                      <a:r>
                        <a:rPr lang="en-US" sz="1000" spc="-20" dirty="0">
                          <a:effectLst/>
                        </a:rPr>
                        <a:t>2.87</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0"/>
                        </a:lnSpc>
                        <a:spcBef>
                          <a:spcPts val="55"/>
                        </a:spcBef>
                        <a:spcAft>
                          <a:spcPts val="0"/>
                        </a:spcAft>
                      </a:pPr>
                      <a:r>
                        <a:rPr lang="en-US" sz="1000" spc="-20" dirty="0">
                          <a:effectLst/>
                        </a:rPr>
                        <a:t>0.87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46259590"/>
                  </a:ext>
                </a:extLst>
              </a:tr>
              <a:tr h="314723">
                <a:tc>
                  <a:txBody>
                    <a:bodyPr/>
                    <a:lstStyle/>
                    <a:p>
                      <a:pPr marL="16510" marR="0">
                        <a:lnSpc>
                          <a:spcPts val="865"/>
                        </a:lnSpc>
                        <a:spcBef>
                          <a:spcPts val="55"/>
                        </a:spcBef>
                        <a:spcAft>
                          <a:spcPts val="0"/>
                        </a:spcAft>
                      </a:pPr>
                      <a:r>
                        <a:rPr lang="en-US" sz="1000" spc="-10">
                          <a:effectLst/>
                        </a:rPr>
                        <a:t>Rwanda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65"/>
                        </a:lnSpc>
                        <a:spcBef>
                          <a:spcPts val="5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2540" algn="ctr">
                        <a:lnSpc>
                          <a:spcPts val="865"/>
                        </a:lnSpc>
                        <a:spcBef>
                          <a:spcPts val="55"/>
                        </a:spcBef>
                        <a:spcAft>
                          <a:spcPts val="0"/>
                        </a:spcAft>
                      </a:pPr>
                      <a:r>
                        <a:rPr lang="en-US" sz="1000" spc="-25">
                          <a:effectLst/>
                        </a:rPr>
                        <a:t>LIC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5"/>
                        </a:lnSpc>
                        <a:spcBef>
                          <a:spcPts val="55"/>
                        </a:spcBef>
                        <a:spcAft>
                          <a:spcPts val="0"/>
                        </a:spcAft>
                      </a:pPr>
                      <a:r>
                        <a:rPr lang="en-US" sz="1000" spc="-20" dirty="0">
                          <a:effectLst/>
                        </a:rPr>
                        <a:t>2.66</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5"/>
                        </a:lnSpc>
                        <a:spcBef>
                          <a:spcPts val="55"/>
                        </a:spcBef>
                        <a:spcAft>
                          <a:spcPts val="0"/>
                        </a:spcAft>
                      </a:pPr>
                      <a:r>
                        <a:rPr lang="en-US" sz="1000" spc="-20" dirty="0">
                          <a:effectLst/>
                        </a:rPr>
                        <a:t>1.64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230613"/>
                  </a:ext>
                </a:extLst>
              </a:tr>
              <a:tr h="316272">
                <a:tc>
                  <a:txBody>
                    <a:bodyPr/>
                    <a:lstStyle/>
                    <a:p>
                      <a:pPr marL="16510" marR="0">
                        <a:lnSpc>
                          <a:spcPts val="855"/>
                        </a:lnSpc>
                        <a:spcBef>
                          <a:spcPts val="65"/>
                        </a:spcBef>
                        <a:spcAft>
                          <a:spcPts val="0"/>
                        </a:spcAft>
                      </a:pPr>
                      <a:r>
                        <a:rPr lang="en-US" sz="1000" spc="-10">
                          <a:effectLst/>
                        </a:rPr>
                        <a:t>Angola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55"/>
                        </a:lnSpc>
                        <a:spcBef>
                          <a:spcPts val="6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55"/>
                        </a:lnSpc>
                        <a:spcBef>
                          <a:spcPts val="65"/>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55"/>
                        </a:lnSpc>
                        <a:spcBef>
                          <a:spcPts val="65"/>
                        </a:spcBef>
                        <a:spcAft>
                          <a:spcPts val="0"/>
                        </a:spcAft>
                      </a:pPr>
                      <a:r>
                        <a:rPr lang="en-US" sz="1000" spc="-20" dirty="0">
                          <a:effectLst/>
                        </a:rPr>
                        <a:t>2.50</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55"/>
                        </a:lnSpc>
                        <a:spcBef>
                          <a:spcPts val="65"/>
                        </a:spcBef>
                        <a:spcAft>
                          <a:spcPts val="0"/>
                        </a:spcAft>
                      </a:pPr>
                      <a:r>
                        <a:rPr lang="en-US" sz="1000" spc="-20" dirty="0">
                          <a:effectLst/>
                        </a:rPr>
                        <a:t>0.55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30313671"/>
                  </a:ext>
                </a:extLst>
              </a:tr>
              <a:tr h="314723">
                <a:tc>
                  <a:txBody>
                    <a:bodyPr/>
                    <a:lstStyle/>
                    <a:p>
                      <a:pPr marL="16510" marR="0">
                        <a:lnSpc>
                          <a:spcPts val="860"/>
                        </a:lnSpc>
                        <a:spcBef>
                          <a:spcPts val="55"/>
                        </a:spcBef>
                        <a:spcAft>
                          <a:spcPts val="0"/>
                        </a:spcAft>
                      </a:pPr>
                      <a:r>
                        <a:rPr lang="en-US" sz="1000" spc="-10">
                          <a:effectLst/>
                        </a:rPr>
                        <a:t>Egypt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8255" marR="0" algn="ctr">
                        <a:lnSpc>
                          <a:spcPts val="860"/>
                        </a:lnSpc>
                        <a:spcBef>
                          <a:spcPts val="55"/>
                        </a:spcBef>
                        <a:spcAft>
                          <a:spcPts val="0"/>
                        </a:spcAft>
                      </a:pPr>
                      <a:r>
                        <a:rPr lang="en-US" sz="1000" spc="-20">
                          <a:effectLst/>
                        </a:rPr>
                        <a:t>MENA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60"/>
                        </a:lnSpc>
                        <a:spcBef>
                          <a:spcPts val="55"/>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985" algn="r">
                        <a:lnSpc>
                          <a:spcPts val="860"/>
                        </a:lnSpc>
                        <a:spcBef>
                          <a:spcPts val="55"/>
                        </a:spcBef>
                        <a:spcAft>
                          <a:spcPts val="0"/>
                        </a:spcAft>
                      </a:pPr>
                      <a:r>
                        <a:rPr lang="en-US" sz="1000" spc="-20" dirty="0">
                          <a:effectLst/>
                        </a:rPr>
                        <a:t>1.82</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5080" algn="r">
                        <a:lnSpc>
                          <a:spcPts val="860"/>
                        </a:lnSpc>
                        <a:spcBef>
                          <a:spcPts val="55"/>
                        </a:spcBef>
                        <a:spcAft>
                          <a:spcPts val="0"/>
                        </a:spcAft>
                      </a:pPr>
                      <a:r>
                        <a:rPr lang="en-US" sz="1000" spc="-20" dirty="0">
                          <a:effectLst/>
                        </a:rPr>
                        <a:t>0.75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08745834"/>
                  </a:ext>
                </a:extLst>
              </a:tr>
              <a:tr h="316272">
                <a:tc>
                  <a:txBody>
                    <a:bodyPr/>
                    <a:lstStyle/>
                    <a:p>
                      <a:pPr marL="16510" marR="0">
                        <a:lnSpc>
                          <a:spcPts val="855"/>
                        </a:lnSpc>
                        <a:spcBef>
                          <a:spcPts val="65"/>
                        </a:spcBef>
                        <a:spcAft>
                          <a:spcPts val="0"/>
                        </a:spcAft>
                      </a:pPr>
                      <a:r>
                        <a:rPr lang="en-US" sz="1000" spc="-10">
                          <a:effectLst/>
                        </a:rPr>
                        <a:t>Kenya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0160" marR="0" algn="ctr">
                        <a:lnSpc>
                          <a:spcPts val="855"/>
                        </a:lnSpc>
                        <a:spcBef>
                          <a:spcPts val="65"/>
                        </a:spcBef>
                        <a:spcAft>
                          <a:spcPts val="0"/>
                        </a:spcAft>
                      </a:pPr>
                      <a:r>
                        <a:rPr lang="en-US" sz="1000" spc="-25">
                          <a:effectLst/>
                        </a:rPr>
                        <a:t>SSA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55"/>
                        </a:lnSpc>
                        <a:spcBef>
                          <a:spcPts val="65"/>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350" algn="r">
                        <a:lnSpc>
                          <a:spcPts val="855"/>
                        </a:lnSpc>
                        <a:spcBef>
                          <a:spcPts val="65"/>
                        </a:spcBef>
                        <a:spcAft>
                          <a:spcPts val="0"/>
                        </a:spcAft>
                      </a:pPr>
                      <a:r>
                        <a:rPr lang="en-US" sz="1000" spc="-20" dirty="0">
                          <a:effectLst/>
                        </a:rPr>
                        <a:t>1.36</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55"/>
                        </a:lnSpc>
                        <a:spcBef>
                          <a:spcPts val="65"/>
                        </a:spcBef>
                        <a:spcAft>
                          <a:spcPts val="0"/>
                        </a:spcAft>
                      </a:pPr>
                      <a:r>
                        <a:rPr lang="en-US" sz="1000" spc="-20" dirty="0">
                          <a:effectLst/>
                        </a:rPr>
                        <a:t>2.43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06641883"/>
                  </a:ext>
                </a:extLst>
              </a:tr>
              <a:tr h="314723">
                <a:tc>
                  <a:txBody>
                    <a:bodyPr/>
                    <a:lstStyle/>
                    <a:p>
                      <a:pPr marL="16510" marR="0">
                        <a:lnSpc>
                          <a:spcPts val="860"/>
                        </a:lnSpc>
                        <a:spcBef>
                          <a:spcPts val="60"/>
                        </a:spcBef>
                        <a:spcAft>
                          <a:spcPts val="0"/>
                        </a:spcAft>
                      </a:pPr>
                      <a:r>
                        <a:rPr lang="en-US" sz="1000" spc="-10">
                          <a:effectLst/>
                        </a:rPr>
                        <a:t>Tunisia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8255" marR="0" algn="ctr">
                        <a:lnSpc>
                          <a:spcPts val="860"/>
                        </a:lnSpc>
                        <a:spcBef>
                          <a:spcPts val="60"/>
                        </a:spcBef>
                        <a:spcAft>
                          <a:spcPts val="0"/>
                        </a:spcAft>
                      </a:pPr>
                      <a:r>
                        <a:rPr lang="en-US" sz="1000" spc="-20">
                          <a:effectLst/>
                        </a:rPr>
                        <a:t>MENA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3335" marR="10160" algn="ctr">
                        <a:lnSpc>
                          <a:spcPts val="860"/>
                        </a:lnSpc>
                        <a:spcBef>
                          <a:spcPts val="60"/>
                        </a:spcBef>
                        <a:spcAft>
                          <a:spcPts val="0"/>
                        </a:spcAft>
                      </a:pPr>
                      <a:r>
                        <a:rPr lang="en-US" sz="1000" spc="-20">
                          <a:effectLst/>
                        </a:rPr>
                        <a:t>LMIC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6350" algn="r">
                        <a:lnSpc>
                          <a:spcPts val="860"/>
                        </a:lnSpc>
                        <a:spcBef>
                          <a:spcPts val="60"/>
                        </a:spcBef>
                        <a:spcAft>
                          <a:spcPts val="0"/>
                        </a:spcAft>
                      </a:pPr>
                      <a:r>
                        <a:rPr lang="en-US" sz="1000" spc="-20" dirty="0">
                          <a:effectLst/>
                        </a:rPr>
                        <a:t>1.34</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4445" algn="r">
                        <a:lnSpc>
                          <a:spcPts val="860"/>
                        </a:lnSpc>
                        <a:spcBef>
                          <a:spcPts val="60"/>
                        </a:spcBef>
                        <a:spcAft>
                          <a:spcPts val="0"/>
                        </a:spcAft>
                      </a:pPr>
                      <a:r>
                        <a:rPr lang="en-US" sz="1000" spc="-20" dirty="0">
                          <a:effectLst/>
                        </a:rPr>
                        <a:t>2.30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08535939"/>
                  </a:ext>
                </a:extLst>
              </a:tr>
              <a:tr h="314723">
                <a:tc>
                  <a:txBody>
                    <a:bodyPr/>
                    <a:lstStyle/>
                    <a:p>
                      <a:pPr marL="16510" marR="0">
                        <a:lnSpc>
                          <a:spcPts val="860"/>
                        </a:lnSpc>
                        <a:spcBef>
                          <a:spcPts val="60"/>
                        </a:spcBef>
                        <a:spcAft>
                          <a:spcPts val="0"/>
                        </a:spcAft>
                      </a:pPr>
                      <a:r>
                        <a:rPr lang="en-US" sz="1000" b="0" dirty="0">
                          <a:effectLst/>
                        </a:rPr>
                        <a:t>South</a:t>
                      </a:r>
                      <a:r>
                        <a:rPr lang="en-US" sz="1000" b="0" spc="-30" dirty="0">
                          <a:effectLst/>
                        </a:rPr>
                        <a:t> </a:t>
                      </a:r>
                      <a:r>
                        <a:rPr lang="en-US" sz="1000" b="0" spc="-10" dirty="0">
                          <a:effectLst/>
                        </a:rPr>
                        <a:t>Africa</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0160" marR="0" algn="ctr">
                        <a:lnSpc>
                          <a:spcPts val="860"/>
                        </a:lnSpc>
                        <a:spcBef>
                          <a:spcPts val="60"/>
                        </a:spcBef>
                        <a:spcAft>
                          <a:spcPts val="0"/>
                        </a:spcAft>
                      </a:pPr>
                      <a:r>
                        <a:rPr lang="en-US" sz="1000" b="0" spc="-25" dirty="0">
                          <a:effectLst/>
                        </a:rPr>
                        <a:t>SSA</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13335" marR="2540" algn="ctr">
                        <a:lnSpc>
                          <a:spcPts val="860"/>
                        </a:lnSpc>
                        <a:spcBef>
                          <a:spcPts val="60"/>
                        </a:spcBef>
                        <a:spcAft>
                          <a:spcPts val="0"/>
                        </a:spcAft>
                      </a:pPr>
                      <a:r>
                        <a:rPr lang="en-US" sz="1000" b="0" spc="-20" dirty="0">
                          <a:effectLst/>
                        </a:rPr>
                        <a:t>UMIC</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6350" algn="r">
                        <a:lnSpc>
                          <a:spcPts val="860"/>
                        </a:lnSpc>
                        <a:spcBef>
                          <a:spcPts val="60"/>
                        </a:spcBef>
                        <a:spcAft>
                          <a:spcPts val="0"/>
                        </a:spcAft>
                      </a:pPr>
                      <a:r>
                        <a:rPr lang="en-US" sz="1000" b="0" spc="-20" dirty="0">
                          <a:effectLst/>
                        </a:rPr>
                        <a:t>1.28</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tc>
                  <a:txBody>
                    <a:bodyPr/>
                    <a:lstStyle/>
                    <a:p>
                      <a:pPr marL="0" marR="5715" algn="r">
                        <a:lnSpc>
                          <a:spcPts val="860"/>
                        </a:lnSpc>
                        <a:spcBef>
                          <a:spcPts val="60"/>
                        </a:spcBef>
                        <a:spcAft>
                          <a:spcPts val="0"/>
                        </a:spcAft>
                      </a:pPr>
                      <a:r>
                        <a:rPr lang="en-US" sz="1000" b="0" spc="-10" dirty="0">
                          <a:effectLst/>
                        </a:rPr>
                        <a:t>15.80</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FF0000"/>
                    </a:solidFill>
                  </a:tcPr>
                </a:tc>
                <a:extLst>
                  <a:ext uri="{0D108BD9-81ED-4DB2-BD59-A6C34878D82A}">
                    <a16:rowId xmlns:a16="http://schemas.microsoft.com/office/drawing/2014/main" val="3257351782"/>
                  </a:ext>
                </a:extLst>
              </a:tr>
            </a:tbl>
          </a:graphicData>
        </a:graphic>
      </p:graphicFrame>
      <p:sp>
        <p:nvSpPr>
          <p:cNvPr id="2" name="Rectangle 1"/>
          <p:cNvSpPr/>
          <p:nvPr/>
        </p:nvSpPr>
        <p:spPr>
          <a:xfrm>
            <a:off x="13447" y="596"/>
            <a:ext cx="4572000" cy="523220"/>
          </a:xfrm>
          <a:prstGeom prst="rect">
            <a:avLst/>
          </a:prstGeom>
        </p:spPr>
        <p:txBody>
          <a:bodyPr>
            <a:spAutoFit/>
          </a:bodyPr>
          <a:lstStyle/>
          <a:p>
            <a:r>
              <a:rPr lang="en-US" b="1" dirty="0" smtClean="0">
                <a:solidFill>
                  <a:srgbClr val="445469"/>
                </a:solidFill>
                <a:latin typeface="Agency FB" panose="020B0503020202020204" pitchFamily="34" charset="0"/>
                <a:ea typeface="Calibri" panose="020F0502020204030204" pitchFamily="34" charset="0"/>
              </a:rPr>
              <a:t>Table:</a:t>
            </a:r>
            <a:r>
              <a:rPr lang="en-US" b="1" spc="-5" dirty="0" smtClean="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Infrastructure</a:t>
            </a:r>
            <a:r>
              <a:rPr lang="en-US" b="1" spc="-10"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investment</a:t>
            </a:r>
            <a:r>
              <a:rPr lang="en-US" b="1" spc="-15"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gap</a:t>
            </a:r>
            <a:r>
              <a:rPr lang="en-US" b="1" spc="-15"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and</a:t>
            </a:r>
            <a:r>
              <a:rPr lang="en-US" b="1" spc="-10" dirty="0">
                <a:solidFill>
                  <a:srgbClr val="445469"/>
                </a:solidFill>
                <a:latin typeface="Agency FB" panose="020B0503020202020204" pitchFamily="34" charset="0"/>
                <a:ea typeface="Calibri" panose="020F0502020204030204" pitchFamily="34" charset="0"/>
              </a:rPr>
              <a:t> </a:t>
            </a:r>
            <a:r>
              <a:rPr lang="en-US" b="1" dirty="0">
                <a:solidFill>
                  <a:srgbClr val="445469"/>
                </a:solidFill>
                <a:latin typeface="Agency FB" panose="020B0503020202020204" pitchFamily="34" charset="0"/>
                <a:ea typeface="Calibri" panose="020F0502020204030204" pitchFamily="34" charset="0"/>
              </a:rPr>
              <a:t>insurance</a:t>
            </a:r>
            <a:r>
              <a:rPr lang="en-US" b="1" spc="-20" dirty="0">
                <a:solidFill>
                  <a:srgbClr val="445469"/>
                </a:solidFill>
                <a:latin typeface="Agency FB" panose="020B0503020202020204" pitchFamily="34" charset="0"/>
                <a:ea typeface="Calibri" panose="020F0502020204030204" pitchFamily="34" charset="0"/>
              </a:rPr>
              <a:t> </a:t>
            </a:r>
            <a:r>
              <a:rPr lang="en-US" b="1" dirty="0" smtClean="0">
                <a:solidFill>
                  <a:srgbClr val="445469"/>
                </a:solidFill>
                <a:latin typeface="Agency FB" panose="020B0503020202020204" pitchFamily="34" charset="0"/>
                <a:ea typeface="Calibri" panose="020F0502020204030204" pitchFamily="34" charset="0"/>
              </a:rPr>
              <a:t>penetration Selected African Counties </a:t>
            </a:r>
            <a:endParaRPr lang="en-US" b="1" dirty="0">
              <a:latin typeface="Agency FB" panose="020B0503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878" y="-184666"/>
            <a:ext cx="3480955" cy="5143500"/>
          </a:xfrm>
          <a:prstGeom prst="rect">
            <a:avLst/>
          </a:prstGeom>
        </p:spPr>
      </p:pic>
    </p:spTree>
    <p:extLst>
      <p:ext uri="{BB962C8B-B14F-4D97-AF65-F5344CB8AC3E}">
        <p14:creationId xmlns:p14="http://schemas.microsoft.com/office/powerpoint/2010/main" val="578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0CA4BAD-A614-F24C-9A28-F156A1043775}" type="slidenum">
              <a:rPr lang="en-US" smtClean="0"/>
              <a:pPr/>
              <a:t>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05371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at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30458</TotalTime>
  <Words>1832</Words>
  <Application>Microsoft Office PowerPoint</Application>
  <PresentationFormat>On-screen Show (16:9)</PresentationFormat>
  <Paragraphs>305</Paragraphs>
  <Slides>34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FrankRuehl</vt:lpstr>
      <vt:lpstr>Times New Roman</vt:lpstr>
      <vt:lpstr>Caveat</vt:lpstr>
      <vt:lpstr>Agency FB</vt:lpstr>
      <vt:lpstr>Calibri</vt:lpstr>
      <vt:lpstr>Wingdings</vt:lpstr>
      <vt:lpstr>Amatic SC</vt:lpstr>
      <vt:lpstr>Kate template</vt:lpstr>
      <vt:lpstr>PowerPoint Presentation</vt:lpstr>
      <vt:lpstr>Brief Profile : Fikru Tsegaye wordofa</vt:lpstr>
      <vt:lpstr>Outline </vt:lpstr>
      <vt:lpstr>PowerPoint Presentation</vt:lpstr>
      <vt:lpstr>PowerPoint Presentation</vt:lpstr>
      <vt:lpstr>The global infrastructure financing gap is well acknowledged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 market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“ድር ቢያብር ኣንበሳ ያስር.”</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FIKRU TSEGAYE</dc:creator>
  <cp:lastModifiedBy>Fikru</cp:lastModifiedBy>
  <cp:revision>1882</cp:revision>
  <dcterms:modified xsi:type="dcterms:W3CDTF">2025-05-27T02:01:02Z</dcterms:modified>
</cp:coreProperties>
</file>