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</p:sldMasterIdLst>
  <p:notesMasterIdLst>
    <p:notesMasterId r:id="rId8"/>
  </p:notesMasterIdLst>
  <p:sldIdLst>
    <p:sldId id="256" r:id="rId3"/>
    <p:sldId id="257" r:id="rId4"/>
    <p:sldId id="269" r:id="rId5"/>
    <p:sldId id="258" r:id="rId6"/>
    <p:sldId id="261" r:id="rId7"/>
  </p:sldIdLst>
  <p:sldSz cx="14630400" cy="8229600"/>
  <p:notesSz cx="8229600" cy="14630400"/>
  <p:defaultTextStyle>
    <a:defPPr>
      <a:defRPr lang="en-T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101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67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5791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223960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252730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235005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271226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312052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193019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244573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309211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30020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76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198799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106314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198167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308604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60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410897"/>
            <a:ext cx="577465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Africa Fit for Future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45983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Africa's insurance industry is not just a protector of assets, but a potential architect of prosperity.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44079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The journey of a thousand miles begins with a single investment... perhaps even in a really long bridge!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543865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27264"/>
            <a:ext cx="78606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Africa's Untapped Potential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989552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2.5B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436489" y="60213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Population by 2050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511766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Africa has the world's youngest population with median age 19.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254704" y="4989552"/>
            <a:ext cx="41208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65%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5862638" y="6021348"/>
            <a:ext cx="29048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World's Arable Land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254704" y="6511766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Africa holds significant agricultural potential.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9715738" y="4989552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$3.4T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10156150" y="6021348"/>
            <a:ext cx="32398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Potential GWP by 2072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715738" y="6511766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With optimized AfCFTA, growing from current $115B.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>
              <a:alpha val="8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93790" y="86856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50" b="1" i="0" u="none" strike="noStrike" kern="1200" cap="none" spc="0" normalizeH="0" baseline="0" noProof="0" dirty="0">
                <a:ln>
                  <a:noFill/>
                </a:ln>
                <a:solidFill>
                  <a:srgbClr val="3B4540"/>
                </a:solidFill>
                <a:effectLst/>
                <a:uLnTx/>
                <a:uFillTx/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Call to Action</a:t>
            </a:r>
            <a:endParaRPr kumimoji="0" lang="en-US" sz="4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1917502"/>
            <a:ext cx="1134070" cy="13608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68022" y="2144316"/>
            <a:ext cx="304585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05449"/>
                </a:solidFill>
                <a:effectLst/>
                <a:uLnTx/>
                <a:uFillTx/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Innovative Financing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3"/>
          <p:cNvSpPr/>
          <p:nvPr/>
        </p:nvSpPr>
        <p:spPr>
          <a:xfrm>
            <a:off x="2268022" y="2634734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405449"/>
                </a:solidFill>
                <a:effectLst/>
                <a:uLnTx/>
                <a:uFillTx/>
                <a:latin typeface="Nobile" pitchFamily="34" charset="0"/>
                <a:ea typeface="Nobile" pitchFamily="34" charset="-122"/>
                <a:cs typeface="Nobile" pitchFamily="34" charset="-120"/>
              </a:rPr>
              <a:t>Develop insurance-led investment vehicles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278386"/>
            <a:ext cx="1134070" cy="136088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268022" y="3505200"/>
            <a:ext cx="32821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05449"/>
                </a:solidFill>
                <a:effectLst/>
                <a:uLnTx/>
                <a:uFillTx/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Strategic Partnerships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5"/>
          <p:cNvSpPr/>
          <p:nvPr/>
        </p:nvSpPr>
        <p:spPr>
          <a:xfrm>
            <a:off x="2268022" y="3995618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405449"/>
                </a:solidFill>
                <a:effectLst/>
                <a:uLnTx/>
                <a:uFillTx/>
                <a:latin typeface="Nobile" pitchFamily="34" charset="0"/>
                <a:ea typeface="Nobile" pitchFamily="34" charset="-122"/>
                <a:cs typeface="Nobile" pitchFamily="34" charset="-120"/>
              </a:rPr>
              <a:t>Form coalitions between insurers and developers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4639270"/>
            <a:ext cx="1134070" cy="136088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268022" y="4866084"/>
            <a:ext cx="30363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05449"/>
                </a:solidFill>
                <a:effectLst/>
                <a:uLnTx/>
                <a:uFillTx/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Governance Reforms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7"/>
          <p:cNvSpPr/>
          <p:nvPr/>
        </p:nvSpPr>
        <p:spPr>
          <a:xfrm>
            <a:off x="2268022" y="5356503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405449"/>
                </a:solidFill>
                <a:effectLst/>
                <a:uLnTx/>
                <a:uFillTx/>
                <a:latin typeface="Nobile" pitchFamily="34" charset="0"/>
                <a:ea typeface="Nobile" pitchFamily="34" charset="-122"/>
                <a:cs typeface="Nobile" pitchFamily="34" charset="-120"/>
              </a:rPr>
              <a:t>Combat illicit financial flows ($50-115B annually)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6000155"/>
            <a:ext cx="1134070" cy="1360884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2268022" y="62269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05449"/>
                </a:solidFill>
                <a:effectLst/>
                <a:uLnTx/>
                <a:uFillTx/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Agenda 2063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9"/>
          <p:cNvSpPr/>
          <p:nvPr/>
        </p:nvSpPr>
        <p:spPr>
          <a:xfrm>
            <a:off x="2268022" y="6717387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405449"/>
                </a:solidFill>
                <a:effectLst/>
                <a:uLnTx/>
                <a:uFillTx/>
                <a:latin typeface="Nobile" pitchFamily="34" charset="0"/>
                <a:ea typeface="Nobile" pitchFamily="34" charset="-122"/>
                <a:cs typeface="Nobile" pitchFamily="34" charset="-120"/>
              </a:rPr>
              <a:t>Align with "The Africa We Want" vision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81268"/>
            <a:ext cx="74523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Moving Forward Together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530209"/>
            <a:ext cx="4347567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7776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Reject Status Quo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6268045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"We do not want to be a status quo Continent neither a status quo people."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57" y="4530209"/>
            <a:ext cx="4347567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68171" y="5777627"/>
            <a:ext cx="29819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Strategic Investment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368171" y="6268045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Ensure Africa's books are overflowing with dividends of impactful investments.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924" y="4530209"/>
            <a:ext cx="4347567" cy="9072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777627"/>
            <a:ext cx="28716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Continued Dialogue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268045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Continue this vital conversation beyond this room.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/>
          <a:srcRect l="30865"/>
          <a:stretch/>
        </p:blipFill>
        <p:spPr>
          <a:xfrm>
            <a:off x="6091915" y="-2004"/>
            <a:ext cx="8538486" cy="823160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58409"/>
            <a:ext cx="64167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50" b="1" i="0" u="none" strike="noStrike" kern="1200" cap="none" spc="0" normalizeH="0" baseline="0" noProof="0" dirty="0">
                <a:ln>
                  <a:noFill/>
                </a:ln>
                <a:solidFill>
                  <a:srgbClr val="3B4540"/>
                </a:solidFill>
                <a:effectLst/>
                <a:uLnTx/>
                <a:uFillTx/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Thank you!!</a:t>
            </a:r>
            <a:endParaRPr kumimoji="0" lang="en-US" sz="4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048941" y="2607350"/>
            <a:ext cx="30480" cy="4063722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5" name="Shape 2"/>
          <p:cNvSpPr/>
          <p:nvPr/>
        </p:nvSpPr>
        <p:spPr>
          <a:xfrm>
            <a:off x="1273612" y="2847261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6" name="Shape 3"/>
          <p:cNvSpPr/>
          <p:nvPr/>
        </p:nvSpPr>
        <p:spPr>
          <a:xfrm>
            <a:off x="793790" y="2607350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7" name="Text 4"/>
          <p:cNvSpPr/>
          <p:nvPr/>
        </p:nvSpPr>
        <p:spPr>
          <a:xfrm>
            <a:off x="878860" y="264985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1" i="0" u="none" strike="noStrike" kern="1200" cap="none" spc="0" normalizeH="0" baseline="0" noProof="0" dirty="0">
                <a:ln>
                  <a:noFill/>
                </a:ln>
                <a:solidFill>
                  <a:srgbClr val="405449"/>
                </a:solidFill>
                <a:effectLst/>
                <a:uLnTx/>
                <a:uFillTx/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kumimoji="0" lang="en-US" sz="2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5"/>
          <p:cNvSpPr/>
          <p:nvPr/>
        </p:nvSpPr>
        <p:spPr>
          <a:xfrm>
            <a:off x="2183011" y="26852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05449"/>
                </a:solidFill>
                <a:effectLst/>
                <a:uLnTx/>
                <a:uFillTx/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Merci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273612" y="4594979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11" name="Shape 8"/>
          <p:cNvSpPr/>
          <p:nvPr/>
        </p:nvSpPr>
        <p:spPr>
          <a:xfrm>
            <a:off x="793790" y="4355068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12" name="Text 9"/>
          <p:cNvSpPr/>
          <p:nvPr/>
        </p:nvSpPr>
        <p:spPr>
          <a:xfrm>
            <a:off x="878860" y="4397573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1" i="0" u="none" strike="noStrike" kern="1200" cap="none" spc="0" normalizeH="0" baseline="0" noProof="0" dirty="0">
                <a:ln>
                  <a:noFill/>
                </a:ln>
                <a:solidFill>
                  <a:srgbClr val="405449"/>
                </a:solidFill>
                <a:effectLst/>
                <a:uLnTx/>
                <a:uFillTx/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kumimoji="0" lang="en-US" sz="2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183011" y="44329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05449"/>
                </a:solidFill>
                <a:effectLst/>
                <a:uLnTx/>
                <a:uFillTx/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Ahsante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05449"/>
                </a:solidFill>
                <a:effectLst/>
                <a:uLnTx/>
                <a:uFillTx/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Sana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273612" y="5979795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16" name="Shape 13"/>
          <p:cNvSpPr/>
          <p:nvPr/>
        </p:nvSpPr>
        <p:spPr>
          <a:xfrm>
            <a:off x="793790" y="5739884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17" name="Text 14"/>
          <p:cNvSpPr/>
          <p:nvPr/>
        </p:nvSpPr>
        <p:spPr>
          <a:xfrm>
            <a:off x="878860" y="578238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1" i="0" u="none" strike="noStrike" kern="1200" cap="none" spc="0" normalizeH="0" baseline="0" noProof="0" dirty="0">
                <a:ln>
                  <a:noFill/>
                </a:ln>
                <a:solidFill>
                  <a:srgbClr val="405449"/>
                </a:solidFill>
                <a:effectLst/>
                <a:uLnTx/>
                <a:uFillTx/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kumimoji="0" lang="en-US" sz="2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2183011" y="58177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05449"/>
                </a:solidFill>
                <a:effectLst/>
                <a:uLnTx/>
                <a:uFillTx/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Asamegnalehu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/>
      </p:transition>
    </mc:Choice>
    <mc:Fallback>
      <p:transition spd="slow" advTm="30000">
        <p:spli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186</Words>
  <Application>Microsoft Office PowerPoint</Application>
  <PresentationFormat>Custom</PresentationFormat>
  <Paragraphs>41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Fraunces Extra Bold</vt:lpstr>
      <vt:lpstr>Geist</vt:lpstr>
      <vt:lpstr>Nobile</vt:lpstr>
      <vt:lpstr>Noto Serif SC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Ancellmi Mushy</cp:lastModifiedBy>
  <cp:revision>4</cp:revision>
  <dcterms:created xsi:type="dcterms:W3CDTF">2025-05-26T21:02:36Z</dcterms:created>
  <dcterms:modified xsi:type="dcterms:W3CDTF">2025-05-27T05:44:15Z</dcterms:modified>
</cp:coreProperties>
</file>