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9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22"/>
  </p:notesMasterIdLst>
  <p:sldIdLst>
    <p:sldId id="257" r:id="rId3"/>
    <p:sldId id="6478" r:id="rId4"/>
    <p:sldId id="6480" r:id="rId5"/>
    <p:sldId id="6313" r:id="rId6"/>
    <p:sldId id="6323" r:id="rId7"/>
    <p:sldId id="6461" r:id="rId8"/>
    <p:sldId id="6474" r:id="rId9"/>
    <p:sldId id="6450" r:id="rId10"/>
    <p:sldId id="6445" r:id="rId11"/>
    <p:sldId id="6466" r:id="rId12"/>
    <p:sldId id="6467" r:id="rId13"/>
    <p:sldId id="6515" r:id="rId14"/>
    <p:sldId id="6516" r:id="rId15"/>
    <p:sldId id="6479" r:id="rId16"/>
    <p:sldId id="6518" r:id="rId17"/>
    <p:sldId id="6512" r:id="rId18"/>
    <p:sldId id="6476" r:id="rId19"/>
    <p:sldId id="6517" r:id="rId20"/>
    <p:sldId id="64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0279B1-3F04-4DE8-A7C8-06116856F1F2}" v="38" dt="2025-05-27T04:17:11.2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5FBD82-4CFB-C840-9409-E101F7337329}" type="doc">
      <dgm:prSet loTypeId="urn:microsoft.com/office/officeart/2005/8/layout/hList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329ED8-E727-1F4F-95B5-1099B6BF1A5C}">
      <dgm:prSet phldrT="[Text]"/>
      <dgm:spPr/>
      <dgm:t>
        <a:bodyPr/>
        <a:lstStyle/>
        <a:p>
          <a:r>
            <a:rPr lang="en-US" b="1" dirty="0">
              <a:solidFill>
                <a:schemeClr val="accent2"/>
              </a:solidFill>
              <a:latin typeface="Montserrat" pitchFamily="2" charset="77"/>
            </a:rPr>
            <a:t>Membership</a:t>
          </a:r>
        </a:p>
      </dgm:t>
    </dgm:pt>
    <dgm:pt modelId="{42AD3FD6-5598-6847-926B-02C5240972F1}" type="parTrans" cxnId="{A01B55CE-ACEF-2E46-BF10-122679C68874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982F227B-9035-4A4D-908F-7048716F41AA}" type="sibTrans" cxnId="{A01B55CE-ACEF-2E46-BF10-122679C68874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4A8B5B2F-26D7-E244-AEAA-C0982EB3F045}">
      <dgm:prSet phldrT="[Text]"/>
      <dgm:spPr/>
      <dgm:t>
        <a:bodyPr/>
        <a:lstStyle/>
        <a:p>
          <a:r>
            <a:rPr lang="en-US" dirty="0">
              <a:latin typeface="Montserrat" pitchFamily="2" charset="77"/>
            </a:rPr>
            <a:t>Complete KYC requirements</a:t>
          </a:r>
        </a:p>
      </dgm:t>
    </dgm:pt>
    <dgm:pt modelId="{E6D72EBC-C0F3-2E41-A4C0-CE6BD2F19D69}" type="parTrans" cxnId="{8E88838B-BED3-8045-9FD8-1304A143D599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86963BD8-4E7B-614C-AF28-D9CB7ABAF549}" type="sibTrans" cxnId="{8E88838B-BED3-8045-9FD8-1304A143D599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F49617CF-736E-D448-81F7-DDA7BC9E4AE9}">
      <dgm:prSet phldrT="[Text]"/>
      <dgm:spPr/>
      <dgm:t>
        <a:bodyPr/>
        <a:lstStyle/>
        <a:p>
          <a:r>
            <a:rPr lang="en-US" dirty="0">
              <a:latin typeface="Montserrat" pitchFamily="2" charset="77"/>
            </a:rPr>
            <a:t>Sign membership agreement</a:t>
          </a:r>
          <a:endParaRPr lang="en-US" dirty="0">
            <a:solidFill>
              <a:srgbClr val="FF0000"/>
            </a:solidFill>
            <a:latin typeface="Montserrat" pitchFamily="2" charset="77"/>
          </a:endParaRPr>
        </a:p>
      </dgm:t>
    </dgm:pt>
    <dgm:pt modelId="{DC3BE921-A0B3-AD4D-9A7F-F6D9E1C88D6C}" type="parTrans" cxnId="{867C93DE-86B6-2D45-AE1F-C569298345FA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DCA18E02-1100-F64E-8196-5A91BC9B27FD}" type="sibTrans" cxnId="{867C93DE-86B6-2D45-AE1F-C569298345FA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7945914A-8D32-644C-8EE4-6DA3173176CB}">
      <dgm:prSet phldrT="[Text]"/>
      <dgm:spPr/>
      <dgm:t>
        <a:bodyPr/>
        <a:lstStyle/>
        <a:p>
          <a:r>
            <a:rPr lang="en-US" b="1" dirty="0">
              <a:solidFill>
                <a:schemeClr val="accent2"/>
              </a:solidFill>
              <a:latin typeface="Montserrat" pitchFamily="2" charset="77"/>
            </a:rPr>
            <a:t>Access</a:t>
          </a:r>
        </a:p>
      </dgm:t>
    </dgm:pt>
    <dgm:pt modelId="{BA9AACF6-89B8-4544-8708-1F5FE19E66CB}" type="parTrans" cxnId="{C50EED2C-22D7-2E4D-A3EF-52BDCD2B1485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ED72AF3B-F609-D247-9F9E-95A9E8B1C648}" type="sibTrans" cxnId="{C50EED2C-22D7-2E4D-A3EF-52BDCD2B1485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791729D1-97C1-FD49-89FA-C48BE62F321B}">
      <dgm:prSet phldrT="[Text]"/>
      <dgm:spPr/>
      <dgm:t>
        <a:bodyPr/>
        <a:lstStyle/>
        <a:p>
          <a:r>
            <a:rPr lang="en-US" dirty="0">
              <a:latin typeface="Montserrat" pitchFamily="2" charset="77"/>
            </a:rPr>
            <a:t>Fill and sign the application form</a:t>
          </a:r>
        </a:p>
      </dgm:t>
    </dgm:pt>
    <dgm:pt modelId="{07590220-92B3-4140-92B5-11B610B5DB29}" type="parTrans" cxnId="{C0F00735-75A7-4240-BDAF-58B21315A7EC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0E5A5D53-08FF-F142-95BB-B62D9A05C0AE}" type="sibTrans" cxnId="{C0F00735-75A7-4240-BDAF-58B21315A7EC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A557E7DA-791A-C84E-8F85-46D338FF987B}">
      <dgm:prSet phldrT="[Text]"/>
      <dgm:spPr/>
      <dgm:t>
        <a:bodyPr/>
        <a:lstStyle/>
        <a:p>
          <a:r>
            <a:rPr lang="en-US" dirty="0">
              <a:latin typeface="Montserrat" pitchFamily="2" charset="77"/>
            </a:rPr>
            <a:t>Creation of profiles/users</a:t>
          </a:r>
        </a:p>
      </dgm:t>
    </dgm:pt>
    <dgm:pt modelId="{10202836-226F-A14C-9A12-312240625809}" type="parTrans" cxnId="{2508E625-CFE4-8F43-950F-8D80049A981E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CAAFD9D1-0181-FB47-A86A-2C814D89ABDE}" type="sibTrans" cxnId="{2508E625-CFE4-8F43-950F-8D80049A981E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03F63D4E-6FA9-364F-93B1-612C8C830C31}">
      <dgm:prSet phldrT="[Text]"/>
      <dgm:spPr/>
      <dgm:t>
        <a:bodyPr/>
        <a:lstStyle/>
        <a:p>
          <a:r>
            <a:rPr lang="en-US" b="1" dirty="0">
              <a:solidFill>
                <a:schemeClr val="accent2"/>
              </a:solidFill>
              <a:latin typeface="Montserrat" pitchFamily="2" charset="77"/>
            </a:rPr>
            <a:t>Training</a:t>
          </a:r>
        </a:p>
      </dgm:t>
    </dgm:pt>
    <dgm:pt modelId="{66703E06-16C6-D445-8F89-B28BDFA00728}" type="parTrans" cxnId="{76ED9F52-B257-0342-95B1-BE3F5D8AC016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33F1C2AF-6AC1-FB4D-9630-8037213FE579}" type="sibTrans" cxnId="{76ED9F52-B257-0342-95B1-BE3F5D8AC016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0EA548C1-1B0E-4741-B43B-72CCF19CD403}">
      <dgm:prSet phldrT="[Text]"/>
      <dgm:spPr/>
      <dgm:t>
        <a:bodyPr/>
        <a:lstStyle/>
        <a:p>
          <a:r>
            <a:rPr lang="en-US" dirty="0">
              <a:latin typeface="Montserrat" pitchFamily="2" charset="77"/>
            </a:rPr>
            <a:t>Virtual and hand-son training</a:t>
          </a:r>
        </a:p>
      </dgm:t>
    </dgm:pt>
    <dgm:pt modelId="{AB391A12-95EE-BB4F-AF7C-927449BB6DEA}" type="parTrans" cxnId="{646B4118-9EC1-9546-9105-72593335183D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532CE1FB-9F39-514D-91A9-C52B6DA9029D}" type="sibTrans" cxnId="{646B4118-9EC1-9546-9105-72593335183D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713A0239-1688-DE4E-98DB-9D32BB5329B0}">
      <dgm:prSet phldrT="[Text]"/>
      <dgm:spPr/>
      <dgm:t>
        <a:bodyPr/>
        <a:lstStyle/>
        <a:p>
          <a:r>
            <a:rPr lang="en-US" dirty="0">
              <a:latin typeface="Montserrat" pitchFamily="2" charset="77"/>
            </a:rPr>
            <a:t>Setting up local currency accounts on the marketplace</a:t>
          </a:r>
        </a:p>
      </dgm:t>
    </dgm:pt>
    <dgm:pt modelId="{5565BDC9-24F5-6E46-8C8F-BC78F9DF9AF1}" type="parTrans" cxnId="{318A4506-0601-DA4A-9875-55EE23FC4F3E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F83B6D49-D4A7-3E4C-BEB2-AEF428528E32}" type="sibTrans" cxnId="{318A4506-0601-DA4A-9875-55EE23FC4F3E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C811512A-9893-064D-A285-A9A9577413E2}">
      <dgm:prSet phldrT="[Text]"/>
      <dgm:spPr/>
      <dgm:t>
        <a:bodyPr/>
        <a:lstStyle/>
        <a:p>
          <a:r>
            <a:rPr lang="en-US" dirty="0">
              <a:latin typeface="Montserrat" pitchFamily="2" charset="77"/>
            </a:rPr>
            <a:t>Granting access to users</a:t>
          </a:r>
        </a:p>
      </dgm:t>
    </dgm:pt>
    <dgm:pt modelId="{8131C1AD-5BB3-374A-B278-23FD00D87FAB}" type="parTrans" cxnId="{8B5BC1A6-6878-1045-AA6A-A35861D0F337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478EB79A-5E61-B44D-9CA7-A2956AF7F54E}" type="sibTrans" cxnId="{8B5BC1A6-6878-1045-AA6A-A35861D0F337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755370B2-EDD4-AE43-B1D0-65E6FF01684E}">
      <dgm:prSet phldrT="[Text]"/>
      <dgm:spPr/>
      <dgm:t>
        <a:bodyPr/>
        <a:lstStyle/>
        <a:p>
          <a:endParaRPr lang="en-US" dirty="0">
            <a:latin typeface="Montserrat" pitchFamily="2" charset="77"/>
          </a:endParaRPr>
        </a:p>
      </dgm:t>
    </dgm:pt>
    <dgm:pt modelId="{141DE373-989D-0D4C-9021-9E22213EFD11}" type="parTrans" cxnId="{359D1C69-FC22-EF47-A196-F4F85C304C00}">
      <dgm:prSet/>
      <dgm:spPr/>
      <dgm:t>
        <a:bodyPr/>
        <a:lstStyle/>
        <a:p>
          <a:endParaRPr lang="en-US"/>
        </a:p>
      </dgm:t>
    </dgm:pt>
    <dgm:pt modelId="{41937F9B-E031-0244-99D9-CFA3CBBBD90B}" type="sibTrans" cxnId="{359D1C69-FC22-EF47-A196-F4F85C304C00}">
      <dgm:prSet/>
      <dgm:spPr/>
      <dgm:t>
        <a:bodyPr/>
        <a:lstStyle/>
        <a:p>
          <a:endParaRPr lang="en-US"/>
        </a:p>
      </dgm:t>
    </dgm:pt>
    <dgm:pt modelId="{C635391A-7D4C-1042-8B1B-835C7DD81326}">
      <dgm:prSet phldrT="[Text]"/>
      <dgm:spPr/>
      <dgm:t>
        <a:bodyPr/>
        <a:lstStyle/>
        <a:p>
          <a:endParaRPr lang="en-US" dirty="0">
            <a:latin typeface="Montserrat" pitchFamily="2" charset="77"/>
          </a:endParaRPr>
        </a:p>
      </dgm:t>
    </dgm:pt>
    <dgm:pt modelId="{E64E892C-1F0C-DB49-A292-2E6AA72BBC4B}" type="parTrans" cxnId="{41D69BD2-F145-F44C-BE93-4D675C4ED43B}">
      <dgm:prSet/>
      <dgm:spPr/>
      <dgm:t>
        <a:bodyPr/>
        <a:lstStyle/>
        <a:p>
          <a:endParaRPr lang="en-US"/>
        </a:p>
      </dgm:t>
    </dgm:pt>
    <dgm:pt modelId="{CAC81848-261A-0A45-9141-D3ACE80F7C0E}" type="sibTrans" cxnId="{41D69BD2-F145-F44C-BE93-4D675C4ED43B}">
      <dgm:prSet/>
      <dgm:spPr/>
      <dgm:t>
        <a:bodyPr/>
        <a:lstStyle/>
        <a:p>
          <a:endParaRPr lang="en-US"/>
        </a:p>
      </dgm:t>
    </dgm:pt>
    <dgm:pt modelId="{63CEE1C6-67DC-2C42-BADC-1DF7A8DE3647}">
      <dgm:prSet phldrT="[Text]"/>
      <dgm:spPr/>
      <dgm:t>
        <a:bodyPr/>
        <a:lstStyle/>
        <a:p>
          <a:endParaRPr lang="en-US" dirty="0">
            <a:latin typeface="Montserrat" pitchFamily="2" charset="77"/>
          </a:endParaRPr>
        </a:p>
      </dgm:t>
    </dgm:pt>
    <dgm:pt modelId="{4D6132EC-6770-094E-B09C-94A860A53B50}" type="parTrans" cxnId="{8FDB7A3E-2B2E-F848-85C2-BDF9E6F7A349}">
      <dgm:prSet/>
      <dgm:spPr/>
      <dgm:t>
        <a:bodyPr/>
        <a:lstStyle/>
        <a:p>
          <a:endParaRPr lang="en-US"/>
        </a:p>
      </dgm:t>
    </dgm:pt>
    <dgm:pt modelId="{7E51CC9C-2224-B742-ACBD-0FABCB133E12}" type="sibTrans" cxnId="{8FDB7A3E-2B2E-F848-85C2-BDF9E6F7A349}">
      <dgm:prSet/>
      <dgm:spPr/>
      <dgm:t>
        <a:bodyPr/>
        <a:lstStyle/>
        <a:p>
          <a:endParaRPr lang="en-US"/>
        </a:p>
      </dgm:t>
    </dgm:pt>
    <dgm:pt modelId="{0C504C45-D72A-444A-96A5-2DCC2C93BC7D}">
      <dgm:prSet phldrT="[Text]"/>
      <dgm:spPr/>
      <dgm:t>
        <a:bodyPr/>
        <a:lstStyle/>
        <a:p>
          <a:endParaRPr lang="en-US" dirty="0">
            <a:latin typeface="Montserrat" pitchFamily="2" charset="77"/>
          </a:endParaRPr>
        </a:p>
      </dgm:t>
    </dgm:pt>
    <dgm:pt modelId="{7EAE8A27-13AE-FF4E-B178-61761094946F}" type="parTrans" cxnId="{A2ED89AC-0ECE-6040-9115-5D9BFA43A86A}">
      <dgm:prSet/>
      <dgm:spPr/>
      <dgm:t>
        <a:bodyPr/>
        <a:lstStyle/>
        <a:p>
          <a:endParaRPr lang="en-US"/>
        </a:p>
      </dgm:t>
    </dgm:pt>
    <dgm:pt modelId="{44A02DB0-46AC-1A4F-9A4E-76F78B5FBB1D}" type="sibTrans" cxnId="{A2ED89AC-0ECE-6040-9115-5D9BFA43A86A}">
      <dgm:prSet/>
      <dgm:spPr/>
      <dgm:t>
        <a:bodyPr/>
        <a:lstStyle/>
        <a:p>
          <a:endParaRPr lang="en-US"/>
        </a:p>
      </dgm:t>
    </dgm:pt>
    <dgm:pt modelId="{672D1924-49E6-CB49-ACD7-C3718602897B}" type="pres">
      <dgm:prSet presAssocID="{765FBD82-4CFB-C840-9409-E101F7337329}" presName="Name0" presStyleCnt="0">
        <dgm:presLayoutVars>
          <dgm:dir/>
          <dgm:resizeHandles val="exact"/>
        </dgm:presLayoutVars>
      </dgm:prSet>
      <dgm:spPr/>
    </dgm:pt>
    <dgm:pt modelId="{43CE72C1-BC8C-2B4F-A4FE-CE7F276039C6}" type="pres">
      <dgm:prSet presAssocID="{0C329ED8-E727-1F4F-95B5-1099B6BF1A5C}" presName="node" presStyleLbl="node1" presStyleIdx="0" presStyleCnt="3">
        <dgm:presLayoutVars>
          <dgm:bulletEnabled val="1"/>
        </dgm:presLayoutVars>
      </dgm:prSet>
      <dgm:spPr/>
    </dgm:pt>
    <dgm:pt modelId="{597D3D01-1A86-F14D-94D8-D242300A68AA}" type="pres">
      <dgm:prSet presAssocID="{982F227B-9035-4A4D-908F-7048716F41AA}" presName="sibTrans" presStyleCnt="0"/>
      <dgm:spPr/>
    </dgm:pt>
    <dgm:pt modelId="{C20050DE-1E9E-BB46-98B6-5562F1EBA6EE}" type="pres">
      <dgm:prSet presAssocID="{7945914A-8D32-644C-8EE4-6DA3173176CB}" presName="node" presStyleLbl="node1" presStyleIdx="1" presStyleCnt="3">
        <dgm:presLayoutVars>
          <dgm:bulletEnabled val="1"/>
        </dgm:presLayoutVars>
      </dgm:prSet>
      <dgm:spPr/>
    </dgm:pt>
    <dgm:pt modelId="{8D2ADA72-EB1B-9D46-B3D6-269D8D2A0ED7}" type="pres">
      <dgm:prSet presAssocID="{ED72AF3B-F609-D247-9F9E-95A9E8B1C648}" presName="sibTrans" presStyleCnt="0"/>
      <dgm:spPr/>
    </dgm:pt>
    <dgm:pt modelId="{C9FB6956-D920-5C4C-B73B-1CC5E95A90E5}" type="pres">
      <dgm:prSet presAssocID="{03F63D4E-6FA9-364F-93B1-612C8C830C31}" presName="node" presStyleLbl="node1" presStyleIdx="2" presStyleCnt="3">
        <dgm:presLayoutVars>
          <dgm:bulletEnabled val="1"/>
        </dgm:presLayoutVars>
      </dgm:prSet>
      <dgm:spPr/>
    </dgm:pt>
  </dgm:ptLst>
  <dgm:cxnLst>
    <dgm:cxn modelId="{318A4506-0601-DA4A-9875-55EE23FC4F3E}" srcId="{7945914A-8D32-644C-8EE4-6DA3173176CB}" destId="{713A0239-1688-DE4E-98DB-9D32BB5329B0}" srcOrd="4" destOrd="0" parTransId="{5565BDC9-24F5-6E46-8C8F-BC78F9DF9AF1}" sibTransId="{F83B6D49-D4A7-3E4C-BEB2-AEF428528E32}"/>
    <dgm:cxn modelId="{646B4118-9EC1-9546-9105-72593335183D}" srcId="{03F63D4E-6FA9-364F-93B1-612C8C830C31}" destId="{0EA548C1-1B0E-4741-B43B-72CCF19CD403}" srcOrd="0" destOrd="0" parTransId="{AB391A12-95EE-BB4F-AF7C-927449BB6DEA}" sibTransId="{532CE1FB-9F39-514D-91A9-C52B6DA9029D}"/>
    <dgm:cxn modelId="{2508E625-CFE4-8F43-950F-8D80049A981E}" srcId="{7945914A-8D32-644C-8EE4-6DA3173176CB}" destId="{A557E7DA-791A-C84E-8F85-46D338FF987B}" srcOrd="2" destOrd="0" parTransId="{10202836-226F-A14C-9A12-312240625809}" sibTransId="{CAAFD9D1-0181-FB47-A86A-2C814D89ABDE}"/>
    <dgm:cxn modelId="{C50EED2C-22D7-2E4D-A3EF-52BDCD2B1485}" srcId="{765FBD82-4CFB-C840-9409-E101F7337329}" destId="{7945914A-8D32-644C-8EE4-6DA3173176CB}" srcOrd="1" destOrd="0" parTransId="{BA9AACF6-89B8-4544-8708-1F5FE19E66CB}" sibTransId="{ED72AF3B-F609-D247-9F9E-95A9E8B1C648}"/>
    <dgm:cxn modelId="{33BDEB2E-A7D0-004F-9588-FD86373E3AFF}" type="presOf" srcId="{0C504C45-D72A-444A-96A5-2DCC2C93BC7D}" destId="{C20050DE-1E9E-BB46-98B6-5562F1EBA6EE}" srcOrd="0" destOrd="6" presId="urn:microsoft.com/office/officeart/2005/8/layout/hList6"/>
    <dgm:cxn modelId="{C0F00735-75A7-4240-BDAF-58B21315A7EC}" srcId="{7945914A-8D32-644C-8EE4-6DA3173176CB}" destId="{791729D1-97C1-FD49-89FA-C48BE62F321B}" srcOrd="0" destOrd="0" parTransId="{07590220-92B3-4140-92B5-11B610B5DB29}" sibTransId="{0E5A5D53-08FF-F142-95BB-B62D9A05C0AE}"/>
    <dgm:cxn modelId="{AAB08537-86BD-AF4B-97DC-B56331AAFCF2}" type="presOf" srcId="{A557E7DA-791A-C84E-8F85-46D338FF987B}" destId="{C20050DE-1E9E-BB46-98B6-5562F1EBA6EE}" srcOrd="0" destOrd="3" presId="urn:microsoft.com/office/officeart/2005/8/layout/hList6"/>
    <dgm:cxn modelId="{8FDB7A3E-2B2E-F848-85C2-BDF9E6F7A349}" srcId="{7945914A-8D32-644C-8EE4-6DA3173176CB}" destId="{63CEE1C6-67DC-2C42-BADC-1DF7A8DE3647}" srcOrd="3" destOrd="0" parTransId="{4D6132EC-6770-094E-B09C-94A860A53B50}" sibTransId="{7E51CC9C-2224-B742-ACBD-0FABCB133E12}"/>
    <dgm:cxn modelId="{359D1C69-FC22-EF47-A196-F4F85C304C00}" srcId="{0C329ED8-E727-1F4F-95B5-1099B6BF1A5C}" destId="{755370B2-EDD4-AE43-B1D0-65E6FF01684E}" srcOrd="1" destOrd="0" parTransId="{141DE373-989D-0D4C-9021-9E22213EFD11}" sibTransId="{41937F9B-E031-0244-99D9-CFA3CBBBD90B}"/>
    <dgm:cxn modelId="{AC160F4E-0A18-274F-8BF7-0017CCC5F9C0}" type="presOf" srcId="{791729D1-97C1-FD49-89FA-C48BE62F321B}" destId="{C20050DE-1E9E-BB46-98B6-5562F1EBA6EE}" srcOrd="0" destOrd="1" presId="urn:microsoft.com/office/officeart/2005/8/layout/hList6"/>
    <dgm:cxn modelId="{76ED9F52-B257-0342-95B1-BE3F5D8AC016}" srcId="{765FBD82-4CFB-C840-9409-E101F7337329}" destId="{03F63D4E-6FA9-364F-93B1-612C8C830C31}" srcOrd="2" destOrd="0" parTransId="{66703E06-16C6-D445-8F89-B28BDFA00728}" sibTransId="{33F1C2AF-6AC1-FB4D-9630-8037213FE579}"/>
    <dgm:cxn modelId="{C8286A56-B33C-B04A-838A-20C5188552D0}" type="presOf" srcId="{63CEE1C6-67DC-2C42-BADC-1DF7A8DE3647}" destId="{C20050DE-1E9E-BB46-98B6-5562F1EBA6EE}" srcOrd="0" destOrd="4" presId="urn:microsoft.com/office/officeart/2005/8/layout/hList6"/>
    <dgm:cxn modelId="{35BE5976-1EC6-DF4D-91DD-AD0DBA94DB2C}" type="presOf" srcId="{7945914A-8D32-644C-8EE4-6DA3173176CB}" destId="{C20050DE-1E9E-BB46-98B6-5562F1EBA6EE}" srcOrd="0" destOrd="0" presId="urn:microsoft.com/office/officeart/2005/8/layout/hList6"/>
    <dgm:cxn modelId="{17137B59-12EA-C540-A892-7D7FD67EB67A}" type="presOf" srcId="{03F63D4E-6FA9-364F-93B1-612C8C830C31}" destId="{C9FB6956-D920-5C4C-B73B-1CC5E95A90E5}" srcOrd="0" destOrd="0" presId="urn:microsoft.com/office/officeart/2005/8/layout/hList6"/>
    <dgm:cxn modelId="{C0D0027F-EDD6-104B-BF5C-1A41AF83B862}" type="presOf" srcId="{C635391A-7D4C-1042-8B1B-835C7DD81326}" destId="{C20050DE-1E9E-BB46-98B6-5562F1EBA6EE}" srcOrd="0" destOrd="2" presId="urn:microsoft.com/office/officeart/2005/8/layout/hList6"/>
    <dgm:cxn modelId="{BE1D0487-BA97-7B4A-9B19-1C9EBE7E3571}" type="presOf" srcId="{755370B2-EDD4-AE43-B1D0-65E6FF01684E}" destId="{43CE72C1-BC8C-2B4F-A4FE-CE7F276039C6}" srcOrd="0" destOrd="2" presId="urn:microsoft.com/office/officeart/2005/8/layout/hList6"/>
    <dgm:cxn modelId="{A72B4E8A-768F-8B4F-BDEF-7A66C46D9F67}" type="presOf" srcId="{0C329ED8-E727-1F4F-95B5-1099B6BF1A5C}" destId="{43CE72C1-BC8C-2B4F-A4FE-CE7F276039C6}" srcOrd="0" destOrd="0" presId="urn:microsoft.com/office/officeart/2005/8/layout/hList6"/>
    <dgm:cxn modelId="{8E88838B-BED3-8045-9FD8-1304A143D599}" srcId="{0C329ED8-E727-1F4F-95B5-1099B6BF1A5C}" destId="{4A8B5B2F-26D7-E244-AEAA-C0982EB3F045}" srcOrd="0" destOrd="0" parTransId="{E6D72EBC-C0F3-2E41-A4C0-CE6BD2F19D69}" sibTransId="{86963BD8-4E7B-614C-AF28-D9CB7ABAF549}"/>
    <dgm:cxn modelId="{8B5BC1A6-6878-1045-AA6A-A35861D0F337}" srcId="{7945914A-8D32-644C-8EE4-6DA3173176CB}" destId="{C811512A-9893-064D-A285-A9A9577413E2}" srcOrd="6" destOrd="0" parTransId="{8131C1AD-5BB3-374A-B278-23FD00D87FAB}" sibTransId="{478EB79A-5E61-B44D-9CA7-A2956AF7F54E}"/>
    <dgm:cxn modelId="{F270DFAB-3C63-2C4D-834A-8E1D741E1E48}" type="presOf" srcId="{0EA548C1-1B0E-4741-B43B-72CCF19CD403}" destId="{C9FB6956-D920-5C4C-B73B-1CC5E95A90E5}" srcOrd="0" destOrd="1" presId="urn:microsoft.com/office/officeart/2005/8/layout/hList6"/>
    <dgm:cxn modelId="{A2ED89AC-0ECE-6040-9115-5D9BFA43A86A}" srcId="{7945914A-8D32-644C-8EE4-6DA3173176CB}" destId="{0C504C45-D72A-444A-96A5-2DCC2C93BC7D}" srcOrd="5" destOrd="0" parTransId="{7EAE8A27-13AE-FF4E-B178-61761094946F}" sibTransId="{44A02DB0-46AC-1A4F-9A4E-76F78B5FBB1D}"/>
    <dgm:cxn modelId="{6F4B68B3-8011-E74E-B9E4-28CA754F01BF}" type="presOf" srcId="{4A8B5B2F-26D7-E244-AEAA-C0982EB3F045}" destId="{43CE72C1-BC8C-2B4F-A4FE-CE7F276039C6}" srcOrd="0" destOrd="1" presId="urn:microsoft.com/office/officeart/2005/8/layout/hList6"/>
    <dgm:cxn modelId="{920CC9B9-0749-DC47-AEA0-AAFFC1E0E3F7}" type="presOf" srcId="{765FBD82-4CFB-C840-9409-E101F7337329}" destId="{672D1924-49E6-CB49-ACD7-C3718602897B}" srcOrd="0" destOrd="0" presId="urn:microsoft.com/office/officeart/2005/8/layout/hList6"/>
    <dgm:cxn modelId="{A01B55CE-ACEF-2E46-BF10-122679C68874}" srcId="{765FBD82-4CFB-C840-9409-E101F7337329}" destId="{0C329ED8-E727-1F4F-95B5-1099B6BF1A5C}" srcOrd="0" destOrd="0" parTransId="{42AD3FD6-5598-6847-926B-02C5240972F1}" sibTransId="{982F227B-9035-4A4D-908F-7048716F41AA}"/>
    <dgm:cxn modelId="{F83BC7CE-9A31-E14E-BD40-7D123FBCF608}" type="presOf" srcId="{F49617CF-736E-D448-81F7-DDA7BC9E4AE9}" destId="{43CE72C1-BC8C-2B4F-A4FE-CE7F276039C6}" srcOrd="0" destOrd="3" presId="urn:microsoft.com/office/officeart/2005/8/layout/hList6"/>
    <dgm:cxn modelId="{41D69BD2-F145-F44C-BE93-4D675C4ED43B}" srcId="{7945914A-8D32-644C-8EE4-6DA3173176CB}" destId="{C635391A-7D4C-1042-8B1B-835C7DD81326}" srcOrd="1" destOrd="0" parTransId="{E64E892C-1F0C-DB49-A292-2E6AA72BBC4B}" sibTransId="{CAC81848-261A-0A45-9141-D3ACE80F7C0E}"/>
    <dgm:cxn modelId="{867C93DE-86B6-2D45-AE1F-C569298345FA}" srcId="{0C329ED8-E727-1F4F-95B5-1099B6BF1A5C}" destId="{F49617CF-736E-D448-81F7-DDA7BC9E4AE9}" srcOrd="2" destOrd="0" parTransId="{DC3BE921-A0B3-AD4D-9A7F-F6D9E1C88D6C}" sibTransId="{DCA18E02-1100-F64E-8196-5A91BC9B27FD}"/>
    <dgm:cxn modelId="{34CF52EF-0237-1245-B5B2-CA9D9D68769E}" type="presOf" srcId="{C811512A-9893-064D-A285-A9A9577413E2}" destId="{C20050DE-1E9E-BB46-98B6-5562F1EBA6EE}" srcOrd="0" destOrd="7" presId="urn:microsoft.com/office/officeart/2005/8/layout/hList6"/>
    <dgm:cxn modelId="{EDB178F5-B722-524F-A557-A708F4D93EE0}" type="presOf" srcId="{713A0239-1688-DE4E-98DB-9D32BB5329B0}" destId="{C20050DE-1E9E-BB46-98B6-5562F1EBA6EE}" srcOrd="0" destOrd="5" presId="urn:microsoft.com/office/officeart/2005/8/layout/hList6"/>
    <dgm:cxn modelId="{AE373D64-F548-4847-81DC-A79350E6DF4E}" type="presParOf" srcId="{672D1924-49E6-CB49-ACD7-C3718602897B}" destId="{43CE72C1-BC8C-2B4F-A4FE-CE7F276039C6}" srcOrd="0" destOrd="0" presId="urn:microsoft.com/office/officeart/2005/8/layout/hList6"/>
    <dgm:cxn modelId="{F3A926E7-DFDE-A14F-9865-2A621C4988FF}" type="presParOf" srcId="{672D1924-49E6-CB49-ACD7-C3718602897B}" destId="{597D3D01-1A86-F14D-94D8-D242300A68AA}" srcOrd="1" destOrd="0" presId="urn:microsoft.com/office/officeart/2005/8/layout/hList6"/>
    <dgm:cxn modelId="{DD479960-8D53-B544-A7C5-6CF021D1DC0D}" type="presParOf" srcId="{672D1924-49E6-CB49-ACD7-C3718602897B}" destId="{C20050DE-1E9E-BB46-98B6-5562F1EBA6EE}" srcOrd="2" destOrd="0" presId="urn:microsoft.com/office/officeart/2005/8/layout/hList6"/>
    <dgm:cxn modelId="{0411A247-3C55-4C42-BC70-D7656BB4C70F}" type="presParOf" srcId="{672D1924-49E6-CB49-ACD7-C3718602897B}" destId="{8D2ADA72-EB1B-9D46-B3D6-269D8D2A0ED7}" srcOrd="3" destOrd="0" presId="urn:microsoft.com/office/officeart/2005/8/layout/hList6"/>
    <dgm:cxn modelId="{C58EF610-3AF1-EF41-A26E-B3FC94B115B2}" type="presParOf" srcId="{672D1924-49E6-CB49-ACD7-C3718602897B}" destId="{C9FB6956-D920-5C4C-B73B-1CC5E95A90E5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CE72C1-BC8C-2B4F-A4FE-CE7F276039C6}">
      <dsp:nvSpPr>
        <dsp:cNvPr id="0" name=""/>
        <dsp:cNvSpPr/>
      </dsp:nvSpPr>
      <dsp:spPr>
        <a:xfrm rot="16200000">
          <a:off x="-1298513" y="1299303"/>
          <a:ext cx="4653482" cy="2054875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0" tIns="0" rIns="108542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accent2"/>
              </a:solidFill>
              <a:latin typeface="Montserrat" pitchFamily="2" charset="77"/>
            </a:rPr>
            <a:t>Membership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Montserrat" pitchFamily="2" charset="77"/>
            </a:rPr>
            <a:t>Complete KYC requirements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>
            <a:latin typeface="Montserrat" pitchFamily="2" charset="77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Montserrat" pitchFamily="2" charset="77"/>
            </a:rPr>
            <a:t>Sign membership agreement</a:t>
          </a:r>
          <a:endParaRPr lang="en-US" sz="1300" kern="1200" dirty="0">
            <a:solidFill>
              <a:srgbClr val="FF0000"/>
            </a:solidFill>
            <a:latin typeface="Montserrat" pitchFamily="2" charset="77"/>
          </a:endParaRPr>
        </a:p>
      </dsp:txBody>
      <dsp:txXfrm rot="5400000">
        <a:off x="790" y="930696"/>
        <a:ext cx="2054875" cy="2792090"/>
      </dsp:txXfrm>
    </dsp:sp>
    <dsp:sp modelId="{C20050DE-1E9E-BB46-98B6-5562F1EBA6EE}">
      <dsp:nvSpPr>
        <dsp:cNvPr id="0" name=""/>
        <dsp:cNvSpPr/>
      </dsp:nvSpPr>
      <dsp:spPr>
        <a:xfrm rot="16200000">
          <a:off x="910477" y="1299303"/>
          <a:ext cx="4653482" cy="2054875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0" tIns="0" rIns="108542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accent2"/>
              </a:solidFill>
              <a:latin typeface="Montserrat" pitchFamily="2" charset="77"/>
            </a:rPr>
            <a:t>Access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Montserrat" pitchFamily="2" charset="77"/>
            </a:rPr>
            <a:t>Fill and sign the application form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>
            <a:latin typeface="Montserrat" pitchFamily="2" charset="77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Montserrat" pitchFamily="2" charset="77"/>
            </a:rPr>
            <a:t>Creation of profiles/users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>
            <a:latin typeface="Montserrat" pitchFamily="2" charset="77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Montserrat" pitchFamily="2" charset="77"/>
            </a:rPr>
            <a:t>Setting up local currency accounts on the marketplace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>
            <a:latin typeface="Montserrat" pitchFamily="2" charset="77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Montserrat" pitchFamily="2" charset="77"/>
            </a:rPr>
            <a:t>Granting access to users</a:t>
          </a:r>
        </a:p>
      </dsp:txBody>
      <dsp:txXfrm rot="5400000">
        <a:off x="2209780" y="930696"/>
        <a:ext cx="2054875" cy="2792090"/>
      </dsp:txXfrm>
    </dsp:sp>
    <dsp:sp modelId="{C9FB6956-D920-5C4C-B73B-1CC5E95A90E5}">
      <dsp:nvSpPr>
        <dsp:cNvPr id="0" name=""/>
        <dsp:cNvSpPr/>
      </dsp:nvSpPr>
      <dsp:spPr>
        <a:xfrm rot="16200000">
          <a:off x="3119468" y="1299303"/>
          <a:ext cx="4653482" cy="2054875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0" tIns="0" rIns="108542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accent2"/>
              </a:solidFill>
              <a:latin typeface="Montserrat" pitchFamily="2" charset="77"/>
            </a:rPr>
            <a:t>Training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Montserrat" pitchFamily="2" charset="77"/>
            </a:rPr>
            <a:t>Virtual and hand-son training</a:t>
          </a:r>
        </a:p>
      </dsp:txBody>
      <dsp:txXfrm rot="5400000">
        <a:off x="4418771" y="930696"/>
        <a:ext cx="2054875" cy="27920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AC8C2F-F0F8-47CF-8894-EF81A2216587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851D0-FDC2-4A0A-B022-EE0B576BD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683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2b110bb8e7c_2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8" name="Google Shape;568;g2b110bb8e7c_2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20.emf"/><Relationship Id="rId5" Type="http://schemas.openxmlformats.org/officeDocument/2006/relationships/image" Target="../media/image5.png"/><Relationship Id="rId4" Type="http://schemas.openxmlformats.org/officeDocument/2006/relationships/image" Target="../media/image19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g2b110bb8e7c_2_7" descr="Une image contenant bleu, violet, Caractère coloré, Bleu électrique&#10;&#10;Description générée automatiquem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g2b110bb8e7c_2_7"/>
          <p:cNvSpPr txBox="1">
            <a:spLocks noGrp="1"/>
          </p:cNvSpPr>
          <p:nvPr>
            <p:ph type="ctrTitle"/>
          </p:nvPr>
        </p:nvSpPr>
        <p:spPr>
          <a:xfrm>
            <a:off x="1030841" y="2987527"/>
            <a:ext cx="5246670" cy="150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 Medium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g2b110bb8e7c_2_7"/>
          <p:cNvSpPr txBox="1">
            <a:spLocks noGrp="1"/>
          </p:cNvSpPr>
          <p:nvPr>
            <p:ph type="subTitle" idx="1"/>
          </p:nvPr>
        </p:nvSpPr>
        <p:spPr>
          <a:xfrm>
            <a:off x="1030841" y="4587728"/>
            <a:ext cx="5246670" cy="672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7" name="Google Shape;257;g2b110bb8e7c_2_7"/>
          <p:cNvSpPr txBox="1">
            <a:spLocks noGrp="1"/>
          </p:cNvSpPr>
          <p:nvPr>
            <p:ph type="dt" idx="10"/>
          </p:nvPr>
        </p:nvSpPr>
        <p:spPr>
          <a:xfrm>
            <a:off x="1030840" y="6356350"/>
            <a:ext cx="25505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58" name="Google Shape;258;g2b110bb8e7c_2_7"/>
          <p:cNvPicPr preferRelativeResize="0"/>
          <p:nvPr/>
        </p:nvPicPr>
        <p:blipFill rotWithShape="1">
          <a:blip r:embed="rId3">
            <a:alphaModFix/>
          </a:blip>
          <a:srcRect l="25129" t="28235" r="16459" b="28719"/>
          <a:stretch/>
        </p:blipFill>
        <p:spPr>
          <a:xfrm>
            <a:off x="827642" y="269533"/>
            <a:ext cx="4443349" cy="2316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" name="Google Shape;259;g2b110bb8e7c_2_7"/>
          <p:cNvGrpSpPr/>
          <p:nvPr/>
        </p:nvGrpSpPr>
        <p:grpSpPr>
          <a:xfrm>
            <a:off x="7742731" y="5314475"/>
            <a:ext cx="4063450" cy="1579440"/>
            <a:chOff x="4848512" y="5886313"/>
            <a:chExt cx="2072433" cy="805543"/>
          </a:xfrm>
        </p:grpSpPr>
        <p:pic>
          <p:nvPicPr>
            <p:cNvPr id="260" name="Google Shape;260;g2b110bb8e7c_2_7"/>
            <p:cNvPicPr preferRelativeResize="0"/>
            <p:nvPr/>
          </p:nvPicPr>
          <p:blipFill rotWithShape="1">
            <a:blip r:embed="rId4">
              <a:alphaModFix/>
            </a:blip>
            <a:srcRect r="38512"/>
            <a:stretch/>
          </p:blipFill>
          <p:spPr>
            <a:xfrm>
              <a:off x="4848512" y="5886313"/>
              <a:ext cx="1569641" cy="8055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" name="Google Shape;261;g2b110bb8e7c_2_7" descr="Une image contenant texte, symbole, Emblème, logo&#10;&#10;Description générée automatiquement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403708" y="6060283"/>
              <a:ext cx="517237" cy="48463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9316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light grey">
  <p:cSld name="Title slide light grey">
    <p:bg>
      <p:bgPr>
        <a:solidFill>
          <a:schemeClr val="accent5"/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b110bb8e7c_2_128"/>
          <p:cNvSpPr txBox="1">
            <a:spLocks noGrp="1"/>
          </p:cNvSpPr>
          <p:nvPr>
            <p:ph type="sldNum" idx="12"/>
          </p:nvPr>
        </p:nvSpPr>
        <p:spPr>
          <a:xfrm>
            <a:off x="469900" y="6310312"/>
            <a:ext cx="719667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6" name="Google Shape;376;g2b110bb8e7c_2_128"/>
          <p:cNvSpPr txBox="1">
            <a:spLocks noGrp="1"/>
          </p:cNvSpPr>
          <p:nvPr>
            <p:ph type="dt" idx="10"/>
          </p:nvPr>
        </p:nvSpPr>
        <p:spPr>
          <a:xfrm>
            <a:off x="1752599" y="6310312"/>
            <a:ext cx="2778304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g2b110bb8e7c_2_128"/>
          <p:cNvSpPr txBox="1">
            <a:spLocks noGrp="1"/>
          </p:cNvSpPr>
          <p:nvPr>
            <p:ph type="title"/>
          </p:nvPr>
        </p:nvSpPr>
        <p:spPr>
          <a:xfrm>
            <a:off x="469900" y="365125"/>
            <a:ext cx="6588446" cy="803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Medium"/>
              <a:buNone/>
              <a:defRPr sz="2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g2b110bb8e7c_2_128"/>
          <p:cNvSpPr txBox="1">
            <a:spLocks noGrp="1"/>
          </p:cNvSpPr>
          <p:nvPr>
            <p:ph type="body" idx="1"/>
          </p:nvPr>
        </p:nvSpPr>
        <p:spPr>
          <a:xfrm>
            <a:off x="7391400" y="365125"/>
            <a:ext cx="233680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9" name="Google Shape;379;g2b110bb8e7c_2_128"/>
          <p:cNvSpPr txBox="1">
            <a:spLocks noGrp="1"/>
          </p:cNvSpPr>
          <p:nvPr>
            <p:ph type="ftr" idx="11"/>
          </p:nvPr>
        </p:nvSpPr>
        <p:spPr>
          <a:xfrm>
            <a:off x="7567766" y="631031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80" name="Google Shape;380;g2b110bb8e7c_2_1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17512" y="133110"/>
            <a:ext cx="721204" cy="7212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0164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light purple">
  <p:cSld name="Title slide light purple">
    <p:bg>
      <p:bgPr>
        <a:solidFill>
          <a:srgbClr val="E4D9EC">
            <a:alpha val="54509"/>
          </a:srgbClr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b110bb8e7c_2_135"/>
          <p:cNvSpPr txBox="1">
            <a:spLocks noGrp="1"/>
          </p:cNvSpPr>
          <p:nvPr>
            <p:ph type="sldNum" idx="12"/>
          </p:nvPr>
        </p:nvSpPr>
        <p:spPr>
          <a:xfrm>
            <a:off x="469900" y="6310312"/>
            <a:ext cx="719667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3" name="Google Shape;383;g2b110bb8e7c_2_135"/>
          <p:cNvSpPr txBox="1">
            <a:spLocks noGrp="1"/>
          </p:cNvSpPr>
          <p:nvPr>
            <p:ph type="dt" idx="10"/>
          </p:nvPr>
        </p:nvSpPr>
        <p:spPr>
          <a:xfrm>
            <a:off x="1752599" y="6310312"/>
            <a:ext cx="2778304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g2b110bb8e7c_2_135"/>
          <p:cNvSpPr txBox="1">
            <a:spLocks noGrp="1"/>
          </p:cNvSpPr>
          <p:nvPr>
            <p:ph type="body" idx="1"/>
          </p:nvPr>
        </p:nvSpPr>
        <p:spPr>
          <a:xfrm>
            <a:off x="7391400" y="365125"/>
            <a:ext cx="233680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5" name="Google Shape;385;g2b110bb8e7c_2_135"/>
          <p:cNvSpPr txBox="1">
            <a:spLocks noGrp="1"/>
          </p:cNvSpPr>
          <p:nvPr>
            <p:ph type="ftr" idx="11"/>
          </p:nvPr>
        </p:nvSpPr>
        <p:spPr>
          <a:xfrm>
            <a:off x="7567766" y="631031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86" name="Google Shape;386;g2b110bb8e7c_2_1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17512" y="133110"/>
            <a:ext cx="721204" cy="721204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g2b110bb8e7c_2_135"/>
          <p:cNvSpPr txBox="1">
            <a:spLocks noGrp="1"/>
          </p:cNvSpPr>
          <p:nvPr>
            <p:ph type="title"/>
          </p:nvPr>
        </p:nvSpPr>
        <p:spPr>
          <a:xfrm>
            <a:off x="469900" y="365125"/>
            <a:ext cx="6588446" cy="803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Medium"/>
              <a:buNone/>
              <a:defRPr sz="2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6771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elfolie" type="title">
  <p:cSld name="1_Titelfolie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g2b110bb8e7c_2_1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g2b110bb8e7c_2_142"/>
          <p:cNvSpPr txBox="1">
            <a:spLocks noGrp="1"/>
          </p:cNvSpPr>
          <p:nvPr>
            <p:ph type="ctrTitle"/>
          </p:nvPr>
        </p:nvSpPr>
        <p:spPr>
          <a:xfrm>
            <a:off x="1030841" y="2433352"/>
            <a:ext cx="5246670" cy="150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 Medium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g2b110bb8e7c_2_142"/>
          <p:cNvSpPr txBox="1">
            <a:spLocks noGrp="1"/>
          </p:cNvSpPr>
          <p:nvPr>
            <p:ph type="subTitle" idx="1"/>
          </p:nvPr>
        </p:nvSpPr>
        <p:spPr>
          <a:xfrm>
            <a:off x="1030841" y="4033553"/>
            <a:ext cx="5246670" cy="672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2" name="Google Shape;392;g2b110bb8e7c_2_1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g2b110bb8e7c_2_1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g2b110bb8e7c_2_1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95" name="Google Shape;395;g2b110bb8e7c_2_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473" y="391927"/>
            <a:ext cx="3696821" cy="154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g2b110bb8e7c_2_1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10569" y="4888344"/>
            <a:ext cx="5080195" cy="1603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g2b110bb8e7c_2_1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10568" y="4033553"/>
            <a:ext cx="5080195" cy="16030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424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COL DIVIDER">
  <p:cSld name="1_COL DIVIDER">
    <p:bg>
      <p:bgPr>
        <a:solidFill>
          <a:srgbClr val="129276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g2b110bb8e7c_2_152"/>
          <p:cNvPicPr preferRelativeResize="0"/>
          <p:nvPr/>
        </p:nvPicPr>
        <p:blipFill rotWithShape="1">
          <a:blip r:embed="rId2">
            <a:alphaModFix/>
          </a:blip>
          <a:srcRect r="1381"/>
          <a:stretch/>
        </p:blipFill>
        <p:spPr>
          <a:xfrm>
            <a:off x="1" y="955"/>
            <a:ext cx="388402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g2b110bb8e7c_2_152"/>
          <p:cNvSpPr txBox="1">
            <a:spLocks noGrp="1"/>
          </p:cNvSpPr>
          <p:nvPr>
            <p:ph type="subTitle" idx="1"/>
          </p:nvPr>
        </p:nvSpPr>
        <p:spPr>
          <a:xfrm>
            <a:off x="4678606" y="3806503"/>
            <a:ext cx="4497204" cy="404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1" name="Google Shape;401;g2b110bb8e7c_2_152"/>
          <p:cNvSpPr txBox="1">
            <a:spLocks noGrp="1"/>
          </p:cNvSpPr>
          <p:nvPr>
            <p:ph type="body" idx="2"/>
          </p:nvPr>
        </p:nvSpPr>
        <p:spPr>
          <a:xfrm>
            <a:off x="4689109" y="2023968"/>
            <a:ext cx="6730039" cy="1633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33400" algn="l">
              <a:lnSpc>
                <a:spcPct val="103333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Char char="•"/>
              <a:defRPr sz="4800" b="1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02" name="Google Shape;402;g2b110bb8e7c_2_152"/>
          <p:cNvGrpSpPr/>
          <p:nvPr/>
        </p:nvGrpSpPr>
        <p:grpSpPr>
          <a:xfrm>
            <a:off x="390065" y="404376"/>
            <a:ext cx="882756" cy="938427"/>
            <a:chOff x="354659" y="383624"/>
            <a:chExt cx="1279572" cy="1360267"/>
          </a:xfrm>
        </p:grpSpPr>
        <p:pic>
          <p:nvPicPr>
            <p:cNvPr id="403" name="Google Shape;403;g2b110bb8e7c_2_1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3825" y="383624"/>
              <a:ext cx="1141240" cy="13602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4" name="Google Shape;404;g2b110bb8e7c_2_15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4659" y="885294"/>
              <a:ext cx="1279572" cy="1152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5" name="Google Shape;405;g2b110bb8e7c_2_1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92748" y="544481"/>
              <a:ext cx="783882" cy="69166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60673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b110bb8e7c_2_1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g2b110bb8e7c_2_1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g2b110bb8e7c_2_1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6170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white with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C76A045D-A060-C52E-8522-2E60E0F5C8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589094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C76A045D-A060-C52E-8522-2E60E0F5C8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Espace réservé du contenu 6">
            <a:extLst>
              <a:ext uri="{FF2B5EF4-FFF2-40B4-BE49-F238E27FC236}">
                <a16:creationId xmlns:a16="http://schemas.microsoft.com/office/drawing/2014/main" id="{3D8BF8F9-C62A-0183-2284-E3F22E3C91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521"/>
          <a:stretch/>
        </p:blipFill>
        <p:spPr>
          <a:xfrm>
            <a:off x="0" y="0"/>
            <a:ext cx="1796671" cy="6874945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A52F8CAF-415F-1C26-EC4A-E273F4DDABB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87" y="4704313"/>
            <a:ext cx="1168413" cy="531778"/>
          </a:xfrm>
          <a:prstGeom prst="rect">
            <a:avLst/>
          </a:prstGeom>
        </p:spPr>
      </p:pic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21410DB4-8E23-8EC5-CF97-A031D2F4A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7540" y="6209507"/>
            <a:ext cx="1283554" cy="503236"/>
          </a:xfrm>
        </p:spPr>
        <p:txBody>
          <a:bodyPr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fld id="{9D8C824A-04EA-4519-9829-C06F56F471E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9D06ECD4-7732-CF19-35A5-93F3A341B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588" y="5512456"/>
            <a:ext cx="1283554" cy="405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34814DF-2B02-4D75-B18C-DEC72BED3A5D}" type="datetime1">
              <a:rPr lang="de-DE" smtClean="0"/>
              <a:t>27.05.2025</a:t>
            </a:fld>
            <a:endParaRPr lang="en-GB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CBCFA3-6843-C96A-DE7A-27DEE98C7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200" y="365125"/>
            <a:ext cx="6478999" cy="549275"/>
          </a:xfrm>
        </p:spPr>
        <p:txBody>
          <a:bodyPr vert="horz">
            <a:no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52C54D46-5C5A-910B-5371-926FD624D3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34500" y="365125"/>
            <a:ext cx="2336800" cy="257175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Montserrat Medium" pitchFamily="2" charset="0"/>
              </a:defRPr>
            </a:lvl1pPr>
          </a:lstStyle>
          <a:p>
            <a:pPr lvl="0"/>
            <a:r>
              <a:rPr lang="en-GB"/>
              <a:t>PRESENTATION TITLE</a:t>
            </a: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0484796A-B1A9-5CB4-4E3C-1A2410BA67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11901" y="6347619"/>
            <a:ext cx="2412999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E8F7335D-C7E8-96E2-1CF2-E6BDFBC747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6200" y="6347619"/>
            <a:ext cx="3392900" cy="365124"/>
          </a:xfrm>
        </p:spPr>
        <p:txBody>
          <a:bodyPr vert="horz" lIns="91440" tIns="45720" rIns="91440" bIns="45720" rtlCol="0" anchor="ctr"/>
          <a:lstStyle>
            <a:lvl1pPr marL="0" indent="0" algn="l">
              <a:buNone/>
              <a:defRPr lang="en-GB" sz="1200" dirty="0">
                <a:latin typeface="Montserrat Medium" pitchFamily="2" charset="0"/>
              </a:defRPr>
            </a:lvl1pPr>
          </a:lstStyle>
          <a:p>
            <a:pPr marL="0" lvl="0"/>
            <a:r>
              <a:rPr lang="en-GB"/>
              <a:t>Document Classification:</a:t>
            </a:r>
          </a:p>
        </p:txBody>
      </p:sp>
      <p:pic>
        <p:nvPicPr>
          <p:cNvPr id="23" name="Graphic 11">
            <a:extLst>
              <a:ext uri="{FF2B5EF4-FFF2-40B4-BE49-F238E27FC236}">
                <a16:creationId xmlns:a16="http://schemas.microsoft.com/office/drawing/2014/main" id="{CD0C6DA2-1ECC-666D-0DD8-BAF6998BC26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442" y="382072"/>
            <a:ext cx="1204558" cy="50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16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4" descr="Une image contenant bleu, violet, Caractère coloré, Bleu électrique&#10;&#10;Description générée automatiquem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4"/>
          <p:cNvSpPr txBox="1">
            <a:spLocks noGrp="1"/>
          </p:cNvSpPr>
          <p:nvPr>
            <p:ph type="ctrTitle"/>
          </p:nvPr>
        </p:nvSpPr>
        <p:spPr>
          <a:xfrm>
            <a:off x="1030841" y="2987527"/>
            <a:ext cx="5246670" cy="150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 Medium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subTitle" idx="1"/>
          </p:nvPr>
        </p:nvSpPr>
        <p:spPr>
          <a:xfrm>
            <a:off x="1030841" y="4587728"/>
            <a:ext cx="5246670" cy="672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dt" idx="10"/>
          </p:nvPr>
        </p:nvSpPr>
        <p:spPr>
          <a:xfrm>
            <a:off x="1030840" y="6356350"/>
            <a:ext cx="25505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3" name="Google Shape;15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642" y="269533"/>
            <a:ext cx="4443349" cy="2316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" name="Google Shape;154;p24"/>
          <p:cNvGrpSpPr/>
          <p:nvPr/>
        </p:nvGrpSpPr>
        <p:grpSpPr>
          <a:xfrm>
            <a:off x="7742731" y="5314475"/>
            <a:ext cx="4063450" cy="1579440"/>
            <a:chOff x="4848512" y="5886313"/>
            <a:chExt cx="2072433" cy="805543"/>
          </a:xfrm>
        </p:grpSpPr>
        <p:pic>
          <p:nvPicPr>
            <p:cNvPr id="155" name="Google Shape;155;p24"/>
            <p:cNvPicPr preferRelativeResize="0"/>
            <p:nvPr/>
          </p:nvPicPr>
          <p:blipFill rotWithShape="1">
            <a:blip r:embed="rId4">
              <a:alphaModFix/>
            </a:blip>
            <a:srcRect r="38512"/>
            <a:stretch/>
          </p:blipFill>
          <p:spPr>
            <a:xfrm>
              <a:off x="4848512" y="5886313"/>
              <a:ext cx="1569641" cy="8055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24" descr="Une image contenant texte, symbole, Emblème, logo&#10;&#10;Description générée automatiquement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403708" y="6060283"/>
              <a:ext cx="517237" cy="48463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24377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 violet with banner">
  <p:cSld name="2_Title slide violet with banner">
    <p:bg>
      <p:bgPr>
        <a:solidFill>
          <a:srgbClr val="E4D9EC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96671" cy="687494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6"/>
          <p:cNvSpPr txBox="1">
            <a:spLocks noGrp="1"/>
          </p:cNvSpPr>
          <p:nvPr>
            <p:ph type="title"/>
          </p:nvPr>
        </p:nvSpPr>
        <p:spPr>
          <a:xfrm>
            <a:off x="2106200" y="365125"/>
            <a:ext cx="6478999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Medium"/>
              <a:buNone/>
              <a:defRPr sz="2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6"/>
          <p:cNvSpPr txBox="1">
            <a:spLocks noGrp="1"/>
          </p:cNvSpPr>
          <p:nvPr>
            <p:ph type="body" idx="1"/>
          </p:nvPr>
        </p:nvSpPr>
        <p:spPr>
          <a:xfrm>
            <a:off x="9334500" y="365125"/>
            <a:ext cx="233680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1" name="Google Shape;17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587" y="4704313"/>
            <a:ext cx="1168413" cy="531778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6"/>
          <p:cNvSpPr txBox="1">
            <a:spLocks noGrp="1"/>
          </p:cNvSpPr>
          <p:nvPr>
            <p:ph type="sldNum" idx="12"/>
          </p:nvPr>
        </p:nvSpPr>
        <p:spPr>
          <a:xfrm>
            <a:off x="101587" y="6209507"/>
            <a:ext cx="1283554" cy="503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lvl="1" indent="0" algn="l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lvl="2" indent="0" algn="l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lvl="3" indent="0" algn="l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lvl="4" indent="0" algn="l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lvl="5" indent="0" algn="l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lvl="6" indent="0" algn="l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lvl="7" indent="0" algn="l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lvl="8" indent="0" algn="l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3" name="Google Shape;173;p26"/>
          <p:cNvSpPr txBox="1"/>
          <p:nvPr/>
        </p:nvSpPr>
        <p:spPr>
          <a:xfrm>
            <a:off x="101588" y="5512456"/>
            <a:ext cx="1283554" cy="405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15.12.23</a:t>
            </a:r>
            <a:endParaRPr sz="12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4" name="Google Shape;174;p26"/>
          <p:cNvSpPr txBox="1">
            <a:spLocks noGrp="1"/>
          </p:cNvSpPr>
          <p:nvPr>
            <p:ph type="ftr" idx="11"/>
          </p:nvPr>
        </p:nvSpPr>
        <p:spPr>
          <a:xfrm>
            <a:off x="6311901" y="6347619"/>
            <a:ext cx="2412999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6"/>
          <p:cNvSpPr txBox="1">
            <a:spLocks noGrp="1"/>
          </p:cNvSpPr>
          <p:nvPr>
            <p:ph type="body" idx="2"/>
          </p:nvPr>
        </p:nvSpPr>
        <p:spPr>
          <a:xfrm>
            <a:off x="2106200" y="6347619"/>
            <a:ext cx="3392900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6" name="Google Shape;176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42" y="382072"/>
            <a:ext cx="1204558" cy="503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5893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 white with small banner">
  <p:cSld name="3_Title slide white with small banner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7"/>
          <p:cNvSpPr txBox="1">
            <a:spLocks noGrp="1"/>
          </p:cNvSpPr>
          <p:nvPr>
            <p:ph type="sldNum" idx="12"/>
          </p:nvPr>
        </p:nvSpPr>
        <p:spPr>
          <a:xfrm>
            <a:off x="406387" y="6222207"/>
            <a:ext cx="1283554" cy="503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lvl="1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lvl="2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lvl="3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lvl="4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lvl="5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lvl="6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lvl="7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lvl="8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9" name="Google Shape;179;p27"/>
          <p:cNvSpPr txBox="1">
            <a:spLocks noGrp="1"/>
          </p:cNvSpPr>
          <p:nvPr>
            <p:ph type="dt" idx="10"/>
          </p:nvPr>
        </p:nvSpPr>
        <p:spPr>
          <a:xfrm>
            <a:off x="406387" y="5835127"/>
            <a:ext cx="1283554" cy="31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7"/>
          <p:cNvSpPr txBox="1">
            <a:spLocks noGrp="1"/>
          </p:cNvSpPr>
          <p:nvPr>
            <p:ph type="title"/>
          </p:nvPr>
        </p:nvSpPr>
        <p:spPr>
          <a:xfrm>
            <a:off x="2106200" y="365125"/>
            <a:ext cx="6478999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Medium"/>
              <a:buNone/>
              <a:defRPr sz="2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7"/>
          <p:cNvSpPr txBox="1">
            <a:spLocks noGrp="1"/>
          </p:cNvSpPr>
          <p:nvPr>
            <p:ph type="body" idx="1"/>
          </p:nvPr>
        </p:nvSpPr>
        <p:spPr>
          <a:xfrm>
            <a:off x="9334500" y="365125"/>
            <a:ext cx="233680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27"/>
          <p:cNvSpPr txBox="1">
            <a:spLocks noGrp="1"/>
          </p:cNvSpPr>
          <p:nvPr>
            <p:ph type="ftr" idx="11"/>
          </p:nvPr>
        </p:nvSpPr>
        <p:spPr>
          <a:xfrm>
            <a:off x="6431487" y="6360319"/>
            <a:ext cx="2877613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7"/>
          <p:cNvSpPr txBox="1">
            <a:spLocks noGrp="1"/>
          </p:cNvSpPr>
          <p:nvPr>
            <p:ph type="body" idx="2"/>
          </p:nvPr>
        </p:nvSpPr>
        <p:spPr>
          <a:xfrm>
            <a:off x="2106200" y="6321425"/>
            <a:ext cx="2984500" cy="40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4" name="Google Shape;184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6444" y="365125"/>
            <a:ext cx="1204555" cy="5032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" name="Google Shape;185;p27"/>
          <p:cNvCxnSpPr/>
          <p:nvPr/>
        </p:nvCxnSpPr>
        <p:spPr>
          <a:xfrm>
            <a:off x="1816100" y="273586"/>
            <a:ext cx="0" cy="742414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86" name="Google Shape;18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365" y="0"/>
            <a:ext cx="350987" cy="68749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7" name="Google Shape;187;p27"/>
          <p:cNvCxnSpPr/>
          <p:nvPr/>
        </p:nvCxnSpPr>
        <p:spPr>
          <a:xfrm>
            <a:off x="1816100" y="5927200"/>
            <a:ext cx="0" cy="742414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715782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 grey with small banner">
  <p:cSld name="4_Title slide grey with small banner">
    <p:bg>
      <p:bgPr>
        <a:solidFill>
          <a:srgbClr val="F2F2F2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 txBox="1">
            <a:spLocks noGrp="1"/>
          </p:cNvSpPr>
          <p:nvPr>
            <p:ph type="title"/>
          </p:nvPr>
        </p:nvSpPr>
        <p:spPr>
          <a:xfrm>
            <a:off x="2106200" y="365125"/>
            <a:ext cx="6478999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Medium"/>
              <a:buNone/>
              <a:defRPr sz="2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8"/>
          <p:cNvSpPr txBox="1">
            <a:spLocks noGrp="1"/>
          </p:cNvSpPr>
          <p:nvPr>
            <p:ph type="body" idx="1"/>
          </p:nvPr>
        </p:nvSpPr>
        <p:spPr>
          <a:xfrm>
            <a:off x="9334500" y="365125"/>
            <a:ext cx="233680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91" name="Google Shape;191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6444" y="365125"/>
            <a:ext cx="1204555" cy="5032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2" name="Google Shape;192;p28"/>
          <p:cNvCxnSpPr/>
          <p:nvPr/>
        </p:nvCxnSpPr>
        <p:spPr>
          <a:xfrm>
            <a:off x="1816100" y="273586"/>
            <a:ext cx="0" cy="742414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3" name="Google Shape;19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365" y="0"/>
            <a:ext cx="350987" cy="687494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8"/>
          <p:cNvSpPr txBox="1">
            <a:spLocks noGrp="1"/>
          </p:cNvSpPr>
          <p:nvPr>
            <p:ph type="dt" idx="10"/>
          </p:nvPr>
        </p:nvSpPr>
        <p:spPr>
          <a:xfrm>
            <a:off x="406387" y="5835127"/>
            <a:ext cx="1283554" cy="31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8"/>
          <p:cNvSpPr txBox="1">
            <a:spLocks noGrp="1"/>
          </p:cNvSpPr>
          <p:nvPr>
            <p:ph type="ftr" idx="11"/>
          </p:nvPr>
        </p:nvSpPr>
        <p:spPr>
          <a:xfrm>
            <a:off x="6431487" y="6360319"/>
            <a:ext cx="2877613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8"/>
          <p:cNvSpPr txBox="1">
            <a:spLocks noGrp="1"/>
          </p:cNvSpPr>
          <p:nvPr>
            <p:ph type="body" idx="2"/>
          </p:nvPr>
        </p:nvSpPr>
        <p:spPr>
          <a:xfrm>
            <a:off x="2106200" y="6321425"/>
            <a:ext cx="2984500" cy="40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97" name="Google Shape;197;p28"/>
          <p:cNvCxnSpPr/>
          <p:nvPr/>
        </p:nvCxnSpPr>
        <p:spPr>
          <a:xfrm>
            <a:off x="1816100" y="5927200"/>
            <a:ext cx="0" cy="742414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8" name="Google Shape;198;p28"/>
          <p:cNvSpPr txBox="1">
            <a:spLocks noGrp="1"/>
          </p:cNvSpPr>
          <p:nvPr>
            <p:ph type="sldNum" idx="12"/>
          </p:nvPr>
        </p:nvSpPr>
        <p:spPr>
          <a:xfrm>
            <a:off x="406387" y="6222207"/>
            <a:ext cx="1283554" cy="503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lvl="1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lvl="2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lvl="3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lvl="4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lvl="5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lvl="6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lvl="7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lvl="8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3395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 violet with banner">
  <p:cSld name="2_Title slide violet with banner">
    <p:bg>
      <p:bgPr>
        <a:solidFill>
          <a:srgbClr val="E4D9EC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g2b110bb8e7c_2_16"/>
          <p:cNvPicPr preferRelativeResize="0"/>
          <p:nvPr/>
        </p:nvPicPr>
        <p:blipFill rotWithShape="1">
          <a:blip r:embed="rId2">
            <a:alphaModFix/>
          </a:blip>
          <a:srcRect l="42520"/>
          <a:stretch/>
        </p:blipFill>
        <p:spPr>
          <a:xfrm>
            <a:off x="0" y="0"/>
            <a:ext cx="1796671" cy="687494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g2b110bb8e7c_2_16"/>
          <p:cNvSpPr txBox="1">
            <a:spLocks noGrp="1"/>
          </p:cNvSpPr>
          <p:nvPr>
            <p:ph type="title"/>
          </p:nvPr>
        </p:nvSpPr>
        <p:spPr>
          <a:xfrm>
            <a:off x="2106200" y="365125"/>
            <a:ext cx="6478999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Medium"/>
              <a:buNone/>
              <a:defRPr sz="2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g2b110bb8e7c_2_16"/>
          <p:cNvSpPr txBox="1">
            <a:spLocks noGrp="1"/>
          </p:cNvSpPr>
          <p:nvPr>
            <p:ph type="body" idx="1"/>
          </p:nvPr>
        </p:nvSpPr>
        <p:spPr>
          <a:xfrm>
            <a:off x="9334500" y="365125"/>
            <a:ext cx="233680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66" name="Google Shape;266;g2b110bb8e7c_2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587" y="4704313"/>
            <a:ext cx="1168413" cy="531778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g2b110bb8e7c_2_16"/>
          <p:cNvSpPr txBox="1">
            <a:spLocks noGrp="1"/>
          </p:cNvSpPr>
          <p:nvPr>
            <p:ph type="sldNum" idx="12"/>
          </p:nvPr>
        </p:nvSpPr>
        <p:spPr>
          <a:xfrm>
            <a:off x="101587" y="6209507"/>
            <a:ext cx="1283554" cy="503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8" name="Google Shape;268;g2b110bb8e7c_2_16"/>
          <p:cNvSpPr txBox="1"/>
          <p:nvPr/>
        </p:nvSpPr>
        <p:spPr>
          <a:xfrm>
            <a:off x="101588" y="5512456"/>
            <a:ext cx="1283554" cy="405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18.12.2023</a:t>
            </a:r>
            <a:endParaRPr sz="12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69" name="Google Shape;269;g2b110bb8e7c_2_16"/>
          <p:cNvSpPr txBox="1">
            <a:spLocks noGrp="1"/>
          </p:cNvSpPr>
          <p:nvPr>
            <p:ph type="ftr" idx="11"/>
          </p:nvPr>
        </p:nvSpPr>
        <p:spPr>
          <a:xfrm>
            <a:off x="6311901" y="6347619"/>
            <a:ext cx="2412999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g2b110bb8e7c_2_16"/>
          <p:cNvSpPr txBox="1">
            <a:spLocks noGrp="1"/>
          </p:cNvSpPr>
          <p:nvPr>
            <p:ph type="body" idx="2"/>
          </p:nvPr>
        </p:nvSpPr>
        <p:spPr>
          <a:xfrm>
            <a:off x="2106200" y="6347619"/>
            <a:ext cx="3392900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1" name="Google Shape;271;g2b110bb8e7c_2_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42" y="382072"/>
            <a:ext cx="1204558" cy="503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19638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 violet with small banner">
  <p:cSld name="5_Title slide violet with small banner">
    <p:bg>
      <p:bgPr>
        <a:solidFill>
          <a:srgbClr val="E4D9EC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9"/>
          <p:cNvSpPr txBox="1">
            <a:spLocks noGrp="1"/>
          </p:cNvSpPr>
          <p:nvPr>
            <p:ph type="title"/>
          </p:nvPr>
        </p:nvSpPr>
        <p:spPr>
          <a:xfrm>
            <a:off x="2106200" y="365125"/>
            <a:ext cx="6478999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Medium"/>
              <a:buNone/>
              <a:defRPr sz="2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9"/>
          <p:cNvSpPr txBox="1">
            <a:spLocks noGrp="1"/>
          </p:cNvSpPr>
          <p:nvPr>
            <p:ph type="body" idx="1"/>
          </p:nvPr>
        </p:nvSpPr>
        <p:spPr>
          <a:xfrm>
            <a:off x="9334500" y="365125"/>
            <a:ext cx="233680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02" name="Google Shape;20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6444" y="365125"/>
            <a:ext cx="1204555" cy="5032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3" name="Google Shape;203;p29"/>
          <p:cNvCxnSpPr/>
          <p:nvPr/>
        </p:nvCxnSpPr>
        <p:spPr>
          <a:xfrm>
            <a:off x="1816100" y="273586"/>
            <a:ext cx="0" cy="742414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04" name="Google Shape;20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365" y="0"/>
            <a:ext cx="350987" cy="687494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9"/>
          <p:cNvSpPr txBox="1">
            <a:spLocks noGrp="1"/>
          </p:cNvSpPr>
          <p:nvPr>
            <p:ph type="dt" idx="10"/>
          </p:nvPr>
        </p:nvSpPr>
        <p:spPr>
          <a:xfrm>
            <a:off x="406387" y="5835127"/>
            <a:ext cx="1283554" cy="31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9"/>
          <p:cNvSpPr txBox="1">
            <a:spLocks noGrp="1"/>
          </p:cNvSpPr>
          <p:nvPr>
            <p:ph type="ftr" idx="11"/>
          </p:nvPr>
        </p:nvSpPr>
        <p:spPr>
          <a:xfrm>
            <a:off x="6431487" y="6360319"/>
            <a:ext cx="2877613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9"/>
          <p:cNvSpPr txBox="1">
            <a:spLocks noGrp="1"/>
          </p:cNvSpPr>
          <p:nvPr>
            <p:ph type="body" idx="2"/>
          </p:nvPr>
        </p:nvSpPr>
        <p:spPr>
          <a:xfrm>
            <a:off x="2106200" y="6321425"/>
            <a:ext cx="2984500" cy="40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08" name="Google Shape;208;p29"/>
          <p:cNvCxnSpPr/>
          <p:nvPr/>
        </p:nvCxnSpPr>
        <p:spPr>
          <a:xfrm>
            <a:off x="1816100" y="5927200"/>
            <a:ext cx="0" cy="742414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9" name="Google Shape;209;p29"/>
          <p:cNvSpPr txBox="1">
            <a:spLocks noGrp="1"/>
          </p:cNvSpPr>
          <p:nvPr>
            <p:ph type="sldNum" idx="12"/>
          </p:nvPr>
        </p:nvSpPr>
        <p:spPr>
          <a:xfrm>
            <a:off x="406387" y="6222207"/>
            <a:ext cx="1283554" cy="503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lvl="1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lvl="2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lvl="3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lvl="4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lvl="5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lvl="6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lvl="7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lvl="8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1178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 violet with small banner">
  <p:cSld name="6_Title slide violet with small banner">
    <p:bg>
      <p:bgPr>
        <a:solidFill>
          <a:schemeClr val="accen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0"/>
          <p:cNvSpPr txBox="1">
            <a:spLocks noGrp="1"/>
          </p:cNvSpPr>
          <p:nvPr>
            <p:ph type="title"/>
          </p:nvPr>
        </p:nvSpPr>
        <p:spPr>
          <a:xfrm>
            <a:off x="2106200" y="365125"/>
            <a:ext cx="6478999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Medium"/>
              <a:buNone/>
              <a:defRPr sz="2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30"/>
          <p:cNvSpPr txBox="1">
            <a:spLocks noGrp="1"/>
          </p:cNvSpPr>
          <p:nvPr>
            <p:ph type="body" idx="1"/>
          </p:nvPr>
        </p:nvSpPr>
        <p:spPr>
          <a:xfrm>
            <a:off x="9334500" y="365125"/>
            <a:ext cx="233680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13" name="Google Shape;213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6444" y="365125"/>
            <a:ext cx="1204555" cy="5032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4" name="Google Shape;214;p30"/>
          <p:cNvCxnSpPr/>
          <p:nvPr/>
        </p:nvCxnSpPr>
        <p:spPr>
          <a:xfrm>
            <a:off x="1816100" y="273586"/>
            <a:ext cx="0" cy="742414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15" name="Google Shape;21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365" y="0"/>
            <a:ext cx="350987" cy="687494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0"/>
          <p:cNvSpPr txBox="1">
            <a:spLocks noGrp="1"/>
          </p:cNvSpPr>
          <p:nvPr>
            <p:ph type="dt" idx="10"/>
          </p:nvPr>
        </p:nvSpPr>
        <p:spPr>
          <a:xfrm>
            <a:off x="406387" y="5835127"/>
            <a:ext cx="1283554" cy="31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30"/>
          <p:cNvSpPr txBox="1">
            <a:spLocks noGrp="1"/>
          </p:cNvSpPr>
          <p:nvPr>
            <p:ph type="ftr" idx="11"/>
          </p:nvPr>
        </p:nvSpPr>
        <p:spPr>
          <a:xfrm>
            <a:off x="6431487" y="6360319"/>
            <a:ext cx="2877613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30"/>
          <p:cNvSpPr txBox="1">
            <a:spLocks noGrp="1"/>
          </p:cNvSpPr>
          <p:nvPr>
            <p:ph type="body" idx="2"/>
          </p:nvPr>
        </p:nvSpPr>
        <p:spPr>
          <a:xfrm>
            <a:off x="2106200" y="6321425"/>
            <a:ext cx="2984500" cy="40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19" name="Google Shape;219;p30"/>
          <p:cNvCxnSpPr/>
          <p:nvPr/>
        </p:nvCxnSpPr>
        <p:spPr>
          <a:xfrm>
            <a:off x="1816100" y="5927200"/>
            <a:ext cx="0" cy="742414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0" name="Google Shape;220;p30"/>
          <p:cNvSpPr txBox="1">
            <a:spLocks noGrp="1"/>
          </p:cNvSpPr>
          <p:nvPr>
            <p:ph type="sldNum" idx="12"/>
          </p:nvPr>
        </p:nvSpPr>
        <p:spPr>
          <a:xfrm>
            <a:off x="406387" y="6222207"/>
            <a:ext cx="1283554" cy="503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lvl="1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lvl="2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lvl="3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lvl="4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lvl="5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lvl="6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lvl="7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lvl="8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9775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light purple">
  <p:cSld name="Title slide light purple">
    <p:bg>
      <p:bgPr>
        <a:solidFill>
          <a:srgbClr val="E4D9EC">
            <a:alpha val="54901"/>
          </a:srgbClr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1"/>
          <p:cNvSpPr txBox="1">
            <a:spLocks noGrp="1"/>
          </p:cNvSpPr>
          <p:nvPr>
            <p:ph type="sldNum" idx="12"/>
          </p:nvPr>
        </p:nvSpPr>
        <p:spPr>
          <a:xfrm>
            <a:off x="469900" y="6310312"/>
            <a:ext cx="719667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3" name="Google Shape;223;p31"/>
          <p:cNvSpPr txBox="1">
            <a:spLocks noGrp="1"/>
          </p:cNvSpPr>
          <p:nvPr>
            <p:ph type="dt" idx="10"/>
          </p:nvPr>
        </p:nvSpPr>
        <p:spPr>
          <a:xfrm>
            <a:off x="1752599" y="6310312"/>
            <a:ext cx="2778304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31"/>
          <p:cNvSpPr txBox="1">
            <a:spLocks noGrp="1"/>
          </p:cNvSpPr>
          <p:nvPr>
            <p:ph type="body" idx="1"/>
          </p:nvPr>
        </p:nvSpPr>
        <p:spPr>
          <a:xfrm>
            <a:off x="7391400" y="365125"/>
            <a:ext cx="233680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31"/>
          <p:cNvSpPr txBox="1">
            <a:spLocks noGrp="1"/>
          </p:cNvSpPr>
          <p:nvPr>
            <p:ph type="ftr" idx="11"/>
          </p:nvPr>
        </p:nvSpPr>
        <p:spPr>
          <a:xfrm>
            <a:off x="7567766" y="631031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6" name="Google Shape;226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17512" y="133110"/>
            <a:ext cx="721204" cy="721204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1"/>
          <p:cNvSpPr txBox="1">
            <a:spLocks noGrp="1"/>
          </p:cNvSpPr>
          <p:nvPr>
            <p:ph type="title"/>
          </p:nvPr>
        </p:nvSpPr>
        <p:spPr>
          <a:xfrm>
            <a:off x="469900" y="365125"/>
            <a:ext cx="6588446" cy="803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Medium"/>
              <a:buNone/>
              <a:defRPr sz="2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070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elfolie" type="title">
  <p:cSld name="1_Titelfolie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2"/>
          <p:cNvSpPr txBox="1">
            <a:spLocks noGrp="1"/>
          </p:cNvSpPr>
          <p:nvPr>
            <p:ph type="ctrTitle"/>
          </p:nvPr>
        </p:nvSpPr>
        <p:spPr>
          <a:xfrm>
            <a:off x="1030841" y="2433352"/>
            <a:ext cx="5246670" cy="150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 Medium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32"/>
          <p:cNvSpPr txBox="1">
            <a:spLocks noGrp="1"/>
          </p:cNvSpPr>
          <p:nvPr>
            <p:ph type="subTitle" idx="1"/>
          </p:nvPr>
        </p:nvSpPr>
        <p:spPr>
          <a:xfrm>
            <a:off x="1030841" y="4033553"/>
            <a:ext cx="5246670" cy="672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2" name="Google Shape;23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5" name="Google Shape;23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473" y="391927"/>
            <a:ext cx="3696821" cy="154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10569" y="4888344"/>
            <a:ext cx="5080195" cy="1603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10568" y="4033553"/>
            <a:ext cx="5080195" cy="16030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48848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COL DIVIDER">
  <p:cSld name="1_COL DIVIDER">
    <p:bg>
      <p:bgPr>
        <a:solidFill>
          <a:srgbClr val="129276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955"/>
            <a:ext cx="388402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3"/>
          <p:cNvSpPr txBox="1">
            <a:spLocks noGrp="1"/>
          </p:cNvSpPr>
          <p:nvPr>
            <p:ph type="subTitle" idx="1"/>
          </p:nvPr>
        </p:nvSpPr>
        <p:spPr>
          <a:xfrm>
            <a:off x="4678606" y="3806503"/>
            <a:ext cx="4497204" cy="404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33"/>
          <p:cNvSpPr txBox="1">
            <a:spLocks noGrp="1"/>
          </p:cNvSpPr>
          <p:nvPr>
            <p:ph type="body" idx="2"/>
          </p:nvPr>
        </p:nvSpPr>
        <p:spPr>
          <a:xfrm>
            <a:off x="4689109" y="2023968"/>
            <a:ext cx="6730039" cy="1633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33400" algn="l">
              <a:lnSpc>
                <a:spcPct val="103333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Char char="•"/>
              <a:defRPr sz="4800" b="1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42" name="Google Shape;242;p33"/>
          <p:cNvGrpSpPr/>
          <p:nvPr/>
        </p:nvGrpSpPr>
        <p:grpSpPr>
          <a:xfrm>
            <a:off x="390065" y="404376"/>
            <a:ext cx="882756" cy="938427"/>
            <a:chOff x="354659" y="383624"/>
            <a:chExt cx="1279572" cy="1360267"/>
          </a:xfrm>
        </p:grpSpPr>
        <p:pic>
          <p:nvPicPr>
            <p:cNvPr id="243" name="Google Shape;243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3825" y="383624"/>
              <a:ext cx="1141240" cy="13602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3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4659" y="885294"/>
              <a:ext cx="1279572" cy="1152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3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92748" y="544481"/>
              <a:ext cx="783882" cy="69166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43411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hite with banner">
  <p:cSld name="Title slide white with banner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g2b110bb8e7c_2_26"/>
          <p:cNvPicPr preferRelativeResize="0"/>
          <p:nvPr/>
        </p:nvPicPr>
        <p:blipFill rotWithShape="1">
          <a:blip r:embed="rId2">
            <a:alphaModFix/>
          </a:blip>
          <a:srcRect l="42520"/>
          <a:stretch/>
        </p:blipFill>
        <p:spPr>
          <a:xfrm>
            <a:off x="0" y="0"/>
            <a:ext cx="1796671" cy="6874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2b110bb8e7c_2_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587" y="4704313"/>
            <a:ext cx="1168413" cy="531778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g2b110bb8e7c_2_26"/>
          <p:cNvSpPr txBox="1">
            <a:spLocks noGrp="1"/>
          </p:cNvSpPr>
          <p:nvPr>
            <p:ph type="sldNum" idx="12"/>
          </p:nvPr>
        </p:nvSpPr>
        <p:spPr>
          <a:xfrm>
            <a:off x="10687540" y="6209507"/>
            <a:ext cx="1283554" cy="503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6" name="Google Shape;276;g2b110bb8e7c_2_26"/>
          <p:cNvSpPr txBox="1">
            <a:spLocks noGrp="1"/>
          </p:cNvSpPr>
          <p:nvPr>
            <p:ph type="dt" idx="10"/>
          </p:nvPr>
        </p:nvSpPr>
        <p:spPr>
          <a:xfrm>
            <a:off x="101588" y="5512456"/>
            <a:ext cx="1283554" cy="405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g2b110bb8e7c_2_26"/>
          <p:cNvSpPr txBox="1">
            <a:spLocks noGrp="1"/>
          </p:cNvSpPr>
          <p:nvPr>
            <p:ph type="title"/>
          </p:nvPr>
        </p:nvSpPr>
        <p:spPr>
          <a:xfrm>
            <a:off x="2106200" y="365125"/>
            <a:ext cx="6478999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Medium"/>
              <a:buNone/>
              <a:defRPr sz="2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g2b110bb8e7c_2_26"/>
          <p:cNvSpPr txBox="1">
            <a:spLocks noGrp="1"/>
          </p:cNvSpPr>
          <p:nvPr>
            <p:ph type="body" idx="1"/>
          </p:nvPr>
        </p:nvSpPr>
        <p:spPr>
          <a:xfrm>
            <a:off x="9334500" y="365125"/>
            <a:ext cx="233680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9" name="Google Shape;279;g2b110bb8e7c_2_26"/>
          <p:cNvSpPr txBox="1">
            <a:spLocks noGrp="1"/>
          </p:cNvSpPr>
          <p:nvPr>
            <p:ph type="ftr" idx="11"/>
          </p:nvPr>
        </p:nvSpPr>
        <p:spPr>
          <a:xfrm>
            <a:off x="6311901" y="6347619"/>
            <a:ext cx="2412999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g2b110bb8e7c_2_26"/>
          <p:cNvSpPr txBox="1">
            <a:spLocks noGrp="1"/>
          </p:cNvSpPr>
          <p:nvPr>
            <p:ph type="body" idx="2"/>
          </p:nvPr>
        </p:nvSpPr>
        <p:spPr>
          <a:xfrm>
            <a:off x="2106200" y="6347619"/>
            <a:ext cx="3392900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81" name="Google Shape;281;g2b110bb8e7c_2_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42" y="382072"/>
            <a:ext cx="1204558" cy="503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9216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 type="obj">
  <p:cSld name="1_Blank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b110bb8e7c_2_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13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g2b110bb8e7c_2_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g2b110bb8e7c_2_46"/>
          <p:cNvSpPr txBox="1">
            <a:spLocks noGrp="1"/>
          </p:cNvSpPr>
          <p:nvPr>
            <p:ph type="sldNum" idx="12"/>
          </p:nvPr>
        </p:nvSpPr>
        <p:spPr>
          <a:xfrm>
            <a:off x="11353799" y="6522668"/>
            <a:ext cx="695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6" name="Google Shape;296;g2b110bb8e7c_2_46"/>
          <p:cNvPicPr preferRelativeResize="0"/>
          <p:nvPr/>
        </p:nvPicPr>
        <p:blipFill rotWithShape="1">
          <a:blip r:embed="rId2">
            <a:alphaModFix/>
          </a:blip>
          <a:srcRect l="42520"/>
          <a:stretch/>
        </p:blipFill>
        <p:spPr>
          <a:xfrm>
            <a:off x="0" y="0"/>
            <a:ext cx="1796671" cy="6874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2b110bb8e7c_2_46"/>
          <p:cNvPicPr preferRelativeResize="0"/>
          <p:nvPr/>
        </p:nvPicPr>
        <p:blipFill rotWithShape="1">
          <a:blip r:embed="rId3">
            <a:alphaModFix/>
          </a:blip>
          <a:srcRect l="18067" t="29903" r="20296" b="33851"/>
          <a:stretch/>
        </p:blipFill>
        <p:spPr>
          <a:xfrm>
            <a:off x="125778" y="805070"/>
            <a:ext cx="1178872" cy="490466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2b110bb8e7c_2_46"/>
          <p:cNvSpPr txBox="1"/>
          <p:nvPr/>
        </p:nvSpPr>
        <p:spPr>
          <a:xfrm>
            <a:off x="5910189" y="6642556"/>
            <a:ext cx="190148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Document Classification: </a:t>
            </a:r>
            <a:r>
              <a:rPr lang="en-US" sz="800" b="0" i="0" u="none" strike="noStrike" cap="none">
                <a:solidFill>
                  <a:srgbClr val="00C000"/>
                </a:solidFill>
                <a:latin typeface="Arial"/>
                <a:ea typeface="Arial"/>
                <a:cs typeface="Arial"/>
                <a:sym typeface="Arial"/>
              </a:rPr>
              <a:t>Unclassified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g2b110bb8e7c_2_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80" y="5731716"/>
            <a:ext cx="1411532" cy="642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479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slide">
  <p:cSld name="Agenda slide">
    <p:bg>
      <p:bgPr>
        <a:solidFill>
          <a:srgbClr val="EFE9F4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b110bb8e7c_2_54"/>
          <p:cNvSpPr txBox="1">
            <a:spLocks noGrp="1"/>
          </p:cNvSpPr>
          <p:nvPr>
            <p:ph type="dt" idx="10"/>
          </p:nvPr>
        </p:nvSpPr>
        <p:spPr>
          <a:xfrm>
            <a:off x="8610600" y="633729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g2b110bb8e7c_2_54"/>
          <p:cNvSpPr txBox="1">
            <a:spLocks noGrp="1"/>
          </p:cNvSpPr>
          <p:nvPr>
            <p:ph type="ftr" idx="11"/>
          </p:nvPr>
        </p:nvSpPr>
        <p:spPr>
          <a:xfrm>
            <a:off x="4038600" y="633729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g2b110bb8e7c_2_54"/>
          <p:cNvSpPr txBox="1">
            <a:spLocks noGrp="1"/>
          </p:cNvSpPr>
          <p:nvPr>
            <p:ph type="sldNum" idx="12"/>
          </p:nvPr>
        </p:nvSpPr>
        <p:spPr>
          <a:xfrm>
            <a:off x="597614" y="633729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4" name="Google Shape;304;g2b110bb8e7c_2_54"/>
          <p:cNvSpPr txBox="1">
            <a:spLocks noGrp="1"/>
          </p:cNvSpPr>
          <p:nvPr>
            <p:ph type="title"/>
          </p:nvPr>
        </p:nvSpPr>
        <p:spPr>
          <a:xfrm>
            <a:off x="597614" y="488797"/>
            <a:ext cx="460111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2072"/>
              </a:buClr>
              <a:buSzPts val="7200"/>
              <a:buFont typeface="Montserrat Medium"/>
              <a:buNone/>
              <a:defRPr sz="7200">
                <a:solidFill>
                  <a:srgbClr val="4E207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g2b110bb8e7c_2_54"/>
          <p:cNvSpPr txBox="1">
            <a:spLocks noGrp="1"/>
          </p:cNvSpPr>
          <p:nvPr>
            <p:ph type="body" idx="1"/>
          </p:nvPr>
        </p:nvSpPr>
        <p:spPr>
          <a:xfrm>
            <a:off x="6154792" y="2008159"/>
            <a:ext cx="737313" cy="480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E2072"/>
              </a:buClr>
              <a:buSzPts val="2800"/>
              <a:buNone/>
              <a:defRPr sz="2800">
                <a:solidFill>
                  <a:srgbClr val="4E207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g2b110bb8e7c_2_54"/>
          <p:cNvSpPr txBox="1">
            <a:spLocks noGrp="1"/>
          </p:cNvSpPr>
          <p:nvPr>
            <p:ph type="body" idx="2"/>
          </p:nvPr>
        </p:nvSpPr>
        <p:spPr>
          <a:xfrm>
            <a:off x="7004407" y="2008159"/>
            <a:ext cx="151001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E2072"/>
              </a:buClr>
              <a:buSzPts val="1200"/>
              <a:buNone/>
              <a:defRPr sz="1200" cap="none">
                <a:solidFill>
                  <a:srgbClr val="4E207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7" name="Google Shape;307;g2b110bb8e7c_2_54"/>
          <p:cNvSpPr txBox="1">
            <a:spLocks noGrp="1"/>
          </p:cNvSpPr>
          <p:nvPr>
            <p:ph type="body" idx="3"/>
          </p:nvPr>
        </p:nvSpPr>
        <p:spPr>
          <a:xfrm>
            <a:off x="8994168" y="2008159"/>
            <a:ext cx="737313" cy="480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E2072"/>
              </a:buClr>
              <a:buSzPts val="2800"/>
              <a:buNone/>
              <a:defRPr sz="2800">
                <a:solidFill>
                  <a:srgbClr val="4E207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8" name="Google Shape;308;g2b110bb8e7c_2_54"/>
          <p:cNvSpPr txBox="1">
            <a:spLocks noGrp="1"/>
          </p:cNvSpPr>
          <p:nvPr>
            <p:ph type="body" idx="4"/>
          </p:nvPr>
        </p:nvSpPr>
        <p:spPr>
          <a:xfrm>
            <a:off x="9843783" y="2008159"/>
            <a:ext cx="151001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E2072"/>
              </a:buClr>
              <a:buSzPts val="1200"/>
              <a:buNone/>
              <a:defRPr sz="1200" cap="none">
                <a:solidFill>
                  <a:srgbClr val="4E207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cxnSp>
        <p:nvCxnSpPr>
          <p:cNvPr id="309" name="Google Shape;309;g2b110bb8e7c_2_54"/>
          <p:cNvCxnSpPr/>
          <p:nvPr/>
        </p:nvCxnSpPr>
        <p:spPr>
          <a:xfrm>
            <a:off x="6154792" y="1814360"/>
            <a:ext cx="2359632" cy="0"/>
          </a:xfrm>
          <a:prstGeom prst="straightConnector1">
            <a:avLst/>
          </a:prstGeom>
          <a:noFill/>
          <a:ln w="9525" cap="flat" cmpd="sng">
            <a:solidFill>
              <a:srgbClr val="3A195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0" name="Google Shape;310;g2b110bb8e7c_2_54"/>
          <p:cNvCxnSpPr/>
          <p:nvPr/>
        </p:nvCxnSpPr>
        <p:spPr>
          <a:xfrm>
            <a:off x="8983893" y="1806857"/>
            <a:ext cx="2359632" cy="0"/>
          </a:xfrm>
          <a:prstGeom prst="straightConnector1">
            <a:avLst/>
          </a:prstGeom>
          <a:noFill/>
          <a:ln w="9525" cap="flat" cmpd="sng">
            <a:solidFill>
              <a:srgbClr val="3A195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1" name="Google Shape;311;g2b110bb8e7c_2_54"/>
          <p:cNvSpPr txBox="1">
            <a:spLocks noGrp="1"/>
          </p:cNvSpPr>
          <p:nvPr>
            <p:ph type="body" idx="5"/>
          </p:nvPr>
        </p:nvSpPr>
        <p:spPr>
          <a:xfrm>
            <a:off x="6154792" y="3075970"/>
            <a:ext cx="737313" cy="480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E2072"/>
              </a:buClr>
              <a:buSzPts val="2800"/>
              <a:buNone/>
              <a:defRPr sz="2800">
                <a:solidFill>
                  <a:srgbClr val="4E207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g2b110bb8e7c_2_54"/>
          <p:cNvSpPr txBox="1">
            <a:spLocks noGrp="1"/>
          </p:cNvSpPr>
          <p:nvPr>
            <p:ph type="body" idx="6"/>
          </p:nvPr>
        </p:nvSpPr>
        <p:spPr>
          <a:xfrm>
            <a:off x="7004407" y="3075970"/>
            <a:ext cx="151001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E2072"/>
              </a:buClr>
              <a:buSzPts val="1200"/>
              <a:buNone/>
              <a:defRPr sz="1200" cap="none">
                <a:solidFill>
                  <a:srgbClr val="4E207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3" name="Google Shape;313;g2b110bb8e7c_2_54"/>
          <p:cNvSpPr txBox="1">
            <a:spLocks noGrp="1"/>
          </p:cNvSpPr>
          <p:nvPr>
            <p:ph type="body" idx="7"/>
          </p:nvPr>
        </p:nvSpPr>
        <p:spPr>
          <a:xfrm>
            <a:off x="8994168" y="3075970"/>
            <a:ext cx="737313" cy="480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E2072"/>
              </a:buClr>
              <a:buSzPts val="2800"/>
              <a:buNone/>
              <a:defRPr sz="2800">
                <a:solidFill>
                  <a:srgbClr val="4E207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g2b110bb8e7c_2_54"/>
          <p:cNvSpPr txBox="1">
            <a:spLocks noGrp="1"/>
          </p:cNvSpPr>
          <p:nvPr>
            <p:ph type="body" idx="8"/>
          </p:nvPr>
        </p:nvSpPr>
        <p:spPr>
          <a:xfrm>
            <a:off x="9843783" y="3075970"/>
            <a:ext cx="151001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E2072"/>
              </a:buClr>
              <a:buSzPts val="1200"/>
              <a:buNone/>
              <a:defRPr sz="1200" cap="none">
                <a:solidFill>
                  <a:srgbClr val="4E207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cxnSp>
        <p:nvCxnSpPr>
          <p:cNvPr id="315" name="Google Shape;315;g2b110bb8e7c_2_54"/>
          <p:cNvCxnSpPr/>
          <p:nvPr/>
        </p:nvCxnSpPr>
        <p:spPr>
          <a:xfrm>
            <a:off x="6154792" y="2882171"/>
            <a:ext cx="2359632" cy="0"/>
          </a:xfrm>
          <a:prstGeom prst="straightConnector1">
            <a:avLst/>
          </a:prstGeom>
          <a:noFill/>
          <a:ln w="9525" cap="flat" cmpd="sng">
            <a:solidFill>
              <a:srgbClr val="3A195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6" name="Google Shape;316;g2b110bb8e7c_2_54"/>
          <p:cNvCxnSpPr/>
          <p:nvPr/>
        </p:nvCxnSpPr>
        <p:spPr>
          <a:xfrm>
            <a:off x="8983893" y="2874668"/>
            <a:ext cx="2359632" cy="0"/>
          </a:xfrm>
          <a:prstGeom prst="straightConnector1">
            <a:avLst/>
          </a:prstGeom>
          <a:noFill/>
          <a:ln w="9525" cap="flat" cmpd="sng">
            <a:solidFill>
              <a:srgbClr val="3A195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7" name="Google Shape;317;g2b110bb8e7c_2_54"/>
          <p:cNvSpPr txBox="1">
            <a:spLocks noGrp="1"/>
          </p:cNvSpPr>
          <p:nvPr>
            <p:ph type="body" idx="9"/>
          </p:nvPr>
        </p:nvSpPr>
        <p:spPr>
          <a:xfrm>
            <a:off x="6144517" y="4150525"/>
            <a:ext cx="737313" cy="480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E2072"/>
              </a:buClr>
              <a:buSzPts val="2800"/>
              <a:buNone/>
              <a:defRPr sz="2800">
                <a:solidFill>
                  <a:srgbClr val="4E207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8" name="Google Shape;318;g2b110bb8e7c_2_54"/>
          <p:cNvSpPr txBox="1">
            <a:spLocks noGrp="1"/>
          </p:cNvSpPr>
          <p:nvPr>
            <p:ph type="body" idx="13"/>
          </p:nvPr>
        </p:nvSpPr>
        <p:spPr>
          <a:xfrm>
            <a:off x="6994132" y="4150525"/>
            <a:ext cx="151001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E2072"/>
              </a:buClr>
              <a:buSzPts val="1200"/>
              <a:buNone/>
              <a:defRPr sz="1200" cap="none">
                <a:solidFill>
                  <a:srgbClr val="4E207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9" name="Google Shape;319;g2b110bb8e7c_2_54"/>
          <p:cNvSpPr txBox="1">
            <a:spLocks noGrp="1"/>
          </p:cNvSpPr>
          <p:nvPr>
            <p:ph type="body" idx="14"/>
          </p:nvPr>
        </p:nvSpPr>
        <p:spPr>
          <a:xfrm>
            <a:off x="8983893" y="4150525"/>
            <a:ext cx="737313" cy="480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E2072"/>
              </a:buClr>
              <a:buSzPts val="2800"/>
              <a:buNone/>
              <a:defRPr sz="2800">
                <a:solidFill>
                  <a:srgbClr val="4E207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0" name="Google Shape;320;g2b110bb8e7c_2_54"/>
          <p:cNvSpPr txBox="1">
            <a:spLocks noGrp="1"/>
          </p:cNvSpPr>
          <p:nvPr>
            <p:ph type="body" idx="15"/>
          </p:nvPr>
        </p:nvSpPr>
        <p:spPr>
          <a:xfrm>
            <a:off x="9833508" y="4150525"/>
            <a:ext cx="151001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E2072"/>
              </a:buClr>
              <a:buSzPts val="1200"/>
              <a:buNone/>
              <a:defRPr sz="1200" cap="none">
                <a:solidFill>
                  <a:srgbClr val="4E207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cxnSp>
        <p:nvCxnSpPr>
          <p:cNvPr id="321" name="Google Shape;321;g2b110bb8e7c_2_54"/>
          <p:cNvCxnSpPr/>
          <p:nvPr/>
        </p:nvCxnSpPr>
        <p:spPr>
          <a:xfrm>
            <a:off x="6144517" y="3956726"/>
            <a:ext cx="2359632" cy="0"/>
          </a:xfrm>
          <a:prstGeom prst="straightConnector1">
            <a:avLst/>
          </a:prstGeom>
          <a:noFill/>
          <a:ln w="9525" cap="flat" cmpd="sng">
            <a:solidFill>
              <a:srgbClr val="3A195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2" name="Google Shape;322;g2b110bb8e7c_2_54"/>
          <p:cNvCxnSpPr/>
          <p:nvPr/>
        </p:nvCxnSpPr>
        <p:spPr>
          <a:xfrm>
            <a:off x="8973618" y="3949223"/>
            <a:ext cx="2359632" cy="0"/>
          </a:xfrm>
          <a:prstGeom prst="straightConnector1">
            <a:avLst/>
          </a:prstGeom>
          <a:noFill/>
          <a:ln w="9525" cap="flat" cmpd="sng">
            <a:solidFill>
              <a:srgbClr val="3A195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3" name="Google Shape;323;g2b110bb8e7c_2_54"/>
          <p:cNvSpPr txBox="1">
            <a:spLocks noGrp="1"/>
          </p:cNvSpPr>
          <p:nvPr>
            <p:ph type="body" idx="16"/>
          </p:nvPr>
        </p:nvSpPr>
        <p:spPr>
          <a:xfrm>
            <a:off x="6134242" y="5207813"/>
            <a:ext cx="737313" cy="480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E2072"/>
              </a:buClr>
              <a:buSzPts val="2800"/>
              <a:buNone/>
              <a:defRPr sz="2800">
                <a:solidFill>
                  <a:srgbClr val="4E207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g2b110bb8e7c_2_54"/>
          <p:cNvSpPr txBox="1">
            <a:spLocks noGrp="1"/>
          </p:cNvSpPr>
          <p:nvPr>
            <p:ph type="body" idx="17"/>
          </p:nvPr>
        </p:nvSpPr>
        <p:spPr>
          <a:xfrm>
            <a:off x="6983857" y="5207813"/>
            <a:ext cx="151001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E2072"/>
              </a:buClr>
              <a:buSzPts val="1200"/>
              <a:buNone/>
              <a:defRPr sz="1200" cap="none">
                <a:solidFill>
                  <a:srgbClr val="4E207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g2b110bb8e7c_2_54"/>
          <p:cNvSpPr txBox="1">
            <a:spLocks noGrp="1"/>
          </p:cNvSpPr>
          <p:nvPr>
            <p:ph type="body" idx="18"/>
          </p:nvPr>
        </p:nvSpPr>
        <p:spPr>
          <a:xfrm>
            <a:off x="8973618" y="5207813"/>
            <a:ext cx="737313" cy="480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E2072"/>
              </a:buClr>
              <a:buSzPts val="2800"/>
              <a:buNone/>
              <a:defRPr sz="2800">
                <a:solidFill>
                  <a:srgbClr val="4E207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6" name="Google Shape;326;g2b110bb8e7c_2_54"/>
          <p:cNvSpPr txBox="1">
            <a:spLocks noGrp="1"/>
          </p:cNvSpPr>
          <p:nvPr>
            <p:ph type="body" idx="19"/>
          </p:nvPr>
        </p:nvSpPr>
        <p:spPr>
          <a:xfrm>
            <a:off x="9823233" y="5207813"/>
            <a:ext cx="151001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E2072"/>
              </a:buClr>
              <a:buSzPts val="1200"/>
              <a:buNone/>
              <a:defRPr sz="1200" cap="none">
                <a:solidFill>
                  <a:srgbClr val="4E207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cxnSp>
        <p:nvCxnSpPr>
          <p:cNvPr id="327" name="Google Shape;327;g2b110bb8e7c_2_54"/>
          <p:cNvCxnSpPr/>
          <p:nvPr/>
        </p:nvCxnSpPr>
        <p:spPr>
          <a:xfrm>
            <a:off x="6134242" y="5014014"/>
            <a:ext cx="2359632" cy="0"/>
          </a:xfrm>
          <a:prstGeom prst="straightConnector1">
            <a:avLst/>
          </a:prstGeom>
          <a:noFill/>
          <a:ln w="9525" cap="flat" cmpd="sng">
            <a:solidFill>
              <a:srgbClr val="3A195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8" name="Google Shape;328;g2b110bb8e7c_2_54"/>
          <p:cNvCxnSpPr/>
          <p:nvPr/>
        </p:nvCxnSpPr>
        <p:spPr>
          <a:xfrm>
            <a:off x="8963343" y="5006511"/>
            <a:ext cx="2359632" cy="0"/>
          </a:xfrm>
          <a:prstGeom prst="straightConnector1">
            <a:avLst/>
          </a:prstGeom>
          <a:noFill/>
          <a:ln w="9525" cap="flat" cmpd="sng">
            <a:solidFill>
              <a:srgbClr val="3A195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29" name="Google Shape;329;g2b110bb8e7c_2_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33784" y="196408"/>
            <a:ext cx="721204" cy="7212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7316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 white with small banner">
  <p:cSld name="3_Title slide white with small banner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b110bb8e7c_2_84"/>
          <p:cNvSpPr txBox="1">
            <a:spLocks noGrp="1"/>
          </p:cNvSpPr>
          <p:nvPr>
            <p:ph type="sldNum" idx="12"/>
          </p:nvPr>
        </p:nvSpPr>
        <p:spPr>
          <a:xfrm>
            <a:off x="406387" y="6222207"/>
            <a:ext cx="1283554" cy="503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2" name="Google Shape;332;g2b110bb8e7c_2_84"/>
          <p:cNvSpPr txBox="1">
            <a:spLocks noGrp="1"/>
          </p:cNvSpPr>
          <p:nvPr>
            <p:ph type="dt" idx="10"/>
          </p:nvPr>
        </p:nvSpPr>
        <p:spPr>
          <a:xfrm>
            <a:off x="406387" y="5835127"/>
            <a:ext cx="1283554" cy="31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g2b110bb8e7c_2_84"/>
          <p:cNvSpPr txBox="1">
            <a:spLocks noGrp="1"/>
          </p:cNvSpPr>
          <p:nvPr>
            <p:ph type="title"/>
          </p:nvPr>
        </p:nvSpPr>
        <p:spPr>
          <a:xfrm>
            <a:off x="2106200" y="365125"/>
            <a:ext cx="6478999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Medium"/>
              <a:buNone/>
              <a:defRPr sz="2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g2b110bb8e7c_2_84"/>
          <p:cNvSpPr txBox="1">
            <a:spLocks noGrp="1"/>
          </p:cNvSpPr>
          <p:nvPr>
            <p:ph type="body" idx="1"/>
          </p:nvPr>
        </p:nvSpPr>
        <p:spPr>
          <a:xfrm>
            <a:off x="9334500" y="365125"/>
            <a:ext cx="233680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5" name="Google Shape;335;g2b110bb8e7c_2_84"/>
          <p:cNvSpPr txBox="1">
            <a:spLocks noGrp="1"/>
          </p:cNvSpPr>
          <p:nvPr>
            <p:ph type="ftr" idx="11"/>
          </p:nvPr>
        </p:nvSpPr>
        <p:spPr>
          <a:xfrm>
            <a:off x="6431487" y="6360319"/>
            <a:ext cx="2877613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g2b110bb8e7c_2_84"/>
          <p:cNvSpPr txBox="1">
            <a:spLocks noGrp="1"/>
          </p:cNvSpPr>
          <p:nvPr>
            <p:ph type="body" idx="2"/>
          </p:nvPr>
        </p:nvSpPr>
        <p:spPr>
          <a:xfrm>
            <a:off x="2106200" y="6321425"/>
            <a:ext cx="2984500" cy="40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37" name="Google Shape;337;g2b110bb8e7c_2_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6444" y="365125"/>
            <a:ext cx="1204555" cy="5032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8" name="Google Shape;338;g2b110bb8e7c_2_84"/>
          <p:cNvCxnSpPr/>
          <p:nvPr/>
        </p:nvCxnSpPr>
        <p:spPr>
          <a:xfrm>
            <a:off x="1816100" y="273586"/>
            <a:ext cx="0" cy="742414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39" name="Google Shape;339;g2b110bb8e7c_2_84"/>
          <p:cNvPicPr preferRelativeResize="0"/>
          <p:nvPr/>
        </p:nvPicPr>
        <p:blipFill rotWithShape="1">
          <a:blip r:embed="rId3">
            <a:alphaModFix/>
          </a:blip>
          <a:srcRect l="88771"/>
          <a:stretch/>
        </p:blipFill>
        <p:spPr>
          <a:xfrm>
            <a:off x="-36365" y="0"/>
            <a:ext cx="350987" cy="68749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0" name="Google Shape;340;g2b110bb8e7c_2_84"/>
          <p:cNvCxnSpPr/>
          <p:nvPr/>
        </p:nvCxnSpPr>
        <p:spPr>
          <a:xfrm>
            <a:off x="1816100" y="5927200"/>
            <a:ext cx="0" cy="742414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175977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 grey with small banner">
  <p:cSld name="4_Title slide grey with small banner">
    <p:bg>
      <p:bgPr>
        <a:solidFill>
          <a:srgbClr val="F2F2F2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b110bb8e7c_2_95"/>
          <p:cNvSpPr txBox="1">
            <a:spLocks noGrp="1"/>
          </p:cNvSpPr>
          <p:nvPr>
            <p:ph type="title"/>
          </p:nvPr>
        </p:nvSpPr>
        <p:spPr>
          <a:xfrm>
            <a:off x="2106200" y="365125"/>
            <a:ext cx="6478999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Medium"/>
              <a:buNone/>
              <a:defRPr sz="2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g2b110bb8e7c_2_95"/>
          <p:cNvSpPr txBox="1">
            <a:spLocks noGrp="1"/>
          </p:cNvSpPr>
          <p:nvPr>
            <p:ph type="body" idx="1"/>
          </p:nvPr>
        </p:nvSpPr>
        <p:spPr>
          <a:xfrm>
            <a:off x="9334500" y="365125"/>
            <a:ext cx="233680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44" name="Google Shape;344;g2b110bb8e7c_2_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6444" y="365125"/>
            <a:ext cx="1204555" cy="5032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5" name="Google Shape;345;g2b110bb8e7c_2_95"/>
          <p:cNvCxnSpPr/>
          <p:nvPr/>
        </p:nvCxnSpPr>
        <p:spPr>
          <a:xfrm>
            <a:off x="1816100" y="273586"/>
            <a:ext cx="0" cy="742414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46" name="Google Shape;346;g2b110bb8e7c_2_95"/>
          <p:cNvPicPr preferRelativeResize="0"/>
          <p:nvPr/>
        </p:nvPicPr>
        <p:blipFill rotWithShape="1">
          <a:blip r:embed="rId3">
            <a:alphaModFix/>
          </a:blip>
          <a:srcRect l="88771"/>
          <a:stretch/>
        </p:blipFill>
        <p:spPr>
          <a:xfrm>
            <a:off x="-36365" y="0"/>
            <a:ext cx="350987" cy="6874945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g2b110bb8e7c_2_95"/>
          <p:cNvSpPr txBox="1">
            <a:spLocks noGrp="1"/>
          </p:cNvSpPr>
          <p:nvPr>
            <p:ph type="dt" idx="10"/>
          </p:nvPr>
        </p:nvSpPr>
        <p:spPr>
          <a:xfrm>
            <a:off x="406387" y="5835127"/>
            <a:ext cx="1283554" cy="31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g2b110bb8e7c_2_95"/>
          <p:cNvSpPr txBox="1">
            <a:spLocks noGrp="1"/>
          </p:cNvSpPr>
          <p:nvPr>
            <p:ph type="ftr" idx="11"/>
          </p:nvPr>
        </p:nvSpPr>
        <p:spPr>
          <a:xfrm>
            <a:off x="6431487" y="6360319"/>
            <a:ext cx="2877613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g2b110bb8e7c_2_95"/>
          <p:cNvSpPr txBox="1">
            <a:spLocks noGrp="1"/>
          </p:cNvSpPr>
          <p:nvPr>
            <p:ph type="body" idx="2"/>
          </p:nvPr>
        </p:nvSpPr>
        <p:spPr>
          <a:xfrm>
            <a:off x="2106200" y="6321425"/>
            <a:ext cx="2984500" cy="40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50" name="Google Shape;350;g2b110bb8e7c_2_95"/>
          <p:cNvCxnSpPr/>
          <p:nvPr/>
        </p:nvCxnSpPr>
        <p:spPr>
          <a:xfrm>
            <a:off x="1816100" y="5927200"/>
            <a:ext cx="0" cy="742414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1" name="Google Shape;351;g2b110bb8e7c_2_95"/>
          <p:cNvSpPr txBox="1">
            <a:spLocks noGrp="1"/>
          </p:cNvSpPr>
          <p:nvPr>
            <p:ph type="sldNum" idx="12"/>
          </p:nvPr>
        </p:nvSpPr>
        <p:spPr>
          <a:xfrm>
            <a:off x="406387" y="6222207"/>
            <a:ext cx="1283554" cy="503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5744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 violet with small banner">
  <p:cSld name="5_Title slide violet with small banner">
    <p:bg>
      <p:bgPr>
        <a:solidFill>
          <a:srgbClr val="E4D9EC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b110bb8e7c_2_106"/>
          <p:cNvSpPr txBox="1">
            <a:spLocks noGrp="1"/>
          </p:cNvSpPr>
          <p:nvPr>
            <p:ph type="title"/>
          </p:nvPr>
        </p:nvSpPr>
        <p:spPr>
          <a:xfrm>
            <a:off x="2106200" y="365125"/>
            <a:ext cx="6478999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Medium"/>
              <a:buNone/>
              <a:defRPr sz="2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g2b110bb8e7c_2_106"/>
          <p:cNvSpPr txBox="1">
            <a:spLocks noGrp="1"/>
          </p:cNvSpPr>
          <p:nvPr>
            <p:ph type="body" idx="1"/>
          </p:nvPr>
        </p:nvSpPr>
        <p:spPr>
          <a:xfrm>
            <a:off x="9334500" y="365125"/>
            <a:ext cx="233680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55" name="Google Shape;355;g2b110bb8e7c_2_1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6444" y="365125"/>
            <a:ext cx="1204555" cy="5032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6" name="Google Shape;356;g2b110bb8e7c_2_106"/>
          <p:cNvCxnSpPr/>
          <p:nvPr/>
        </p:nvCxnSpPr>
        <p:spPr>
          <a:xfrm>
            <a:off x="1816100" y="273586"/>
            <a:ext cx="0" cy="742414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57" name="Google Shape;357;g2b110bb8e7c_2_106"/>
          <p:cNvPicPr preferRelativeResize="0"/>
          <p:nvPr/>
        </p:nvPicPr>
        <p:blipFill rotWithShape="1">
          <a:blip r:embed="rId3">
            <a:alphaModFix/>
          </a:blip>
          <a:srcRect l="88771"/>
          <a:stretch/>
        </p:blipFill>
        <p:spPr>
          <a:xfrm>
            <a:off x="-36365" y="0"/>
            <a:ext cx="350987" cy="6874945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g2b110bb8e7c_2_106"/>
          <p:cNvSpPr txBox="1">
            <a:spLocks noGrp="1"/>
          </p:cNvSpPr>
          <p:nvPr>
            <p:ph type="dt" idx="10"/>
          </p:nvPr>
        </p:nvSpPr>
        <p:spPr>
          <a:xfrm>
            <a:off x="406387" y="5835127"/>
            <a:ext cx="1283554" cy="31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g2b110bb8e7c_2_106"/>
          <p:cNvSpPr txBox="1">
            <a:spLocks noGrp="1"/>
          </p:cNvSpPr>
          <p:nvPr>
            <p:ph type="ftr" idx="11"/>
          </p:nvPr>
        </p:nvSpPr>
        <p:spPr>
          <a:xfrm>
            <a:off x="6431487" y="6360319"/>
            <a:ext cx="2877613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g2b110bb8e7c_2_106"/>
          <p:cNvSpPr txBox="1">
            <a:spLocks noGrp="1"/>
          </p:cNvSpPr>
          <p:nvPr>
            <p:ph type="body" idx="2"/>
          </p:nvPr>
        </p:nvSpPr>
        <p:spPr>
          <a:xfrm>
            <a:off x="2106200" y="6321425"/>
            <a:ext cx="2984500" cy="40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61" name="Google Shape;361;g2b110bb8e7c_2_106"/>
          <p:cNvCxnSpPr/>
          <p:nvPr/>
        </p:nvCxnSpPr>
        <p:spPr>
          <a:xfrm>
            <a:off x="1816100" y="5927200"/>
            <a:ext cx="0" cy="742414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2" name="Google Shape;362;g2b110bb8e7c_2_106"/>
          <p:cNvSpPr txBox="1">
            <a:spLocks noGrp="1"/>
          </p:cNvSpPr>
          <p:nvPr>
            <p:ph type="sldNum" idx="12"/>
          </p:nvPr>
        </p:nvSpPr>
        <p:spPr>
          <a:xfrm>
            <a:off x="406387" y="6222207"/>
            <a:ext cx="1283554" cy="503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9722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 violet with small banner">
  <p:cSld name="6_Title slide violet with small banner">
    <p:bg>
      <p:bgPr>
        <a:solidFill>
          <a:schemeClr val="accent1"/>
        </a:solid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b110bb8e7c_2_117"/>
          <p:cNvSpPr txBox="1">
            <a:spLocks noGrp="1"/>
          </p:cNvSpPr>
          <p:nvPr>
            <p:ph type="title"/>
          </p:nvPr>
        </p:nvSpPr>
        <p:spPr>
          <a:xfrm>
            <a:off x="2106200" y="365125"/>
            <a:ext cx="6478999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Medium"/>
              <a:buNone/>
              <a:defRPr sz="2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g2b110bb8e7c_2_117"/>
          <p:cNvSpPr txBox="1">
            <a:spLocks noGrp="1"/>
          </p:cNvSpPr>
          <p:nvPr>
            <p:ph type="body" idx="1"/>
          </p:nvPr>
        </p:nvSpPr>
        <p:spPr>
          <a:xfrm>
            <a:off x="9334500" y="365125"/>
            <a:ext cx="233680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66" name="Google Shape;366;g2b110bb8e7c_2_1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6444" y="365125"/>
            <a:ext cx="1204555" cy="5032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7" name="Google Shape;367;g2b110bb8e7c_2_117"/>
          <p:cNvCxnSpPr/>
          <p:nvPr/>
        </p:nvCxnSpPr>
        <p:spPr>
          <a:xfrm>
            <a:off x="1816100" y="273586"/>
            <a:ext cx="0" cy="742414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68" name="Google Shape;368;g2b110bb8e7c_2_117"/>
          <p:cNvPicPr preferRelativeResize="0"/>
          <p:nvPr/>
        </p:nvPicPr>
        <p:blipFill rotWithShape="1">
          <a:blip r:embed="rId3">
            <a:alphaModFix/>
          </a:blip>
          <a:srcRect l="88771"/>
          <a:stretch/>
        </p:blipFill>
        <p:spPr>
          <a:xfrm>
            <a:off x="-36365" y="0"/>
            <a:ext cx="350987" cy="687494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g2b110bb8e7c_2_117"/>
          <p:cNvSpPr txBox="1">
            <a:spLocks noGrp="1"/>
          </p:cNvSpPr>
          <p:nvPr>
            <p:ph type="dt" idx="10"/>
          </p:nvPr>
        </p:nvSpPr>
        <p:spPr>
          <a:xfrm>
            <a:off x="406387" y="5835127"/>
            <a:ext cx="1283554" cy="31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g2b110bb8e7c_2_117"/>
          <p:cNvSpPr txBox="1">
            <a:spLocks noGrp="1"/>
          </p:cNvSpPr>
          <p:nvPr>
            <p:ph type="ftr" idx="11"/>
          </p:nvPr>
        </p:nvSpPr>
        <p:spPr>
          <a:xfrm>
            <a:off x="6431487" y="6360319"/>
            <a:ext cx="2877613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g2b110bb8e7c_2_117"/>
          <p:cNvSpPr txBox="1">
            <a:spLocks noGrp="1"/>
          </p:cNvSpPr>
          <p:nvPr>
            <p:ph type="body" idx="2"/>
          </p:nvPr>
        </p:nvSpPr>
        <p:spPr>
          <a:xfrm>
            <a:off x="2106200" y="6321425"/>
            <a:ext cx="2984500" cy="40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72" name="Google Shape;372;g2b110bb8e7c_2_117"/>
          <p:cNvCxnSpPr/>
          <p:nvPr/>
        </p:nvCxnSpPr>
        <p:spPr>
          <a:xfrm>
            <a:off x="1816100" y="5927200"/>
            <a:ext cx="0" cy="742414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3" name="Google Shape;373;g2b110bb8e7c_2_117"/>
          <p:cNvSpPr txBox="1">
            <a:spLocks noGrp="1"/>
          </p:cNvSpPr>
          <p:nvPr>
            <p:ph type="sldNum" idx="12"/>
          </p:nvPr>
        </p:nvSpPr>
        <p:spPr>
          <a:xfrm>
            <a:off x="406387" y="6222207"/>
            <a:ext cx="1283554" cy="503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1590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b110bb8e7c_2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 Medium"/>
              <a:buNone/>
              <a:defRPr sz="4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8" name="Google Shape;248;g2b110bb8e7c_2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9" name="Google Shape;249;g2b110bb8e7c_2_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50" name="Google Shape;250;g2b110bb8e7c_2_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51" name="Google Shape;251;g2b110bb8e7c_2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2" name="Google Shape;252;g2b110bb8e7c_2_0"/>
          <p:cNvSpPr txBox="1"/>
          <p:nvPr/>
        </p:nvSpPr>
        <p:spPr>
          <a:xfrm>
            <a:off x="5163312" y="6642100"/>
            <a:ext cx="1893888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item is classified as Confidential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340D2A-4D4D-8F7E-56D1-3EBD83F29E6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163312" y="6642100"/>
            <a:ext cx="18938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item is classified as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987395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 Medium"/>
              <a:buNone/>
              <a:defRPr sz="4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A1EA62-378E-CFB6-4EDD-D80F01721D74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163312" y="6642100"/>
            <a:ext cx="18938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item is classified as Confidential</a:t>
            </a:r>
          </a:p>
        </p:txBody>
      </p:sp>
    </p:spTree>
    <p:extLst>
      <p:ext uri="{BB962C8B-B14F-4D97-AF65-F5344CB8AC3E}">
        <p14:creationId xmlns:p14="http://schemas.microsoft.com/office/powerpoint/2010/main" val="26453151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oleObject" Target="../embeddings/oleObject3.bin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0.xml"/><Relationship Id="rId6" Type="http://schemas.openxmlformats.org/officeDocument/2006/relationships/image" Target="../media/image49.png"/><Relationship Id="rId5" Type="http://schemas.openxmlformats.org/officeDocument/2006/relationships/image" Target="../media/image34.png"/><Relationship Id="rId4" Type="http://schemas.openxmlformats.org/officeDocument/2006/relationships/image" Target="../media/image33.emf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51.png"/><Relationship Id="rId12" Type="http://schemas.openxmlformats.org/officeDocument/2006/relationships/image" Target="../media/image36.emf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.xml"/><Relationship Id="rId6" Type="http://schemas.openxmlformats.org/officeDocument/2006/relationships/image" Target="../media/image50.png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image" Target="../media/image54.png"/><Relationship Id="rId4" Type="http://schemas.openxmlformats.org/officeDocument/2006/relationships/image" Target="../media/image33.emf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36.emf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2.xml"/><Relationship Id="rId6" Type="http://schemas.openxmlformats.org/officeDocument/2006/relationships/image" Target="../media/image37.png"/><Relationship Id="rId11" Type="http://schemas.openxmlformats.org/officeDocument/2006/relationships/image" Target="../media/image49.png"/><Relationship Id="rId5" Type="http://schemas.openxmlformats.org/officeDocument/2006/relationships/image" Target="../media/image34.png"/><Relationship Id="rId10" Type="http://schemas.openxmlformats.org/officeDocument/2006/relationships/image" Target="../media/image56.png"/><Relationship Id="rId4" Type="http://schemas.openxmlformats.org/officeDocument/2006/relationships/image" Target="../media/image33.emf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2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36.emf"/><Relationship Id="rId12" Type="http://schemas.openxmlformats.org/officeDocument/2006/relationships/image" Target="../media/image61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3.xml"/><Relationship Id="rId6" Type="http://schemas.openxmlformats.org/officeDocument/2006/relationships/image" Target="../media/image37.png"/><Relationship Id="rId11" Type="http://schemas.openxmlformats.org/officeDocument/2006/relationships/image" Target="../media/image60.png"/><Relationship Id="rId5" Type="http://schemas.openxmlformats.org/officeDocument/2006/relationships/image" Target="../media/image34.png"/><Relationship Id="rId10" Type="http://schemas.openxmlformats.org/officeDocument/2006/relationships/image" Target="../media/image59.png"/><Relationship Id="rId4" Type="http://schemas.openxmlformats.org/officeDocument/2006/relationships/image" Target="../media/image33.emf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4.xml"/><Relationship Id="rId6" Type="http://schemas.openxmlformats.org/officeDocument/2006/relationships/image" Target="../media/image37.png"/><Relationship Id="rId11" Type="http://schemas.openxmlformats.org/officeDocument/2006/relationships/image" Target="../media/image65.png"/><Relationship Id="rId5" Type="http://schemas.openxmlformats.org/officeDocument/2006/relationships/image" Target="../media/image34.png"/><Relationship Id="rId10" Type="http://schemas.openxmlformats.org/officeDocument/2006/relationships/image" Target="../media/image64.jpeg"/><Relationship Id="rId4" Type="http://schemas.openxmlformats.org/officeDocument/2006/relationships/image" Target="../media/image33.emf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0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36.emf"/><Relationship Id="rId12" Type="http://schemas.openxmlformats.org/officeDocument/2006/relationships/image" Target="../media/image69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73.png"/><Relationship Id="rId1" Type="http://schemas.openxmlformats.org/officeDocument/2006/relationships/tags" Target="../tags/tag15.xml"/><Relationship Id="rId6" Type="http://schemas.openxmlformats.org/officeDocument/2006/relationships/image" Target="../media/image37.png"/><Relationship Id="rId11" Type="http://schemas.openxmlformats.org/officeDocument/2006/relationships/image" Target="../media/image68.png"/><Relationship Id="rId5" Type="http://schemas.openxmlformats.org/officeDocument/2006/relationships/image" Target="../media/image34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33.emf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7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36.emf"/><Relationship Id="rId12" Type="http://schemas.openxmlformats.org/officeDocument/2006/relationships/image" Target="../media/image76.sv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6.xml"/><Relationship Id="rId6" Type="http://schemas.openxmlformats.org/officeDocument/2006/relationships/image" Target="../media/image37.png"/><Relationship Id="rId11" Type="http://schemas.openxmlformats.org/officeDocument/2006/relationships/image" Target="../media/image75.png"/><Relationship Id="rId5" Type="http://schemas.openxmlformats.org/officeDocument/2006/relationships/image" Target="../media/image34.png"/><Relationship Id="rId15" Type="http://schemas.openxmlformats.org/officeDocument/2006/relationships/image" Target="../media/image79.png"/><Relationship Id="rId10" Type="http://schemas.openxmlformats.org/officeDocument/2006/relationships/image" Target="../media/image56.png"/><Relationship Id="rId4" Type="http://schemas.openxmlformats.org/officeDocument/2006/relationships/image" Target="../media/image33.emf"/><Relationship Id="rId9" Type="http://schemas.openxmlformats.org/officeDocument/2006/relationships/image" Target="../media/image74.png"/><Relationship Id="rId14" Type="http://schemas.openxmlformats.org/officeDocument/2006/relationships/image" Target="../media/image7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7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diagramDrawing" Target="../diagrams/drawing1.xml"/><Relationship Id="rId3" Type="http://schemas.openxmlformats.org/officeDocument/2006/relationships/oleObject" Target="../embeddings/oleObject3.bin"/><Relationship Id="rId7" Type="http://schemas.openxmlformats.org/officeDocument/2006/relationships/image" Target="../media/image36.emf"/><Relationship Id="rId12" Type="http://schemas.openxmlformats.org/officeDocument/2006/relationships/diagramColors" Target="../diagrams/colors1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8.xml"/><Relationship Id="rId6" Type="http://schemas.openxmlformats.org/officeDocument/2006/relationships/image" Target="../media/image37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34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33.emf"/><Relationship Id="rId9" Type="http://schemas.openxmlformats.org/officeDocument/2006/relationships/diagramData" Target="../diagrams/data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9.xml"/><Relationship Id="rId5" Type="http://schemas.openxmlformats.org/officeDocument/2006/relationships/hyperlink" Target="mailto:marketplace@papss.com" TargetMode="External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emf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2.svg"/><Relationship Id="rId3" Type="http://schemas.openxmlformats.org/officeDocument/2006/relationships/oleObject" Target="../embeddings/oleObject3.bin"/><Relationship Id="rId7" Type="http://schemas.openxmlformats.org/officeDocument/2006/relationships/image" Target="../media/image36.emf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36.emf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Relationship Id="rId6" Type="http://schemas.openxmlformats.org/officeDocument/2006/relationships/image" Target="../media/image37.png"/><Relationship Id="rId11" Type="http://schemas.openxmlformats.org/officeDocument/2006/relationships/image" Target="../media/image43.png"/><Relationship Id="rId5" Type="http://schemas.openxmlformats.org/officeDocument/2006/relationships/image" Target="../media/image34.png"/><Relationship Id="rId10" Type="http://schemas.openxmlformats.org/officeDocument/2006/relationships/image" Target="../media/image42.png"/><Relationship Id="rId4" Type="http://schemas.openxmlformats.org/officeDocument/2006/relationships/image" Target="../media/image33.emf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emf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.xml"/><Relationship Id="rId6" Type="http://schemas.openxmlformats.org/officeDocument/2006/relationships/image" Target="../media/image37.png"/><Relationship Id="rId11" Type="http://schemas.openxmlformats.org/officeDocument/2006/relationships/image" Target="../media/image47.png"/><Relationship Id="rId5" Type="http://schemas.openxmlformats.org/officeDocument/2006/relationships/image" Target="../media/image34.png"/><Relationship Id="rId10" Type="http://schemas.openxmlformats.org/officeDocument/2006/relationships/image" Target="../media/image46.png"/><Relationship Id="rId4" Type="http://schemas.openxmlformats.org/officeDocument/2006/relationships/image" Target="../media/image33.emf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9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3.emf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2b110bb8e7c_2_164"/>
          <p:cNvSpPr txBox="1">
            <a:spLocks noGrp="1"/>
          </p:cNvSpPr>
          <p:nvPr>
            <p:ph type="ctrTitle"/>
          </p:nvPr>
        </p:nvSpPr>
        <p:spPr>
          <a:xfrm>
            <a:off x="762392" y="3196205"/>
            <a:ext cx="7475596" cy="180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</a:pPr>
            <a:r>
              <a:rPr lang="en-US" sz="4000"/>
              <a:t>Presentation of the</a:t>
            </a:r>
            <a:br>
              <a:rPr lang="en-US" sz="4000"/>
            </a:br>
            <a:r>
              <a:rPr lang="en-US" sz="4000">
                <a:solidFill>
                  <a:srgbClr val="FFCD03"/>
                </a:solidFill>
              </a:rPr>
              <a:t>PAPSS African</a:t>
            </a:r>
            <a:br>
              <a:rPr lang="en-US" sz="4000">
                <a:solidFill>
                  <a:srgbClr val="FFCD03"/>
                </a:solidFill>
              </a:rPr>
            </a:br>
            <a:r>
              <a:rPr lang="en-US" sz="4000">
                <a:solidFill>
                  <a:srgbClr val="FFCD03"/>
                </a:solidFill>
              </a:rPr>
              <a:t>Currency Marketplace </a:t>
            </a:r>
            <a:endParaRPr sz="4000">
              <a:solidFill>
                <a:srgbClr val="FFCD03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141E64FB-4248-EB66-0018-38AACFDB79B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141E64FB-4248-EB66-0018-38AACFDB79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re 6">
            <a:extLst>
              <a:ext uri="{FF2B5EF4-FFF2-40B4-BE49-F238E27FC236}">
                <a16:creationId xmlns:a16="http://schemas.microsoft.com/office/drawing/2014/main" id="{8AA8FBE9-BC25-BE45-A1D3-53914ACAD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US"/>
          </a:p>
        </p:txBody>
      </p:sp>
      <p:pic>
        <p:nvPicPr>
          <p:cNvPr id="28" name="Image 27" descr="Une image contenant bleu, Lilas, violette, Bleu électrique&#10;&#10;Description générée automatiquement">
            <a:extLst>
              <a:ext uri="{FF2B5EF4-FFF2-40B4-BE49-F238E27FC236}">
                <a16:creationId xmlns:a16="http://schemas.microsoft.com/office/drawing/2014/main" id="{8E032CC6-0394-4D4E-B13E-AB47349785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853B3F19-F3D7-6646-81AA-78EB4F6AA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8695" y="6223954"/>
            <a:ext cx="1283554" cy="50323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C824A-04EA-4519-9829-C06F56F471E9}" type="slidenum"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Poppins" panose="00000500000000000000" pitchFamily="2" charset="0"/>
                <a:sym typeface="Montserrat Medium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0"/>
              <a:ea typeface="+mn-ea"/>
              <a:cs typeface="Poppins" panose="00000500000000000000" pitchFamily="2" charset="0"/>
              <a:sym typeface="Montserrat Medium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89AFD7D-AD43-30AD-0986-CE2C5EB28A42}"/>
              </a:ext>
            </a:extLst>
          </p:cNvPr>
          <p:cNvGrpSpPr/>
          <p:nvPr/>
        </p:nvGrpSpPr>
        <p:grpSpPr>
          <a:xfrm>
            <a:off x="479924" y="1338824"/>
            <a:ext cx="4914423" cy="4885130"/>
            <a:chOff x="3404642" y="384421"/>
            <a:chExt cx="5382715" cy="5350631"/>
          </a:xfrm>
        </p:grpSpPr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A735F667-C461-4ABC-742C-3DB28AAF66A5}"/>
                </a:ext>
              </a:extLst>
            </p:cNvPr>
            <p:cNvSpPr/>
            <p:nvPr/>
          </p:nvSpPr>
          <p:spPr>
            <a:xfrm>
              <a:off x="4713452" y="384421"/>
              <a:ext cx="2765088" cy="2765095"/>
            </a:xfrm>
            <a:custGeom>
              <a:avLst/>
              <a:gdLst>
                <a:gd name="connsiteX0" fmla="*/ 1782726 w 3565443"/>
                <a:gd name="connsiteY0" fmla="*/ 0 h 3565452"/>
                <a:gd name="connsiteX1" fmla="*/ 3565443 w 3565443"/>
                <a:gd name="connsiteY1" fmla="*/ 3565434 h 3565452"/>
                <a:gd name="connsiteX2" fmla="*/ 3548616 w 3565443"/>
                <a:gd name="connsiteY2" fmla="*/ 3537736 h 3565452"/>
                <a:gd name="connsiteX3" fmla="*/ 1782727 w 3565443"/>
                <a:gd name="connsiteY3" fmla="*/ 2598820 h 3565452"/>
                <a:gd name="connsiteX4" fmla="*/ 16838 w 3565443"/>
                <a:gd name="connsiteY4" fmla="*/ 3537736 h 3565452"/>
                <a:gd name="connsiteX5" fmla="*/ 0 w 3565443"/>
                <a:gd name="connsiteY5" fmla="*/ 3565452 h 3565452"/>
                <a:gd name="connsiteX6" fmla="*/ 1782726 w 3565443"/>
                <a:gd name="connsiteY6" fmla="*/ 0 h 35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65443" h="3565452">
                  <a:moveTo>
                    <a:pt x="1782726" y="0"/>
                  </a:moveTo>
                  <a:lnTo>
                    <a:pt x="3565443" y="3565434"/>
                  </a:lnTo>
                  <a:lnTo>
                    <a:pt x="3548616" y="3537736"/>
                  </a:lnTo>
                  <a:cubicBezTo>
                    <a:pt x="3165914" y="2971262"/>
                    <a:pt x="2517815" y="2598820"/>
                    <a:pt x="1782727" y="2598820"/>
                  </a:cubicBezTo>
                  <a:cubicBezTo>
                    <a:pt x="1047640" y="2598820"/>
                    <a:pt x="399541" y="2971262"/>
                    <a:pt x="16838" y="3537736"/>
                  </a:cubicBezTo>
                  <a:lnTo>
                    <a:pt x="0" y="3565452"/>
                  </a:lnTo>
                  <a:lnTo>
                    <a:pt x="1782726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" pitchFamily="2" charset="77"/>
                  <a:ea typeface="+mn-ea"/>
                  <a:cs typeface="Arial" panose="020B0604020202020204" pitchFamily="34" charset="0"/>
                  <a:sym typeface="Arial"/>
                </a:rPr>
                <a:t>1</a:t>
              </a:r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C7B5449D-D6C3-B1F6-15D2-587455BCA7D6}"/>
                </a:ext>
              </a:extLst>
            </p:cNvPr>
            <p:cNvSpPr/>
            <p:nvPr/>
          </p:nvSpPr>
          <p:spPr>
            <a:xfrm>
              <a:off x="3404642" y="3512972"/>
              <a:ext cx="2659274" cy="2222080"/>
            </a:xfrm>
            <a:custGeom>
              <a:avLst/>
              <a:gdLst>
                <a:gd name="connsiteX0" fmla="*/ 1432631 w 3429001"/>
                <a:gd name="connsiteY0" fmla="*/ 0 h 2865261"/>
                <a:gd name="connsiteX1" fmla="*/ 1395153 w 3429001"/>
                <a:gd name="connsiteY1" fmla="*/ 102396 h 2865261"/>
                <a:gd name="connsiteX2" fmla="*/ 1299411 w 3429001"/>
                <a:gd name="connsiteY2" fmla="*/ 735671 h 2865261"/>
                <a:gd name="connsiteX3" fmla="*/ 3429001 w 3429001"/>
                <a:gd name="connsiteY3" fmla="*/ 2865261 h 2865261"/>
                <a:gd name="connsiteX4" fmla="*/ 0 w 3429001"/>
                <a:gd name="connsiteY4" fmla="*/ 2865261 h 2865261"/>
                <a:gd name="connsiteX5" fmla="*/ 1432631 w 3429001"/>
                <a:gd name="connsiteY5" fmla="*/ 0 h 2865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1" h="2865261">
                  <a:moveTo>
                    <a:pt x="1432631" y="0"/>
                  </a:moveTo>
                  <a:lnTo>
                    <a:pt x="1395153" y="102396"/>
                  </a:lnTo>
                  <a:cubicBezTo>
                    <a:pt x="1332931" y="302448"/>
                    <a:pt x="1299411" y="515145"/>
                    <a:pt x="1299411" y="735671"/>
                  </a:cubicBezTo>
                  <a:cubicBezTo>
                    <a:pt x="1299411" y="1911811"/>
                    <a:pt x="2252861" y="2865261"/>
                    <a:pt x="3429001" y="2865261"/>
                  </a:cubicBezTo>
                  <a:lnTo>
                    <a:pt x="0" y="2865261"/>
                  </a:lnTo>
                  <a:lnTo>
                    <a:pt x="14326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rtlCol="0" anchor="b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" pitchFamily="2" charset="77"/>
                  <a:ea typeface="+mn-ea"/>
                  <a:cs typeface="Arial" panose="020B0604020202020204" pitchFamily="34" charset="0"/>
                  <a:sym typeface="Arial"/>
                </a:rPr>
                <a:t>3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A9E49689-DA39-4154-BD28-830729F70188}"/>
                </a:ext>
              </a:extLst>
            </p:cNvPr>
            <p:cNvSpPr/>
            <p:nvPr/>
          </p:nvSpPr>
          <p:spPr>
            <a:xfrm>
              <a:off x="6128084" y="3512984"/>
              <a:ext cx="2659273" cy="2222068"/>
            </a:xfrm>
            <a:custGeom>
              <a:avLst/>
              <a:gdLst>
                <a:gd name="connsiteX0" fmla="*/ 1996376 w 3428999"/>
                <a:gd name="connsiteY0" fmla="*/ 0 h 2865246"/>
                <a:gd name="connsiteX1" fmla="*/ 3428999 w 3428999"/>
                <a:gd name="connsiteY1" fmla="*/ 2865246 h 2865246"/>
                <a:gd name="connsiteX2" fmla="*/ 0 w 3428999"/>
                <a:gd name="connsiteY2" fmla="*/ 2865246 h 2865246"/>
                <a:gd name="connsiteX3" fmla="*/ 2129590 w 3428999"/>
                <a:gd name="connsiteY3" fmla="*/ 735656 h 2865246"/>
                <a:gd name="connsiteX4" fmla="*/ 2033848 w 3428999"/>
                <a:gd name="connsiteY4" fmla="*/ 102381 h 2865246"/>
                <a:gd name="connsiteX5" fmla="*/ 1996376 w 3428999"/>
                <a:gd name="connsiteY5" fmla="*/ 0 h 2865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8999" h="2865246">
                  <a:moveTo>
                    <a:pt x="1996376" y="0"/>
                  </a:moveTo>
                  <a:lnTo>
                    <a:pt x="3428999" y="2865246"/>
                  </a:lnTo>
                  <a:lnTo>
                    <a:pt x="0" y="2865246"/>
                  </a:lnTo>
                  <a:cubicBezTo>
                    <a:pt x="1176140" y="2865246"/>
                    <a:pt x="2129590" y="1911796"/>
                    <a:pt x="2129590" y="735656"/>
                  </a:cubicBezTo>
                  <a:cubicBezTo>
                    <a:pt x="2129590" y="515130"/>
                    <a:pt x="2096071" y="302433"/>
                    <a:pt x="2033848" y="102381"/>
                  </a:cubicBezTo>
                  <a:lnTo>
                    <a:pt x="19963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548640" rtlCol="0" anchor="b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" pitchFamily="2" charset="77"/>
                  <a:ea typeface="+mn-ea"/>
                  <a:cs typeface="Arial" panose="020B0604020202020204" pitchFamily="34" charset="0"/>
                  <a:sym typeface="Arial"/>
                </a:rPr>
                <a:t>2</a:t>
              </a:r>
              <a:endPara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0AED7FA-0E6A-E447-21F2-24538723E848}"/>
                </a:ext>
              </a:extLst>
            </p:cNvPr>
            <p:cNvSpPr/>
            <p:nvPr/>
          </p:nvSpPr>
          <p:spPr>
            <a:xfrm>
              <a:off x="4634705" y="2618568"/>
              <a:ext cx="2922581" cy="2922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35455A12-6E88-C133-F2CE-01E4C635FD1C}"/>
              </a:ext>
            </a:extLst>
          </p:cNvPr>
          <p:cNvSpPr txBox="1"/>
          <p:nvPr/>
        </p:nvSpPr>
        <p:spPr>
          <a:xfrm>
            <a:off x="6197219" y="2027206"/>
            <a:ext cx="5335616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CD03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1. A dedicated platform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Built specifically for participants to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offer and exchange local currencies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 eliminating any reliance on hard currencies.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CD03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2. Order Book driven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Exchange rates are 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market-driven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while 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adhering to local regulatory rules,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ensuring transparency, efficiency, and competitive pricing.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CD03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3. Trusted Counterparties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Transactions are matched between 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fully-funded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verified buyers and sellers,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in adherence to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best compliance practices,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maximizing efficiency and reducing counterparty risk.</a:t>
            </a:r>
          </a:p>
        </p:txBody>
      </p:sp>
      <p:pic>
        <p:nvPicPr>
          <p:cNvPr id="8" name="Picture 7" descr="A logo with text on it&#10;&#10;Description automatically generated">
            <a:extLst>
              <a:ext uri="{FF2B5EF4-FFF2-40B4-BE49-F238E27FC236}">
                <a16:creationId xmlns:a16="http://schemas.microsoft.com/office/drawing/2014/main" id="{E287B6B4-4471-E4C9-97BE-7B54E92455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27" t="11558" r="7073" b="12664"/>
          <a:stretch/>
        </p:blipFill>
        <p:spPr>
          <a:xfrm>
            <a:off x="1714631" y="4247580"/>
            <a:ext cx="2427919" cy="970331"/>
          </a:xfrm>
          <a:prstGeom prst="rect">
            <a:avLst/>
          </a:prstGeom>
        </p:spPr>
      </p:pic>
      <p:pic>
        <p:nvPicPr>
          <p:cNvPr id="5" name="Image 40">
            <a:extLst>
              <a:ext uri="{FF2B5EF4-FFF2-40B4-BE49-F238E27FC236}">
                <a16:creationId xmlns:a16="http://schemas.microsoft.com/office/drawing/2014/main" id="{09BEC59B-6CC2-9ECC-813B-CDD4D18E37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1" t="28235" r="29439" b="44406"/>
          <a:stretch/>
        </p:blipFill>
        <p:spPr>
          <a:xfrm>
            <a:off x="174751" y="100127"/>
            <a:ext cx="1535467" cy="654245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78B4F64C-D37C-E094-3E90-0E4E15D8063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8512"/>
          <a:stretch/>
        </p:blipFill>
        <p:spPr>
          <a:xfrm>
            <a:off x="9963194" y="64584"/>
            <a:ext cx="1569641" cy="805543"/>
          </a:xfrm>
          <a:prstGeom prst="rect">
            <a:avLst/>
          </a:prstGeom>
        </p:spPr>
      </p:pic>
      <p:pic>
        <p:nvPicPr>
          <p:cNvPr id="9" name="Image 42" descr="Une image contenant texte, symbole, Emblème, logo&#10;&#10;Description générée automatiquement">
            <a:extLst>
              <a:ext uri="{FF2B5EF4-FFF2-40B4-BE49-F238E27FC236}">
                <a16:creationId xmlns:a16="http://schemas.microsoft.com/office/drawing/2014/main" id="{6E8DF520-5F5F-F758-29C5-81E660F9B8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18390" y="238554"/>
            <a:ext cx="517237" cy="484632"/>
          </a:xfrm>
          <a:prstGeom prst="rect">
            <a:avLst/>
          </a:prstGeom>
        </p:spPr>
      </p:pic>
      <p:cxnSp>
        <p:nvCxnSpPr>
          <p:cNvPr id="10" name="Gerader Verbinder 2">
            <a:extLst>
              <a:ext uri="{FF2B5EF4-FFF2-40B4-BE49-F238E27FC236}">
                <a16:creationId xmlns:a16="http://schemas.microsoft.com/office/drawing/2014/main" id="{9CFA3EC9-577A-C691-12D4-5F30DE74FD64}"/>
              </a:ext>
            </a:extLst>
          </p:cNvPr>
          <p:cNvCxnSpPr>
            <a:cxnSpLocks/>
          </p:cNvCxnSpPr>
          <p:nvPr/>
        </p:nvCxnSpPr>
        <p:spPr>
          <a:xfrm>
            <a:off x="1887124" y="51643"/>
            <a:ext cx="0" cy="7424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2">
            <a:extLst>
              <a:ext uri="{FF2B5EF4-FFF2-40B4-BE49-F238E27FC236}">
                <a16:creationId xmlns:a16="http://schemas.microsoft.com/office/drawing/2014/main" id="{F1C761E5-7E8F-36E4-A8A4-406EC5EA4942}"/>
              </a:ext>
            </a:extLst>
          </p:cNvPr>
          <p:cNvCxnSpPr>
            <a:cxnSpLocks/>
          </p:cNvCxnSpPr>
          <p:nvPr/>
        </p:nvCxnSpPr>
        <p:spPr>
          <a:xfrm>
            <a:off x="9860773" y="51643"/>
            <a:ext cx="0" cy="7424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7">
            <a:extLst>
              <a:ext uri="{FF2B5EF4-FFF2-40B4-BE49-F238E27FC236}">
                <a16:creationId xmlns:a16="http://schemas.microsoft.com/office/drawing/2014/main" id="{A9FED21C-F824-7586-5A6F-B109F8F9F0C5}"/>
              </a:ext>
            </a:extLst>
          </p:cNvPr>
          <p:cNvSpPr txBox="1">
            <a:spLocks/>
          </p:cNvSpPr>
          <p:nvPr/>
        </p:nvSpPr>
        <p:spPr>
          <a:xfrm>
            <a:off x="2038466" y="174961"/>
            <a:ext cx="7700617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Montserrat Medium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j-ea"/>
                <a:cs typeface="Poppins" panose="00000500000000000000" pitchFamily="2" charset="0"/>
                <a:sym typeface="Arial"/>
              </a:rPr>
              <a:t>PAPSS Wholesale Currency Exchange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0"/>
              <a:ea typeface="+mj-ea"/>
              <a:cs typeface="Poppins" panose="000005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8127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141E64FB-4248-EB66-0018-38AACFDB79B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141E64FB-4248-EB66-0018-38AACFDB79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Image 27" descr="Une image contenant bleu, Lilas, violette, Bleu électrique&#10;&#10;Description générée automatiquement">
            <a:extLst>
              <a:ext uri="{FF2B5EF4-FFF2-40B4-BE49-F238E27FC236}">
                <a16:creationId xmlns:a16="http://schemas.microsoft.com/office/drawing/2014/main" id="{8E032CC6-0394-4D4E-B13E-AB47349785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853B3F19-F3D7-6646-81AA-78EB4F6AA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8695" y="6223954"/>
            <a:ext cx="1283554" cy="50323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C824A-04EA-4519-9829-C06F56F471E9}" type="slidenum"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Poppins" panose="00000500000000000000" pitchFamily="2" charset="0"/>
                <a:sym typeface="Montserrat Medium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0"/>
              <a:ea typeface="+mn-ea"/>
              <a:cs typeface="Poppins" panose="00000500000000000000" pitchFamily="2" charset="0"/>
              <a:sym typeface="Montserrat Medium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0CFBE00-1463-56F3-05BC-5B3751CB867D}"/>
              </a:ext>
            </a:extLst>
          </p:cNvPr>
          <p:cNvGrpSpPr/>
          <p:nvPr/>
        </p:nvGrpSpPr>
        <p:grpSpPr>
          <a:xfrm>
            <a:off x="281101" y="1652348"/>
            <a:ext cx="11591029" cy="2890164"/>
            <a:chOff x="254974" y="1896190"/>
            <a:chExt cx="11591029" cy="2890164"/>
          </a:xfrm>
        </p:grpSpPr>
        <p:pic>
          <p:nvPicPr>
            <p:cNvPr id="19" name="Picture 18" descr="A hand putting money into a ballot box&#10;&#10;Description automatically generated">
              <a:extLst>
                <a:ext uri="{FF2B5EF4-FFF2-40B4-BE49-F238E27FC236}">
                  <a16:creationId xmlns:a16="http://schemas.microsoft.com/office/drawing/2014/main" id="{751A885B-4A13-B5D0-0B76-1422DFDC4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4974" y="2484414"/>
              <a:ext cx="2301940" cy="2301940"/>
            </a:xfrm>
            <a:prstGeom prst="rect">
              <a:avLst/>
            </a:prstGeom>
          </p:spPr>
        </p:pic>
        <p:pic>
          <p:nvPicPr>
            <p:cNvPr id="22" name="Picture 21" descr="A yellow circle with a purple and white megaphone and text&#10;&#10;Description automatically generated">
              <a:extLst>
                <a:ext uri="{FF2B5EF4-FFF2-40B4-BE49-F238E27FC236}">
                  <a16:creationId xmlns:a16="http://schemas.microsoft.com/office/drawing/2014/main" id="{872D6954-560C-57E3-3813-69FCB0D46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67451" y="2484414"/>
              <a:ext cx="2301940" cy="2301940"/>
            </a:xfrm>
            <a:prstGeom prst="rect">
              <a:avLst/>
            </a:prstGeom>
          </p:spPr>
        </p:pic>
        <p:pic>
          <p:nvPicPr>
            <p:cNvPr id="24" name="Picture 23" descr="A purple puzzle pieces in a yellow circle&#10;&#10;Description automatically generated">
              <a:extLst>
                <a:ext uri="{FF2B5EF4-FFF2-40B4-BE49-F238E27FC236}">
                  <a16:creationId xmlns:a16="http://schemas.microsoft.com/office/drawing/2014/main" id="{CDFBBD17-1AE9-AB15-8326-1D5ED8F8C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31586" y="2484414"/>
              <a:ext cx="2301940" cy="2301940"/>
            </a:xfrm>
            <a:prstGeom prst="rect">
              <a:avLst/>
            </a:prstGeom>
          </p:spPr>
        </p:pic>
        <p:pic>
          <p:nvPicPr>
            <p:cNvPr id="26" name="Picture 25" descr="A yellow circle with a purple hand holding a coin&#10;&#10;Description automatically generated">
              <a:extLst>
                <a:ext uri="{FF2B5EF4-FFF2-40B4-BE49-F238E27FC236}">
                  <a16:creationId xmlns:a16="http://schemas.microsoft.com/office/drawing/2014/main" id="{04A24F59-280E-64A9-795D-B1265A179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44063" y="2484414"/>
              <a:ext cx="2301940" cy="230194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8B23E90-4BD0-E97D-4207-CC0F347ADCEC}"/>
                </a:ext>
              </a:extLst>
            </p:cNvPr>
            <p:cNvSpPr txBox="1"/>
            <p:nvPr/>
          </p:nvSpPr>
          <p:spPr>
            <a:xfrm>
              <a:off x="804255" y="1896191"/>
              <a:ext cx="1122423" cy="64633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EG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rPr>
                <a:t>1</a:t>
              </a:r>
              <a:endParaRPr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EG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rPr>
                <a:t>Deposit</a:t>
              </a:r>
              <a:endParaRPr lang="en-EG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cs typeface="Arial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4A922D5-32D4-509F-F866-FBF997476A4A}"/>
                </a:ext>
              </a:extLst>
            </p:cNvPr>
            <p:cNvSpPr txBox="1"/>
            <p:nvPr/>
          </p:nvSpPr>
          <p:spPr>
            <a:xfrm>
              <a:off x="3561183" y="1898166"/>
              <a:ext cx="19094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EG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itchFamily="2" charset="77"/>
                  <a:cs typeface="Arial"/>
                  <a:sym typeface="Arial"/>
                </a:rPr>
                <a:t>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EG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itchFamily="2" charset="77"/>
                  <a:cs typeface="Arial"/>
                  <a:sym typeface="Arial"/>
                </a:rPr>
                <a:t>Offer Creation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6B084B8-9CA7-D230-5F54-68198FC93869}"/>
                </a:ext>
              </a:extLst>
            </p:cNvPr>
            <p:cNvSpPr txBox="1"/>
            <p:nvPr/>
          </p:nvSpPr>
          <p:spPr>
            <a:xfrm>
              <a:off x="6508043" y="1898166"/>
              <a:ext cx="21490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EG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itchFamily="2" charset="77"/>
                  <a:cs typeface="Arial"/>
                  <a:sym typeface="Arial"/>
                </a:rPr>
                <a:t>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EG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itchFamily="2" charset="77"/>
                  <a:cs typeface="Arial"/>
                  <a:sym typeface="Arial"/>
                </a:rPr>
                <a:t>Offer Matching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A5255C0-9DCB-A811-E8D9-A3341710B7C4}"/>
                </a:ext>
              </a:extLst>
            </p:cNvPr>
            <p:cNvSpPr txBox="1"/>
            <p:nvPr/>
          </p:nvSpPr>
          <p:spPr>
            <a:xfrm>
              <a:off x="9870982" y="1896190"/>
              <a:ext cx="16129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EG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itchFamily="2" charset="77"/>
                  <a:cs typeface="Arial"/>
                  <a:sym typeface="Arial"/>
                </a:rPr>
                <a:t>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EG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itchFamily="2" charset="77"/>
                  <a:cs typeface="Arial"/>
                  <a:sym typeface="Arial"/>
                </a:rPr>
                <a:t>Withdraw</a:t>
              </a: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itchFamily="2" charset="77"/>
                  <a:cs typeface="Arial"/>
                  <a:sym typeface="Arial"/>
                </a:rPr>
                <a:t>al</a:t>
              </a:r>
              <a:endParaRPr kumimoji="0" lang="en-EG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endParaRPr>
            </a:p>
          </p:txBody>
        </p:sp>
        <p:pic>
          <p:nvPicPr>
            <p:cNvPr id="36" name="Picture 35" descr="A yellow arrow on a black background&#10;&#10;Description automatically generated">
              <a:extLst>
                <a:ext uri="{FF2B5EF4-FFF2-40B4-BE49-F238E27FC236}">
                  <a16:creationId xmlns:a16="http://schemas.microsoft.com/office/drawing/2014/main" id="{656479A2-C124-CED2-D0EE-7C712FAD10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5341" t="30423" r="25684" b="30128"/>
            <a:stretch/>
          </p:blipFill>
          <p:spPr>
            <a:xfrm>
              <a:off x="2692979" y="3418540"/>
              <a:ext cx="538407" cy="433687"/>
            </a:xfrm>
            <a:prstGeom prst="rect">
              <a:avLst/>
            </a:prstGeom>
          </p:spPr>
        </p:pic>
        <p:pic>
          <p:nvPicPr>
            <p:cNvPr id="37" name="Picture 36" descr="A yellow arrow on a black background&#10;&#10;Description automatically generated">
              <a:extLst>
                <a:ext uri="{FF2B5EF4-FFF2-40B4-BE49-F238E27FC236}">
                  <a16:creationId xmlns:a16="http://schemas.microsoft.com/office/drawing/2014/main" id="{1AD2CEAF-5F4D-9588-8507-021E15DBE6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5341" t="30423" r="25684" b="30128"/>
            <a:stretch/>
          </p:blipFill>
          <p:spPr>
            <a:xfrm>
              <a:off x="5781285" y="3418539"/>
              <a:ext cx="538407" cy="433687"/>
            </a:xfrm>
            <a:prstGeom prst="rect">
              <a:avLst/>
            </a:prstGeom>
          </p:spPr>
        </p:pic>
        <p:pic>
          <p:nvPicPr>
            <p:cNvPr id="38" name="Picture 37" descr="A yellow arrow on a black background&#10;&#10;Description automatically generated">
              <a:extLst>
                <a:ext uri="{FF2B5EF4-FFF2-40B4-BE49-F238E27FC236}">
                  <a16:creationId xmlns:a16="http://schemas.microsoft.com/office/drawing/2014/main" id="{033C5C65-FD3E-3D55-C213-9323409727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5341" t="30423" r="25684" b="30128"/>
            <a:stretch/>
          </p:blipFill>
          <p:spPr>
            <a:xfrm>
              <a:off x="8869591" y="3418538"/>
              <a:ext cx="538407" cy="433687"/>
            </a:xfrm>
            <a:prstGeom prst="rect">
              <a:avLst/>
            </a:prstGeom>
          </p:spPr>
        </p:pic>
      </p:grpSp>
      <p:sp>
        <p:nvSpPr>
          <p:cNvPr id="2" name="Google Shape;118;p2">
            <a:extLst>
              <a:ext uri="{FF2B5EF4-FFF2-40B4-BE49-F238E27FC236}">
                <a16:creationId xmlns:a16="http://schemas.microsoft.com/office/drawing/2014/main" id="{43B294B3-5FC2-DF4A-A779-F27CE7C6226C}"/>
              </a:ext>
            </a:extLst>
          </p:cNvPr>
          <p:cNvSpPr txBox="1"/>
          <p:nvPr/>
        </p:nvSpPr>
        <p:spPr>
          <a:xfrm>
            <a:off x="441091" y="4542512"/>
            <a:ext cx="218531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A Liquidity Provider (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ie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: Corporate Treasurer) transfers local currency to the PAPSS marketplace. Liquidity Provider’s marketplace position is updated to reflect funds available for offer creation</a:t>
            </a:r>
          </a:p>
        </p:txBody>
      </p:sp>
      <p:sp>
        <p:nvSpPr>
          <p:cNvPr id="3" name="Google Shape;118;p2">
            <a:extLst>
              <a:ext uri="{FF2B5EF4-FFF2-40B4-BE49-F238E27FC236}">
                <a16:creationId xmlns:a16="http://schemas.microsoft.com/office/drawing/2014/main" id="{53CDBBFC-209C-797C-B17F-C4E6053D7519}"/>
              </a:ext>
            </a:extLst>
          </p:cNvPr>
          <p:cNvSpPr txBox="1"/>
          <p:nvPr/>
        </p:nvSpPr>
        <p:spPr>
          <a:xfrm>
            <a:off x="3481244" y="4542512"/>
            <a:ext cx="212163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Liquidity Provider creates  an exchange offer within the marketplace.</a:t>
            </a:r>
          </a:p>
        </p:txBody>
      </p:sp>
      <p:sp>
        <p:nvSpPr>
          <p:cNvPr id="4" name="Google Shape;118;p2">
            <a:extLst>
              <a:ext uri="{FF2B5EF4-FFF2-40B4-BE49-F238E27FC236}">
                <a16:creationId xmlns:a16="http://schemas.microsoft.com/office/drawing/2014/main" id="{A095867A-D2B6-D68B-F00B-6CD3354CED06}"/>
              </a:ext>
            </a:extLst>
          </p:cNvPr>
          <p:cNvSpPr txBox="1"/>
          <p:nvPr/>
        </p:nvSpPr>
        <p:spPr>
          <a:xfrm>
            <a:off x="6550357" y="4542512"/>
            <a:ext cx="212163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Exchange offers between Marketplace participants are matched where proposed rates align.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Liquidity Provider’s marketplace position is updated to reflect the exchange</a:t>
            </a:r>
          </a:p>
        </p:txBody>
      </p:sp>
      <p:sp>
        <p:nvSpPr>
          <p:cNvPr id="5" name="Google Shape;118;p2">
            <a:extLst>
              <a:ext uri="{FF2B5EF4-FFF2-40B4-BE49-F238E27FC236}">
                <a16:creationId xmlns:a16="http://schemas.microsoft.com/office/drawing/2014/main" id="{C7A694ED-27DD-1529-B7E4-0C5E5705938F}"/>
              </a:ext>
            </a:extLst>
          </p:cNvPr>
          <p:cNvSpPr txBox="1"/>
          <p:nvPr/>
        </p:nvSpPr>
        <p:spPr>
          <a:xfrm>
            <a:off x="9655378" y="4537452"/>
            <a:ext cx="212163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Liquidity Provider instructs Marketplace to remit exchanged funds to designated beneficiary account.</a:t>
            </a:r>
          </a:p>
        </p:txBody>
      </p:sp>
      <p:pic>
        <p:nvPicPr>
          <p:cNvPr id="15" name="Image 40">
            <a:extLst>
              <a:ext uri="{FF2B5EF4-FFF2-40B4-BE49-F238E27FC236}">
                <a16:creationId xmlns:a16="http://schemas.microsoft.com/office/drawing/2014/main" id="{10DFC258-9F6A-B19A-0177-26155037D9E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1" t="28235" r="29439" b="44406"/>
          <a:stretch/>
        </p:blipFill>
        <p:spPr>
          <a:xfrm>
            <a:off x="174751" y="100127"/>
            <a:ext cx="1535467" cy="654245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6BD4E1C7-5BF8-CFCB-D414-739997755D9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8512"/>
          <a:stretch/>
        </p:blipFill>
        <p:spPr>
          <a:xfrm>
            <a:off x="9963194" y="64584"/>
            <a:ext cx="1569641" cy="805543"/>
          </a:xfrm>
          <a:prstGeom prst="rect">
            <a:avLst/>
          </a:prstGeom>
        </p:spPr>
      </p:pic>
      <p:pic>
        <p:nvPicPr>
          <p:cNvPr id="18" name="Image 42" descr="Une image contenant texte, symbole, Emblème, logo&#10;&#10;Description générée automatiquement">
            <a:extLst>
              <a:ext uri="{FF2B5EF4-FFF2-40B4-BE49-F238E27FC236}">
                <a16:creationId xmlns:a16="http://schemas.microsoft.com/office/drawing/2014/main" id="{E3697777-AC6B-7DE0-2678-C73A9BB203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18390" y="238554"/>
            <a:ext cx="517237" cy="484632"/>
          </a:xfrm>
          <a:prstGeom prst="rect">
            <a:avLst/>
          </a:prstGeom>
        </p:spPr>
      </p:pic>
      <p:cxnSp>
        <p:nvCxnSpPr>
          <p:cNvPr id="20" name="Gerader Verbinder 2">
            <a:extLst>
              <a:ext uri="{FF2B5EF4-FFF2-40B4-BE49-F238E27FC236}">
                <a16:creationId xmlns:a16="http://schemas.microsoft.com/office/drawing/2014/main" id="{7933E4F0-3D53-3EF7-5B54-B5A53FE9052E}"/>
              </a:ext>
            </a:extLst>
          </p:cNvPr>
          <p:cNvCxnSpPr>
            <a:cxnSpLocks/>
          </p:cNvCxnSpPr>
          <p:nvPr/>
        </p:nvCxnSpPr>
        <p:spPr>
          <a:xfrm>
            <a:off x="1887124" y="51643"/>
            <a:ext cx="0" cy="7424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">
            <a:extLst>
              <a:ext uri="{FF2B5EF4-FFF2-40B4-BE49-F238E27FC236}">
                <a16:creationId xmlns:a16="http://schemas.microsoft.com/office/drawing/2014/main" id="{2E4893ED-D7E1-A963-3B77-2E7942A56751}"/>
              </a:ext>
            </a:extLst>
          </p:cNvPr>
          <p:cNvCxnSpPr>
            <a:cxnSpLocks/>
          </p:cNvCxnSpPr>
          <p:nvPr/>
        </p:nvCxnSpPr>
        <p:spPr>
          <a:xfrm>
            <a:off x="9860773" y="51643"/>
            <a:ext cx="0" cy="7424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7">
            <a:extLst>
              <a:ext uri="{FF2B5EF4-FFF2-40B4-BE49-F238E27FC236}">
                <a16:creationId xmlns:a16="http://schemas.microsoft.com/office/drawing/2014/main" id="{465D636E-91AA-8F78-DEB7-3B4FBC42C4C5}"/>
              </a:ext>
            </a:extLst>
          </p:cNvPr>
          <p:cNvSpPr txBox="1">
            <a:spLocks/>
          </p:cNvSpPr>
          <p:nvPr/>
        </p:nvSpPr>
        <p:spPr>
          <a:xfrm>
            <a:off x="2038466" y="174961"/>
            <a:ext cx="7700617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Montserrat Medium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j-ea"/>
                <a:cs typeface="Poppins" panose="00000500000000000000" pitchFamily="2" charset="0"/>
                <a:sym typeface="Arial"/>
              </a:rPr>
              <a:t>How it Work: Simple 4 Steps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0"/>
              <a:ea typeface="+mj-ea"/>
              <a:cs typeface="Poppins" panose="000005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664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E0671-C9E8-5868-9AF9-1FDBC7348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A59E97A2-3E4E-BB82-DD01-87533C40805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A59E97A2-3E4E-BB82-DD01-87533C4080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Image 27" descr="Une image contenant bleu, Lilas, violette, Bleu électrique&#10;&#10;Description générée automatiquement">
            <a:extLst>
              <a:ext uri="{FF2B5EF4-FFF2-40B4-BE49-F238E27FC236}">
                <a16:creationId xmlns:a16="http://schemas.microsoft.com/office/drawing/2014/main" id="{29E6D228-E5C5-C183-B25D-54D1D6E7E5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26798840-635A-C2C5-B172-6E959600A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8695" y="6223954"/>
            <a:ext cx="1283554" cy="50323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C824A-04EA-4519-9829-C06F56F471E9}" type="slidenum"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Poppins" panose="00000500000000000000" pitchFamily="2" charset="0"/>
                <a:sym typeface="Montserrat Medium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0"/>
              <a:ea typeface="+mn-ea"/>
              <a:cs typeface="Poppins" panose="00000500000000000000" pitchFamily="2" charset="0"/>
              <a:sym typeface="Montserrat Medium"/>
            </a:endParaRPr>
          </a:p>
        </p:txBody>
      </p:sp>
      <p:pic>
        <p:nvPicPr>
          <p:cNvPr id="15" name="Image 40">
            <a:extLst>
              <a:ext uri="{FF2B5EF4-FFF2-40B4-BE49-F238E27FC236}">
                <a16:creationId xmlns:a16="http://schemas.microsoft.com/office/drawing/2014/main" id="{4A93E90E-168F-BBD8-E489-85468EAFEB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1" t="28235" r="29439" b="44406"/>
          <a:stretch/>
        </p:blipFill>
        <p:spPr>
          <a:xfrm>
            <a:off x="174751" y="100127"/>
            <a:ext cx="1535467" cy="654245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B081EA20-10BB-202D-9A1E-7B064D9DF89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512"/>
          <a:stretch/>
        </p:blipFill>
        <p:spPr>
          <a:xfrm>
            <a:off x="9963194" y="64584"/>
            <a:ext cx="1569641" cy="805543"/>
          </a:xfrm>
          <a:prstGeom prst="rect">
            <a:avLst/>
          </a:prstGeom>
        </p:spPr>
      </p:pic>
      <p:pic>
        <p:nvPicPr>
          <p:cNvPr id="18" name="Image 42" descr="Une image contenant texte, symbole, Emblème, logo&#10;&#10;Description générée automatiquement">
            <a:extLst>
              <a:ext uri="{FF2B5EF4-FFF2-40B4-BE49-F238E27FC236}">
                <a16:creationId xmlns:a16="http://schemas.microsoft.com/office/drawing/2014/main" id="{34013E65-36A9-544D-C458-A4BE4F1026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18390" y="238554"/>
            <a:ext cx="517237" cy="484632"/>
          </a:xfrm>
          <a:prstGeom prst="rect">
            <a:avLst/>
          </a:prstGeom>
        </p:spPr>
      </p:pic>
      <p:cxnSp>
        <p:nvCxnSpPr>
          <p:cNvPr id="20" name="Gerader Verbinder 2">
            <a:extLst>
              <a:ext uri="{FF2B5EF4-FFF2-40B4-BE49-F238E27FC236}">
                <a16:creationId xmlns:a16="http://schemas.microsoft.com/office/drawing/2014/main" id="{F020D408-8597-D14B-FE68-A40A8B08DC1B}"/>
              </a:ext>
            </a:extLst>
          </p:cNvPr>
          <p:cNvCxnSpPr>
            <a:cxnSpLocks/>
          </p:cNvCxnSpPr>
          <p:nvPr/>
        </p:nvCxnSpPr>
        <p:spPr>
          <a:xfrm>
            <a:off x="1887124" y="51643"/>
            <a:ext cx="0" cy="7424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">
            <a:extLst>
              <a:ext uri="{FF2B5EF4-FFF2-40B4-BE49-F238E27FC236}">
                <a16:creationId xmlns:a16="http://schemas.microsoft.com/office/drawing/2014/main" id="{94BA434D-54FC-EDE4-300C-C9E13892A2D2}"/>
              </a:ext>
            </a:extLst>
          </p:cNvPr>
          <p:cNvCxnSpPr>
            <a:cxnSpLocks/>
          </p:cNvCxnSpPr>
          <p:nvPr/>
        </p:nvCxnSpPr>
        <p:spPr>
          <a:xfrm>
            <a:off x="9860773" y="51643"/>
            <a:ext cx="0" cy="7424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7">
            <a:extLst>
              <a:ext uri="{FF2B5EF4-FFF2-40B4-BE49-F238E27FC236}">
                <a16:creationId xmlns:a16="http://schemas.microsoft.com/office/drawing/2014/main" id="{9F334313-14FD-B096-403C-B0C7323B6A0F}"/>
              </a:ext>
            </a:extLst>
          </p:cNvPr>
          <p:cNvSpPr txBox="1">
            <a:spLocks/>
          </p:cNvSpPr>
          <p:nvPr/>
        </p:nvSpPr>
        <p:spPr>
          <a:xfrm>
            <a:off x="2038466" y="174961"/>
            <a:ext cx="7700617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Montserrat Medium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j-ea"/>
                <a:cs typeface="Poppins" panose="00000500000000000000" pitchFamily="2" charset="0"/>
                <a:sym typeface="Arial"/>
              </a:rPr>
              <a:t>Use Case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0"/>
              <a:ea typeface="+mj-ea"/>
              <a:cs typeface="Poppins" panose="00000500000000000000" pitchFamily="2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E0C7A2-A5B2-3539-2323-9BEF27FEBDAE}"/>
              </a:ext>
            </a:extLst>
          </p:cNvPr>
          <p:cNvSpPr/>
          <p:nvPr/>
        </p:nvSpPr>
        <p:spPr>
          <a:xfrm>
            <a:off x="586075" y="1341809"/>
            <a:ext cx="5537948" cy="5021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6C92AB-83A0-C299-5DFE-ABDC4E1AC93F}"/>
              </a:ext>
            </a:extLst>
          </p:cNvPr>
          <p:cNvSpPr/>
          <p:nvPr/>
        </p:nvSpPr>
        <p:spPr>
          <a:xfrm>
            <a:off x="6122748" y="1341809"/>
            <a:ext cx="5537948" cy="50214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1" name="ZoneTexte 32">
            <a:extLst>
              <a:ext uri="{FF2B5EF4-FFF2-40B4-BE49-F238E27FC236}">
                <a16:creationId xmlns:a16="http://schemas.microsoft.com/office/drawing/2014/main" id="{F4282397-3F65-8B88-1773-2F3FE0C057D5}"/>
              </a:ext>
            </a:extLst>
          </p:cNvPr>
          <p:cNvSpPr txBox="1"/>
          <p:nvPr/>
        </p:nvSpPr>
        <p:spPr>
          <a:xfrm>
            <a:off x="804603" y="2317798"/>
            <a:ext cx="2609594" cy="6931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1450" indent="-171450" defTabSz="914400" eaLnBrk="1" fontAlgn="auto" latinLnBrk="0" hangingPunct="1">
              <a:buClrTx/>
              <a:buSzTx/>
              <a:buFont typeface="Arial" panose="020B0604020202020204" pitchFamily="34" charset="0"/>
              <a:buChar char="•"/>
              <a:tabLst/>
              <a:defRPr kumimoji="0" sz="1000" kern="1200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Collects Naira (NGN)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Bank accounts in Naira in Nigeria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Needs revenue in Kenya (Headquarters)</a:t>
            </a:r>
          </a:p>
        </p:txBody>
      </p:sp>
      <p:sp>
        <p:nvSpPr>
          <p:cNvPr id="51" name="Rectangle : coins arrondis 75">
            <a:extLst>
              <a:ext uri="{FF2B5EF4-FFF2-40B4-BE49-F238E27FC236}">
                <a16:creationId xmlns:a16="http://schemas.microsoft.com/office/drawing/2014/main" id="{06AA6C87-703E-44BB-D51D-5DF87ADA27E8}"/>
              </a:ext>
            </a:extLst>
          </p:cNvPr>
          <p:cNvSpPr>
            <a:spLocks noChangeAspect="1"/>
          </p:cNvSpPr>
          <p:nvPr/>
        </p:nvSpPr>
        <p:spPr>
          <a:xfrm>
            <a:off x="8822114" y="1477710"/>
            <a:ext cx="2630528" cy="6931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US" sz="1600" b="0" i="0" u="none" strike="noStrike" kern="0" cap="none" spc="0" normalizeH="0" baseline="0" noProof="0">
              <a:ln>
                <a:noFill/>
              </a:ln>
              <a:solidFill>
                <a:srgbClr val="FFCD0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052" name="Picture 4" descr="Dangote Group - Wikipedia">
            <a:extLst>
              <a:ext uri="{FF2B5EF4-FFF2-40B4-BE49-F238E27FC236}">
                <a16:creationId xmlns:a16="http://schemas.microsoft.com/office/drawing/2014/main" id="{902B58D9-EEFC-4EA5-5FED-0DE6979A27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1" r="27273" b="35296"/>
          <a:stretch/>
        </p:blipFill>
        <p:spPr bwMode="auto">
          <a:xfrm>
            <a:off x="8979148" y="1565774"/>
            <a:ext cx="623209" cy="52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Dangote Group - Wikipedia">
            <a:extLst>
              <a:ext uri="{FF2B5EF4-FFF2-40B4-BE49-F238E27FC236}">
                <a16:creationId xmlns:a16="http://schemas.microsoft.com/office/drawing/2014/main" id="{26012B5B-75A5-AE16-4E06-B77E42F6B8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66" b="8609"/>
          <a:stretch/>
        </p:blipFill>
        <p:spPr bwMode="auto">
          <a:xfrm>
            <a:off x="9614782" y="1687229"/>
            <a:ext cx="1721237" cy="30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57" name="Connecteur en angle 69">
            <a:extLst>
              <a:ext uri="{FF2B5EF4-FFF2-40B4-BE49-F238E27FC236}">
                <a16:creationId xmlns:a16="http://schemas.microsoft.com/office/drawing/2014/main" id="{C039ED1F-7745-47A6-BD2F-3D6EEDAF9C4A}"/>
              </a:ext>
            </a:extLst>
          </p:cNvPr>
          <p:cNvCxnSpPr>
            <a:cxnSpLocks/>
            <a:stCxn id="2098" idx="3"/>
            <a:endCxn id="2100" idx="3"/>
          </p:cNvCxnSpPr>
          <p:nvPr/>
        </p:nvCxnSpPr>
        <p:spPr>
          <a:xfrm flipH="1">
            <a:off x="3414196" y="1824309"/>
            <a:ext cx="5936" cy="4125630"/>
          </a:xfrm>
          <a:prstGeom prst="bentConnector3">
            <a:avLst>
              <a:gd name="adj1" fmla="val -38897457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21" name="Group 2120">
            <a:extLst>
              <a:ext uri="{FF2B5EF4-FFF2-40B4-BE49-F238E27FC236}">
                <a16:creationId xmlns:a16="http://schemas.microsoft.com/office/drawing/2014/main" id="{6826B787-39AD-9139-C48A-3D6B91D24223}"/>
              </a:ext>
            </a:extLst>
          </p:cNvPr>
          <p:cNvGrpSpPr/>
          <p:nvPr/>
        </p:nvGrpSpPr>
        <p:grpSpPr>
          <a:xfrm>
            <a:off x="3979838" y="1527962"/>
            <a:ext cx="1409719" cy="593058"/>
            <a:chOff x="3994679" y="1403488"/>
            <a:chExt cx="1713822" cy="720991"/>
          </a:xfrm>
        </p:grpSpPr>
        <p:sp>
          <p:nvSpPr>
            <p:cNvPr id="25" name="Rectangle : coins arrondis 64">
              <a:extLst>
                <a:ext uri="{FF2B5EF4-FFF2-40B4-BE49-F238E27FC236}">
                  <a16:creationId xmlns:a16="http://schemas.microsoft.com/office/drawing/2014/main" id="{1D8DFB67-EC1A-8C55-D165-2601D63A32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94679" y="1403488"/>
              <a:ext cx="1584362" cy="7209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fr-US" sz="1200" b="0" i="0" u="none" strike="noStrike" kern="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064" name="Picture 2063" descr="A purple circle with a yellow building in the middle&#10;&#10;Description automatically generated">
              <a:extLst>
                <a:ext uri="{FF2B5EF4-FFF2-40B4-BE49-F238E27FC236}">
                  <a16:creationId xmlns:a16="http://schemas.microsoft.com/office/drawing/2014/main" id="{ADA607EF-8600-EA7F-BE4F-469C7D50D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37288" t="30396" r="39036" b="44069"/>
            <a:stretch/>
          </p:blipFill>
          <p:spPr>
            <a:xfrm>
              <a:off x="4039860" y="1411697"/>
              <a:ext cx="599291" cy="646331"/>
            </a:xfrm>
            <a:prstGeom prst="rect">
              <a:avLst/>
            </a:prstGeom>
          </p:spPr>
        </p:pic>
        <p:sp>
          <p:nvSpPr>
            <p:cNvPr id="2076" name="TextBox 2075">
              <a:extLst>
                <a:ext uri="{FF2B5EF4-FFF2-40B4-BE49-F238E27FC236}">
                  <a16:creationId xmlns:a16="http://schemas.microsoft.com/office/drawing/2014/main" id="{67F60439-083A-D966-6F25-3C471D37D19D}"/>
                </a:ext>
              </a:extLst>
            </p:cNvPr>
            <p:cNvSpPr txBox="1"/>
            <p:nvPr/>
          </p:nvSpPr>
          <p:spPr>
            <a:xfrm>
              <a:off x="4455048" y="1512478"/>
              <a:ext cx="1253453" cy="57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EB9B00"/>
                  </a:solidFill>
                  <a:effectLst/>
                  <a:uLnTx/>
                  <a:uFillTx/>
                  <a:latin typeface="Montserrat" pitchFamily="2" charset="77"/>
                  <a:cs typeface="Arial"/>
                  <a:sym typeface="Arial"/>
                </a:rPr>
                <a:t>Banks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4E227D"/>
                  </a:solidFill>
                  <a:effectLst/>
                  <a:uLnTx/>
                  <a:uFillTx/>
                  <a:latin typeface="Montserrat" pitchFamily="2" charset="77"/>
                  <a:cs typeface="Arial"/>
                  <a:sym typeface="Arial"/>
                </a:rPr>
                <a:t>(Naira)</a:t>
              </a:r>
              <a:endParaRPr kumimoji="0" lang="fr-US" sz="1100" b="0" i="0" u="none" strike="noStrike" kern="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endParaRPr>
            </a:p>
          </p:txBody>
        </p:sp>
      </p:grpSp>
      <p:sp>
        <p:nvSpPr>
          <p:cNvPr id="2078" name="Rectangle 2077">
            <a:extLst>
              <a:ext uri="{FF2B5EF4-FFF2-40B4-BE49-F238E27FC236}">
                <a16:creationId xmlns:a16="http://schemas.microsoft.com/office/drawing/2014/main" id="{4D184357-4F18-A633-B104-79108D6B0936}"/>
              </a:ext>
            </a:extLst>
          </p:cNvPr>
          <p:cNvSpPr/>
          <p:nvPr/>
        </p:nvSpPr>
        <p:spPr>
          <a:xfrm>
            <a:off x="5428575" y="2356630"/>
            <a:ext cx="597101" cy="3116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NGN</a:t>
            </a:r>
            <a:endParaRPr kumimoji="0" lang="fr-US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2086" name="Rectangle : coins arrondis 75">
            <a:extLst>
              <a:ext uri="{FF2B5EF4-FFF2-40B4-BE49-F238E27FC236}">
                <a16:creationId xmlns:a16="http://schemas.microsoft.com/office/drawing/2014/main" id="{B19E62B2-62B0-D6C0-199B-AA5B863470CA}"/>
              </a:ext>
            </a:extLst>
          </p:cNvPr>
          <p:cNvSpPr>
            <a:spLocks noChangeAspect="1"/>
          </p:cNvSpPr>
          <p:nvPr/>
        </p:nvSpPr>
        <p:spPr>
          <a:xfrm>
            <a:off x="8822114" y="5604999"/>
            <a:ext cx="2630526" cy="6931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US" sz="1600" b="0" i="0" u="none" strike="noStrike" kern="0" cap="none" spc="0" normalizeH="0" baseline="0" noProof="0">
              <a:ln>
                <a:noFill/>
              </a:ln>
              <a:solidFill>
                <a:srgbClr val="FFCD0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98" name="Rectangle : coins arrondis 75">
            <a:extLst>
              <a:ext uri="{FF2B5EF4-FFF2-40B4-BE49-F238E27FC236}">
                <a16:creationId xmlns:a16="http://schemas.microsoft.com/office/drawing/2014/main" id="{0539D9B5-8192-04FE-8D6F-B6B5E300DA6C}"/>
              </a:ext>
            </a:extLst>
          </p:cNvPr>
          <p:cNvSpPr>
            <a:spLocks noChangeAspect="1"/>
          </p:cNvSpPr>
          <p:nvPr/>
        </p:nvSpPr>
        <p:spPr>
          <a:xfrm>
            <a:off x="789606" y="1477710"/>
            <a:ext cx="2630526" cy="6931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US" sz="1600" b="0" i="0" u="none" strike="noStrike" kern="0" cap="none" spc="0" normalizeH="0" baseline="0" noProof="0">
              <a:ln>
                <a:noFill/>
              </a:ln>
              <a:solidFill>
                <a:srgbClr val="FFCD0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00" name="Rectangle : coins arrondis 75">
            <a:extLst>
              <a:ext uri="{FF2B5EF4-FFF2-40B4-BE49-F238E27FC236}">
                <a16:creationId xmlns:a16="http://schemas.microsoft.com/office/drawing/2014/main" id="{F16C90A1-39E9-F50F-95E4-7E767DC0D4E1}"/>
              </a:ext>
            </a:extLst>
          </p:cNvPr>
          <p:cNvSpPr>
            <a:spLocks noChangeAspect="1"/>
          </p:cNvSpPr>
          <p:nvPr/>
        </p:nvSpPr>
        <p:spPr>
          <a:xfrm>
            <a:off x="783668" y="5603340"/>
            <a:ext cx="2630528" cy="6931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US" sz="1600" b="0" i="0" u="none" strike="noStrike" kern="0" cap="none" spc="0" normalizeH="0" baseline="0" noProof="0">
              <a:ln>
                <a:noFill/>
              </a:ln>
              <a:solidFill>
                <a:srgbClr val="FFCD0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102" name="Picture 4" descr="Dangote Group - Wikipedia">
            <a:extLst>
              <a:ext uri="{FF2B5EF4-FFF2-40B4-BE49-F238E27FC236}">
                <a16:creationId xmlns:a16="http://schemas.microsoft.com/office/drawing/2014/main" id="{255177BC-287E-F6C4-02EA-5CACB32738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1" r="27273" b="35296"/>
          <a:stretch/>
        </p:blipFill>
        <p:spPr bwMode="auto">
          <a:xfrm>
            <a:off x="910630" y="5686246"/>
            <a:ext cx="623209" cy="52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3" name="Picture 4" descr="Dangote Group - Wikipedia">
            <a:extLst>
              <a:ext uri="{FF2B5EF4-FFF2-40B4-BE49-F238E27FC236}">
                <a16:creationId xmlns:a16="http://schemas.microsoft.com/office/drawing/2014/main" id="{DB302ECD-CCC7-E041-85C6-A613C1CCB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66" b="8609"/>
          <a:stretch/>
        </p:blipFill>
        <p:spPr bwMode="auto">
          <a:xfrm>
            <a:off x="1546264" y="5807701"/>
            <a:ext cx="1721237" cy="30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4" name="ZoneTexte 32">
            <a:extLst>
              <a:ext uri="{FF2B5EF4-FFF2-40B4-BE49-F238E27FC236}">
                <a16:creationId xmlns:a16="http://schemas.microsoft.com/office/drawing/2014/main" id="{BC8D7F82-5685-EF5F-643A-80779ECDD1B7}"/>
              </a:ext>
            </a:extLst>
          </p:cNvPr>
          <p:cNvSpPr txBox="1"/>
          <p:nvPr/>
        </p:nvSpPr>
        <p:spPr>
          <a:xfrm>
            <a:off x="8816178" y="2281013"/>
            <a:ext cx="2636462" cy="6931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1450" indent="-171450" defTabSz="914400" eaLnBrk="1" fontAlgn="auto" latinLnBrk="0" hangingPunct="1">
              <a:buClrTx/>
              <a:buSzTx/>
              <a:buFont typeface="Arial" panose="020B0604020202020204" pitchFamily="34" charset="0"/>
              <a:buChar char="•"/>
              <a:tabLst/>
              <a:defRPr kumimoji="0" sz="1000" kern="1200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Sells cement in Kenya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Collects Kenya Shillings (KES)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Bank accounts in KES in Kenya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Needs revenue in Nigeria (Headquarters)</a:t>
            </a:r>
          </a:p>
        </p:txBody>
      </p:sp>
      <p:sp>
        <p:nvSpPr>
          <p:cNvPr id="2105" name="ZoneTexte 32">
            <a:extLst>
              <a:ext uri="{FF2B5EF4-FFF2-40B4-BE49-F238E27FC236}">
                <a16:creationId xmlns:a16="http://schemas.microsoft.com/office/drawing/2014/main" id="{CB1E18C4-7010-9301-4E46-3258D8E6058A}"/>
              </a:ext>
            </a:extLst>
          </p:cNvPr>
          <p:cNvSpPr txBox="1"/>
          <p:nvPr/>
        </p:nvSpPr>
        <p:spPr>
          <a:xfrm>
            <a:off x="795532" y="4822015"/>
            <a:ext cx="2618665" cy="6931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1450" indent="-171450" defTabSz="914400" eaLnBrk="1" fontAlgn="auto" latinLnBrk="0" hangingPunct="1">
              <a:buClrTx/>
              <a:buSzTx/>
              <a:buFont typeface="Arial" panose="020B0604020202020204" pitchFamily="34" charset="0"/>
              <a:buChar char="•"/>
              <a:tabLst/>
              <a:defRPr kumimoji="0" sz="1000" kern="1200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Headquarters in Nigeria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Consolidation in Naira (NGN)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Bank accounts in Naira in Nigeria</a:t>
            </a:r>
          </a:p>
        </p:txBody>
      </p:sp>
      <p:sp>
        <p:nvSpPr>
          <p:cNvPr id="2106" name="ZoneTexte 32">
            <a:extLst>
              <a:ext uri="{FF2B5EF4-FFF2-40B4-BE49-F238E27FC236}">
                <a16:creationId xmlns:a16="http://schemas.microsoft.com/office/drawing/2014/main" id="{0AA8B0A8-91E7-76C4-0FB0-4DBCCB38A4C4}"/>
              </a:ext>
            </a:extLst>
          </p:cNvPr>
          <p:cNvSpPr txBox="1"/>
          <p:nvPr/>
        </p:nvSpPr>
        <p:spPr>
          <a:xfrm>
            <a:off x="8822114" y="4829419"/>
            <a:ext cx="2631934" cy="6931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1450" indent="-171450" defTabSz="914400" eaLnBrk="1" fontAlgn="auto" latinLnBrk="0" hangingPunct="1">
              <a:buClrTx/>
              <a:buSzTx/>
              <a:buFont typeface="Arial" panose="020B0604020202020204" pitchFamily="34" charset="0"/>
              <a:buChar char="•"/>
              <a:tabLst/>
              <a:defRPr kumimoji="0" sz="1000" kern="1200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Headquarters in Kenya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Consolidation in Kenya Shillings (KES)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Bank accounts in KES in Kenya</a:t>
            </a:r>
          </a:p>
        </p:txBody>
      </p:sp>
      <p:cxnSp>
        <p:nvCxnSpPr>
          <p:cNvPr id="2120" name="Connecteur en angle 69">
            <a:extLst>
              <a:ext uri="{FF2B5EF4-FFF2-40B4-BE49-F238E27FC236}">
                <a16:creationId xmlns:a16="http://schemas.microsoft.com/office/drawing/2014/main" id="{FD40C0E6-6C8B-5E30-6FE0-43DE72733BA9}"/>
              </a:ext>
            </a:extLst>
          </p:cNvPr>
          <p:cNvCxnSpPr>
            <a:cxnSpLocks/>
          </p:cNvCxnSpPr>
          <p:nvPr/>
        </p:nvCxnSpPr>
        <p:spPr>
          <a:xfrm>
            <a:off x="8816178" y="1827515"/>
            <a:ext cx="5936" cy="4125630"/>
          </a:xfrm>
          <a:prstGeom prst="bentConnector3">
            <a:avLst>
              <a:gd name="adj1" fmla="val -39215954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28" name="Group 2127">
            <a:extLst>
              <a:ext uri="{FF2B5EF4-FFF2-40B4-BE49-F238E27FC236}">
                <a16:creationId xmlns:a16="http://schemas.microsoft.com/office/drawing/2014/main" id="{07920F21-BA3B-F9BC-2B3F-39C261B34FDC}"/>
              </a:ext>
            </a:extLst>
          </p:cNvPr>
          <p:cNvGrpSpPr/>
          <p:nvPr/>
        </p:nvGrpSpPr>
        <p:grpSpPr>
          <a:xfrm>
            <a:off x="3976435" y="5644507"/>
            <a:ext cx="1409719" cy="593058"/>
            <a:chOff x="3994679" y="1403488"/>
            <a:chExt cx="1713822" cy="720991"/>
          </a:xfrm>
        </p:grpSpPr>
        <p:sp>
          <p:nvSpPr>
            <p:cNvPr id="2129" name="Rectangle : coins arrondis 64">
              <a:extLst>
                <a:ext uri="{FF2B5EF4-FFF2-40B4-BE49-F238E27FC236}">
                  <a16:creationId xmlns:a16="http://schemas.microsoft.com/office/drawing/2014/main" id="{C512BDD2-8341-B0F1-E4AC-9EF61D1C73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94679" y="1403488"/>
              <a:ext cx="1584362" cy="7209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fr-US" sz="1200" b="0" i="0" u="none" strike="noStrike" kern="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130" name="Picture 2129" descr="A purple circle with a yellow building in the middle&#10;&#10;Description automatically generated">
              <a:extLst>
                <a:ext uri="{FF2B5EF4-FFF2-40B4-BE49-F238E27FC236}">
                  <a16:creationId xmlns:a16="http://schemas.microsoft.com/office/drawing/2014/main" id="{8B9CCA77-A754-D58C-051D-7F0CED8E7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37288" t="30396" r="39036" b="44069"/>
            <a:stretch/>
          </p:blipFill>
          <p:spPr>
            <a:xfrm>
              <a:off x="4039860" y="1411697"/>
              <a:ext cx="599291" cy="646331"/>
            </a:xfrm>
            <a:prstGeom prst="rect">
              <a:avLst/>
            </a:prstGeom>
          </p:spPr>
        </p:pic>
        <p:sp>
          <p:nvSpPr>
            <p:cNvPr id="2131" name="TextBox 2130">
              <a:extLst>
                <a:ext uri="{FF2B5EF4-FFF2-40B4-BE49-F238E27FC236}">
                  <a16:creationId xmlns:a16="http://schemas.microsoft.com/office/drawing/2014/main" id="{C07C05B8-AB9F-E284-3240-49D0D7E92092}"/>
                </a:ext>
              </a:extLst>
            </p:cNvPr>
            <p:cNvSpPr txBox="1"/>
            <p:nvPr/>
          </p:nvSpPr>
          <p:spPr>
            <a:xfrm>
              <a:off x="4455048" y="1512478"/>
              <a:ext cx="1253453" cy="57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EB9B00"/>
                  </a:solidFill>
                  <a:effectLst/>
                  <a:uLnTx/>
                  <a:uFillTx/>
                  <a:latin typeface="Montserrat" pitchFamily="2" charset="77"/>
                  <a:cs typeface="Arial"/>
                  <a:sym typeface="Arial"/>
                </a:rPr>
                <a:t>Banks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4E227D"/>
                  </a:solidFill>
                  <a:effectLst/>
                  <a:uLnTx/>
                  <a:uFillTx/>
                  <a:latin typeface="Montserrat" pitchFamily="2" charset="77"/>
                  <a:cs typeface="Arial"/>
                  <a:sym typeface="Arial"/>
                </a:rPr>
                <a:t>(Naira)</a:t>
              </a:r>
              <a:endParaRPr kumimoji="0" lang="fr-US" sz="1100" b="0" i="0" u="none" strike="noStrike" kern="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endParaRPr>
            </a:p>
          </p:txBody>
        </p:sp>
      </p:grpSp>
      <p:sp>
        <p:nvSpPr>
          <p:cNvPr id="2132" name="Rectangle 2131">
            <a:extLst>
              <a:ext uri="{FF2B5EF4-FFF2-40B4-BE49-F238E27FC236}">
                <a16:creationId xmlns:a16="http://schemas.microsoft.com/office/drawing/2014/main" id="{98C2DD91-1140-2211-F455-1DFCC7445FB2}"/>
              </a:ext>
            </a:extLst>
          </p:cNvPr>
          <p:cNvSpPr/>
          <p:nvPr/>
        </p:nvSpPr>
        <p:spPr>
          <a:xfrm>
            <a:off x="5430965" y="5038372"/>
            <a:ext cx="597101" cy="3116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NGN</a:t>
            </a:r>
            <a:endParaRPr kumimoji="0" lang="fr-US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2136" name="Rectangle 2135">
            <a:extLst>
              <a:ext uri="{FF2B5EF4-FFF2-40B4-BE49-F238E27FC236}">
                <a16:creationId xmlns:a16="http://schemas.microsoft.com/office/drawing/2014/main" id="{9835C665-A621-5402-FFE6-9231EE9CF269}"/>
              </a:ext>
            </a:extLst>
          </p:cNvPr>
          <p:cNvSpPr/>
          <p:nvPr/>
        </p:nvSpPr>
        <p:spPr>
          <a:xfrm>
            <a:off x="6187313" y="2352698"/>
            <a:ext cx="597101" cy="3116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KES</a:t>
            </a:r>
            <a:endParaRPr kumimoji="0" lang="fr-US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2137" name="Rectangle 2136">
            <a:extLst>
              <a:ext uri="{FF2B5EF4-FFF2-40B4-BE49-F238E27FC236}">
                <a16:creationId xmlns:a16="http://schemas.microsoft.com/office/drawing/2014/main" id="{661A1C5C-3B81-1942-6B1D-E27FAB9C3564}"/>
              </a:ext>
            </a:extLst>
          </p:cNvPr>
          <p:cNvSpPr/>
          <p:nvPr/>
        </p:nvSpPr>
        <p:spPr>
          <a:xfrm>
            <a:off x="6183311" y="5032660"/>
            <a:ext cx="597101" cy="3116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KES</a:t>
            </a:r>
            <a:endParaRPr kumimoji="0" lang="fr-US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  <a:sym typeface="Arial"/>
            </a:endParaRPr>
          </a:p>
        </p:txBody>
      </p:sp>
      <p:grpSp>
        <p:nvGrpSpPr>
          <p:cNvPr id="2175" name="Group 2174">
            <a:extLst>
              <a:ext uri="{FF2B5EF4-FFF2-40B4-BE49-F238E27FC236}">
                <a16:creationId xmlns:a16="http://schemas.microsoft.com/office/drawing/2014/main" id="{94AA2373-A7A4-0B86-84C7-C587F511B552}"/>
              </a:ext>
            </a:extLst>
          </p:cNvPr>
          <p:cNvGrpSpPr/>
          <p:nvPr/>
        </p:nvGrpSpPr>
        <p:grpSpPr>
          <a:xfrm>
            <a:off x="6992002" y="1524654"/>
            <a:ext cx="1303231" cy="593058"/>
            <a:chOff x="6992002" y="1524654"/>
            <a:chExt cx="1303231" cy="593058"/>
          </a:xfrm>
        </p:grpSpPr>
        <p:sp>
          <p:nvSpPr>
            <p:cNvPr id="2139" name="Rectangle : coins arrondis 64">
              <a:extLst>
                <a:ext uri="{FF2B5EF4-FFF2-40B4-BE49-F238E27FC236}">
                  <a16:creationId xmlns:a16="http://schemas.microsoft.com/office/drawing/2014/main" id="{CEF2EA29-8A89-A572-F6FE-FF504330B3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92002" y="1524654"/>
              <a:ext cx="1303231" cy="59305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fr-US" sz="1200" b="0" i="0" u="none" strike="noStrike" kern="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140" name="Picture 2139" descr="A purple circle with a yellow building in the middle&#10;&#10;Description automatically generated">
              <a:extLst>
                <a:ext uri="{FF2B5EF4-FFF2-40B4-BE49-F238E27FC236}">
                  <a16:creationId xmlns:a16="http://schemas.microsoft.com/office/drawing/2014/main" id="{3DB99738-A203-E0B2-0211-00C22C13A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37288" t="30396" r="39036" b="44069"/>
            <a:stretch/>
          </p:blipFill>
          <p:spPr>
            <a:xfrm>
              <a:off x="7029166" y="1531406"/>
              <a:ext cx="492952" cy="531645"/>
            </a:xfrm>
            <a:prstGeom prst="rect">
              <a:avLst/>
            </a:prstGeom>
          </p:spPr>
        </p:pic>
      </p:grpSp>
      <p:sp>
        <p:nvSpPr>
          <p:cNvPr id="2141" name="TextBox 2140">
            <a:extLst>
              <a:ext uri="{FF2B5EF4-FFF2-40B4-BE49-F238E27FC236}">
                <a16:creationId xmlns:a16="http://schemas.microsoft.com/office/drawing/2014/main" id="{71BE865B-B255-CF6D-65FC-29B3ED5585AD}"/>
              </a:ext>
            </a:extLst>
          </p:cNvPr>
          <p:cNvSpPr txBox="1"/>
          <p:nvPr/>
        </p:nvSpPr>
        <p:spPr>
          <a:xfrm>
            <a:off x="7337592" y="1540066"/>
            <a:ext cx="1068518" cy="562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EB9B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Banks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(Kenya Shillings)</a:t>
            </a:r>
            <a:endParaRPr kumimoji="0" lang="fr-US" sz="900" b="0" i="0" u="none" strike="noStrike" kern="0" cap="none" spc="0" normalizeH="0" baseline="0" noProof="0">
              <a:ln>
                <a:noFill/>
              </a:ln>
              <a:solidFill>
                <a:srgbClr val="4E227D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grpSp>
        <p:nvGrpSpPr>
          <p:cNvPr id="2176" name="Group 2175">
            <a:extLst>
              <a:ext uri="{FF2B5EF4-FFF2-40B4-BE49-F238E27FC236}">
                <a16:creationId xmlns:a16="http://schemas.microsoft.com/office/drawing/2014/main" id="{107B3E21-3224-6BD8-6D6C-3C7DEAC24E0E}"/>
              </a:ext>
            </a:extLst>
          </p:cNvPr>
          <p:cNvGrpSpPr/>
          <p:nvPr/>
        </p:nvGrpSpPr>
        <p:grpSpPr>
          <a:xfrm>
            <a:off x="6988599" y="5641199"/>
            <a:ext cx="1417511" cy="593058"/>
            <a:chOff x="6988599" y="5641199"/>
            <a:chExt cx="1417511" cy="593058"/>
          </a:xfrm>
        </p:grpSpPr>
        <p:sp>
          <p:nvSpPr>
            <p:cNvPr id="2143" name="Rectangle : coins arrondis 64">
              <a:extLst>
                <a:ext uri="{FF2B5EF4-FFF2-40B4-BE49-F238E27FC236}">
                  <a16:creationId xmlns:a16="http://schemas.microsoft.com/office/drawing/2014/main" id="{65298C84-1821-8B96-4A87-F4C3F41D80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88599" y="5641199"/>
              <a:ext cx="1303231" cy="59305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fr-US" sz="1200" b="0" i="0" u="none" strike="noStrike" kern="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144" name="Picture 2143" descr="A purple circle with a yellow building in the middle&#10;&#10;Description automatically generated">
              <a:extLst>
                <a:ext uri="{FF2B5EF4-FFF2-40B4-BE49-F238E27FC236}">
                  <a16:creationId xmlns:a16="http://schemas.microsoft.com/office/drawing/2014/main" id="{47F9DA57-F84B-7E70-1C83-12F1AA69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37288" t="30396" r="39036" b="44069"/>
            <a:stretch/>
          </p:blipFill>
          <p:spPr>
            <a:xfrm>
              <a:off x="7025763" y="5647951"/>
              <a:ext cx="492952" cy="531645"/>
            </a:xfrm>
            <a:prstGeom prst="rect">
              <a:avLst/>
            </a:prstGeom>
          </p:spPr>
        </p:pic>
        <p:sp>
          <p:nvSpPr>
            <p:cNvPr id="2146" name="TextBox 2145">
              <a:extLst>
                <a:ext uri="{FF2B5EF4-FFF2-40B4-BE49-F238E27FC236}">
                  <a16:creationId xmlns:a16="http://schemas.microsoft.com/office/drawing/2014/main" id="{A183C079-DBBD-C0CB-0984-4842EFABA140}"/>
                </a:ext>
              </a:extLst>
            </p:cNvPr>
            <p:cNvSpPr txBox="1"/>
            <p:nvPr/>
          </p:nvSpPr>
          <p:spPr>
            <a:xfrm>
              <a:off x="7337592" y="5656611"/>
              <a:ext cx="1068518" cy="562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EB9B00"/>
                  </a:solidFill>
                  <a:effectLst/>
                  <a:uLnTx/>
                  <a:uFillTx/>
                  <a:latin typeface="Montserrat" pitchFamily="2" charset="77"/>
                  <a:cs typeface="Arial"/>
                  <a:sym typeface="Arial"/>
                </a:rPr>
                <a:t>Banks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4E227D"/>
                  </a:solidFill>
                  <a:effectLst/>
                  <a:uLnTx/>
                  <a:uFillTx/>
                  <a:latin typeface="Montserrat" pitchFamily="2" charset="77"/>
                  <a:cs typeface="Arial"/>
                  <a:sym typeface="Arial"/>
                </a:rPr>
                <a:t>(Kenya Shillings)</a:t>
              </a:r>
              <a:endParaRPr kumimoji="0" lang="fr-US" sz="900" b="0" i="0" u="none" strike="noStrike" kern="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endParaRPr>
            </a:p>
          </p:txBody>
        </p:sp>
      </p:grpSp>
      <p:sp>
        <p:nvSpPr>
          <p:cNvPr id="2147" name="TextBox 2146">
            <a:extLst>
              <a:ext uri="{FF2B5EF4-FFF2-40B4-BE49-F238E27FC236}">
                <a16:creationId xmlns:a16="http://schemas.microsoft.com/office/drawing/2014/main" id="{6C1C3194-7259-A015-92D9-911D312B7683}"/>
              </a:ext>
            </a:extLst>
          </p:cNvPr>
          <p:cNvSpPr txBox="1"/>
          <p:nvPr/>
        </p:nvSpPr>
        <p:spPr>
          <a:xfrm>
            <a:off x="3976435" y="2352698"/>
            <a:ext cx="1303230" cy="319735"/>
          </a:xfrm>
          <a:prstGeom prst="rect">
            <a:avLst/>
          </a:prstGeom>
          <a:solidFill>
            <a:srgbClr val="D4CDDE"/>
          </a:solidFill>
          <a:ln>
            <a:solidFill>
              <a:schemeClr val="tx1"/>
            </a:solidFill>
            <a:prstDash val="dash"/>
          </a:ln>
        </p:spPr>
        <p:txBody>
          <a:bodyPr wrap="square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ClrTx/>
              <a:buSzTx/>
              <a:buFont typeface="Arial" panose="020B0604020202020204" pitchFamily="34" charset="0"/>
              <a:buNone/>
              <a:tabLst/>
              <a:defRPr kumimoji="0" sz="1100" kern="1200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EG" sz="1100" b="1" i="0" u="none" strike="noStrike" kern="120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Deposit</a:t>
            </a:r>
          </a:p>
        </p:txBody>
      </p:sp>
      <p:sp>
        <p:nvSpPr>
          <p:cNvPr id="2148" name="TextBox 2147">
            <a:extLst>
              <a:ext uri="{FF2B5EF4-FFF2-40B4-BE49-F238E27FC236}">
                <a16:creationId xmlns:a16="http://schemas.microsoft.com/office/drawing/2014/main" id="{DB4C3FB3-DEA5-83B8-10FC-C5F562FB6F43}"/>
              </a:ext>
            </a:extLst>
          </p:cNvPr>
          <p:cNvSpPr txBox="1"/>
          <p:nvPr/>
        </p:nvSpPr>
        <p:spPr>
          <a:xfrm>
            <a:off x="6988598" y="2353758"/>
            <a:ext cx="1303232" cy="319735"/>
          </a:xfrm>
          <a:prstGeom prst="rect">
            <a:avLst/>
          </a:prstGeom>
          <a:solidFill>
            <a:srgbClr val="D4CDDE"/>
          </a:solidFill>
          <a:ln>
            <a:solidFill>
              <a:schemeClr val="tx1"/>
            </a:solidFill>
            <a:prstDash val="dash"/>
          </a:ln>
        </p:spPr>
        <p:txBody>
          <a:bodyPr wrap="square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ClrTx/>
              <a:buSzTx/>
              <a:buFont typeface="Arial" panose="020B0604020202020204" pitchFamily="34" charset="0"/>
              <a:buNone/>
              <a:tabLst/>
              <a:defRPr kumimoji="0" sz="1100" kern="1200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EG" sz="1100" b="1" i="0" u="none" strike="noStrike" kern="120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Deposit</a:t>
            </a:r>
          </a:p>
        </p:txBody>
      </p:sp>
      <p:sp>
        <p:nvSpPr>
          <p:cNvPr id="2149" name="TextBox 2148">
            <a:extLst>
              <a:ext uri="{FF2B5EF4-FFF2-40B4-BE49-F238E27FC236}">
                <a16:creationId xmlns:a16="http://schemas.microsoft.com/office/drawing/2014/main" id="{CBA9AE26-6524-0F73-70F2-E55F82EE8CC8}"/>
              </a:ext>
            </a:extLst>
          </p:cNvPr>
          <p:cNvSpPr txBox="1"/>
          <p:nvPr/>
        </p:nvSpPr>
        <p:spPr>
          <a:xfrm>
            <a:off x="3976436" y="5029734"/>
            <a:ext cx="1303231" cy="319735"/>
          </a:xfrm>
          <a:prstGeom prst="rect">
            <a:avLst/>
          </a:prstGeom>
          <a:solidFill>
            <a:srgbClr val="D4CDDE"/>
          </a:solidFill>
          <a:ln>
            <a:solidFill>
              <a:schemeClr val="tx1"/>
            </a:solidFill>
            <a:prstDash val="dash"/>
          </a:ln>
        </p:spPr>
        <p:txBody>
          <a:bodyPr wrap="square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ClrTx/>
              <a:buSzTx/>
              <a:buFont typeface="Arial" panose="020B0604020202020204" pitchFamily="34" charset="0"/>
              <a:buNone/>
              <a:tabLst/>
              <a:defRPr kumimoji="0" sz="1100" kern="1200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EG" sz="1100" b="1" i="0" u="none" strike="noStrike" kern="120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Withdrawal</a:t>
            </a:r>
          </a:p>
        </p:txBody>
      </p:sp>
      <p:sp>
        <p:nvSpPr>
          <p:cNvPr id="2151" name="TextBox 2150">
            <a:extLst>
              <a:ext uri="{FF2B5EF4-FFF2-40B4-BE49-F238E27FC236}">
                <a16:creationId xmlns:a16="http://schemas.microsoft.com/office/drawing/2014/main" id="{A7478B07-F1AD-ADE2-8029-8B112FAD653E}"/>
              </a:ext>
            </a:extLst>
          </p:cNvPr>
          <p:cNvSpPr txBox="1"/>
          <p:nvPr/>
        </p:nvSpPr>
        <p:spPr>
          <a:xfrm>
            <a:off x="6988598" y="5024623"/>
            <a:ext cx="1303232" cy="319735"/>
          </a:xfrm>
          <a:prstGeom prst="rect">
            <a:avLst/>
          </a:prstGeom>
          <a:solidFill>
            <a:srgbClr val="D4CDDE"/>
          </a:solidFill>
          <a:ln>
            <a:solidFill>
              <a:schemeClr val="tx1"/>
            </a:solidFill>
            <a:prstDash val="dash"/>
          </a:ln>
        </p:spPr>
        <p:txBody>
          <a:bodyPr wrap="square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ClrTx/>
              <a:buSzTx/>
              <a:buFont typeface="Arial" panose="020B0604020202020204" pitchFamily="34" charset="0"/>
              <a:buNone/>
              <a:tabLst/>
              <a:defRPr kumimoji="0" sz="1100" kern="1200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EG" sz="1100" b="1" i="0" u="none" strike="noStrike" kern="120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Withdrawal</a:t>
            </a:r>
          </a:p>
        </p:txBody>
      </p:sp>
      <p:sp>
        <p:nvSpPr>
          <p:cNvPr id="2153" name="TextBox 2152">
            <a:extLst>
              <a:ext uri="{FF2B5EF4-FFF2-40B4-BE49-F238E27FC236}">
                <a16:creationId xmlns:a16="http://schemas.microsoft.com/office/drawing/2014/main" id="{E8E5D33C-BB42-9B44-543C-783E3C07AEBB}"/>
              </a:ext>
            </a:extLst>
          </p:cNvPr>
          <p:cNvSpPr txBox="1"/>
          <p:nvPr/>
        </p:nvSpPr>
        <p:spPr>
          <a:xfrm>
            <a:off x="6615153" y="3078806"/>
            <a:ext cx="1192243" cy="709392"/>
          </a:xfrm>
          <a:prstGeom prst="rect">
            <a:avLst/>
          </a:prstGeom>
          <a:solidFill>
            <a:srgbClr val="D4CDDE"/>
          </a:solidFill>
          <a:ln>
            <a:solidFill>
              <a:schemeClr val="tx1"/>
            </a:solidFill>
            <a:prstDash val="dash"/>
          </a:ln>
        </p:spPr>
        <p:txBody>
          <a:bodyPr wrap="square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ClrTx/>
              <a:buSzTx/>
              <a:buFont typeface="Arial" panose="020B0604020202020204" pitchFamily="34" charset="0"/>
              <a:buNone/>
              <a:tabLst/>
              <a:defRPr kumimoji="0" sz="1100" kern="1200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EG" sz="1100" b="1" i="0" u="none" strike="noStrike" kern="120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Offer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C</a:t>
            </a:r>
            <a:r>
              <a:rPr kumimoji="0" lang="en-EG" sz="1100" b="1" i="0" u="none" strike="noStrike" kern="120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reation</a:t>
            </a:r>
            <a:endParaRPr kumimoji="0" lang="en-EG" sz="600" b="1" i="0" u="none" strike="noStrike" kern="1200" cap="none" spc="0" normalizeH="0" baseline="0" noProof="0">
              <a:ln>
                <a:noFill/>
              </a:ln>
              <a:solidFill>
                <a:srgbClr val="4E227D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EG" sz="600" b="1" i="0" u="none" strike="noStrike" kern="120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(exchange rate)</a:t>
            </a:r>
          </a:p>
        </p:txBody>
      </p:sp>
      <p:sp>
        <p:nvSpPr>
          <p:cNvPr id="2155" name="TextBox 2154">
            <a:extLst>
              <a:ext uri="{FF2B5EF4-FFF2-40B4-BE49-F238E27FC236}">
                <a16:creationId xmlns:a16="http://schemas.microsoft.com/office/drawing/2014/main" id="{1FB06002-BF13-1AA3-59CF-B0F2C1D64AAF}"/>
              </a:ext>
            </a:extLst>
          </p:cNvPr>
          <p:cNvSpPr txBox="1"/>
          <p:nvPr/>
        </p:nvSpPr>
        <p:spPr>
          <a:xfrm>
            <a:off x="6615153" y="3976468"/>
            <a:ext cx="1192242" cy="675597"/>
          </a:xfrm>
          <a:prstGeom prst="rect">
            <a:avLst/>
          </a:prstGeom>
          <a:solidFill>
            <a:srgbClr val="D4CDDE"/>
          </a:solidFill>
          <a:ln>
            <a:solidFill>
              <a:schemeClr val="tx1"/>
            </a:solidFill>
            <a:prstDash val="dash"/>
          </a:ln>
        </p:spPr>
        <p:txBody>
          <a:bodyPr wrap="square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ClrTx/>
              <a:buSzTx/>
              <a:buFont typeface="Arial" panose="020B0604020202020204" pitchFamily="34" charset="0"/>
              <a:buNone/>
              <a:tabLst/>
              <a:defRPr kumimoji="0" sz="1100" kern="1200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EG" sz="1100" b="1" i="0" u="none" strike="noStrike" kern="120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Offer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EG" sz="1100" b="1" i="0" u="none" strike="noStrike" kern="120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Matching</a:t>
            </a:r>
          </a:p>
        </p:txBody>
      </p:sp>
      <p:sp>
        <p:nvSpPr>
          <p:cNvPr id="2160" name="TextBox 2159">
            <a:extLst>
              <a:ext uri="{FF2B5EF4-FFF2-40B4-BE49-F238E27FC236}">
                <a16:creationId xmlns:a16="http://schemas.microsoft.com/office/drawing/2014/main" id="{D88417D2-24A5-9F8A-783F-5317F9AC9B5B}"/>
              </a:ext>
            </a:extLst>
          </p:cNvPr>
          <p:cNvSpPr txBox="1"/>
          <p:nvPr/>
        </p:nvSpPr>
        <p:spPr>
          <a:xfrm>
            <a:off x="4437885" y="3077789"/>
            <a:ext cx="1192243" cy="709392"/>
          </a:xfrm>
          <a:prstGeom prst="rect">
            <a:avLst/>
          </a:prstGeom>
          <a:solidFill>
            <a:srgbClr val="D4CDDE"/>
          </a:solidFill>
          <a:ln>
            <a:solidFill>
              <a:schemeClr val="tx1"/>
            </a:solidFill>
            <a:prstDash val="dash"/>
          </a:ln>
        </p:spPr>
        <p:txBody>
          <a:bodyPr wrap="square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ClrTx/>
              <a:buSzTx/>
              <a:buFont typeface="Arial" panose="020B0604020202020204" pitchFamily="34" charset="0"/>
              <a:buNone/>
              <a:tabLst/>
              <a:defRPr kumimoji="0" sz="1100" kern="1200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EG" sz="1100" b="1" i="0" u="none" strike="noStrike" kern="120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Offer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C</a:t>
            </a:r>
            <a:r>
              <a:rPr kumimoji="0" lang="en-EG" sz="1100" b="1" i="0" u="none" strike="noStrike" kern="120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reation</a:t>
            </a:r>
            <a:endParaRPr kumimoji="0" lang="en-EG" sz="1050" b="1" i="0" u="none" strike="noStrike" kern="1200" cap="none" spc="0" normalizeH="0" baseline="0" noProof="0">
              <a:ln>
                <a:noFill/>
              </a:ln>
              <a:solidFill>
                <a:srgbClr val="4E227D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EG" sz="600" b="1" i="0" u="none" strike="noStrike" kern="120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(exchange rate)</a:t>
            </a:r>
          </a:p>
        </p:txBody>
      </p:sp>
      <p:sp>
        <p:nvSpPr>
          <p:cNvPr id="2161" name="TextBox 2160">
            <a:extLst>
              <a:ext uri="{FF2B5EF4-FFF2-40B4-BE49-F238E27FC236}">
                <a16:creationId xmlns:a16="http://schemas.microsoft.com/office/drawing/2014/main" id="{34CFA236-6FF3-AE80-3730-32F5095D5146}"/>
              </a:ext>
            </a:extLst>
          </p:cNvPr>
          <p:cNvSpPr txBox="1"/>
          <p:nvPr/>
        </p:nvSpPr>
        <p:spPr>
          <a:xfrm>
            <a:off x="4437885" y="3975451"/>
            <a:ext cx="1192242" cy="675597"/>
          </a:xfrm>
          <a:prstGeom prst="rect">
            <a:avLst/>
          </a:prstGeom>
          <a:solidFill>
            <a:srgbClr val="D4CDDE"/>
          </a:solidFill>
          <a:ln>
            <a:solidFill>
              <a:schemeClr val="tx1"/>
            </a:solidFill>
            <a:prstDash val="dash"/>
          </a:ln>
        </p:spPr>
        <p:txBody>
          <a:bodyPr wrap="square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ClrTx/>
              <a:buSzTx/>
              <a:buFont typeface="Arial" panose="020B0604020202020204" pitchFamily="34" charset="0"/>
              <a:buNone/>
              <a:tabLst/>
              <a:defRPr kumimoji="0" sz="1100" kern="1200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EG" sz="1100" b="1" i="0" u="none" strike="noStrike" kern="120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Offer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EG" sz="1100" b="1" i="0" u="none" strike="noStrike" kern="120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Matching</a:t>
            </a:r>
          </a:p>
        </p:txBody>
      </p:sp>
      <p:grpSp>
        <p:nvGrpSpPr>
          <p:cNvPr id="2162" name="Group 2161">
            <a:extLst>
              <a:ext uri="{FF2B5EF4-FFF2-40B4-BE49-F238E27FC236}">
                <a16:creationId xmlns:a16="http://schemas.microsoft.com/office/drawing/2014/main" id="{BC93D7CE-FD11-A897-3978-B885E72967D1}"/>
              </a:ext>
            </a:extLst>
          </p:cNvPr>
          <p:cNvGrpSpPr/>
          <p:nvPr/>
        </p:nvGrpSpPr>
        <p:grpSpPr>
          <a:xfrm>
            <a:off x="5170260" y="2900059"/>
            <a:ext cx="1904975" cy="1904975"/>
            <a:chOff x="4382950" y="1926580"/>
            <a:chExt cx="2668319" cy="2668319"/>
          </a:xfrm>
        </p:grpSpPr>
        <p:sp>
          <p:nvSpPr>
            <p:cNvPr id="2163" name="Oval 2162">
              <a:extLst>
                <a:ext uri="{FF2B5EF4-FFF2-40B4-BE49-F238E27FC236}">
                  <a16:creationId xmlns:a16="http://schemas.microsoft.com/office/drawing/2014/main" id="{49BE464A-620A-201D-0045-CE109825C6BE}"/>
                </a:ext>
              </a:extLst>
            </p:cNvPr>
            <p:cNvSpPr/>
            <p:nvPr/>
          </p:nvSpPr>
          <p:spPr>
            <a:xfrm>
              <a:off x="4382950" y="1926580"/>
              <a:ext cx="2668319" cy="2668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164" name="Picture 2163" descr="A logo with text on it&#10;&#10;Description automatically generated">
              <a:extLst>
                <a:ext uri="{FF2B5EF4-FFF2-40B4-BE49-F238E27FC236}">
                  <a16:creationId xmlns:a16="http://schemas.microsoft.com/office/drawing/2014/main" id="{62D7A72C-6B82-58E6-7CBC-4BDF160202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027" t="11558" r="7073" b="12664"/>
            <a:stretch/>
          </p:blipFill>
          <p:spPr>
            <a:xfrm>
              <a:off x="4503149" y="2775573"/>
              <a:ext cx="2427919" cy="970331"/>
            </a:xfrm>
            <a:prstGeom prst="rect">
              <a:avLst/>
            </a:prstGeom>
          </p:spPr>
        </p:pic>
      </p:grpSp>
      <p:sp>
        <p:nvSpPr>
          <p:cNvPr id="2173" name="Rectangle 2172">
            <a:extLst>
              <a:ext uri="{FF2B5EF4-FFF2-40B4-BE49-F238E27FC236}">
                <a16:creationId xmlns:a16="http://schemas.microsoft.com/office/drawing/2014/main" id="{C4822ED7-7559-1F68-43F7-919E5C6D4737}"/>
              </a:ext>
            </a:extLst>
          </p:cNvPr>
          <p:cNvSpPr/>
          <p:nvPr/>
        </p:nvSpPr>
        <p:spPr>
          <a:xfrm>
            <a:off x="11719983" y="1342312"/>
            <a:ext cx="389651" cy="50214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KENYA</a:t>
            </a:r>
            <a:endParaRPr kumimoji="0" lang="fr-US" sz="1600" b="1" i="0" u="none" strike="noStrike" kern="0" cap="none" spc="0" normalizeH="0" baseline="0" noProof="0">
              <a:ln>
                <a:noFill/>
              </a:ln>
              <a:solidFill>
                <a:srgbClr val="4E227D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2174" name="Rectangle 2173">
            <a:extLst>
              <a:ext uri="{FF2B5EF4-FFF2-40B4-BE49-F238E27FC236}">
                <a16:creationId xmlns:a16="http://schemas.microsoft.com/office/drawing/2014/main" id="{2BB6E8BF-66EA-CAD4-7EB7-1BE4C5E91E93}"/>
              </a:ext>
            </a:extLst>
          </p:cNvPr>
          <p:cNvSpPr/>
          <p:nvPr/>
        </p:nvSpPr>
        <p:spPr>
          <a:xfrm>
            <a:off x="136601" y="1341808"/>
            <a:ext cx="389651" cy="5021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NIGERIA</a:t>
            </a:r>
            <a:endParaRPr kumimoji="0" lang="fr-US" sz="1600" b="1" i="0" u="none" strike="noStrike" kern="0" cap="none" spc="0" normalizeH="0" baseline="0" noProof="0" dirty="0">
              <a:ln>
                <a:noFill/>
              </a:ln>
              <a:solidFill>
                <a:srgbClr val="4E227D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A8F742-4290-D7C4-7478-989E1554FA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26584" y="1528807"/>
            <a:ext cx="702010" cy="6192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BD14B9-12A5-3E78-3147-66E5332A7F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32712" y="5618629"/>
            <a:ext cx="702010" cy="61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4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1" grpId="0" animBg="1"/>
      <p:bldP spid="51" grpId="0" animBg="1"/>
      <p:bldP spid="2078" grpId="0" animBg="1"/>
      <p:bldP spid="2086" grpId="0" animBg="1"/>
      <p:bldP spid="2098" grpId="0" animBg="1"/>
      <p:bldP spid="2100" grpId="0" animBg="1"/>
      <p:bldP spid="2104" grpId="0" animBg="1"/>
      <p:bldP spid="2105" grpId="0" animBg="1"/>
      <p:bldP spid="2106" grpId="0" animBg="1"/>
      <p:bldP spid="2132" grpId="0" animBg="1"/>
      <p:bldP spid="2136" grpId="0" animBg="1"/>
      <p:bldP spid="2137" grpId="0" animBg="1"/>
      <p:bldP spid="2141" grpId="0"/>
      <p:bldP spid="2147" grpId="0" animBg="1"/>
      <p:bldP spid="2148" grpId="0" animBg="1"/>
      <p:bldP spid="2149" grpId="0" animBg="1"/>
      <p:bldP spid="2151" grpId="0" animBg="1"/>
      <p:bldP spid="2153" grpId="0" animBg="1"/>
      <p:bldP spid="2155" grpId="0" animBg="1"/>
      <p:bldP spid="2160" grpId="0" animBg="1"/>
      <p:bldP spid="2161" grpId="0" animBg="1"/>
      <p:bldP spid="2173" grpId="0" animBg="1"/>
      <p:bldP spid="217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141E64FB-4248-EB66-0018-38AACFDB79B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141E64FB-4248-EB66-0018-38AACFDB79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Image 27" descr="Une image contenant bleu, Lilas, violette, Bleu électrique&#10;&#10;Description générée automatiquement">
            <a:extLst>
              <a:ext uri="{FF2B5EF4-FFF2-40B4-BE49-F238E27FC236}">
                <a16:creationId xmlns:a16="http://schemas.microsoft.com/office/drawing/2014/main" id="{8E032CC6-0394-4D4E-B13E-AB47349785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853B3F19-F3D7-6646-81AA-78EB4F6AA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8695" y="6223954"/>
            <a:ext cx="1283554" cy="50323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C824A-04EA-4519-9829-C06F56F471E9}" type="slidenum"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Poppins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34" name="Image 40">
            <a:extLst>
              <a:ext uri="{FF2B5EF4-FFF2-40B4-BE49-F238E27FC236}">
                <a16:creationId xmlns:a16="http://schemas.microsoft.com/office/drawing/2014/main" id="{68C2C7EC-D91D-B958-B6A0-29FC704A1D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1" t="28235" r="29439" b="44406"/>
          <a:stretch/>
        </p:blipFill>
        <p:spPr>
          <a:xfrm>
            <a:off x="174751" y="100127"/>
            <a:ext cx="1535467" cy="654245"/>
          </a:xfrm>
          <a:prstGeom prst="rect">
            <a:avLst/>
          </a:prstGeom>
        </p:spPr>
      </p:pic>
      <p:pic>
        <p:nvPicPr>
          <p:cNvPr id="40" name="Picture 10">
            <a:extLst>
              <a:ext uri="{FF2B5EF4-FFF2-40B4-BE49-F238E27FC236}">
                <a16:creationId xmlns:a16="http://schemas.microsoft.com/office/drawing/2014/main" id="{0B80F659-DCFA-65B5-C199-49E06A7359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512"/>
          <a:stretch/>
        </p:blipFill>
        <p:spPr>
          <a:xfrm>
            <a:off x="9963194" y="64584"/>
            <a:ext cx="1569641" cy="805543"/>
          </a:xfrm>
          <a:prstGeom prst="rect">
            <a:avLst/>
          </a:prstGeom>
        </p:spPr>
      </p:pic>
      <p:pic>
        <p:nvPicPr>
          <p:cNvPr id="41" name="Image 42" descr="Une image contenant texte, symbole, Emblème, logo&#10;&#10;Description générée automatiquement">
            <a:extLst>
              <a:ext uri="{FF2B5EF4-FFF2-40B4-BE49-F238E27FC236}">
                <a16:creationId xmlns:a16="http://schemas.microsoft.com/office/drawing/2014/main" id="{190BF491-3873-A7BD-2356-D2B228AED7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18390" y="238554"/>
            <a:ext cx="517237" cy="484632"/>
          </a:xfrm>
          <a:prstGeom prst="rect">
            <a:avLst/>
          </a:prstGeom>
        </p:spPr>
      </p:pic>
      <p:cxnSp>
        <p:nvCxnSpPr>
          <p:cNvPr id="42" name="Gerader Verbinder 2">
            <a:extLst>
              <a:ext uri="{FF2B5EF4-FFF2-40B4-BE49-F238E27FC236}">
                <a16:creationId xmlns:a16="http://schemas.microsoft.com/office/drawing/2014/main" id="{00C8147A-0F09-A3AF-5660-807C91D0F581}"/>
              </a:ext>
            </a:extLst>
          </p:cNvPr>
          <p:cNvCxnSpPr>
            <a:cxnSpLocks/>
          </p:cNvCxnSpPr>
          <p:nvPr/>
        </p:nvCxnSpPr>
        <p:spPr>
          <a:xfrm>
            <a:off x="1887124" y="51643"/>
            <a:ext cx="0" cy="7424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2">
            <a:extLst>
              <a:ext uri="{FF2B5EF4-FFF2-40B4-BE49-F238E27FC236}">
                <a16:creationId xmlns:a16="http://schemas.microsoft.com/office/drawing/2014/main" id="{2A6F2113-7F06-054C-8A38-53F4FFD0B1AE}"/>
              </a:ext>
            </a:extLst>
          </p:cNvPr>
          <p:cNvCxnSpPr>
            <a:cxnSpLocks/>
          </p:cNvCxnSpPr>
          <p:nvPr/>
        </p:nvCxnSpPr>
        <p:spPr>
          <a:xfrm>
            <a:off x="9860773" y="51643"/>
            <a:ext cx="0" cy="7424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itle 7">
            <a:extLst>
              <a:ext uri="{FF2B5EF4-FFF2-40B4-BE49-F238E27FC236}">
                <a16:creationId xmlns:a16="http://schemas.microsoft.com/office/drawing/2014/main" id="{7E587F35-38F5-B23D-9D5B-BB8A2C7A6D79}"/>
              </a:ext>
            </a:extLst>
          </p:cNvPr>
          <p:cNvSpPr txBox="1">
            <a:spLocks/>
          </p:cNvSpPr>
          <p:nvPr/>
        </p:nvSpPr>
        <p:spPr>
          <a:xfrm>
            <a:off x="2038466" y="174961"/>
            <a:ext cx="7700617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Montserrat Medium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j-ea"/>
                <a:cs typeface="Poppins" panose="00000500000000000000" pitchFamily="2" charset="0"/>
              </a:rPr>
              <a:t>Benefits for Participants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0"/>
              <a:ea typeface="+mj-ea"/>
              <a:cs typeface="Poppins" panose="00000500000000000000" pitchFamily="2" charset="0"/>
            </a:endParaRPr>
          </a:p>
        </p:txBody>
      </p:sp>
      <p:sp>
        <p:nvSpPr>
          <p:cNvPr id="7" name="Rectangle : coins arrondis 2">
            <a:extLst>
              <a:ext uri="{FF2B5EF4-FFF2-40B4-BE49-F238E27FC236}">
                <a16:creationId xmlns:a16="http://schemas.microsoft.com/office/drawing/2014/main" id="{48A27CA4-259C-8014-D4F2-6191D6534CEC}"/>
              </a:ext>
            </a:extLst>
          </p:cNvPr>
          <p:cNvSpPr/>
          <p:nvPr/>
        </p:nvSpPr>
        <p:spPr>
          <a:xfrm>
            <a:off x="1209848" y="1765255"/>
            <a:ext cx="1871319" cy="3816416"/>
          </a:xfrm>
          <a:prstGeom prst="roundRect">
            <a:avLst>
              <a:gd name="adj" fmla="val 4167"/>
            </a:avLst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5" name="Rectangle : coins arrondis 13">
            <a:extLst>
              <a:ext uri="{FF2B5EF4-FFF2-40B4-BE49-F238E27FC236}">
                <a16:creationId xmlns:a16="http://schemas.microsoft.com/office/drawing/2014/main" id="{EDB4ED0F-5391-2D24-460F-9AD385EF33E0}"/>
              </a:ext>
            </a:extLst>
          </p:cNvPr>
          <p:cNvSpPr/>
          <p:nvPr/>
        </p:nvSpPr>
        <p:spPr>
          <a:xfrm>
            <a:off x="3172763" y="1767024"/>
            <a:ext cx="1874520" cy="3816416"/>
          </a:xfrm>
          <a:prstGeom prst="roundRect">
            <a:avLst>
              <a:gd name="adj" fmla="val 4167"/>
            </a:avLst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6" name="Rectangle : coins arrondis 14">
            <a:extLst>
              <a:ext uri="{FF2B5EF4-FFF2-40B4-BE49-F238E27FC236}">
                <a16:creationId xmlns:a16="http://schemas.microsoft.com/office/drawing/2014/main" id="{F906F42D-11CA-7DF7-91FB-1C8157C84AF4}"/>
              </a:ext>
            </a:extLst>
          </p:cNvPr>
          <p:cNvSpPr/>
          <p:nvPr/>
        </p:nvSpPr>
        <p:spPr>
          <a:xfrm>
            <a:off x="5143354" y="1774432"/>
            <a:ext cx="1874520" cy="3816416"/>
          </a:xfrm>
          <a:prstGeom prst="roundRect">
            <a:avLst>
              <a:gd name="adj" fmla="val 4167"/>
            </a:avLst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7" name="Rectangle : coins arrondis 15">
            <a:extLst>
              <a:ext uri="{FF2B5EF4-FFF2-40B4-BE49-F238E27FC236}">
                <a16:creationId xmlns:a16="http://schemas.microsoft.com/office/drawing/2014/main" id="{086D21E8-5B76-BD95-A19E-4A898F6307EB}"/>
              </a:ext>
            </a:extLst>
          </p:cNvPr>
          <p:cNvSpPr/>
          <p:nvPr/>
        </p:nvSpPr>
        <p:spPr>
          <a:xfrm>
            <a:off x="7121460" y="1765255"/>
            <a:ext cx="1874520" cy="3816416"/>
          </a:xfrm>
          <a:prstGeom prst="roundRect">
            <a:avLst>
              <a:gd name="adj" fmla="val 4167"/>
            </a:avLst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8" name="Rectangle : coins arrondis 16">
            <a:extLst>
              <a:ext uri="{FF2B5EF4-FFF2-40B4-BE49-F238E27FC236}">
                <a16:creationId xmlns:a16="http://schemas.microsoft.com/office/drawing/2014/main" id="{7076DDA6-0B47-A5AC-0F64-C9CF1E7C69AA}"/>
              </a:ext>
            </a:extLst>
          </p:cNvPr>
          <p:cNvSpPr/>
          <p:nvPr/>
        </p:nvSpPr>
        <p:spPr>
          <a:xfrm>
            <a:off x="9099536" y="1767854"/>
            <a:ext cx="1874520" cy="3816416"/>
          </a:xfrm>
          <a:prstGeom prst="roundRect">
            <a:avLst>
              <a:gd name="adj" fmla="val 4167"/>
            </a:avLst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9" name="ZoneTexte 17">
            <a:extLst>
              <a:ext uri="{FF2B5EF4-FFF2-40B4-BE49-F238E27FC236}">
                <a16:creationId xmlns:a16="http://schemas.microsoft.com/office/drawing/2014/main" id="{0A49A553-F323-98AF-7F75-CD79D7617135}"/>
              </a:ext>
            </a:extLst>
          </p:cNvPr>
          <p:cNvSpPr txBox="1"/>
          <p:nvPr/>
        </p:nvSpPr>
        <p:spPr>
          <a:xfrm>
            <a:off x="1224210" y="1760738"/>
            <a:ext cx="325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US" sz="2800" b="1" i="0" u="none" strike="noStrike" kern="1200" cap="none" spc="0" normalizeH="0" baseline="0" noProof="0">
                <a:ln>
                  <a:noFill/>
                </a:ln>
                <a:solidFill>
                  <a:srgbClr val="FFCD0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1</a:t>
            </a:r>
          </a:p>
        </p:txBody>
      </p:sp>
      <p:sp>
        <p:nvSpPr>
          <p:cNvPr id="50" name="ZoneTexte 18">
            <a:extLst>
              <a:ext uri="{FF2B5EF4-FFF2-40B4-BE49-F238E27FC236}">
                <a16:creationId xmlns:a16="http://schemas.microsoft.com/office/drawing/2014/main" id="{DE295AB6-3BC9-6B62-9CF5-0D267129B672}"/>
              </a:ext>
            </a:extLst>
          </p:cNvPr>
          <p:cNvSpPr txBox="1"/>
          <p:nvPr/>
        </p:nvSpPr>
        <p:spPr>
          <a:xfrm>
            <a:off x="3179944" y="1762506"/>
            <a:ext cx="396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US" sz="2800" b="1" i="0" u="none" strike="noStrike" kern="1200" cap="none" spc="0" normalizeH="0" baseline="0" noProof="0">
                <a:ln>
                  <a:noFill/>
                </a:ln>
                <a:solidFill>
                  <a:srgbClr val="FFCD0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2</a:t>
            </a:r>
          </a:p>
        </p:txBody>
      </p:sp>
      <p:sp>
        <p:nvSpPr>
          <p:cNvPr id="51" name="ZoneTexte 19">
            <a:extLst>
              <a:ext uri="{FF2B5EF4-FFF2-40B4-BE49-F238E27FC236}">
                <a16:creationId xmlns:a16="http://schemas.microsoft.com/office/drawing/2014/main" id="{533A02E7-799F-BF78-E7D9-68DA9B9B5400}"/>
              </a:ext>
            </a:extLst>
          </p:cNvPr>
          <p:cNvSpPr txBox="1"/>
          <p:nvPr/>
        </p:nvSpPr>
        <p:spPr>
          <a:xfrm>
            <a:off x="5141498" y="1769913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US" sz="2800" b="1" i="0" u="none" strike="noStrike" kern="1200" cap="none" spc="0" normalizeH="0" baseline="0" noProof="0">
                <a:ln>
                  <a:noFill/>
                </a:ln>
                <a:solidFill>
                  <a:srgbClr val="FFCD0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3</a:t>
            </a:r>
          </a:p>
        </p:txBody>
      </p:sp>
      <p:sp>
        <p:nvSpPr>
          <p:cNvPr id="52" name="ZoneTexte 20">
            <a:extLst>
              <a:ext uri="{FF2B5EF4-FFF2-40B4-BE49-F238E27FC236}">
                <a16:creationId xmlns:a16="http://schemas.microsoft.com/office/drawing/2014/main" id="{C19DF240-D118-F454-AD7B-64EFA1865972}"/>
              </a:ext>
            </a:extLst>
          </p:cNvPr>
          <p:cNvSpPr txBox="1"/>
          <p:nvPr/>
        </p:nvSpPr>
        <p:spPr>
          <a:xfrm>
            <a:off x="7112423" y="1759950"/>
            <a:ext cx="431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US" sz="2800" b="1" i="0" u="none" strike="noStrike" kern="1200" cap="none" spc="0" normalizeH="0" baseline="0" noProof="0">
                <a:ln>
                  <a:noFill/>
                </a:ln>
                <a:solidFill>
                  <a:srgbClr val="FFCD0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4</a:t>
            </a:r>
          </a:p>
        </p:txBody>
      </p:sp>
      <p:sp>
        <p:nvSpPr>
          <p:cNvPr id="53" name="ZoneTexte 21">
            <a:extLst>
              <a:ext uri="{FF2B5EF4-FFF2-40B4-BE49-F238E27FC236}">
                <a16:creationId xmlns:a16="http://schemas.microsoft.com/office/drawing/2014/main" id="{BA7A48CF-E10C-8463-FBDB-B17BD5360E9E}"/>
              </a:ext>
            </a:extLst>
          </p:cNvPr>
          <p:cNvSpPr txBox="1"/>
          <p:nvPr/>
        </p:nvSpPr>
        <p:spPr>
          <a:xfrm>
            <a:off x="9097682" y="1760985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US" sz="2800" b="1" i="0" u="none" strike="noStrike" kern="1200" cap="none" spc="0" normalizeH="0" baseline="0" noProof="0">
                <a:ln>
                  <a:noFill/>
                </a:ln>
                <a:solidFill>
                  <a:srgbClr val="FFCD0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5</a:t>
            </a:r>
          </a:p>
        </p:txBody>
      </p:sp>
      <p:sp>
        <p:nvSpPr>
          <p:cNvPr id="61" name="ZoneTexte 45">
            <a:extLst>
              <a:ext uri="{FF2B5EF4-FFF2-40B4-BE49-F238E27FC236}">
                <a16:creationId xmlns:a16="http://schemas.microsoft.com/office/drawing/2014/main" id="{411F16B2-FA66-F3E8-7B52-6A7F30D4B7A5}"/>
              </a:ext>
            </a:extLst>
          </p:cNvPr>
          <p:cNvSpPr txBox="1"/>
          <p:nvPr/>
        </p:nvSpPr>
        <p:spPr>
          <a:xfrm>
            <a:off x="5158376" y="4350469"/>
            <a:ext cx="1863231" cy="830997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/>
                <a:cs typeface="Calibri"/>
                <a:sym typeface="Calibri"/>
              </a:rPr>
              <a:t>Automatically select the best offer</a:t>
            </a: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63" name="ZoneTexte 46">
            <a:extLst>
              <a:ext uri="{FF2B5EF4-FFF2-40B4-BE49-F238E27FC236}">
                <a16:creationId xmlns:a16="http://schemas.microsoft.com/office/drawing/2014/main" id="{A1EB6A33-AEAC-5D26-B0D3-0D042E1B81B8}"/>
              </a:ext>
            </a:extLst>
          </p:cNvPr>
          <p:cNvSpPr txBox="1"/>
          <p:nvPr/>
        </p:nvSpPr>
        <p:spPr>
          <a:xfrm>
            <a:off x="7125296" y="4265646"/>
            <a:ext cx="1879721" cy="830997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/>
                <a:cs typeface="Calibri"/>
                <a:sym typeface="Calibri"/>
              </a:rPr>
              <a:t>Fully transparent &amp; compliant</a:t>
            </a: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65" name="ZoneTexte 47">
            <a:extLst>
              <a:ext uri="{FF2B5EF4-FFF2-40B4-BE49-F238E27FC236}">
                <a16:creationId xmlns:a16="http://schemas.microsoft.com/office/drawing/2014/main" id="{12B1BA24-0A75-D725-FAF0-6424A6BD3BBE}"/>
              </a:ext>
            </a:extLst>
          </p:cNvPr>
          <p:cNvSpPr txBox="1"/>
          <p:nvPr/>
        </p:nvSpPr>
        <p:spPr>
          <a:xfrm>
            <a:off x="9108573" y="4419534"/>
            <a:ext cx="18460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Calibri"/>
                <a:sym typeface="Calibri"/>
              </a:rPr>
              <a:t>More affordable transaction fees</a:t>
            </a: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69" name="Picture 68" descr="A purple circle with a map in the center&#10;&#10;Description automatically generated">
            <a:extLst>
              <a:ext uri="{FF2B5EF4-FFF2-40B4-BE49-F238E27FC236}">
                <a16:creationId xmlns:a16="http://schemas.microsoft.com/office/drawing/2014/main" id="{1CD19ECD-FDEE-D6EC-B674-F9C85B9A677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245" t="19489" r="6656" b="19349"/>
          <a:stretch/>
        </p:blipFill>
        <p:spPr>
          <a:xfrm>
            <a:off x="3380405" y="2594291"/>
            <a:ext cx="1468800" cy="1459564"/>
          </a:xfrm>
          <a:prstGeom prst="rect">
            <a:avLst/>
          </a:prstGeom>
        </p:spPr>
      </p:pic>
      <p:pic>
        <p:nvPicPr>
          <p:cNvPr id="71" name="Picture 70" descr="A white outline of a hand with a purple circle&#10;&#10;Description automatically generated">
            <a:extLst>
              <a:ext uri="{FF2B5EF4-FFF2-40B4-BE49-F238E27FC236}">
                <a16:creationId xmlns:a16="http://schemas.microsoft.com/office/drawing/2014/main" id="{2269CD6A-997D-F7FC-A5AA-5166A613119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222" t="18000" r="5385" b="18373"/>
          <a:stretch/>
        </p:blipFill>
        <p:spPr>
          <a:xfrm>
            <a:off x="5353780" y="2591871"/>
            <a:ext cx="1468800" cy="1479434"/>
          </a:xfrm>
          <a:prstGeom prst="rect">
            <a:avLst/>
          </a:prstGeom>
        </p:spPr>
      </p:pic>
      <p:pic>
        <p:nvPicPr>
          <p:cNvPr id="73" name="Picture 72" descr="A white line on a purple circle&#10;&#10;Description automatically generated">
            <a:extLst>
              <a:ext uri="{FF2B5EF4-FFF2-40B4-BE49-F238E27FC236}">
                <a16:creationId xmlns:a16="http://schemas.microsoft.com/office/drawing/2014/main" id="{A23B26E0-900E-61F0-C9F1-0CAF500E357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960" t="18693" r="6103" b="18990"/>
          <a:stretch/>
        </p:blipFill>
        <p:spPr>
          <a:xfrm>
            <a:off x="7319542" y="2571296"/>
            <a:ext cx="1478355" cy="1482559"/>
          </a:xfrm>
          <a:prstGeom prst="rect">
            <a:avLst/>
          </a:prstGeom>
        </p:spPr>
      </p:pic>
      <p:pic>
        <p:nvPicPr>
          <p:cNvPr id="75" name="Picture 74" descr="A white line on a purple and blue circle&#10;&#10;Description automatically generated">
            <a:extLst>
              <a:ext uri="{FF2B5EF4-FFF2-40B4-BE49-F238E27FC236}">
                <a16:creationId xmlns:a16="http://schemas.microsoft.com/office/drawing/2014/main" id="{D1395646-7AF7-40F1-6D2A-10518BFCF62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6870" t="19468" r="6579" b="19125"/>
          <a:stretch/>
        </p:blipFill>
        <p:spPr>
          <a:xfrm>
            <a:off x="9302688" y="2591871"/>
            <a:ext cx="1479600" cy="1485519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2FEE373B-4CE3-799C-8CF7-74EFA805DCE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7821" t="20061" r="8178" b="20000"/>
          <a:stretch/>
        </p:blipFill>
        <p:spPr>
          <a:xfrm>
            <a:off x="1406863" y="2571296"/>
            <a:ext cx="1468929" cy="1483253"/>
          </a:xfrm>
          <a:prstGeom prst="rect">
            <a:avLst/>
          </a:prstGeom>
        </p:spPr>
      </p:pic>
      <p:sp>
        <p:nvSpPr>
          <p:cNvPr id="80" name="ZoneTexte 36">
            <a:extLst>
              <a:ext uri="{FF2B5EF4-FFF2-40B4-BE49-F238E27FC236}">
                <a16:creationId xmlns:a16="http://schemas.microsoft.com/office/drawing/2014/main" id="{42EB8A4F-9FE7-6AE2-7378-79304C15BD11}"/>
              </a:ext>
            </a:extLst>
          </p:cNvPr>
          <p:cNvSpPr txBox="1"/>
          <p:nvPr/>
        </p:nvSpPr>
        <p:spPr>
          <a:xfrm>
            <a:off x="1219806" y="4206924"/>
            <a:ext cx="1871319" cy="11820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/>
                <a:cs typeface="Calibri"/>
                <a:sym typeface="Calibri"/>
              </a:rPr>
              <a:t>100% in African currencies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Calibri"/>
                <a:cs typeface="Calibri"/>
                <a:sym typeface="Calibri"/>
              </a:rPr>
              <a:t>No need for Hard currency</a:t>
            </a: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81" name="ZoneTexte 37">
            <a:extLst>
              <a:ext uri="{FF2B5EF4-FFF2-40B4-BE49-F238E27FC236}">
                <a16:creationId xmlns:a16="http://schemas.microsoft.com/office/drawing/2014/main" id="{A133BC2F-C535-D4E1-69A5-0F40DAD2BA38}"/>
              </a:ext>
            </a:extLst>
          </p:cNvPr>
          <p:cNvSpPr txBox="1"/>
          <p:nvPr/>
        </p:nvSpPr>
        <p:spPr>
          <a:xfrm>
            <a:off x="3182472" y="4265647"/>
            <a:ext cx="1873408" cy="830996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Calibri"/>
                <a:sym typeface="Calibri"/>
              </a:rPr>
              <a:t>Repatriate blocked funds</a:t>
            </a:r>
            <a:endParaRPr kumimoji="0" lang="en-US" sz="14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5451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141E64FB-4248-EB66-0018-38AACFDB79B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141E64FB-4248-EB66-0018-38AACFDB79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Image 27" descr="Une image contenant bleu, Lilas, violette, Bleu électrique&#10;&#10;Description générée automatiquement">
            <a:extLst>
              <a:ext uri="{FF2B5EF4-FFF2-40B4-BE49-F238E27FC236}">
                <a16:creationId xmlns:a16="http://schemas.microsoft.com/office/drawing/2014/main" id="{8E032CC6-0394-4D4E-B13E-AB47349785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77" name="Slide Number Placeholder 1">
            <a:extLst>
              <a:ext uri="{FF2B5EF4-FFF2-40B4-BE49-F238E27FC236}">
                <a16:creationId xmlns:a16="http://schemas.microsoft.com/office/drawing/2014/main" id="{5FC5FB16-D8FC-2A40-8E2E-A74EDE3E6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8695" y="6223954"/>
            <a:ext cx="1283554" cy="50323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C824A-04EA-4519-9829-C06F56F471E9}" type="slidenum"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Poppins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7" name="Image 40">
            <a:extLst>
              <a:ext uri="{FF2B5EF4-FFF2-40B4-BE49-F238E27FC236}">
                <a16:creationId xmlns:a16="http://schemas.microsoft.com/office/drawing/2014/main" id="{2D7553DC-9333-0EDA-4CFE-A0FF2B8CD5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1" t="28235" r="29439" b="44406"/>
          <a:stretch/>
        </p:blipFill>
        <p:spPr>
          <a:xfrm>
            <a:off x="174751" y="100127"/>
            <a:ext cx="1535467" cy="654245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777FFDF7-82BD-CF54-0563-B5080DDE1D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512"/>
          <a:stretch/>
        </p:blipFill>
        <p:spPr>
          <a:xfrm>
            <a:off x="9963194" y="64584"/>
            <a:ext cx="1569641" cy="805543"/>
          </a:xfrm>
          <a:prstGeom prst="rect">
            <a:avLst/>
          </a:prstGeom>
        </p:spPr>
      </p:pic>
      <p:pic>
        <p:nvPicPr>
          <p:cNvPr id="12" name="Image 42" descr="Une image contenant texte, symbole, Emblème, logo&#10;&#10;Description générée automatiquement">
            <a:extLst>
              <a:ext uri="{FF2B5EF4-FFF2-40B4-BE49-F238E27FC236}">
                <a16:creationId xmlns:a16="http://schemas.microsoft.com/office/drawing/2014/main" id="{E6428AE0-C14E-A036-161F-2F59EE5FCE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18390" y="238554"/>
            <a:ext cx="517237" cy="484632"/>
          </a:xfrm>
          <a:prstGeom prst="rect">
            <a:avLst/>
          </a:prstGeom>
        </p:spPr>
      </p:pic>
      <p:cxnSp>
        <p:nvCxnSpPr>
          <p:cNvPr id="13" name="Gerader Verbinder 2">
            <a:extLst>
              <a:ext uri="{FF2B5EF4-FFF2-40B4-BE49-F238E27FC236}">
                <a16:creationId xmlns:a16="http://schemas.microsoft.com/office/drawing/2014/main" id="{A806E260-3AC6-E5D0-75AA-A66BA4B30A3E}"/>
              </a:ext>
            </a:extLst>
          </p:cNvPr>
          <p:cNvCxnSpPr>
            <a:cxnSpLocks/>
          </p:cNvCxnSpPr>
          <p:nvPr/>
        </p:nvCxnSpPr>
        <p:spPr>
          <a:xfrm>
            <a:off x="1887124" y="51643"/>
            <a:ext cx="0" cy="7424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2">
            <a:extLst>
              <a:ext uri="{FF2B5EF4-FFF2-40B4-BE49-F238E27FC236}">
                <a16:creationId xmlns:a16="http://schemas.microsoft.com/office/drawing/2014/main" id="{536FA6F7-1EC9-81C2-E85E-3B5DA54BE8D2}"/>
              </a:ext>
            </a:extLst>
          </p:cNvPr>
          <p:cNvCxnSpPr>
            <a:cxnSpLocks/>
          </p:cNvCxnSpPr>
          <p:nvPr/>
        </p:nvCxnSpPr>
        <p:spPr>
          <a:xfrm>
            <a:off x="9860773" y="51643"/>
            <a:ext cx="0" cy="7424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7">
            <a:extLst>
              <a:ext uri="{FF2B5EF4-FFF2-40B4-BE49-F238E27FC236}">
                <a16:creationId xmlns:a16="http://schemas.microsoft.com/office/drawing/2014/main" id="{679DD9E3-5020-5203-2D52-EE93063AE50E}"/>
              </a:ext>
            </a:extLst>
          </p:cNvPr>
          <p:cNvSpPr txBox="1">
            <a:spLocks/>
          </p:cNvSpPr>
          <p:nvPr/>
        </p:nvSpPr>
        <p:spPr>
          <a:xfrm>
            <a:off x="2038466" y="174961"/>
            <a:ext cx="7700617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Montserrat Medium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j-ea"/>
                <a:cs typeface="Poppins" panose="00000500000000000000" pitchFamily="2" charset="0"/>
              </a:rPr>
              <a:t>Early adopters of the PAPSS African Currency Marketplace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0"/>
              <a:ea typeface="+mj-ea"/>
              <a:cs typeface="Poppins" panose="00000500000000000000" pitchFamily="2" charset="0"/>
            </a:endParaRPr>
          </a:p>
        </p:txBody>
      </p:sp>
      <p:grpSp>
        <p:nvGrpSpPr>
          <p:cNvPr id="7200" name="Group 7199">
            <a:extLst>
              <a:ext uri="{FF2B5EF4-FFF2-40B4-BE49-F238E27FC236}">
                <a16:creationId xmlns:a16="http://schemas.microsoft.com/office/drawing/2014/main" id="{955EBB5B-B4F2-8A29-B485-142CCE779298}"/>
              </a:ext>
            </a:extLst>
          </p:cNvPr>
          <p:cNvGrpSpPr/>
          <p:nvPr/>
        </p:nvGrpSpPr>
        <p:grpSpPr>
          <a:xfrm>
            <a:off x="6906562" y="1358886"/>
            <a:ext cx="2954212" cy="2760143"/>
            <a:chOff x="5693180" y="3149105"/>
            <a:chExt cx="940416" cy="940417"/>
          </a:xfrm>
        </p:grpSpPr>
        <p:sp>
          <p:nvSpPr>
            <p:cNvPr id="7192" name="Rectangle 7191">
              <a:extLst>
                <a:ext uri="{FF2B5EF4-FFF2-40B4-BE49-F238E27FC236}">
                  <a16:creationId xmlns:a16="http://schemas.microsoft.com/office/drawing/2014/main" id="{5C2D4023-A4F3-F322-E4CB-97136444D8C3}"/>
                </a:ext>
              </a:extLst>
            </p:cNvPr>
            <p:cNvSpPr/>
            <p:nvPr/>
          </p:nvSpPr>
          <p:spPr>
            <a:xfrm>
              <a:off x="5693180" y="3149105"/>
              <a:ext cx="940416" cy="9404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G"/>
            </a:p>
          </p:txBody>
        </p:sp>
        <p:pic>
          <p:nvPicPr>
            <p:cNvPr id="7199" name="Picture 10" descr="ZEP-RE – A leading reinsurer in Africa and a specialised institution">
              <a:extLst>
                <a:ext uri="{FF2B5EF4-FFF2-40B4-BE49-F238E27FC236}">
                  <a16:creationId xmlns:a16="http://schemas.microsoft.com/office/drawing/2014/main" id="{609B2AF8-BCC0-BF0F-68A1-2A94D427BA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5528" y="3290033"/>
              <a:ext cx="655720" cy="658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04" name="Group 7203">
            <a:extLst>
              <a:ext uri="{FF2B5EF4-FFF2-40B4-BE49-F238E27FC236}">
                <a16:creationId xmlns:a16="http://schemas.microsoft.com/office/drawing/2014/main" id="{2CE2265D-F583-C9E8-7A8A-EA204F954EE1}"/>
              </a:ext>
            </a:extLst>
          </p:cNvPr>
          <p:cNvGrpSpPr/>
          <p:nvPr/>
        </p:nvGrpSpPr>
        <p:grpSpPr>
          <a:xfrm>
            <a:off x="2635216" y="1358886"/>
            <a:ext cx="2814607" cy="2682762"/>
            <a:chOff x="513309" y="3149106"/>
            <a:chExt cx="940416" cy="940417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703AFEA-B433-B05A-C90E-79900FE78B9A}"/>
                </a:ext>
              </a:extLst>
            </p:cNvPr>
            <p:cNvSpPr/>
            <p:nvPr/>
          </p:nvSpPr>
          <p:spPr>
            <a:xfrm>
              <a:off x="513309" y="3149106"/>
              <a:ext cx="940416" cy="9404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G"/>
            </a:p>
          </p:txBody>
        </p:sp>
        <p:pic>
          <p:nvPicPr>
            <p:cNvPr id="7186" name="Picture 8" descr="Home - Continental Reinsurance">
              <a:extLst>
                <a:ext uri="{FF2B5EF4-FFF2-40B4-BE49-F238E27FC236}">
                  <a16:creationId xmlns:a16="http://schemas.microsoft.com/office/drawing/2014/main" id="{E08445C9-2852-8CE6-0733-C1CE76DDF2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72" t="22596" r="7872" b="21003"/>
            <a:stretch/>
          </p:blipFill>
          <p:spPr bwMode="auto">
            <a:xfrm>
              <a:off x="580406" y="3477646"/>
              <a:ext cx="806223" cy="283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7BE5916-A0C3-D020-BE11-676E5300B2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0534" y="5090321"/>
            <a:ext cx="4696480" cy="113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69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5A5F7-98A8-0F42-8F25-BAF4E8520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4E3AFFC8-891F-972F-6A42-FC84A420C40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141E64FB-4248-EB66-0018-38AACFDB79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Image 27" descr="Une image contenant bleu, Lilas, violette, Bleu électrique&#10;&#10;Description générée automatiquement">
            <a:extLst>
              <a:ext uri="{FF2B5EF4-FFF2-40B4-BE49-F238E27FC236}">
                <a16:creationId xmlns:a16="http://schemas.microsoft.com/office/drawing/2014/main" id="{3B980F9F-92E7-7856-C581-FEAAE5320A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77" name="Slide Number Placeholder 1">
            <a:extLst>
              <a:ext uri="{FF2B5EF4-FFF2-40B4-BE49-F238E27FC236}">
                <a16:creationId xmlns:a16="http://schemas.microsoft.com/office/drawing/2014/main" id="{F407A972-B8D9-DAD4-733B-85EFD1B04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8695" y="6223954"/>
            <a:ext cx="1283554" cy="50323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C824A-04EA-4519-9829-C06F56F471E9}" type="slidenum"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Poppins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7" name="Image 40">
            <a:extLst>
              <a:ext uri="{FF2B5EF4-FFF2-40B4-BE49-F238E27FC236}">
                <a16:creationId xmlns:a16="http://schemas.microsoft.com/office/drawing/2014/main" id="{9F2B5C58-0910-905A-6C74-3B509AF31C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1" t="28235" r="29439" b="44406"/>
          <a:stretch/>
        </p:blipFill>
        <p:spPr>
          <a:xfrm>
            <a:off x="174751" y="100127"/>
            <a:ext cx="1535467" cy="654245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6DD6B559-71AE-D643-C32A-4BFD550CB4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512"/>
          <a:stretch/>
        </p:blipFill>
        <p:spPr>
          <a:xfrm>
            <a:off x="9963194" y="64584"/>
            <a:ext cx="1569641" cy="805543"/>
          </a:xfrm>
          <a:prstGeom prst="rect">
            <a:avLst/>
          </a:prstGeom>
        </p:spPr>
      </p:pic>
      <p:pic>
        <p:nvPicPr>
          <p:cNvPr id="12" name="Image 42" descr="Une image contenant texte, symbole, Emblème, logo&#10;&#10;Description générée automatiquement">
            <a:extLst>
              <a:ext uri="{FF2B5EF4-FFF2-40B4-BE49-F238E27FC236}">
                <a16:creationId xmlns:a16="http://schemas.microsoft.com/office/drawing/2014/main" id="{F617B9BD-5E40-4364-D293-4D71037DEC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18390" y="238554"/>
            <a:ext cx="517237" cy="484632"/>
          </a:xfrm>
          <a:prstGeom prst="rect">
            <a:avLst/>
          </a:prstGeom>
        </p:spPr>
      </p:pic>
      <p:cxnSp>
        <p:nvCxnSpPr>
          <p:cNvPr id="13" name="Gerader Verbinder 2">
            <a:extLst>
              <a:ext uri="{FF2B5EF4-FFF2-40B4-BE49-F238E27FC236}">
                <a16:creationId xmlns:a16="http://schemas.microsoft.com/office/drawing/2014/main" id="{8CDD42D0-6C50-8625-5202-B73526DE4024}"/>
              </a:ext>
            </a:extLst>
          </p:cNvPr>
          <p:cNvCxnSpPr>
            <a:cxnSpLocks/>
          </p:cNvCxnSpPr>
          <p:nvPr/>
        </p:nvCxnSpPr>
        <p:spPr>
          <a:xfrm>
            <a:off x="1887124" y="51643"/>
            <a:ext cx="0" cy="7424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2">
            <a:extLst>
              <a:ext uri="{FF2B5EF4-FFF2-40B4-BE49-F238E27FC236}">
                <a16:creationId xmlns:a16="http://schemas.microsoft.com/office/drawing/2014/main" id="{CAE383D9-9B8F-236D-9199-87D10AA7C6B5}"/>
              </a:ext>
            </a:extLst>
          </p:cNvPr>
          <p:cNvCxnSpPr>
            <a:cxnSpLocks/>
          </p:cNvCxnSpPr>
          <p:nvPr/>
        </p:nvCxnSpPr>
        <p:spPr>
          <a:xfrm>
            <a:off x="9860773" y="51643"/>
            <a:ext cx="0" cy="7424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7">
            <a:extLst>
              <a:ext uri="{FF2B5EF4-FFF2-40B4-BE49-F238E27FC236}">
                <a16:creationId xmlns:a16="http://schemas.microsoft.com/office/drawing/2014/main" id="{65D6549F-2E98-930F-5EA8-36AAE2C8A081}"/>
              </a:ext>
            </a:extLst>
          </p:cNvPr>
          <p:cNvSpPr txBox="1">
            <a:spLocks/>
          </p:cNvSpPr>
          <p:nvPr/>
        </p:nvSpPr>
        <p:spPr>
          <a:xfrm>
            <a:off x="2038466" y="174961"/>
            <a:ext cx="7700617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Montserrat Medium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j-ea"/>
                <a:cs typeface="Poppins" panose="00000500000000000000" pitchFamily="2" charset="0"/>
              </a:rPr>
              <a:t>Recent joiners……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0"/>
              <a:ea typeface="+mj-ea"/>
              <a:cs typeface="Poppins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9E00B9-BEA5-40A6-8C3F-F94F04AED7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2767" y="1327664"/>
            <a:ext cx="4065889" cy="10049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B9CA46-2625-85AC-0C90-A63AB331D0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4747" y="1327664"/>
            <a:ext cx="4296026" cy="10049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1FF1AF-C6BB-D87D-3BD0-3109EED11D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2767" y="2531542"/>
            <a:ext cx="2766932" cy="17949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36A308-9B07-D1FD-A3F6-14697C8493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26766" y="2814053"/>
            <a:ext cx="3815537" cy="13583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7E7B5E-C873-1E28-8B7A-C79887BB5E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2767" y="4653818"/>
            <a:ext cx="3553321" cy="13908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EB05825-BB81-240F-BFDC-D08B0B9F00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91236" y="4653818"/>
            <a:ext cx="3640275" cy="13583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33369CC-866D-2F4D-F38E-1AD333DB9B9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1637" b="1"/>
          <a:stretch/>
        </p:blipFill>
        <p:spPr>
          <a:xfrm>
            <a:off x="8607711" y="2814052"/>
            <a:ext cx="2710965" cy="133607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A945602-6D5D-F582-9691-8193D29E7EB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03158" y="4631577"/>
            <a:ext cx="1611821" cy="151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02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141E64FB-4248-EB66-0018-38AACFDB79B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141E64FB-4248-EB66-0018-38AACFDB79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Image 27" descr="Une image contenant bleu, Lilas, violette, Bleu électrique&#10;&#10;Description générée automatiquement">
            <a:extLst>
              <a:ext uri="{FF2B5EF4-FFF2-40B4-BE49-F238E27FC236}">
                <a16:creationId xmlns:a16="http://schemas.microsoft.com/office/drawing/2014/main" id="{8E032CC6-0394-4D4E-B13E-AB47349785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77" name="Slide Number Placeholder 1">
            <a:extLst>
              <a:ext uri="{FF2B5EF4-FFF2-40B4-BE49-F238E27FC236}">
                <a16:creationId xmlns:a16="http://schemas.microsoft.com/office/drawing/2014/main" id="{5FC5FB16-D8FC-2A40-8E2E-A74EDE3E6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8695" y="6223954"/>
            <a:ext cx="1283554" cy="50323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C824A-04EA-4519-9829-C06F56F471E9}" type="slidenum"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Poppins" panose="00000500000000000000" pitchFamily="2" charset="0"/>
                <a:sym typeface="Montserrat Medium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0"/>
              <a:ea typeface="+mn-ea"/>
              <a:cs typeface="Poppins" panose="00000500000000000000" pitchFamily="2" charset="0"/>
              <a:sym typeface="Montserrat Medium"/>
            </a:endParaRPr>
          </a:p>
        </p:txBody>
      </p:sp>
      <p:pic>
        <p:nvPicPr>
          <p:cNvPr id="7" name="Image 40">
            <a:extLst>
              <a:ext uri="{FF2B5EF4-FFF2-40B4-BE49-F238E27FC236}">
                <a16:creationId xmlns:a16="http://schemas.microsoft.com/office/drawing/2014/main" id="{2D7553DC-9333-0EDA-4CFE-A0FF2B8CD5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1" t="28235" r="29439" b="44406"/>
          <a:stretch/>
        </p:blipFill>
        <p:spPr>
          <a:xfrm>
            <a:off x="174751" y="100127"/>
            <a:ext cx="1535467" cy="654245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777FFDF7-82BD-CF54-0563-B5080DDE1D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512"/>
          <a:stretch/>
        </p:blipFill>
        <p:spPr>
          <a:xfrm>
            <a:off x="9963194" y="64584"/>
            <a:ext cx="1569641" cy="805543"/>
          </a:xfrm>
          <a:prstGeom prst="rect">
            <a:avLst/>
          </a:prstGeom>
        </p:spPr>
      </p:pic>
      <p:pic>
        <p:nvPicPr>
          <p:cNvPr id="12" name="Image 42" descr="Une image contenant texte, symbole, Emblème, logo&#10;&#10;Description générée automatiquement">
            <a:extLst>
              <a:ext uri="{FF2B5EF4-FFF2-40B4-BE49-F238E27FC236}">
                <a16:creationId xmlns:a16="http://schemas.microsoft.com/office/drawing/2014/main" id="{E6428AE0-C14E-A036-161F-2F59EE5FCE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18390" y="238554"/>
            <a:ext cx="517237" cy="484632"/>
          </a:xfrm>
          <a:prstGeom prst="rect">
            <a:avLst/>
          </a:prstGeom>
        </p:spPr>
      </p:pic>
      <p:cxnSp>
        <p:nvCxnSpPr>
          <p:cNvPr id="13" name="Gerader Verbinder 2">
            <a:extLst>
              <a:ext uri="{FF2B5EF4-FFF2-40B4-BE49-F238E27FC236}">
                <a16:creationId xmlns:a16="http://schemas.microsoft.com/office/drawing/2014/main" id="{A806E260-3AC6-E5D0-75AA-A66BA4B30A3E}"/>
              </a:ext>
            </a:extLst>
          </p:cNvPr>
          <p:cNvCxnSpPr>
            <a:cxnSpLocks/>
          </p:cNvCxnSpPr>
          <p:nvPr/>
        </p:nvCxnSpPr>
        <p:spPr>
          <a:xfrm>
            <a:off x="1887124" y="51643"/>
            <a:ext cx="0" cy="7424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2">
            <a:extLst>
              <a:ext uri="{FF2B5EF4-FFF2-40B4-BE49-F238E27FC236}">
                <a16:creationId xmlns:a16="http://schemas.microsoft.com/office/drawing/2014/main" id="{536FA6F7-1EC9-81C2-E85E-3B5DA54BE8D2}"/>
              </a:ext>
            </a:extLst>
          </p:cNvPr>
          <p:cNvCxnSpPr>
            <a:cxnSpLocks/>
          </p:cNvCxnSpPr>
          <p:nvPr/>
        </p:nvCxnSpPr>
        <p:spPr>
          <a:xfrm>
            <a:off x="9860773" y="51643"/>
            <a:ext cx="0" cy="7424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7">
            <a:extLst>
              <a:ext uri="{FF2B5EF4-FFF2-40B4-BE49-F238E27FC236}">
                <a16:creationId xmlns:a16="http://schemas.microsoft.com/office/drawing/2014/main" id="{679DD9E3-5020-5203-2D52-EE93063AE50E}"/>
              </a:ext>
            </a:extLst>
          </p:cNvPr>
          <p:cNvSpPr txBox="1">
            <a:spLocks/>
          </p:cNvSpPr>
          <p:nvPr/>
        </p:nvSpPr>
        <p:spPr>
          <a:xfrm>
            <a:off x="2038466" y="174961"/>
            <a:ext cx="7700617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Montserrat Medium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sym typeface="Arial"/>
              </a:rPr>
              <a:t>Participation in the Marketplace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0"/>
              <a:ea typeface="+mj-ea"/>
              <a:cs typeface="Poppins" panose="00000500000000000000" pitchFamily="2" charset="0"/>
              <a:sym typeface="Arial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26C36BB9-0F90-C532-D9DB-729344E48378}"/>
              </a:ext>
            </a:extLst>
          </p:cNvPr>
          <p:cNvSpPr/>
          <p:nvPr/>
        </p:nvSpPr>
        <p:spPr>
          <a:xfrm>
            <a:off x="1900517" y="1218117"/>
            <a:ext cx="7960249" cy="5333685"/>
          </a:xfrm>
          <a:prstGeom prst="roundRect">
            <a:avLst>
              <a:gd name="adj" fmla="val 473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EG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1" name="Picture 50" descr="A purple rectangle on a black background&#10;&#10;Description automatically generated">
            <a:extLst>
              <a:ext uri="{FF2B5EF4-FFF2-40B4-BE49-F238E27FC236}">
                <a16:creationId xmlns:a16="http://schemas.microsoft.com/office/drawing/2014/main" id="{1B0D4BB1-29E1-624B-02CC-8D8118AA8C7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804" t="27051" r="8632" b="26567"/>
          <a:stretch/>
        </p:blipFill>
        <p:spPr>
          <a:xfrm>
            <a:off x="2411572" y="1779534"/>
            <a:ext cx="3393960" cy="1906589"/>
          </a:xfrm>
          <a:prstGeom prst="rect">
            <a:avLst/>
          </a:prstGeom>
        </p:spPr>
      </p:pic>
      <p:pic>
        <p:nvPicPr>
          <p:cNvPr id="52" name="Picture 51" descr="A purple circle with a yellow building in the middle&#10;&#10;Description automatically generated">
            <a:extLst>
              <a:ext uri="{FF2B5EF4-FFF2-40B4-BE49-F238E27FC236}">
                <a16:creationId xmlns:a16="http://schemas.microsoft.com/office/drawing/2014/main" id="{A2B68566-D58B-9708-A140-FE07D89263E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8941" t="33030" r="38487" b="42752"/>
          <a:stretch/>
        </p:blipFill>
        <p:spPr>
          <a:xfrm>
            <a:off x="3674177" y="1320312"/>
            <a:ext cx="860700" cy="9235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3" name="ZoneTexte 49">
            <a:extLst>
              <a:ext uri="{FF2B5EF4-FFF2-40B4-BE49-F238E27FC236}">
                <a16:creationId xmlns:a16="http://schemas.microsoft.com/office/drawing/2014/main" id="{161A6A24-DFE8-079C-A4CA-9C3A49D259AF}"/>
              </a:ext>
            </a:extLst>
          </p:cNvPr>
          <p:cNvSpPr txBox="1"/>
          <p:nvPr/>
        </p:nvSpPr>
        <p:spPr>
          <a:xfrm>
            <a:off x="2471123" y="2675298"/>
            <a:ext cx="3276076" cy="87298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Liquidity Providers (Corporates)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Commercial Banks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PAPSS</a:t>
            </a:r>
          </a:p>
        </p:txBody>
      </p:sp>
      <p:sp>
        <p:nvSpPr>
          <p:cNvPr id="54" name="ZoneTexte 49">
            <a:extLst>
              <a:ext uri="{FF2B5EF4-FFF2-40B4-BE49-F238E27FC236}">
                <a16:creationId xmlns:a16="http://schemas.microsoft.com/office/drawing/2014/main" id="{23DC9078-FC7A-F7B1-5FDD-E07B9DB2F090}"/>
              </a:ext>
            </a:extLst>
          </p:cNvPr>
          <p:cNvSpPr txBox="1"/>
          <p:nvPr/>
        </p:nvSpPr>
        <p:spPr>
          <a:xfrm>
            <a:off x="3358227" y="2191064"/>
            <a:ext cx="1484284" cy="3390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Participants</a:t>
            </a:r>
            <a:endParaRPr kumimoji="0" lang="en-US" sz="1400" b="1" i="0" u="none" strike="noStrike" kern="1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pic>
        <p:nvPicPr>
          <p:cNvPr id="55" name="Picture 54" descr="A purple rectangle on a black background&#10;&#10;Description automatically generated">
            <a:extLst>
              <a:ext uri="{FF2B5EF4-FFF2-40B4-BE49-F238E27FC236}">
                <a16:creationId xmlns:a16="http://schemas.microsoft.com/office/drawing/2014/main" id="{4F018A15-78B9-6794-CF52-BA0FFFC57F7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804" t="27051" r="8632" b="26567"/>
          <a:stretch/>
        </p:blipFill>
        <p:spPr>
          <a:xfrm>
            <a:off x="2406735" y="4434811"/>
            <a:ext cx="3393960" cy="1906589"/>
          </a:xfrm>
          <a:prstGeom prst="rect">
            <a:avLst/>
          </a:prstGeom>
        </p:spPr>
      </p:pic>
      <p:pic>
        <p:nvPicPr>
          <p:cNvPr id="56" name="Picture 55" descr="A purple rectangle on a black background&#10;&#10;Description automatically generated">
            <a:extLst>
              <a:ext uri="{FF2B5EF4-FFF2-40B4-BE49-F238E27FC236}">
                <a16:creationId xmlns:a16="http://schemas.microsoft.com/office/drawing/2014/main" id="{7B55BE9E-5C52-3895-91E4-A9BC111D9E3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804" t="27051" r="8632" b="26567"/>
          <a:stretch/>
        </p:blipFill>
        <p:spPr>
          <a:xfrm flipH="1">
            <a:off x="5994391" y="4434811"/>
            <a:ext cx="3393960" cy="1906589"/>
          </a:xfrm>
          <a:prstGeom prst="rect">
            <a:avLst/>
          </a:prstGeom>
        </p:spPr>
      </p:pic>
      <p:grpSp>
        <p:nvGrpSpPr>
          <p:cNvPr id="57" name="Groupe 45">
            <a:extLst>
              <a:ext uri="{FF2B5EF4-FFF2-40B4-BE49-F238E27FC236}">
                <a16:creationId xmlns:a16="http://schemas.microsoft.com/office/drawing/2014/main" id="{A718DF75-901F-CC69-1DC6-DB53776DD591}"/>
              </a:ext>
            </a:extLst>
          </p:cNvPr>
          <p:cNvGrpSpPr/>
          <p:nvPr/>
        </p:nvGrpSpPr>
        <p:grpSpPr>
          <a:xfrm>
            <a:off x="3690185" y="4026025"/>
            <a:ext cx="821529" cy="821529"/>
            <a:chOff x="10839535" y="1519790"/>
            <a:chExt cx="691979" cy="69197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8" name="Ellipse 46">
              <a:extLst>
                <a:ext uri="{FF2B5EF4-FFF2-40B4-BE49-F238E27FC236}">
                  <a16:creationId xmlns:a16="http://schemas.microsoft.com/office/drawing/2014/main" id="{61EAF2B0-5D7A-00B8-C39B-E784B18C9582}"/>
                </a:ext>
              </a:extLst>
            </p:cNvPr>
            <p:cNvSpPr/>
            <p:nvPr/>
          </p:nvSpPr>
          <p:spPr>
            <a:xfrm>
              <a:off x="10839535" y="1519790"/>
              <a:ext cx="691979" cy="691979"/>
            </a:xfrm>
            <a:prstGeom prst="ellipse">
              <a:avLst/>
            </a:prstGeom>
            <a:solidFill>
              <a:srgbClr val="3C0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9" name="Grafik 44" descr="Geld mit einfarbiger Füllung">
              <a:extLst>
                <a:ext uri="{FF2B5EF4-FFF2-40B4-BE49-F238E27FC236}">
                  <a16:creationId xmlns:a16="http://schemas.microsoft.com/office/drawing/2014/main" id="{C7DB95F8-42B4-F0A5-4A25-68578D848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934872" y="1581352"/>
              <a:ext cx="501303" cy="501303"/>
            </a:xfrm>
            <a:prstGeom prst="rect">
              <a:avLst/>
            </a:prstGeom>
          </p:spPr>
        </p:pic>
      </p:grpSp>
      <p:grpSp>
        <p:nvGrpSpPr>
          <p:cNvPr id="60" name="Groupe 37">
            <a:extLst>
              <a:ext uri="{FF2B5EF4-FFF2-40B4-BE49-F238E27FC236}">
                <a16:creationId xmlns:a16="http://schemas.microsoft.com/office/drawing/2014/main" id="{3D8A5DE2-5696-1959-9D79-C2313C501993}"/>
              </a:ext>
            </a:extLst>
          </p:cNvPr>
          <p:cNvGrpSpPr/>
          <p:nvPr/>
        </p:nvGrpSpPr>
        <p:grpSpPr>
          <a:xfrm>
            <a:off x="7285193" y="4024046"/>
            <a:ext cx="821529" cy="821529"/>
            <a:chOff x="8318258" y="1020696"/>
            <a:chExt cx="691979" cy="69197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1" name="Ellipse 38">
              <a:extLst>
                <a:ext uri="{FF2B5EF4-FFF2-40B4-BE49-F238E27FC236}">
                  <a16:creationId xmlns:a16="http://schemas.microsoft.com/office/drawing/2014/main" id="{4C107645-21FB-46FC-3839-23F3EC1BBAEF}"/>
                </a:ext>
              </a:extLst>
            </p:cNvPr>
            <p:cNvSpPr/>
            <p:nvPr/>
          </p:nvSpPr>
          <p:spPr>
            <a:xfrm>
              <a:off x="8318258" y="1020696"/>
              <a:ext cx="691979" cy="691979"/>
            </a:xfrm>
            <a:prstGeom prst="ellipse">
              <a:avLst/>
            </a:prstGeom>
            <a:solidFill>
              <a:srgbClr val="3C0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2" name="Grafik 36" descr="Stoppuhr 75% mit einfarbiger Füllung">
              <a:extLst>
                <a:ext uri="{FF2B5EF4-FFF2-40B4-BE49-F238E27FC236}">
                  <a16:creationId xmlns:a16="http://schemas.microsoft.com/office/drawing/2014/main" id="{70623B3D-490B-D11A-FC35-808A48076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413596" y="1116034"/>
              <a:ext cx="501303" cy="501303"/>
            </a:xfrm>
            <a:prstGeom prst="rect">
              <a:avLst/>
            </a:prstGeom>
          </p:spPr>
        </p:pic>
      </p:grpSp>
      <p:sp>
        <p:nvSpPr>
          <p:cNvPr id="63" name="ZoneTexte 49">
            <a:extLst>
              <a:ext uri="{FF2B5EF4-FFF2-40B4-BE49-F238E27FC236}">
                <a16:creationId xmlns:a16="http://schemas.microsoft.com/office/drawing/2014/main" id="{3D206451-81FF-AF7D-F82A-645E13EF1A0F}"/>
              </a:ext>
            </a:extLst>
          </p:cNvPr>
          <p:cNvSpPr txBox="1"/>
          <p:nvPr/>
        </p:nvSpPr>
        <p:spPr>
          <a:xfrm>
            <a:off x="2471123" y="4844470"/>
            <a:ext cx="3201063" cy="3390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Maximum transaction Value</a:t>
            </a:r>
            <a:endParaRPr kumimoji="0" lang="en-US" sz="1400" b="1" i="0" u="none" strike="noStrike" kern="1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64" name="ZoneTexte 49">
            <a:extLst>
              <a:ext uri="{FF2B5EF4-FFF2-40B4-BE49-F238E27FC236}">
                <a16:creationId xmlns:a16="http://schemas.microsoft.com/office/drawing/2014/main" id="{036240FA-858F-63BF-C1F9-6D2E4D9D960C}"/>
              </a:ext>
            </a:extLst>
          </p:cNvPr>
          <p:cNvSpPr txBox="1"/>
          <p:nvPr/>
        </p:nvSpPr>
        <p:spPr>
          <a:xfrm>
            <a:off x="6953815" y="4844470"/>
            <a:ext cx="1484284" cy="3390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Schedule</a:t>
            </a:r>
            <a:endParaRPr kumimoji="0" lang="en-US" sz="1400" b="1" i="0" u="none" strike="noStrike" kern="1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65" name="ZoneTexte 49">
            <a:extLst>
              <a:ext uri="{FF2B5EF4-FFF2-40B4-BE49-F238E27FC236}">
                <a16:creationId xmlns:a16="http://schemas.microsoft.com/office/drawing/2014/main" id="{C3B3D77D-3307-7394-E6AA-A25FB0DB63D7}"/>
              </a:ext>
            </a:extLst>
          </p:cNvPr>
          <p:cNvSpPr txBox="1"/>
          <p:nvPr/>
        </p:nvSpPr>
        <p:spPr>
          <a:xfrm>
            <a:off x="2461722" y="5254924"/>
            <a:ext cx="3276076" cy="87298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No transaction limit</a:t>
            </a:r>
            <a:endParaRPr kumimoji="0" lang="en-US" sz="14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66" name="ZoneTexte 49">
            <a:extLst>
              <a:ext uri="{FF2B5EF4-FFF2-40B4-BE49-F238E27FC236}">
                <a16:creationId xmlns:a16="http://schemas.microsoft.com/office/drawing/2014/main" id="{B9B16E6A-EB10-73BA-FBDE-99D6178A36E3}"/>
              </a:ext>
            </a:extLst>
          </p:cNvPr>
          <p:cNvSpPr txBox="1"/>
          <p:nvPr/>
        </p:nvSpPr>
        <p:spPr>
          <a:xfrm>
            <a:off x="6044127" y="5254924"/>
            <a:ext cx="3276076" cy="87298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Present</a:t>
            </a:r>
            <a:endParaRPr kumimoji="0" lang="en-US" sz="14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pic>
        <p:nvPicPr>
          <p:cNvPr id="67" name="Picture 66" descr="A purple rectangle on a black background&#10;&#10;Description automatically generated">
            <a:extLst>
              <a:ext uri="{FF2B5EF4-FFF2-40B4-BE49-F238E27FC236}">
                <a16:creationId xmlns:a16="http://schemas.microsoft.com/office/drawing/2014/main" id="{F1B91AE0-8B0E-C355-C415-A6E46DF6678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804" t="27051" r="8632" b="26567"/>
          <a:stretch/>
        </p:blipFill>
        <p:spPr>
          <a:xfrm flipH="1">
            <a:off x="5985185" y="1779534"/>
            <a:ext cx="3393960" cy="1906589"/>
          </a:xfrm>
          <a:prstGeom prst="rect">
            <a:avLst/>
          </a:prstGeom>
        </p:spPr>
      </p:pic>
      <p:pic>
        <p:nvPicPr>
          <p:cNvPr id="68" name="Image 48">
            <a:extLst>
              <a:ext uri="{FF2B5EF4-FFF2-40B4-BE49-F238E27FC236}">
                <a16:creationId xmlns:a16="http://schemas.microsoft.com/office/drawing/2014/main" id="{2C83EE5F-8198-4F98-1069-F42B5055E4F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2" t="32712" r="38884" b="44124"/>
          <a:stretch/>
        </p:blipFill>
        <p:spPr>
          <a:xfrm>
            <a:off x="7258817" y="1337996"/>
            <a:ext cx="859075" cy="8830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9" name="ZoneTexte 49">
            <a:extLst>
              <a:ext uri="{FF2B5EF4-FFF2-40B4-BE49-F238E27FC236}">
                <a16:creationId xmlns:a16="http://schemas.microsoft.com/office/drawing/2014/main" id="{43E064FC-D59A-51EF-7B62-74FB777E5F9C}"/>
              </a:ext>
            </a:extLst>
          </p:cNvPr>
          <p:cNvSpPr txBox="1"/>
          <p:nvPr/>
        </p:nvSpPr>
        <p:spPr>
          <a:xfrm>
            <a:off x="6962607" y="2189193"/>
            <a:ext cx="1484284" cy="3390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Countries</a:t>
            </a:r>
            <a:endParaRPr kumimoji="0" lang="en-US" sz="1400" b="1" i="0" u="none" strike="noStrike" kern="1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70" name="ZoneTexte 49">
            <a:extLst>
              <a:ext uri="{FF2B5EF4-FFF2-40B4-BE49-F238E27FC236}">
                <a16:creationId xmlns:a16="http://schemas.microsoft.com/office/drawing/2014/main" id="{758EF2D8-B7D5-C699-3964-327565512BF4}"/>
              </a:ext>
            </a:extLst>
          </p:cNvPr>
          <p:cNvSpPr txBox="1"/>
          <p:nvPr/>
        </p:nvSpPr>
        <p:spPr>
          <a:xfrm>
            <a:off x="6044127" y="2615635"/>
            <a:ext cx="3276076" cy="87298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Nigeria, Ghana, Kenya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Arial"/>
                <a:sym typeface="Arial"/>
              </a:rPr>
              <a:t>Egypt, Ethiopia, Uganda, Tanzania, Malawi, Mozambique, Zambia, Zimbabwe, Burundi, Rwanda, South Africa, WAEMU (XOF) and CEMAC (XAF)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7362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141E64FB-4248-EB66-0018-38AACFDB79B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141E64FB-4248-EB66-0018-38AACFDB79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Image 27" descr="Une image contenant bleu, Lilas, violette, Bleu électrique&#10;&#10;Description générée automatiquement">
            <a:extLst>
              <a:ext uri="{FF2B5EF4-FFF2-40B4-BE49-F238E27FC236}">
                <a16:creationId xmlns:a16="http://schemas.microsoft.com/office/drawing/2014/main" id="{8E032CC6-0394-4D4E-B13E-AB47349785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77" name="Slide Number Placeholder 1">
            <a:extLst>
              <a:ext uri="{FF2B5EF4-FFF2-40B4-BE49-F238E27FC236}">
                <a16:creationId xmlns:a16="http://schemas.microsoft.com/office/drawing/2014/main" id="{5FC5FB16-D8FC-2A40-8E2E-A74EDE3E6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8695" y="6223954"/>
            <a:ext cx="1283554" cy="50323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C824A-04EA-4519-9829-C06F56F471E9}" type="slidenum"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Poppins" panose="00000500000000000000" pitchFamily="2" charset="0"/>
                <a:sym typeface="Montserrat Medium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0"/>
              <a:ea typeface="+mn-ea"/>
              <a:cs typeface="Poppins" panose="00000500000000000000" pitchFamily="2" charset="0"/>
              <a:sym typeface="Montserrat Medium"/>
            </a:endParaRPr>
          </a:p>
        </p:txBody>
      </p:sp>
      <p:pic>
        <p:nvPicPr>
          <p:cNvPr id="7" name="Image 40">
            <a:extLst>
              <a:ext uri="{FF2B5EF4-FFF2-40B4-BE49-F238E27FC236}">
                <a16:creationId xmlns:a16="http://schemas.microsoft.com/office/drawing/2014/main" id="{2D7553DC-9333-0EDA-4CFE-A0FF2B8CD5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1" t="28235" r="29439" b="44406"/>
          <a:stretch/>
        </p:blipFill>
        <p:spPr>
          <a:xfrm>
            <a:off x="174751" y="100127"/>
            <a:ext cx="1535467" cy="654245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777FFDF7-82BD-CF54-0563-B5080DDE1D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512"/>
          <a:stretch/>
        </p:blipFill>
        <p:spPr>
          <a:xfrm>
            <a:off x="9963194" y="64584"/>
            <a:ext cx="1569641" cy="805543"/>
          </a:xfrm>
          <a:prstGeom prst="rect">
            <a:avLst/>
          </a:prstGeom>
        </p:spPr>
      </p:pic>
      <p:pic>
        <p:nvPicPr>
          <p:cNvPr id="12" name="Image 42" descr="Une image contenant texte, symbole, Emblème, logo&#10;&#10;Description générée automatiquement">
            <a:extLst>
              <a:ext uri="{FF2B5EF4-FFF2-40B4-BE49-F238E27FC236}">
                <a16:creationId xmlns:a16="http://schemas.microsoft.com/office/drawing/2014/main" id="{E6428AE0-C14E-A036-161F-2F59EE5FCE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18390" y="238554"/>
            <a:ext cx="517237" cy="484632"/>
          </a:xfrm>
          <a:prstGeom prst="rect">
            <a:avLst/>
          </a:prstGeom>
        </p:spPr>
      </p:pic>
      <p:cxnSp>
        <p:nvCxnSpPr>
          <p:cNvPr id="13" name="Gerader Verbinder 2">
            <a:extLst>
              <a:ext uri="{FF2B5EF4-FFF2-40B4-BE49-F238E27FC236}">
                <a16:creationId xmlns:a16="http://schemas.microsoft.com/office/drawing/2014/main" id="{A806E260-3AC6-E5D0-75AA-A66BA4B30A3E}"/>
              </a:ext>
            </a:extLst>
          </p:cNvPr>
          <p:cNvCxnSpPr>
            <a:cxnSpLocks/>
          </p:cNvCxnSpPr>
          <p:nvPr/>
        </p:nvCxnSpPr>
        <p:spPr>
          <a:xfrm>
            <a:off x="1887124" y="51643"/>
            <a:ext cx="0" cy="7424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2">
            <a:extLst>
              <a:ext uri="{FF2B5EF4-FFF2-40B4-BE49-F238E27FC236}">
                <a16:creationId xmlns:a16="http://schemas.microsoft.com/office/drawing/2014/main" id="{536FA6F7-1EC9-81C2-E85E-3B5DA54BE8D2}"/>
              </a:ext>
            </a:extLst>
          </p:cNvPr>
          <p:cNvCxnSpPr>
            <a:cxnSpLocks/>
          </p:cNvCxnSpPr>
          <p:nvPr/>
        </p:nvCxnSpPr>
        <p:spPr>
          <a:xfrm>
            <a:off x="9860773" y="51643"/>
            <a:ext cx="0" cy="7424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7">
            <a:extLst>
              <a:ext uri="{FF2B5EF4-FFF2-40B4-BE49-F238E27FC236}">
                <a16:creationId xmlns:a16="http://schemas.microsoft.com/office/drawing/2014/main" id="{679DD9E3-5020-5203-2D52-EE93063AE50E}"/>
              </a:ext>
            </a:extLst>
          </p:cNvPr>
          <p:cNvSpPr txBox="1">
            <a:spLocks/>
          </p:cNvSpPr>
          <p:nvPr/>
        </p:nvSpPr>
        <p:spPr>
          <a:xfrm>
            <a:off x="2038466" y="174961"/>
            <a:ext cx="7700617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Montserrat Medium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j-ea"/>
                <a:cs typeface="Poppins" panose="00000500000000000000" pitchFamily="2" charset="0"/>
                <a:sym typeface="Arial"/>
              </a:rPr>
              <a:t>Eligibility Criteria for Participating in Marketplace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0"/>
              <a:ea typeface="+mj-ea"/>
              <a:cs typeface="Poppins" panose="00000500000000000000" pitchFamily="2" charset="0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A7CC50-2B7B-C4D8-FAD7-F51E026D5F42}"/>
              </a:ext>
            </a:extLst>
          </p:cNvPr>
          <p:cNvSpPr/>
          <p:nvPr/>
        </p:nvSpPr>
        <p:spPr>
          <a:xfrm>
            <a:off x="680833" y="1063197"/>
            <a:ext cx="3260245" cy="56198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EG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D5B81E5-136B-C11F-E9E9-911C36CB72F5}"/>
              </a:ext>
            </a:extLst>
          </p:cNvPr>
          <p:cNvSpPr/>
          <p:nvPr/>
        </p:nvSpPr>
        <p:spPr>
          <a:xfrm>
            <a:off x="933867" y="1905531"/>
            <a:ext cx="2793531" cy="914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EG" sz="1400" b="0" i="0" u="none" strike="noStrike" kern="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Corporates with footprints across different African countries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639AD0E-BCDE-B5E4-C4B5-25F72F79CE04}"/>
              </a:ext>
            </a:extLst>
          </p:cNvPr>
          <p:cNvSpPr/>
          <p:nvPr/>
        </p:nvSpPr>
        <p:spPr>
          <a:xfrm>
            <a:off x="933869" y="3015180"/>
            <a:ext cx="2793531" cy="914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EG" sz="1400" b="0" i="0" u="none" strike="noStrike" kern="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Corporates with need to repatriate money to their Headquarters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02E0064-BC4F-CC1F-7B5A-648D435A6196}"/>
              </a:ext>
            </a:extLst>
          </p:cNvPr>
          <p:cNvSpPr/>
          <p:nvPr/>
        </p:nvSpPr>
        <p:spPr>
          <a:xfrm>
            <a:off x="933866" y="4124829"/>
            <a:ext cx="2793531" cy="914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EG" sz="1400" b="0" i="0" u="none" strike="noStrike" kern="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Corporates with need to expansion to another African markets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4663C83-C75D-39EB-4979-9AC12753283A}"/>
              </a:ext>
            </a:extLst>
          </p:cNvPr>
          <p:cNvSpPr/>
          <p:nvPr/>
        </p:nvSpPr>
        <p:spPr>
          <a:xfrm>
            <a:off x="933866" y="5234478"/>
            <a:ext cx="2793531" cy="13103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EG" sz="1400" b="0" i="0" u="none" strike="noStrike" kern="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Corporates like airlines, manufacturing companies, Insurance companies, International Aid organizations, etc.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E3C799-A14A-3BE6-6C9D-6A84190B019B}"/>
              </a:ext>
            </a:extLst>
          </p:cNvPr>
          <p:cNvSpPr txBox="1"/>
          <p:nvPr/>
        </p:nvSpPr>
        <p:spPr>
          <a:xfrm>
            <a:off x="933867" y="1275921"/>
            <a:ext cx="2793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EG" sz="1800" b="1" i="0" u="none" strike="noStrike" kern="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Corporate Users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0656312-50E2-6A39-24A1-C14459911306}"/>
              </a:ext>
            </a:extLst>
          </p:cNvPr>
          <p:cNvSpPr/>
          <p:nvPr/>
        </p:nvSpPr>
        <p:spPr>
          <a:xfrm>
            <a:off x="4449990" y="1063197"/>
            <a:ext cx="3260245" cy="56198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EG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6F37963-5033-33B1-DD0F-3AF70B507D26}"/>
              </a:ext>
            </a:extLst>
          </p:cNvPr>
          <p:cNvSpPr/>
          <p:nvPr/>
        </p:nvSpPr>
        <p:spPr>
          <a:xfrm>
            <a:off x="4703024" y="1905531"/>
            <a:ext cx="2793531" cy="914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EG" sz="1400" b="0" i="0" u="none" strike="noStrike" kern="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Corporates with footprints across different African countries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DD9307-FF24-FB35-824B-96ED05EAF339}"/>
              </a:ext>
            </a:extLst>
          </p:cNvPr>
          <p:cNvSpPr txBox="1"/>
          <p:nvPr/>
        </p:nvSpPr>
        <p:spPr>
          <a:xfrm>
            <a:off x="4703021" y="1163580"/>
            <a:ext cx="2793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Transacting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Partner Agents</a:t>
            </a:r>
            <a:endParaRPr kumimoji="0" lang="en-EG" sz="1800" b="1" i="0" u="none" strike="noStrike" kern="0" cap="none" spc="0" normalizeH="0" baseline="0" noProof="0">
              <a:ln>
                <a:noFill/>
              </a:ln>
              <a:solidFill>
                <a:srgbClr val="4E227D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C470EAB-3B18-ADB5-27CB-5861BA2CCCC4}"/>
              </a:ext>
            </a:extLst>
          </p:cNvPr>
          <p:cNvSpPr/>
          <p:nvPr/>
        </p:nvSpPr>
        <p:spPr>
          <a:xfrm>
            <a:off x="4703022" y="1903838"/>
            <a:ext cx="2793531" cy="914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Corporate/Treasury Experience</a:t>
            </a:r>
            <a:endParaRPr kumimoji="0" lang="en-EG" sz="1400" b="0" i="0" u="none" strike="noStrike" kern="0" cap="none" spc="0" normalizeH="0" baseline="0" noProof="0">
              <a:ln>
                <a:noFill/>
              </a:ln>
              <a:solidFill>
                <a:srgbClr val="4E227D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0B4A116-8F70-2166-0FB4-A4E53463F689}"/>
              </a:ext>
            </a:extLst>
          </p:cNvPr>
          <p:cNvSpPr/>
          <p:nvPr/>
        </p:nvSpPr>
        <p:spPr>
          <a:xfrm>
            <a:off x="4703022" y="3015180"/>
            <a:ext cx="2793531" cy="914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Financial Institutions Experience</a:t>
            </a:r>
            <a:endParaRPr kumimoji="0" lang="en-EG" sz="1400" b="0" i="0" u="none" strike="noStrike" kern="0" cap="none" spc="0" normalizeH="0" baseline="0" noProof="0">
              <a:ln>
                <a:noFill/>
              </a:ln>
              <a:solidFill>
                <a:srgbClr val="4E227D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94FCD673-C798-497B-AB13-7F27C593C2AC}"/>
              </a:ext>
            </a:extLst>
          </p:cNvPr>
          <p:cNvSpPr/>
          <p:nvPr/>
        </p:nvSpPr>
        <p:spPr>
          <a:xfrm>
            <a:off x="4703020" y="4120441"/>
            <a:ext cx="2793531" cy="914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Must be able to provide local currency on demand in every country they want to participate in</a:t>
            </a:r>
            <a:endParaRPr kumimoji="0" lang="en-EG" sz="1400" b="0" i="0" u="none" strike="noStrike" kern="0" cap="none" spc="0" normalizeH="0" baseline="0" noProof="0">
              <a:ln>
                <a:noFill/>
              </a:ln>
              <a:solidFill>
                <a:srgbClr val="4E227D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4F6C29A-D04B-6606-DDFD-1863EE805643}"/>
              </a:ext>
            </a:extLst>
          </p:cNvPr>
          <p:cNvSpPr/>
          <p:nvPr/>
        </p:nvSpPr>
        <p:spPr>
          <a:xfrm>
            <a:off x="4703020" y="5231783"/>
            <a:ext cx="2793531" cy="131305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Must have an established and registered business in at least 1 market across Africa</a:t>
            </a:r>
            <a:endParaRPr kumimoji="0" lang="en-EG" sz="1400" b="0" i="0" u="none" strike="noStrike" kern="0" cap="none" spc="0" normalizeH="0" baseline="0" noProof="0">
              <a:ln>
                <a:noFill/>
              </a:ln>
              <a:solidFill>
                <a:srgbClr val="4E227D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9762CF-1112-F153-9552-2B9DDB4D00DA}"/>
              </a:ext>
            </a:extLst>
          </p:cNvPr>
          <p:cNvSpPr/>
          <p:nvPr/>
        </p:nvSpPr>
        <p:spPr>
          <a:xfrm>
            <a:off x="8219147" y="1063197"/>
            <a:ext cx="3260245" cy="56198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EG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69CE9F-C8DF-0B22-890B-66108F8BD2B7}"/>
              </a:ext>
            </a:extLst>
          </p:cNvPr>
          <p:cNvSpPr txBox="1"/>
          <p:nvPr/>
        </p:nvSpPr>
        <p:spPr>
          <a:xfrm>
            <a:off x="8472178" y="1163580"/>
            <a:ext cx="2793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Referral Partner Agents</a:t>
            </a:r>
            <a:endParaRPr kumimoji="0" lang="en-EG" sz="1800" b="1" i="0" u="none" strike="noStrike" kern="0" cap="none" spc="0" normalizeH="0" baseline="0" noProof="0">
              <a:ln>
                <a:noFill/>
              </a:ln>
              <a:solidFill>
                <a:srgbClr val="4E227D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A6F407B-77CD-3AB0-3E26-4BFC7C2E0FC0}"/>
              </a:ext>
            </a:extLst>
          </p:cNvPr>
          <p:cNvSpPr/>
          <p:nvPr/>
        </p:nvSpPr>
        <p:spPr>
          <a:xfrm>
            <a:off x="8472179" y="1903838"/>
            <a:ext cx="2793531" cy="4641004"/>
          </a:xfrm>
          <a:prstGeom prst="roundRect">
            <a:avLst>
              <a:gd name="adj" fmla="val 5657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4E227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Arial"/>
              </a:rPr>
              <a:t>Identifying, recruiting, and referring both Corporate Users and Transacting Partner Agents to the PAPSS African Currency Marketplace.</a:t>
            </a:r>
            <a:endParaRPr kumimoji="0" lang="en-EG" sz="1400" b="0" i="0" u="none" strike="noStrike" kern="0" cap="none" spc="0" normalizeH="0" baseline="0" noProof="0">
              <a:ln>
                <a:noFill/>
              </a:ln>
              <a:solidFill>
                <a:srgbClr val="4E227D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4869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141E64FB-4248-EB66-0018-38AACFDB79B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141E64FB-4248-EB66-0018-38AACFDB79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Image 27" descr="Une image contenant bleu, Lilas, violette, Bleu électrique&#10;&#10;Description générée automatiquement">
            <a:extLst>
              <a:ext uri="{FF2B5EF4-FFF2-40B4-BE49-F238E27FC236}">
                <a16:creationId xmlns:a16="http://schemas.microsoft.com/office/drawing/2014/main" id="{8E032CC6-0394-4D4E-B13E-AB47349785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77" name="Slide Number Placeholder 1">
            <a:extLst>
              <a:ext uri="{FF2B5EF4-FFF2-40B4-BE49-F238E27FC236}">
                <a16:creationId xmlns:a16="http://schemas.microsoft.com/office/drawing/2014/main" id="{5FC5FB16-D8FC-2A40-8E2E-A74EDE3E6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8695" y="6223954"/>
            <a:ext cx="1283554" cy="50323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C824A-04EA-4519-9829-C06F56F471E9}" type="slidenum"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Poppins" panose="00000500000000000000" pitchFamily="2" charset="0"/>
                <a:sym typeface="Montserrat Medium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0"/>
              <a:ea typeface="+mn-ea"/>
              <a:cs typeface="Poppins" panose="00000500000000000000" pitchFamily="2" charset="0"/>
              <a:sym typeface="Montserrat Medium"/>
            </a:endParaRPr>
          </a:p>
        </p:txBody>
      </p:sp>
      <p:pic>
        <p:nvPicPr>
          <p:cNvPr id="7" name="Image 40">
            <a:extLst>
              <a:ext uri="{FF2B5EF4-FFF2-40B4-BE49-F238E27FC236}">
                <a16:creationId xmlns:a16="http://schemas.microsoft.com/office/drawing/2014/main" id="{2D7553DC-9333-0EDA-4CFE-A0FF2B8CD5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1" t="28235" r="29439" b="44406"/>
          <a:stretch/>
        </p:blipFill>
        <p:spPr>
          <a:xfrm>
            <a:off x="174751" y="100127"/>
            <a:ext cx="1535467" cy="654245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777FFDF7-82BD-CF54-0563-B5080DDE1D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512"/>
          <a:stretch/>
        </p:blipFill>
        <p:spPr>
          <a:xfrm>
            <a:off x="9963194" y="64584"/>
            <a:ext cx="1569641" cy="805543"/>
          </a:xfrm>
          <a:prstGeom prst="rect">
            <a:avLst/>
          </a:prstGeom>
        </p:spPr>
      </p:pic>
      <p:pic>
        <p:nvPicPr>
          <p:cNvPr id="12" name="Image 42" descr="Une image contenant texte, symbole, Emblème, logo&#10;&#10;Description générée automatiquement">
            <a:extLst>
              <a:ext uri="{FF2B5EF4-FFF2-40B4-BE49-F238E27FC236}">
                <a16:creationId xmlns:a16="http://schemas.microsoft.com/office/drawing/2014/main" id="{E6428AE0-C14E-A036-161F-2F59EE5FCE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18390" y="238554"/>
            <a:ext cx="517237" cy="484632"/>
          </a:xfrm>
          <a:prstGeom prst="rect">
            <a:avLst/>
          </a:prstGeom>
        </p:spPr>
      </p:pic>
      <p:cxnSp>
        <p:nvCxnSpPr>
          <p:cNvPr id="13" name="Gerader Verbinder 2">
            <a:extLst>
              <a:ext uri="{FF2B5EF4-FFF2-40B4-BE49-F238E27FC236}">
                <a16:creationId xmlns:a16="http://schemas.microsoft.com/office/drawing/2014/main" id="{A806E260-3AC6-E5D0-75AA-A66BA4B30A3E}"/>
              </a:ext>
            </a:extLst>
          </p:cNvPr>
          <p:cNvCxnSpPr>
            <a:cxnSpLocks/>
          </p:cNvCxnSpPr>
          <p:nvPr/>
        </p:nvCxnSpPr>
        <p:spPr>
          <a:xfrm>
            <a:off x="1887124" y="51643"/>
            <a:ext cx="0" cy="7424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2">
            <a:extLst>
              <a:ext uri="{FF2B5EF4-FFF2-40B4-BE49-F238E27FC236}">
                <a16:creationId xmlns:a16="http://schemas.microsoft.com/office/drawing/2014/main" id="{536FA6F7-1EC9-81C2-E85E-3B5DA54BE8D2}"/>
              </a:ext>
            </a:extLst>
          </p:cNvPr>
          <p:cNvCxnSpPr>
            <a:cxnSpLocks/>
          </p:cNvCxnSpPr>
          <p:nvPr/>
        </p:nvCxnSpPr>
        <p:spPr>
          <a:xfrm>
            <a:off x="9860773" y="51643"/>
            <a:ext cx="0" cy="7424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7">
            <a:extLst>
              <a:ext uri="{FF2B5EF4-FFF2-40B4-BE49-F238E27FC236}">
                <a16:creationId xmlns:a16="http://schemas.microsoft.com/office/drawing/2014/main" id="{679DD9E3-5020-5203-2D52-EE93063AE50E}"/>
              </a:ext>
            </a:extLst>
          </p:cNvPr>
          <p:cNvSpPr txBox="1">
            <a:spLocks/>
          </p:cNvSpPr>
          <p:nvPr/>
        </p:nvSpPr>
        <p:spPr>
          <a:xfrm>
            <a:off x="2038466" y="174961"/>
            <a:ext cx="7700617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Montserrat Medium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j-ea"/>
                <a:cs typeface="Poppins" panose="00000500000000000000" pitchFamily="2" charset="0"/>
              </a:rPr>
              <a:t>How to Participate in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j-ea"/>
                <a:cs typeface="Poppins" panose="00000500000000000000" pitchFamily="2" charset="0"/>
              </a:rPr>
              <a:t>the Marketplace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j-ea"/>
                <a:cs typeface="Poppins" panose="00000500000000000000" pitchFamily="2" charset="0"/>
              </a:rPr>
              <a:t>?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0"/>
              <a:ea typeface="+mj-ea"/>
              <a:cs typeface="Poppins" panose="00000500000000000000" pitchFamily="2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5B70E37A-108A-AAA7-A691-F62BE75B34C5}"/>
              </a:ext>
            </a:extLst>
          </p:cNvPr>
          <p:cNvGraphicFramePr/>
          <p:nvPr/>
        </p:nvGraphicFramePr>
        <p:xfrm>
          <a:off x="2651555" y="1570472"/>
          <a:ext cx="6474437" cy="465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366407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FD401A9E-890A-B090-C244-E801D736F70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FD401A9E-890A-B090-C244-E801D736F7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BCB2ADA-6FE0-20FD-DC6A-9C5D142957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4406" y="2876206"/>
            <a:ext cx="9909946" cy="2844717"/>
          </a:xfrm>
        </p:spPr>
        <p:txBody>
          <a:bodyPr vert="horz">
            <a:noAutofit/>
          </a:bodyPr>
          <a:lstStyle/>
          <a:p>
            <a:r>
              <a:rPr lang="en-GB" sz="3200"/>
              <a:t>Interested in participating in the Marketplace?</a:t>
            </a:r>
            <a:br>
              <a:rPr lang="en-GB" sz="3200"/>
            </a:br>
            <a:r>
              <a:rPr lang="en-GB" sz="3200"/>
              <a:t>Contact Us! </a:t>
            </a:r>
            <a:br>
              <a:rPr lang="en-GB" sz="3200"/>
            </a:br>
            <a:br>
              <a:rPr lang="en-GB" sz="3200"/>
            </a:br>
            <a:r>
              <a:rPr lang="en-GB" sz="3200">
                <a:solidFill>
                  <a:schemeClr val="accent2"/>
                </a:solidFill>
                <a:hlinkClick r:id="rId5"/>
              </a:rPr>
              <a:t>marketplace@papss.com</a:t>
            </a:r>
            <a:r>
              <a:rPr lang="en-GB" sz="3200">
                <a:solidFill>
                  <a:schemeClr val="accent2"/>
                </a:solidFill>
              </a:rPr>
              <a:t> </a:t>
            </a:r>
            <a:br>
              <a:rPr lang="en-GB" sz="3200"/>
            </a:br>
            <a:br>
              <a:rPr lang="en-GB" sz="3200"/>
            </a:br>
            <a:r>
              <a:rPr lang="en-GB" sz="3200" err="1"/>
              <a:t>papss.com</a:t>
            </a:r>
            <a:endParaRPr lang="en-GB" sz="3200" b="1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404D9A-2389-74C5-7B65-4FCC6DBBD3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0840" y="6356350"/>
            <a:ext cx="2550559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431491-95F7-40BD-BC25-ACF2279152A1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Poppins" panose="00000500000000000000" pitchFamily="2" charset="0"/>
                <a:sym typeface="Montserrat Mediu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27.05.2025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0"/>
              <a:ea typeface="+mn-ea"/>
              <a:cs typeface="Poppins" panose="00000500000000000000" pitchFamily="2" charset="0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2293102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C233F84E-A3F8-E439-672E-E88C7349D26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C233F84E-A3F8-E439-672E-E88C7349D2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>
            <a:extLst>
              <a:ext uri="{FF2B5EF4-FFF2-40B4-BE49-F238E27FC236}">
                <a16:creationId xmlns:a16="http://schemas.microsoft.com/office/drawing/2014/main" id="{E26BD291-8797-0C4B-BF7A-15671F2A742A}"/>
              </a:ext>
            </a:extLst>
          </p:cNvPr>
          <p:cNvSpPr/>
          <p:nvPr/>
        </p:nvSpPr>
        <p:spPr>
          <a:xfrm>
            <a:off x="-1" y="-1"/>
            <a:ext cx="1884219" cy="6927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  <a:sym typeface="Arial"/>
            </a:endParaRPr>
          </a:p>
        </p:txBody>
      </p:sp>
      <p:pic>
        <p:nvPicPr>
          <p:cNvPr id="11" name="Image 10" descr="Une image contenant bleu, Lilas, violette, Bleu électrique&#10;&#10;Description générée automatiquement">
            <a:extLst>
              <a:ext uri="{FF2B5EF4-FFF2-40B4-BE49-F238E27FC236}">
                <a16:creationId xmlns:a16="http://schemas.microsoft.com/office/drawing/2014/main" id="{AF5303F3-4A0D-0E4C-B33C-E7A32579BF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5A1E0A7-7753-D34D-8128-6BF6A1469CE1}"/>
              </a:ext>
            </a:extLst>
          </p:cNvPr>
          <p:cNvSpPr txBox="1"/>
          <p:nvPr/>
        </p:nvSpPr>
        <p:spPr>
          <a:xfrm>
            <a:off x="701799" y="2342243"/>
            <a:ext cx="6754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/>
                <a:ea typeface="+mn-ea"/>
                <a:cs typeface="Arial"/>
                <a:sym typeface="Arial"/>
              </a:rPr>
              <a:t>1</a:t>
            </a:r>
            <a:r>
              <a:rPr kumimoji="0" lang="fr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/>
                <a:ea typeface="+mn-ea"/>
                <a:cs typeface="Arial"/>
                <a:sym typeface="Arial"/>
              </a:rPr>
              <a:t>.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/>
                <a:ea typeface="+mn-ea"/>
                <a:cs typeface="Arial"/>
                <a:sym typeface="Arial"/>
              </a:rPr>
              <a:t>About PAPSS</a:t>
            </a:r>
            <a:endParaRPr kumimoji="0" lang="fr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/>
              <a:ea typeface="+mn-ea"/>
              <a:cs typeface="Arial"/>
              <a:sym typeface="Arial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F35A90C-86A7-A246-AD69-2E59FA6D30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t="2566" b="3520"/>
          <a:stretch/>
        </p:blipFill>
        <p:spPr>
          <a:xfrm>
            <a:off x="7882128" y="-182880"/>
            <a:ext cx="6396736" cy="9729216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EAD57768-B2B3-9B4E-82D2-B98B3DEA90F8}"/>
              </a:ext>
            </a:extLst>
          </p:cNvPr>
          <p:cNvGrpSpPr/>
          <p:nvPr/>
        </p:nvGrpSpPr>
        <p:grpSpPr>
          <a:xfrm>
            <a:off x="701799" y="5319515"/>
            <a:ext cx="3426318" cy="1331790"/>
            <a:chOff x="701799" y="5845761"/>
            <a:chExt cx="2072433" cy="805543"/>
          </a:xfrm>
        </p:grpSpPr>
        <p:pic>
          <p:nvPicPr>
            <p:cNvPr id="24" name="Picture 10">
              <a:extLst>
                <a:ext uri="{FF2B5EF4-FFF2-40B4-BE49-F238E27FC236}">
                  <a16:creationId xmlns:a16="http://schemas.microsoft.com/office/drawing/2014/main" id="{8D8AD08F-0DA5-8B45-9D79-423D526143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38512"/>
            <a:stretch/>
          </p:blipFill>
          <p:spPr>
            <a:xfrm>
              <a:off x="701799" y="5845761"/>
              <a:ext cx="1569641" cy="805543"/>
            </a:xfrm>
            <a:prstGeom prst="rect">
              <a:avLst/>
            </a:prstGeom>
          </p:spPr>
        </p:pic>
        <p:pic>
          <p:nvPicPr>
            <p:cNvPr id="25" name="Image 24" descr="Une image contenant texte, symbole, Emblème, logo&#10;&#10;Description générée automatiquement">
              <a:extLst>
                <a:ext uri="{FF2B5EF4-FFF2-40B4-BE49-F238E27FC236}">
                  <a16:creationId xmlns:a16="http://schemas.microsoft.com/office/drawing/2014/main" id="{13DC28A4-6272-E042-84D7-469B6698A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56995" y="6019731"/>
              <a:ext cx="517237" cy="484632"/>
            </a:xfrm>
            <a:prstGeom prst="rect">
              <a:avLst/>
            </a:prstGeom>
          </p:spPr>
        </p:pic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3664D57A-D0F7-E24B-8B01-9AE8EC32DE6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1" t="28235" r="29439" b="44406"/>
          <a:stretch/>
        </p:blipFill>
        <p:spPr>
          <a:xfrm>
            <a:off x="701799" y="347092"/>
            <a:ext cx="2609314" cy="1111799"/>
          </a:xfrm>
          <a:prstGeom prst="rect">
            <a:avLst/>
          </a:prstGeom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1F7C2165-6296-0E4D-95A5-F9D01291F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8695" y="6223954"/>
            <a:ext cx="1283554" cy="50323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C824A-04EA-4519-9829-C06F56F471E9}" type="slidenum"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Poppins" panose="00000500000000000000" pitchFamily="2" charset="0"/>
                <a:sym typeface="Montserrat Medium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0"/>
              <a:ea typeface="+mn-ea"/>
              <a:cs typeface="Poppins" panose="00000500000000000000" pitchFamily="2" charset="0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50848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141E64FB-4248-EB66-0018-38AACFDB79B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141E64FB-4248-EB66-0018-38AACFDB79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re 6">
            <a:extLst>
              <a:ext uri="{FF2B5EF4-FFF2-40B4-BE49-F238E27FC236}">
                <a16:creationId xmlns:a16="http://schemas.microsoft.com/office/drawing/2014/main" id="{8AA8FBE9-BC25-BE45-A1D3-53914ACAD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US"/>
          </a:p>
        </p:txBody>
      </p:sp>
      <p:pic>
        <p:nvPicPr>
          <p:cNvPr id="28" name="Image 27" descr="Une image contenant bleu, Lilas, violette, Bleu électrique&#10;&#10;Description générée automatiquement">
            <a:extLst>
              <a:ext uri="{FF2B5EF4-FFF2-40B4-BE49-F238E27FC236}">
                <a16:creationId xmlns:a16="http://schemas.microsoft.com/office/drawing/2014/main" id="{8E032CC6-0394-4D4E-B13E-AB47349785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Title 7">
            <a:extLst>
              <a:ext uri="{FF2B5EF4-FFF2-40B4-BE49-F238E27FC236}">
                <a16:creationId xmlns:a16="http://schemas.microsoft.com/office/drawing/2014/main" id="{F46A5D96-E4D5-4446-91A4-D5D75DF36757}"/>
              </a:ext>
            </a:extLst>
          </p:cNvPr>
          <p:cNvSpPr txBox="1">
            <a:spLocks/>
          </p:cNvSpPr>
          <p:nvPr/>
        </p:nvSpPr>
        <p:spPr>
          <a:xfrm>
            <a:off x="2106200" y="174961"/>
            <a:ext cx="7543827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Montserrat Medium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itchFamily="2" charset="0"/>
                <a:ea typeface="+mj-ea"/>
                <a:cs typeface="Poppins" panose="00000500000000000000" pitchFamily="2" charset="0"/>
                <a:sym typeface="Arial"/>
              </a:rPr>
              <a:t>PAPSS, the Payment System endorsed by the African Union to support the implementation of the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itchFamily="2" charset="0"/>
                <a:ea typeface="+mj-ea"/>
                <a:cs typeface="Poppins" panose="00000500000000000000" pitchFamily="2" charset="0"/>
                <a:sym typeface="Arial"/>
              </a:rPr>
              <a:t>AfCFTA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Medium" pitchFamily="2" charset="0"/>
              <a:ea typeface="+mj-ea"/>
              <a:cs typeface="Poppins" panose="00000500000000000000" pitchFamily="2" charset="0"/>
              <a:sym typeface="Arial"/>
            </a:endParaRP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82042E04-A00D-F740-9245-1E05D2ECAE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1" t="28235" r="29439" b="44406"/>
          <a:stretch/>
        </p:blipFill>
        <p:spPr>
          <a:xfrm>
            <a:off x="174751" y="100127"/>
            <a:ext cx="1535467" cy="654245"/>
          </a:xfrm>
          <a:prstGeom prst="rect">
            <a:avLst/>
          </a:prstGeom>
        </p:spPr>
      </p:pic>
      <p:pic>
        <p:nvPicPr>
          <p:cNvPr id="42" name="Picture 10">
            <a:extLst>
              <a:ext uri="{FF2B5EF4-FFF2-40B4-BE49-F238E27FC236}">
                <a16:creationId xmlns:a16="http://schemas.microsoft.com/office/drawing/2014/main" id="{E68E32E2-EC35-F049-9131-BA66542DBF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512"/>
          <a:stretch/>
        </p:blipFill>
        <p:spPr>
          <a:xfrm>
            <a:off x="9963194" y="64584"/>
            <a:ext cx="1569641" cy="805543"/>
          </a:xfrm>
          <a:prstGeom prst="rect">
            <a:avLst/>
          </a:prstGeom>
        </p:spPr>
      </p:pic>
      <p:pic>
        <p:nvPicPr>
          <p:cNvPr id="43" name="Image 42" descr="Une image contenant texte, symbole, Emblème, logo&#10;&#10;Description générée automatiquement">
            <a:extLst>
              <a:ext uri="{FF2B5EF4-FFF2-40B4-BE49-F238E27FC236}">
                <a16:creationId xmlns:a16="http://schemas.microsoft.com/office/drawing/2014/main" id="{EB64349B-CB51-0443-9C92-081D3BEA2F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18390" y="238554"/>
            <a:ext cx="517237" cy="484632"/>
          </a:xfrm>
          <a:prstGeom prst="rect">
            <a:avLst/>
          </a:prstGeom>
        </p:spPr>
      </p:pic>
      <p:cxnSp>
        <p:nvCxnSpPr>
          <p:cNvPr id="44" name="Gerader Verbinder 2">
            <a:extLst>
              <a:ext uri="{FF2B5EF4-FFF2-40B4-BE49-F238E27FC236}">
                <a16:creationId xmlns:a16="http://schemas.microsoft.com/office/drawing/2014/main" id="{61AD86F5-5C51-3747-8D20-D06E0ADBEC62}"/>
              </a:ext>
            </a:extLst>
          </p:cNvPr>
          <p:cNvCxnSpPr>
            <a:cxnSpLocks/>
          </p:cNvCxnSpPr>
          <p:nvPr/>
        </p:nvCxnSpPr>
        <p:spPr>
          <a:xfrm>
            <a:off x="1887124" y="51643"/>
            <a:ext cx="0" cy="7424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2">
            <a:extLst>
              <a:ext uri="{FF2B5EF4-FFF2-40B4-BE49-F238E27FC236}">
                <a16:creationId xmlns:a16="http://schemas.microsoft.com/office/drawing/2014/main" id="{55C49F45-C18D-DA45-A3F6-AE71369D8C69}"/>
              </a:ext>
            </a:extLst>
          </p:cNvPr>
          <p:cNvCxnSpPr>
            <a:cxnSpLocks/>
          </p:cNvCxnSpPr>
          <p:nvPr/>
        </p:nvCxnSpPr>
        <p:spPr>
          <a:xfrm>
            <a:off x="9860773" y="51643"/>
            <a:ext cx="0" cy="7424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853B3F19-F3D7-6646-81AA-78EB4F6AA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8695" y="6223954"/>
            <a:ext cx="1283554" cy="50323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C824A-04EA-4519-9829-C06F56F471E9}" type="slidenum"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Poppins" panose="00000500000000000000" pitchFamily="2" charset="0"/>
                <a:sym typeface="Montserrat Medium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0"/>
              <a:ea typeface="+mn-ea"/>
              <a:cs typeface="Poppins" panose="00000500000000000000" pitchFamily="2" charset="0"/>
              <a:sym typeface="Montserrat Medium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5843F9-CF74-6BD4-FEED-776DD448A70D}"/>
              </a:ext>
            </a:extLst>
          </p:cNvPr>
          <p:cNvSpPr/>
          <p:nvPr/>
        </p:nvSpPr>
        <p:spPr>
          <a:xfrm>
            <a:off x="1213812" y="3673536"/>
            <a:ext cx="9764375" cy="2231678"/>
          </a:xfrm>
          <a:prstGeom prst="rect">
            <a:avLst/>
          </a:prstGeom>
          <a:solidFill>
            <a:schemeClr val="accent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46039E-E314-3138-5118-338103E1FAC0}"/>
              </a:ext>
            </a:extLst>
          </p:cNvPr>
          <p:cNvSpPr/>
          <p:nvPr/>
        </p:nvSpPr>
        <p:spPr>
          <a:xfrm>
            <a:off x="1213812" y="1707158"/>
            <a:ext cx="9764375" cy="1966377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Triangle rectangle 46">
            <a:extLst>
              <a:ext uri="{FF2B5EF4-FFF2-40B4-BE49-F238E27FC236}">
                <a16:creationId xmlns:a16="http://schemas.microsoft.com/office/drawing/2014/main" id="{FE87E0F5-C5F1-B4F5-8F64-73B724E0C79C}"/>
              </a:ext>
            </a:extLst>
          </p:cNvPr>
          <p:cNvSpPr/>
          <p:nvPr/>
        </p:nvSpPr>
        <p:spPr>
          <a:xfrm rot="8100000" flipH="1" flipV="1">
            <a:off x="5638798" y="2891586"/>
            <a:ext cx="914400" cy="9144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Image 47">
            <a:extLst>
              <a:ext uri="{FF2B5EF4-FFF2-40B4-BE49-F238E27FC236}">
                <a16:creationId xmlns:a16="http://schemas.microsoft.com/office/drawing/2014/main" id="{4A57B557-333C-FA57-2561-1CD4128FFE9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0" t="19292" r="20362" b="19292"/>
          <a:stretch/>
        </p:blipFill>
        <p:spPr>
          <a:xfrm>
            <a:off x="5330660" y="1962397"/>
            <a:ext cx="1411917" cy="1522384"/>
          </a:xfrm>
          <a:prstGeom prst="rect">
            <a:avLst/>
          </a:prstGeom>
        </p:spPr>
      </p:pic>
      <p:pic>
        <p:nvPicPr>
          <p:cNvPr id="6" name="Image 19">
            <a:extLst>
              <a:ext uri="{FF2B5EF4-FFF2-40B4-BE49-F238E27FC236}">
                <a16:creationId xmlns:a16="http://schemas.microsoft.com/office/drawing/2014/main" id="{DD2E4277-D59E-4710-940C-721DA8BD60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975" y="2257235"/>
            <a:ext cx="2945876" cy="1016534"/>
          </a:xfrm>
          <a:prstGeom prst="rect">
            <a:avLst/>
          </a:prstGeom>
        </p:spPr>
      </p:pic>
      <p:pic>
        <p:nvPicPr>
          <p:cNvPr id="8" name="Image 22" descr="Une image contenant texte&#10;&#10;Description générée automatiquement">
            <a:extLst>
              <a:ext uri="{FF2B5EF4-FFF2-40B4-BE49-F238E27FC236}">
                <a16:creationId xmlns:a16="http://schemas.microsoft.com/office/drawing/2014/main" id="{7635BF7C-6EB9-F8EE-50CF-A4A64DCC30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935" y="2245787"/>
            <a:ext cx="3446054" cy="1160058"/>
          </a:xfrm>
          <a:prstGeom prst="rect">
            <a:avLst/>
          </a:prstGeom>
        </p:spPr>
      </p:pic>
      <p:pic>
        <p:nvPicPr>
          <p:cNvPr id="9" name="Graphic 11">
            <a:extLst>
              <a:ext uri="{FF2B5EF4-FFF2-40B4-BE49-F238E27FC236}">
                <a16:creationId xmlns:a16="http://schemas.microsoft.com/office/drawing/2014/main" id="{15A5E536-F78D-9CCC-5C2F-52B271E3AD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169919" y="3975222"/>
            <a:ext cx="3854177" cy="161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11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141E64FB-4248-EB66-0018-38AACFDB79B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141E64FB-4248-EB66-0018-38AACFDB79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re 6">
            <a:extLst>
              <a:ext uri="{FF2B5EF4-FFF2-40B4-BE49-F238E27FC236}">
                <a16:creationId xmlns:a16="http://schemas.microsoft.com/office/drawing/2014/main" id="{8AA8FBE9-BC25-BE45-A1D3-53914ACAD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US"/>
          </a:p>
        </p:txBody>
      </p:sp>
      <p:pic>
        <p:nvPicPr>
          <p:cNvPr id="28" name="Image 27" descr="Une image contenant bleu, Lilas, violette, Bleu électrique&#10;&#10;Description générée automatiquement">
            <a:extLst>
              <a:ext uri="{FF2B5EF4-FFF2-40B4-BE49-F238E27FC236}">
                <a16:creationId xmlns:a16="http://schemas.microsoft.com/office/drawing/2014/main" id="{8E032CC6-0394-4D4E-B13E-AB47349785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Title 7">
            <a:extLst>
              <a:ext uri="{FF2B5EF4-FFF2-40B4-BE49-F238E27FC236}">
                <a16:creationId xmlns:a16="http://schemas.microsoft.com/office/drawing/2014/main" id="{F46A5D96-E4D5-4446-91A4-D5D75DF36757}"/>
              </a:ext>
            </a:extLst>
          </p:cNvPr>
          <p:cNvSpPr txBox="1">
            <a:spLocks/>
          </p:cNvSpPr>
          <p:nvPr/>
        </p:nvSpPr>
        <p:spPr>
          <a:xfrm>
            <a:off x="2106200" y="174961"/>
            <a:ext cx="7543827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Montserrat Medium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j-ea"/>
                <a:cs typeface="Poppins" panose="00000500000000000000" pitchFamily="2" charset="0"/>
                <a:sym typeface="Arial"/>
              </a:rPr>
              <a:t>About PAPSS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0"/>
              <a:ea typeface="+mj-ea"/>
              <a:cs typeface="Poppins" panose="00000500000000000000" pitchFamily="2" charset="0"/>
              <a:sym typeface="Arial"/>
            </a:endParaRP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82042E04-A00D-F740-9245-1E05D2ECAE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1" t="28235" r="29439" b="44406"/>
          <a:stretch/>
        </p:blipFill>
        <p:spPr>
          <a:xfrm>
            <a:off x="174751" y="100127"/>
            <a:ext cx="1535467" cy="654245"/>
          </a:xfrm>
          <a:prstGeom prst="rect">
            <a:avLst/>
          </a:prstGeom>
        </p:spPr>
      </p:pic>
      <p:pic>
        <p:nvPicPr>
          <p:cNvPr id="42" name="Picture 10">
            <a:extLst>
              <a:ext uri="{FF2B5EF4-FFF2-40B4-BE49-F238E27FC236}">
                <a16:creationId xmlns:a16="http://schemas.microsoft.com/office/drawing/2014/main" id="{E68E32E2-EC35-F049-9131-BA66542DBF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512"/>
          <a:stretch/>
        </p:blipFill>
        <p:spPr>
          <a:xfrm>
            <a:off x="9963194" y="64584"/>
            <a:ext cx="1569641" cy="805543"/>
          </a:xfrm>
          <a:prstGeom prst="rect">
            <a:avLst/>
          </a:prstGeom>
        </p:spPr>
      </p:pic>
      <p:pic>
        <p:nvPicPr>
          <p:cNvPr id="43" name="Image 42" descr="Une image contenant texte, symbole, Emblème, logo&#10;&#10;Description générée automatiquement">
            <a:extLst>
              <a:ext uri="{FF2B5EF4-FFF2-40B4-BE49-F238E27FC236}">
                <a16:creationId xmlns:a16="http://schemas.microsoft.com/office/drawing/2014/main" id="{EB64349B-CB51-0443-9C92-081D3BEA2F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18390" y="238554"/>
            <a:ext cx="517237" cy="484632"/>
          </a:xfrm>
          <a:prstGeom prst="rect">
            <a:avLst/>
          </a:prstGeom>
        </p:spPr>
      </p:pic>
      <p:cxnSp>
        <p:nvCxnSpPr>
          <p:cNvPr id="44" name="Gerader Verbinder 2">
            <a:extLst>
              <a:ext uri="{FF2B5EF4-FFF2-40B4-BE49-F238E27FC236}">
                <a16:creationId xmlns:a16="http://schemas.microsoft.com/office/drawing/2014/main" id="{61AD86F5-5C51-3747-8D20-D06E0ADBEC62}"/>
              </a:ext>
            </a:extLst>
          </p:cNvPr>
          <p:cNvCxnSpPr>
            <a:cxnSpLocks/>
          </p:cNvCxnSpPr>
          <p:nvPr/>
        </p:nvCxnSpPr>
        <p:spPr>
          <a:xfrm>
            <a:off x="1887124" y="51643"/>
            <a:ext cx="0" cy="7424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2">
            <a:extLst>
              <a:ext uri="{FF2B5EF4-FFF2-40B4-BE49-F238E27FC236}">
                <a16:creationId xmlns:a16="http://schemas.microsoft.com/office/drawing/2014/main" id="{55C49F45-C18D-DA45-A3F6-AE71369D8C69}"/>
              </a:ext>
            </a:extLst>
          </p:cNvPr>
          <p:cNvCxnSpPr>
            <a:cxnSpLocks/>
          </p:cNvCxnSpPr>
          <p:nvPr/>
        </p:nvCxnSpPr>
        <p:spPr>
          <a:xfrm>
            <a:off x="9860773" y="51643"/>
            <a:ext cx="0" cy="7424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1">
            <a:extLst>
              <a:ext uri="{FF2B5EF4-FFF2-40B4-BE49-F238E27FC236}">
                <a16:creationId xmlns:a16="http://schemas.microsoft.com/office/drawing/2014/main" id="{8180FD7F-8E69-6947-8A9F-FE269133BE76}"/>
              </a:ext>
            </a:extLst>
          </p:cNvPr>
          <p:cNvSpPr txBox="1"/>
          <p:nvPr/>
        </p:nvSpPr>
        <p:spPr>
          <a:xfrm>
            <a:off x="1080489" y="2274838"/>
            <a:ext cx="47266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227D"/>
              </a:buClr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FFCD03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Arial"/>
              </a:rPr>
              <a:t>PAPSS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Arial" panose="020B0604020202020204" pitchFamily="34" charset="0"/>
                <a:cs typeface="Arial"/>
                <a:sym typeface="Arial"/>
              </a:rPr>
              <a:t>is a financial market infrastructure for the economic and financial integration of Africa. It is a centralized payment and settlement infrastructure for intra-African trade and commerce.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227D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227D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Arial" panose="020B0604020202020204" pitchFamily="34" charset="0"/>
                <a:cs typeface="Arial"/>
                <a:sym typeface="Arial"/>
              </a:rPr>
              <a:t>It is designed to effect payments in local currencies.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Times New Roman" panose="020206030504050203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5" name="Image 64">
            <a:extLst>
              <a:ext uri="{FF2B5EF4-FFF2-40B4-BE49-F238E27FC236}">
                <a16:creationId xmlns:a16="http://schemas.microsoft.com/office/drawing/2014/main" id="{3AA58BBD-F84A-E646-A199-BF8AFA2E61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1" t="28235" r="56484" b="44406"/>
          <a:stretch/>
        </p:blipFill>
        <p:spPr>
          <a:xfrm>
            <a:off x="6902635" y="1550079"/>
            <a:ext cx="4208876" cy="4431556"/>
          </a:xfrm>
          <a:prstGeom prst="rect">
            <a:avLst/>
          </a:prstGeom>
        </p:spPr>
      </p:pic>
      <p:sp>
        <p:nvSpPr>
          <p:cNvPr id="57" name="Demi-cadre 56">
            <a:extLst>
              <a:ext uri="{FF2B5EF4-FFF2-40B4-BE49-F238E27FC236}">
                <a16:creationId xmlns:a16="http://schemas.microsoft.com/office/drawing/2014/main" id="{CB65A43E-2E07-4E45-93BD-05919A1B7496}"/>
              </a:ext>
            </a:extLst>
          </p:cNvPr>
          <p:cNvSpPr/>
          <p:nvPr/>
        </p:nvSpPr>
        <p:spPr>
          <a:xfrm>
            <a:off x="990479" y="2181130"/>
            <a:ext cx="989242" cy="2585323"/>
          </a:xfrm>
          <a:prstGeom prst="halfFrame">
            <a:avLst>
              <a:gd name="adj1" fmla="val 4207"/>
              <a:gd name="adj2" fmla="val 517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  <a:sym typeface="Arial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853B3F19-F3D7-6646-81AA-78EB4F6AA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8695" y="6223954"/>
            <a:ext cx="1283554" cy="50323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C824A-04EA-4519-9829-C06F56F471E9}" type="slidenum"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Poppins" panose="00000500000000000000" pitchFamily="2" charset="0"/>
                <a:sym typeface="Montserrat Medium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0"/>
              <a:ea typeface="+mn-ea"/>
              <a:cs typeface="Poppins" panose="00000500000000000000" pitchFamily="2" charset="0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08409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141E64FB-4248-EB66-0018-38AACFDB79B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141E64FB-4248-EB66-0018-38AACFDB79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re 6">
            <a:extLst>
              <a:ext uri="{FF2B5EF4-FFF2-40B4-BE49-F238E27FC236}">
                <a16:creationId xmlns:a16="http://schemas.microsoft.com/office/drawing/2014/main" id="{8AA8FBE9-BC25-BE45-A1D3-53914ACAD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US"/>
          </a:p>
        </p:txBody>
      </p:sp>
      <p:pic>
        <p:nvPicPr>
          <p:cNvPr id="28" name="Image 27" descr="Une image contenant bleu, Lilas, violette, Bleu électrique&#10;&#10;Description générée automatiquement">
            <a:extLst>
              <a:ext uri="{FF2B5EF4-FFF2-40B4-BE49-F238E27FC236}">
                <a16:creationId xmlns:a16="http://schemas.microsoft.com/office/drawing/2014/main" id="{8E032CC6-0394-4D4E-B13E-AB47349785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Title 7">
            <a:extLst>
              <a:ext uri="{FF2B5EF4-FFF2-40B4-BE49-F238E27FC236}">
                <a16:creationId xmlns:a16="http://schemas.microsoft.com/office/drawing/2014/main" id="{F46A5D96-E4D5-4446-91A4-D5D75DF36757}"/>
              </a:ext>
            </a:extLst>
          </p:cNvPr>
          <p:cNvSpPr txBox="1">
            <a:spLocks/>
          </p:cNvSpPr>
          <p:nvPr/>
        </p:nvSpPr>
        <p:spPr>
          <a:xfrm>
            <a:off x="2106200" y="174961"/>
            <a:ext cx="7543827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Montserrat Medium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j-ea"/>
                <a:cs typeface="Poppins" panose="00000500000000000000" pitchFamily="2" charset="0"/>
                <a:sym typeface="Arial"/>
              </a:rPr>
              <a:t>Value Proposition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0"/>
              <a:ea typeface="+mj-ea"/>
              <a:cs typeface="Poppins" panose="00000500000000000000" pitchFamily="2" charset="0"/>
              <a:sym typeface="Arial"/>
            </a:endParaRP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82042E04-A00D-F740-9245-1E05D2ECAE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1" t="28235" r="29439" b="44406"/>
          <a:stretch/>
        </p:blipFill>
        <p:spPr>
          <a:xfrm>
            <a:off x="174751" y="100127"/>
            <a:ext cx="1535467" cy="654245"/>
          </a:xfrm>
          <a:prstGeom prst="rect">
            <a:avLst/>
          </a:prstGeom>
        </p:spPr>
      </p:pic>
      <p:pic>
        <p:nvPicPr>
          <p:cNvPr id="42" name="Picture 10">
            <a:extLst>
              <a:ext uri="{FF2B5EF4-FFF2-40B4-BE49-F238E27FC236}">
                <a16:creationId xmlns:a16="http://schemas.microsoft.com/office/drawing/2014/main" id="{E68E32E2-EC35-F049-9131-BA66542DBF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512"/>
          <a:stretch/>
        </p:blipFill>
        <p:spPr>
          <a:xfrm>
            <a:off x="9963194" y="64584"/>
            <a:ext cx="1569641" cy="805543"/>
          </a:xfrm>
          <a:prstGeom prst="rect">
            <a:avLst/>
          </a:prstGeom>
        </p:spPr>
      </p:pic>
      <p:pic>
        <p:nvPicPr>
          <p:cNvPr id="43" name="Image 42" descr="Une image contenant texte, symbole, Emblème, logo&#10;&#10;Description générée automatiquement">
            <a:extLst>
              <a:ext uri="{FF2B5EF4-FFF2-40B4-BE49-F238E27FC236}">
                <a16:creationId xmlns:a16="http://schemas.microsoft.com/office/drawing/2014/main" id="{EB64349B-CB51-0443-9C92-081D3BEA2F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18390" y="238554"/>
            <a:ext cx="517237" cy="484632"/>
          </a:xfrm>
          <a:prstGeom prst="rect">
            <a:avLst/>
          </a:prstGeom>
        </p:spPr>
      </p:pic>
      <p:cxnSp>
        <p:nvCxnSpPr>
          <p:cNvPr id="44" name="Gerader Verbinder 2">
            <a:extLst>
              <a:ext uri="{FF2B5EF4-FFF2-40B4-BE49-F238E27FC236}">
                <a16:creationId xmlns:a16="http://schemas.microsoft.com/office/drawing/2014/main" id="{61AD86F5-5C51-3747-8D20-D06E0ADBEC62}"/>
              </a:ext>
            </a:extLst>
          </p:cNvPr>
          <p:cNvCxnSpPr>
            <a:cxnSpLocks/>
          </p:cNvCxnSpPr>
          <p:nvPr/>
        </p:nvCxnSpPr>
        <p:spPr>
          <a:xfrm>
            <a:off x="1887124" y="51643"/>
            <a:ext cx="0" cy="7424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2">
            <a:extLst>
              <a:ext uri="{FF2B5EF4-FFF2-40B4-BE49-F238E27FC236}">
                <a16:creationId xmlns:a16="http://schemas.microsoft.com/office/drawing/2014/main" id="{55C49F45-C18D-DA45-A3F6-AE71369D8C69}"/>
              </a:ext>
            </a:extLst>
          </p:cNvPr>
          <p:cNvCxnSpPr>
            <a:cxnSpLocks/>
          </p:cNvCxnSpPr>
          <p:nvPr/>
        </p:nvCxnSpPr>
        <p:spPr>
          <a:xfrm>
            <a:off x="9860773" y="51643"/>
            <a:ext cx="0" cy="7424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">
            <a:extLst>
              <a:ext uri="{FF2B5EF4-FFF2-40B4-BE49-F238E27FC236}">
                <a16:creationId xmlns:a16="http://schemas.microsoft.com/office/drawing/2014/main" id="{ADDF51B4-7CB2-464D-9C7E-73D90F986E65}"/>
              </a:ext>
            </a:extLst>
          </p:cNvPr>
          <p:cNvSpPr txBox="1"/>
          <p:nvPr/>
        </p:nvSpPr>
        <p:spPr>
          <a:xfrm>
            <a:off x="6349683" y="2039187"/>
            <a:ext cx="51567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marR="0" lvl="0" indent="-234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3"/>
              </a:buClr>
              <a:buSzTx/>
              <a:buFontTx/>
              <a:buNone/>
              <a:tabLst/>
              <a:defRPr/>
            </a:pPr>
            <a:r>
              <a:rPr kumimoji="0" lang="fr-US" sz="1800" b="0" i="0" u="none" strike="noStrike" kern="1200" cap="none" spc="0" normalizeH="0" baseline="0" noProof="0">
                <a:ln>
                  <a:noFill/>
                </a:ln>
                <a:solidFill>
                  <a:srgbClr val="FFCD03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Arial"/>
              </a:rPr>
              <a:t>❍</a:t>
            </a:r>
            <a:r>
              <a:rPr kumimoji="0" lang="fr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Arial"/>
              </a:rPr>
              <a:t> </a:t>
            </a:r>
            <a:r>
              <a:rPr kumimoji="0" lang="fr-FR" sz="1800" b="1" i="0" u="none" strike="noStrike" kern="1200" cap="none" spc="0" normalizeH="0" baseline="0" noProof="0" err="1">
                <a:ln>
                  <a:noFill/>
                </a:ln>
                <a:solidFill>
                  <a:srgbClr val="FFCD03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Arial"/>
              </a:rPr>
              <a:t>Ownership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FFCD03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Arial"/>
              </a:rPr>
              <a:t>from conception to  operationalization, PAPSS is a pure African product. For Us By Us, Africans.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Arial"/>
              <a:sym typeface="Arial"/>
            </a:endParaRPr>
          </a:p>
          <a:p>
            <a:pPr marL="234950" marR="0" lvl="0" indent="-234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3"/>
              </a:buClr>
              <a:buSzTx/>
              <a:buFontTx/>
              <a:buNone/>
              <a:tabLst/>
              <a:defRPr/>
            </a:pPr>
            <a:r>
              <a:rPr kumimoji="0" lang="fr-US" sz="1800" b="0" i="0" u="none" strike="noStrike" kern="1200" cap="none" spc="0" normalizeH="0" baseline="0" noProof="0">
                <a:ln>
                  <a:noFill/>
                </a:ln>
                <a:solidFill>
                  <a:srgbClr val="FFCD03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Arial"/>
              </a:rPr>
              <a:t>❍</a:t>
            </a:r>
            <a:r>
              <a:rPr kumimoji="0" lang="fr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Arial"/>
              </a:rPr>
              <a:t> </a:t>
            </a:r>
            <a:r>
              <a:rPr kumimoji="0" lang="fr-FR" sz="1800" b="1" i="0" u="none" strike="noStrike" kern="1200" cap="none" spc="0" normalizeH="0" baseline="0" noProof="0" err="1">
                <a:ln>
                  <a:noFill/>
                </a:ln>
                <a:solidFill>
                  <a:srgbClr val="FFCD03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Arial"/>
              </a:rPr>
              <a:t>Governance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FFCD03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Arial"/>
              </a:rPr>
              <a:t>: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Arial"/>
              </a:rPr>
              <a:t>controlled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Arial"/>
              </a:rPr>
              <a:t> and governed by the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Arial"/>
              </a:rPr>
              <a:t>African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Arial"/>
              </a:rPr>
              <a:t> Central Banks.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3"/>
              </a:buClr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Arial"/>
              <a:sym typeface="Arial"/>
            </a:endParaRPr>
          </a:p>
          <a:p>
            <a:pPr marL="234950" marR="0" lvl="0" indent="-234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3"/>
              </a:buClr>
              <a:buSzTx/>
              <a:buFontTx/>
              <a:buNone/>
              <a:tabLst/>
              <a:defRPr/>
            </a:pPr>
            <a:r>
              <a:rPr kumimoji="0" lang="fr-US" sz="1800" b="0" i="0" u="none" strike="noStrike" kern="1200" cap="none" spc="0" normalizeH="0" baseline="0" noProof="0">
                <a:ln>
                  <a:noFill/>
                </a:ln>
                <a:solidFill>
                  <a:srgbClr val="FFCD03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Arial"/>
              </a:rPr>
              <a:t>❍</a:t>
            </a:r>
            <a:r>
              <a:rPr kumimoji="0" lang="fr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Arial"/>
              </a:rPr>
              <a:t> 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FFCD03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Arial"/>
              </a:rPr>
              <a:t>International Standards: 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Arial"/>
              </a:rPr>
              <a:t>international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Arial"/>
              </a:rPr>
              <a:t>security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Arial"/>
              </a:rPr>
              <a:t> standards and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Arial"/>
              </a:rPr>
              <a:t>technology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3"/>
              </a:buClr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Arial"/>
              <a:sym typeface="Arial"/>
            </a:endParaRPr>
          </a:p>
          <a:p>
            <a:pPr marL="234950" marR="0" lvl="0" indent="-234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3"/>
              </a:buClr>
              <a:buSzTx/>
              <a:buFontTx/>
              <a:buNone/>
              <a:tabLst/>
              <a:defRPr/>
            </a:pPr>
            <a:r>
              <a:rPr kumimoji="0" lang="fr-US" sz="1800" b="0" i="0" u="none" strike="noStrike" kern="1200" cap="none" spc="0" normalizeH="0" baseline="0" noProof="0">
                <a:ln>
                  <a:noFill/>
                </a:ln>
                <a:solidFill>
                  <a:srgbClr val="FFCD03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Arial"/>
              </a:rPr>
              <a:t>❍</a:t>
            </a:r>
            <a:r>
              <a:rPr kumimoji="0" lang="fr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Arial"/>
              </a:rPr>
              <a:t> 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FFCD03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Arial"/>
              </a:rPr>
              <a:t>Collaboration: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Arial" panose="020B0604020202020204" pitchFamily="34" charset="0"/>
                <a:cs typeface="Arial"/>
                <a:sym typeface="Arial"/>
              </a:rPr>
              <a:t>not intended to compete with or cannibalize existing payment systems.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Times New Roman" panose="02020603050405020304" pitchFamily="18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CCAF6B9E-5203-3A44-AEAB-A7BD60DC7892}"/>
              </a:ext>
            </a:extLst>
          </p:cNvPr>
          <p:cNvGrpSpPr/>
          <p:nvPr/>
        </p:nvGrpSpPr>
        <p:grpSpPr>
          <a:xfrm>
            <a:off x="323229" y="831619"/>
            <a:ext cx="5868475" cy="5868475"/>
            <a:chOff x="94630" y="831619"/>
            <a:chExt cx="5868475" cy="5868475"/>
          </a:xfrm>
        </p:grpSpPr>
        <p:sp>
          <p:nvSpPr>
            <p:cNvPr id="2" name="Plus 1">
              <a:extLst>
                <a:ext uri="{FF2B5EF4-FFF2-40B4-BE49-F238E27FC236}">
                  <a16:creationId xmlns:a16="http://schemas.microsoft.com/office/drawing/2014/main" id="{C1F0FB8F-FAB0-FD4E-BEBA-E85E5572125C}"/>
                </a:ext>
              </a:extLst>
            </p:cNvPr>
            <p:cNvSpPr/>
            <p:nvPr/>
          </p:nvSpPr>
          <p:spPr>
            <a:xfrm>
              <a:off x="94630" y="831619"/>
              <a:ext cx="5868475" cy="5868475"/>
            </a:xfrm>
            <a:prstGeom prst="mathPlus">
              <a:avLst>
                <a:gd name="adj1" fmla="val 990"/>
              </a:avLst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1B244254-57FB-0A45-AA23-E3D921405E84}"/>
                </a:ext>
              </a:extLst>
            </p:cNvPr>
            <p:cNvSpPr txBox="1"/>
            <p:nvPr/>
          </p:nvSpPr>
          <p:spPr>
            <a:xfrm>
              <a:off x="1179425" y="3244457"/>
              <a:ext cx="1511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/>
                  <a:ea typeface="+mn-ea"/>
                  <a:cs typeface="Arial"/>
                  <a:sym typeface="Arial"/>
                </a:rPr>
                <a:t>Ownership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40D53882-072D-6041-84BD-367C65C04EAF}"/>
                </a:ext>
              </a:extLst>
            </p:cNvPr>
            <p:cNvSpPr txBox="1"/>
            <p:nvPr/>
          </p:nvSpPr>
          <p:spPr>
            <a:xfrm>
              <a:off x="1006113" y="5252388"/>
              <a:ext cx="17620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/>
                  <a:ea typeface="+mn-ea"/>
                  <a:cs typeface="Arial"/>
                  <a:sym typeface="Arial"/>
                </a:rPr>
                <a:t>International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/>
                  <a:ea typeface="+mn-ea"/>
                  <a:cs typeface="Arial"/>
                  <a:sym typeface="Arial"/>
                </a:rPr>
                <a:t>Standards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11B07B5-F424-6846-B12F-E6E19C2BA623}"/>
                </a:ext>
              </a:extLst>
            </p:cNvPr>
            <p:cNvSpPr txBox="1"/>
            <p:nvPr/>
          </p:nvSpPr>
          <p:spPr>
            <a:xfrm>
              <a:off x="3246448" y="3244334"/>
              <a:ext cx="16417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/>
                  <a:ea typeface="+mn-ea"/>
                  <a:cs typeface="Arial"/>
                  <a:sym typeface="Arial"/>
                </a:rPr>
                <a:t>Governance</a:t>
              </a:r>
            </a:p>
          </p:txBody>
        </p:sp>
        <p:pic>
          <p:nvPicPr>
            <p:cNvPr id="5" name="Image 4" descr="Une image contenant texte, capture d’écran, logo, Graphique&#10;&#10;Description générée automatiquement">
              <a:extLst>
                <a:ext uri="{FF2B5EF4-FFF2-40B4-BE49-F238E27FC236}">
                  <a16:creationId xmlns:a16="http://schemas.microsoft.com/office/drawing/2014/main" id="{B8F703D3-E6B4-714A-A3C8-B2CEB209DA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1" t="32096" r="39068" b="43815"/>
            <a:stretch/>
          </p:blipFill>
          <p:spPr>
            <a:xfrm>
              <a:off x="1408449" y="2039187"/>
              <a:ext cx="1036319" cy="1128023"/>
            </a:xfrm>
            <a:prstGeom prst="rect">
              <a:avLst/>
            </a:prstGeom>
          </p:spPr>
        </p:pic>
        <p:pic>
          <p:nvPicPr>
            <p:cNvPr id="8" name="Image 7" descr="Une image contenant logo, texte, symbole, Graphique&#10;&#10;Description générée automatiquement">
              <a:extLst>
                <a:ext uri="{FF2B5EF4-FFF2-40B4-BE49-F238E27FC236}">
                  <a16:creationId xmlns:a16="http://schemas.microsoft.com/office/drawing/2014/main" id="{FE221751-1F2C-4B40-9CE4-1B2DB55C7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28" t="33373" r="39066" b="43876"/>
            <a:stretch/>
          </p:blipFill>
          <p:spPr>
            <a:xfrm>
              <a:off x="3550870" y="2136765"/>
              <a:ext cx="1006948" cy="1017893"/>
            </a:xfrm>
            <a:prstGeom prst="rect">
              <a:avLst/>
            </a:prstGeom>
          </p:spPr>
        </p:pic>
        <p:pic>
          <p:nvPicPr>
            <p:cNvPr id="10" name="Image 9" descr="Une image contenant logo, symbole, Graphique, texte&#10;&#10;Description générée automatiquement">
              <a:extLst>
                <a:ext uri="{FF2B5EF4-FFF2-40B4-BE49-F238E27FC236}">
                  <a16:creationId xmlns:a16="http://schemas.microsoft.com/office/drawing/2014/main" id="{F4E79E9C-80BE-474F-AE05-05D96F5B28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73" t="33232" r="39210" b="44507"/>
            <a:stretch/>
          </p:blipFill>
          <p:spPr>
            <a:xfrm>
              <a:off x="1411444" y="4106105"/>
              <a:ext cx="1006947" cy="1018136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DB440AA4-BC18-8C4C-876A-CECE1AAB6A06}"/>
                </a:ext>
              </a:extLst>
            </p:cNvPr>
            <p:cNvSpPr txBox="1"/>
            <p:nvPr/>
          </p:nvSpPr>
          <p:spPr>
            <a:xfrm>
              <a:off x="3246448" y="5213917"/>
              <a:ext cx="18181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/>
                  <a:ea typeface="+mn-ea"/>
                  <a:cs typeface="Arial"/>
                  <a:sym typeface="Arial"/>
                </a:rPr>
                <a:t>Collaboration</a:t>
              </a:r>
            </a:p>
          </p:txBody>
        </p:sp>
        <p:pic>
          <p:nvPicPr>
            <p:cNvPr id="29" name="Image 28" descr="Une image contenant logo, Graphique, capture d’écran, graphisme&#10;&#10;Description générée automatiquement">
              <a:extLst>
                <a:ext uri="{FF2B5EF4-FFF2-40B4-BE49-F238E27FC236}">
                  <a16:creationId xmlns:a16="http://schemas.microsoft.com/office/drawing/2014/main" id="{F419242C-21B5-A64D-83F4-E436CCC90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78" t="33365" r="38253" b="43925"/>
            <a:stretch/>
          </p:blipFill>
          <p:spPr>
            <a:xfrm>
              <a:off x="3550870" y="4135518"/>
              <a:ext cx="1004017" cy="959310"/>
            </a:xfrm>
            <a:prstGeom prst="rect">
              <a:avLst/>
            </a:prstGeom>
          </p:spPr>
        </p:pic>
      </p:grp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803B83DB-BA6E-214D-86F6-956E0DFAD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8695" y="6223954"/>
            <a:ext cx="1283554" cy="50323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C824A-04EA-4519-9829-C06F56F471E9}" type="slidenum"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Poppins" panose="00000500000000000000" pitchFamily="2" charset="0"/>
                <a:sym typeface="Montserrat Medium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0"/>
              <a:ea typeface="+mn-ea"/>
              <a:cs typeface="Poppins" panose="00000500000000000000" pitchFamily="2" charset="0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68114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C233F84E-A3F8-E439-672E-E88C7349D26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C233F84E-A3F8-E439-672E-E88C7349D2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>
            <a:extLst>
              <a:ext uri="{FF2B5EF4-FFF2-40B4-BE49-F238E27FC236}">
                <a16:creationId xmlns:a16="http://schemas.microsoft.com/office/drawing/2014/main" id="{E26BD291-8797-0C4B-BF7A-15671F2A742A}"/>
              </a:ext>
            </a:extLst>
          </p:cNvPr>
          <p:cNvSpPr/>
          <p:nvPr/>
        </p:nvSpPr>
        <p:spPr>
          <a:xfrm>
            <a:off x="-1" y="-1"/>
            <a:ext cx="1884219" cy="6927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  <a:sym typeface="Arial"/>
            </a:endParaRPr>
          </a:p>
        </p:txBody>
      </p:sp>
      <p:pic>
        <p:nvPicPr>
          <p:cNvPr id="11" name="Image 10" descr="Une image contenant bleu, Lilas, violette, Bleu électrique&#10;&#10;Description générée automatiquement">
            <a:extLst>
              <a:ext uri="{FF2B5EF4-FFF2-40B4-BE49-F238E27FC236}">
                <a16:creationId xmlns:a16="http://schemas.microsoft.com/office/drawing/2014/main" id="{AF5303F3-4A0D-0E4C-B33C-E7A32579BF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5A1E0A7-7753-D34D-8128-6BF6A1469CE1}"/>
              </a:ext>
            </a:extLst>
          </p:cNvPr>
          <p:cNvSpPr txBox="1"/>
          <p:nvPr/>
        </p:nvSpPr>
        <p:spPr>
          <a:xfrm>
            <a:off x="701799" y="2342243"/>
            <a:ext cx="67547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/>
                <a:ea typeface="+mn-ea"/>
                <a:cs typeface="Arial"/>
                <a:sym typeface="Arial"/>
              </a:rPr>
              <a:t>2</a:t>
            </a:r>
            <a:r>
              <a:rPr kumimoji="0" lang="fr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/>
                <a:ea typeface="+mn-ea"/>
                <a:cs typeface="Arial"/>
                <a:sym typeface="Arial"/>
              </a:rPr>
              <a:t>.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/>
                <a:ea typeface="+mn-ea"/>
                <a:cs typeface="Arial"/>
                <a:sym typeface="Arial"/>
              </a:rPr>
              <a:t>Introducing the African Currency Marketplace</a:t>
            </a:r>
            <a:endParaRPr kumimoji="0" lang="fr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/>
              <a:ea typeface="+mn-ea"/>
              <a:cs typeface="Arial"/>
              <a:sym typeface="Arial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F35A90C-86A7-A246-AD69-2E59FA6D30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t="2566" b="3520"/>
          <a:stretch/>
        </p:blipFill>
        <p:spPr>
          <a:xfrm>
            <a:off x="7882128" y="-182880"/>
            <a:ext cx="6396736" cy="9729216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EAD57768-B2B3-9B4E-82D2-B98B3DEA90F8}"/>
              </a:ext>
            </a:extLst>
          </p:cNvPr>
          <p:cNvGrpSpPr/>
          <p:nvPr/>
        </p:nvGrpSpPr>
        <p:grpSpPr>
          <a:xfrm>
            <a:off x="701799" y="5319515"/>
            <a:ext cx="3426318" cy="1331790"/>
            <a:chOff x="701799" y="5845761"/>
            <a:chExt cx="2072433" cy="805543"/>
          </a:xfrm>
        </p:grpSpPr>
        <p:pic>
          <p:nvPicPr>
            <p:cNvPr id="24" name="Picture 10">
              <a:extLst>
                <a:ext uri="{FF2B5EF4-FFF2-40B4-BE49-F238E27FC236}">
                  <a16:creationId xmlns:a16="http://schemas.microsoft.com/office/drawing/2014/main" id="{8D8AD08F-0DA5-8B45-9D79-423D526143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38512"/>
            <a:stretch/>
          </p:blipFill>
          <p:spPr>
            <a:xfrm>
              <a:off x="701799" y="5845761"/>
              <a:ext cx="1569641" cy="805543"/>
            </a:xfrm>
            <a:prstGeom prst="rect">
              <a:avLst/>
            </a:prstGeom>
          </p:spPr>
        </p:pic>
        <p:pic>
          <p:nvPicPr>
            <p:cNvPr id="25" name="Image 24" descr="Une image contenant texte, symbole, Emblème, logo&#10;&#10;Description générée automatiquement">
              <a:extLst>
                <a:ext uri="{FF2B5EF4-FFF2-40B4-BE49-F238E27FC236}">
                  <a16:creationId xmlns:a16="http://schemas.microsoft.com/office/drawing/2014/main" id="{13DC28A4-6272-E042-84D7-469B6698A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56995" y="6019731"/>
              <a:ext cx="517237" cy="484632"/>
            </a:xfrm>
            <a:prstGeom prst="rect">
              <a:avLst/>
            </a:prstGeom>
          </p:spPr>
        </p:pic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3664D57A-D0F7-E24B-8B01-9AE8EC32DE6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1" t="28235" r="29439" b="44406"/>
          <a:stretch/>
        </p:blipFill>
        <p:spPr>
          <a:xfrm>
            <a:off x="701799" y="347092"/>
            <a:ext cx="2609314" cy="1111799"/>
          </a:xfrm>
          <a:prstGeom prst="rect">
            <a:avLst/>
          </a:prstGeom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1F7C2165-6296-0E4D-95A5-F9D01291F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8695" y="6223954"/>
            <a:ext cx="1283554" cy="50323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C824A-04EA-4519-9829-C06F56F471E9}" type="slidenum"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Poppins" panose="00000500000000000000" pitchFamily="2" charset="0"/>
                <a:sym typeface="Montserrat Medium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0"/>
              <a:ea typeface="+mn-ea"/>
              <a:cs typeface="Poppins" panose="00000500000000000000" pitchFamily="2" charset="0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24223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141E64FB-4248-EB66-0018-38AACFDB79B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141E64FB-4248-EB66-0018-38AACFDB79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re 6">
            <a:extLst>
              <a:ext uri="{FF2B5EF4-FFF2-40B4-BE49-F238E27FC236}">
                <a16:creationId xmlns:a16="http://schemas.microsoft.com/office/drawing/2014/main" id="{8AA8FBE9-BC25-BE45-A1D3-53914ACAD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US"/>
          </a:p>
        </p:txBody>
      </p:sp>
      <p:pic>
        <p:nvPicPr>
          <p:cNvPr id="28" name="Image 27" descr="Une image contenant bleu, Lilas, violette, Bleu électrique&#10;&#10;Description générée automatiquement">
            <a:extLst>
              <a:ext uri="{FF2B5EF4-FFF2-40B4-BE49-F238E27FC236}">
                <a16:creationId xmlns:a16="http://schemas.microsoft.com/office/drawing/2014/main" id="{8E032CC6-0394-4D4E-B13E-AB47349785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Title 7">
            <a:extLst>
              <a:ext uri="{FF2B5EF4-FFF2-40B4-BE49-F238E27FC236}">
                <a16:creationId xmlns:a16="http://schemas.microsoft.com/office/drawing/2014/main" id="{F46A5D96-E4D5-4446-91A4-D5D75DF36757}"/>
              </a:ext>
            </a:extLst>
          </p:cNvPr>
          <p:cNvSpPr txBox="1">
            <a:spLocks/>
          </p:cNvSpPr>
          <p:nvPr/>
        </p:nvSpPr>
        <p:spPr>
          <a:xfrm>
            <a:off x="2038466" y="174961"/>
            <a:ext cx="7700617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Montserrat Medium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j-ea"/>
                <a:cs typeface="Poppins" panose="00000500000000000000" pitchFamily="2" charset="0"/>
                <a:sym typeface="Arial"/>
              </a:rPr>
              <a:t>The Challenges: Pan African Reinsurance Companies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0"/>
              <a:ea typeface="+mj-ea"/>
              <a:cs typeface="Poppins" panose="00000500000000000000" pitchFamily="2" charset="0"/>
              <a:sym typeface="Arial"/>
            </a:endParaRP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82042E04-A00D-F740-9245-1E05D2ECAE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1" t="28235" r="29439" b="44406"/>
          <a:stretch/>
        </p:blipFill>
        <p:spPr>
          <a:xfrm>
            <a:off x="174751" y="100127"/>
            <a:ext cx="1535467" cy="654245"/>
          </a:xfrm>
          <a:prstGeom prst="rect">
            <a:avLst/>
          </a:prstGeom>
        </p:spPr>
      </p:pic>
      <p:pic>
        <p:nvPicPr>
          <p:cNvPr id="42" name="Picture 10">
            <a:extLst>
              <a:ext uri="{FF2B5EF4-FFF2-40B4-BE49-F238E27FC236}">
                <a16:creationId xmlns:a16="http://schemas.microsoft.com/office/drawing/2014/main" id="{E68E32E2-EC35-F049-9131-BA66542DBF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512"/>
          <a:stretch/>
        </p:blipFill>
        <p:spPr>
          <a:xfrm>
            <a:off x="9963194" y="64584"/>
            <a:ext cx="1569641" cy="805543"/>
          </a:xfrm>
          <a:prstGeom prst="rect">
            <a:avLst/>
          </a:prstGeom>
        </p:spPr>
      </p:pic>
      <p:pic>
        <p:nvPicPr>
          <p:cNvPr id="43" name="Image 42" descr="Une image contenant texte, symbole, Emblème, logo&#10;&#10;Description générée automatiquement">
            <a:extLst>
              <a:ext uri="{FF2B5EF4-FFF2-40B4-BE49-F238E27FC236}">
                <a16:creationId xmlns:a16="http://schemas.microsoft.com/office/drawing/2014/main" id="{EB64349B-CB51-0443-9C92-081D3BEA2F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18390" y="238554"/>
            <a:ext cx="517237" cy="484632"/>
          </a:xfrm>
          <a:prstGeom prst="rect">
            <a:avLst/>
          </a:prstGeom>
        </p:spPr>
      </p:pic>
      <p:cxnSp>
        <p:nvCxnSpPr>
          <p:cNvPr id="44" name="Gerader Verbinder 2">
            <a:extLst>
              <a:ext uri="{FF2B5EF4-FFF2-40B4-BE49-F238E27FC236}">
                <a16:creationId xmlns:a16="http://schemas.microsoft.com/office/drawing/2014/main" id="{61AD86F5-5C51-3747-8D20-D06E0ADBEC62}"/>
              </a:ext>
            </a:extLst>
          </p:cNvPr>
          <p:cNvCxnSpPr>
            <a:cxnSpLocks/>
          </p:cNvCxnSpPr>
          <p:nvPr/>
        </p:nvCxnSpPr>
        <p:spPr>
          <a:xfrm>
            <a:off x="1887124" y="51643"/>
            <a:ext cx="0" cy="7424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2">
            <a:extLst>
              <a:ext uri="{FF2B5EF4-FFF2-40B4-BE49-F238E27FC236}">
                <a16:creationId xmlns:a16="http://schemas.microsoft.com/office/drawing/2014/main" id="{55C49F45-C18D-DA45-A3F6-AE71369D8C69}"/>
              </a:ext>
            </a:extLst>
          </p:cNvPr>
          <p:cNvCxnSpPr>
            <a:cxnSpLocks/>
          </p:cNvCxnSpPr>
          <p:nvPr/>
        </p:nvCxnSpPr>
        <p:spPr>
          <a:xfrm>
            <a:off x="9860773" y="51643"/>
            <a:ext cx="0" cy="7424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853B3F19-F3D7-6646-81AA-78EB4F6AA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8695" y="6223954"/>
            <a:ext cx="1283554" cy="50323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C824A-04EA-4519-9829-C06F56F471E9}" type="slidenum"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Poppins" panose="00000500000000000000" pitchFamily="2" charset="0"/>
                <a:sym typeface="Montserrat Medium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0"/>
              <a:ea typeface="+mn-ea"/>
              <a:cs typeface="Poppins" panose="00000500000000000000" pitchFamily="2" charset="0"/>
              <a:sym typeface="Montserrat Medium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111612-69B0-2687-E51A-0902ECBE2304}"/>
              </a:ext>
            </a:extLst>
          </p:cNvPr>
          <p:cNvSpPr txBox="1"/>
          <p:nvPr/>
        </p:nvSpPr>
        <p:spPr>
          <a:xfrm>
            <a:off x="1887123" y="997565"/>
            <a:ext cx="7973645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CD03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High Forex Costs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Reinsurance companies incur substantial forex costs to convert local currencies into major reserve currencies (e.g., USD or EUR) to make cross-border payments, especially for claim settlements in different African countries.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CD03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Complex Treasury and Liquidity Management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Reinsurance companies need to manage reserves in multiple African currencies creates challenges in ensuring sufficient liquidity for claim payments and operational costs, resulting in inefficient treasury management.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CD03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Exposure to Currency Fluctuations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The frequent exchange rate volatility between local currencies and major reserve currencies complicates Reinsurance companies’ budgeting, impacting both pricing strategies for premiums and cash flow planning.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1400" kern="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buClr>
                <a:srgbClr val="000000"/>
              </a:buClr>
              <a:defRPr/>
            </a:pPr>
            <a:r>
              <a:rPr lang="en-US" b="1" kern="0" dirty="0">
                <a:solidFill>
                  <a:srgbClr val="FFCD03"/>
                </a:solidFill>
                <a:latin typeface="Montserrat"/>
                <a:sym typeface="Montserrat"/>
              </a:rPr>
              <a:t>Delayed Claim Settlement: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Forex-related delays in converting funds impact the timeliness of cross-border claims payments, which can affect customer satisfaction and lead to reputational risk.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1400" kern="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951703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141E64FB-4248-EB66-0018-38AACFDB79B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141E64FB-4248-EB66-0018-38AACFDB79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re 6">
            <a:extLst>
              <a:ext uri="{FF2B5EF4-FFF2-40B4-BE49-F238E27FC236}">
                <a16:creationId xmlns:a16="http://schemas.microsoft.com/office/drawing/2014/main" id="{8AA8FBE9-BC25-BE45-A1D3-53914ACAD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US"/>
          </a:p>
        </p:txBody>
      </p:sp>
      <p:pic>
        <p:nvPicPr>
          <p:cNvPr id="28" name="Image 27" descr="Une image contenant bleu, Lilas, violette, Bleu électrique&#10;&#10;Description générée automatiquement">
            <a:extLst>
              <a:ext uri="{FF2B5EF4-FFF2-40B4-BE49-F238E27FC236}">
                <a16:creationId xmlns:a16="http://schemas.microsoft.com/office/drawing/2014/main" id="{8E032CC6-0394-4D4E-B13E-AB47349785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Title 7">
            <a:extLst>
              <a:ext uri="{FF2B5EF4-FFF2-40B4-BE49-F238E27FC236}">
                <a16:creationId xmlns:a16="http://schemas.microsoft.com/office/drawing/2014/main" id="{F46A5D96-E4D5-4446-91A4-D5D75DF36757}"/>
              </a:ext>
            </a:extLst>
          </p:cNvPr>
          <p:cNvSpPr txBox="1">
            <a:spLocks/>
          </p:cNvSpPr>
          <p:nvPr/>
        </p:nvSpPr>
        <p:spPr>
          <a:xfrm>
            <a:off x="2038466" y="174961"/>
            <a:ext cx="7700617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Montserrat Medium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j-ea"/>
                <a:cs typeface="Poppins" panose="00000500000000000000" pitchFamily="2" charset="0"/>
                <a:sym typeface="Arial"/>
              </a:rPr>
              <a:t>Problem Statement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0"/>
              <a:ea typeface="+mj-ea"/>
              <a:cs typeface="Poppins" panose="00000500000000000000" pitchFamily="2" charset="0"/>
              <a:sym typeface="Arial"/>
            </a:endParaRP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82042E04-A00D-F740-9245-1E05D2ECAE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1" t="28235" r="29439" b="44406"/>
          <a:stretch/>
        </p:blipFill>
        <p:spPr>
          <a:xfrm>
            <a:off x="174751" y="100127"/>
            <a:ext cx="1535467" cy="654245"/>
          </a:xfrm>
          <a:prstGeom prst="rect">
            <a:avLst/>
          </a:prstGeom>
        </p:spPr>
      </p:pic>
      <p:pic>
        <p:nvPicPr>
          <p:cNvPr id="42" name="Picture 10">
            <a:extLst>
              <a:ext uri="{FF2B5EF4-FFF2-40B4-BE49-F238E27FC236}">
                <a16:creationId xmlns:a16="http://schemas.microsoft.com/office/drawing/2014/main" id="{E68E32E2-EC35-F049-9131-BA66542DBF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512"/>
          <a:stretch/>
        </p:blipFill>
        <p:spPr>
          <a:xfrm>
            <a:off x="9963194" y="64584"/>
            <a:ext cx="1569641" cy="805543"/>
          </a:xfrm>
          <a:prstGeom prst="rect">
            <a:avLst/>
          </a:prstGeom>
        </p:spPr>
      </p:pic>
      <p:pic>
        <p:nvPicPr>
          <p:cNvPr id="43" name="Image 42" descr="Une image contenant texte, symbole, Emblème, logo&#10;&#10;Description générée automatiquement">
            <a:extLst>
              <a:ext uri="{FF2B5EF4-FFF2-40B4-BE49-F238E27FC236}">
                <a16:creationId xmlns:a16="http://schemas.microsoft.com/office/drawing/2014/main" id="{EB64349B-CB51-0443-9C92-081D3BEA2F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18390" y="238554"/>
            <a:ext cx="517237" cy="484632"/>
          </a:xfrm>
          <a:prstGeom prst="rect">
            <a:avLst/>
          </a:prstGeom>
        </p:spPr>
      </p:pic>
      <p:cxnSp>
        <p:nvCxnSpPr>
          <p:cNvPr id="44" name="Gerader Verbinder 2">
            <a:extLst>
              <a:ext uri="{FF2B5EF4-FFF2-40B4-BE49-F238E27FC236}">
                <a16:creationId xmlns:a16="http://schemas.microsoft.com/office/drawing/2014/main" id="{61AD86F5-5C51-3747-8D20-D06E0ADBEC62}"/>
              </a:ext>
            </a:extLst>
          </p:cNvPr>
          <p:cNvCxnSpPr>
            <a:cxnSpLocks/>
          </p:cNvCxnSpPr>
          <p:nvPr/>
        </p:nvCxnSpPr>
        <p:spPr>
          <a:xfrm>
            <a:off x="1887124" y="51643"/>
            <a:ext cx="0" cy="7424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2">
            <a:extLst>
              <a:ext uri="{FF2B5EF4-FFF2-40B4-BE49-F238E27FC236}">
                <a16:creationId xmlns:a16="http://schemas.microsoft.com/office/drawing/2014/main" id="{55C49F45-C18D-DA45-A3F6-AE71369D8C69}"/>
              </a:ext>
            </a:extLst>
          </p:cNvPr>
          <p:cNvCxnSpPr>
            <a:cxnSpLocks/>
          </p:cNvCxnSpPr>
          <p:nvPr/>
        </p:nvCxnSpPr>
        <p:spPr>
          <a:xfrm>
            <a:off x="9860773" y="51643"/>
            <a:ext cx="0" cy="7424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853B3F19-F3D7-6646-81AA-78EB4F6AA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8695" y="6223954"/>
            <a:ext cx="1283554" cy="50323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C824A-04EA-4519-9829-C06F56F471E9}" type="slidenum"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Poppins" panose="00000500000000000000" pitchFamily="2" charset="0"/>
                <a:sym typeface="Montserrat Medium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0"/>
              <a:ea typeface="+mn-ea"/>
              <a:cs typeface="Poppins" panose="00000500000000000000" pitchFamily="2" charset="0"/>
              <a:sym typeface="Montserrat Medium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1429FF-EE36-4224-D304-F7A7F73263D9}"/>
              </a:ext>
            </a:extLst>
          </p:cNvPr>
          <p:cNvSpPr txBox="1"/>
          <p:nvPr/>
        </p:nvSpPr>
        <p:spPr>
          <a:xfrm>
            <a:off x="301376" y="4236442"/>
            <a:ext cx="349095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marR="0" lvl="0" indent="-234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3"/>
              </a:buClr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FFCD03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Montserrat"/>
              </a:rPr>
              <a:t>Restricted Market Access</a:t>
            </a:r>
            <a:endParaRPr kumimoji="0" lang="fr-FR" sz="1500" b="1" i="0" u="none" strike="noStrike" kern="1200" cap="none" spc="0" normalizeH="0" baseline="0" noProof="0">
              <a:ln>
                <a:noFill/>
              </a:ln>
              <a:solidFill>
                <a:srgbClr val="FFCD03"/>
              </a:solidFill>
              <a:effectLst/>
              <a:uLnTx/>
              <a:uFillTx/>
              <a:latin typeface="Montserrat"/>
              <a:ea typeface="+mn-ea"/>
              <a:cs typeface="Arial"/>
              <a:sym typeface="Montserrat"/>
            </a:endParaRPr>
          </a:p>
          <a:p>
            <a:pPr marL="7938" marR="0" lvl="0" indent="-793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3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Businesses need help to expand trade and operations across African borders due to complex currency exchange hurdles, which discourages trade and investments between markets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7DF543-0E2E-BE91-81CF-70C8532A0B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1797" y="1535884"/>
            <a:ext cx="2700778" cy="27007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7C6EA0-AAEB-9BED-AC82-44F314BA9F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1597" y="1535664"/>
            <a:ext cx="2700778" cy="27007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CD8CAB-2AF6-F067-F30E-0863B9AD1B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997" y="1535665"/>
            <a:ext cx="2700778" cy="27007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98E64C-72C2-E376-A3F6-FF866503F47B}"/>
              </a:ext>
            </a:extLst>
          </p:cNvPr>
          <p:cNvSpPr txBox="1"/>
          <p:nvPr/>
        </p:nvSpPr>
        <p:spPr>
          <a:xfrm>
            <a:off x="4358910" y="4233658"/>
            <a:ext cx="3490957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3838" marR="0" lvl="0" indent="-223838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 err="1">
                <a:ln>
                  <a:noFill/>
                </a:ln>
                <a:solidFill>
                  <a:srgbClr val="FFCD03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Arial"/>
              </a:rPr>
              <a:t>Stagnated</a:t>
            </a:r>
            <a:r>
              <a:rPr kumimoji="0" lang="fr-FR" sz="1500" b="1" i="0" u="none" strike="noStrike" kern="1200" cap="none" spc="0" normalizeH="0" baseline="0" noProof="0">
                <a:ln>
                  <a:noFill/>
                </a:ln>
                <a:solidFill>
                  <a:srgbClr val="FFCD03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Arial"/>
              </a:rPr>
              <a:t> </a:t>
            </a:r>
            <a:r>
              <a:rPr kumimoji="0" lang="fr-FR" sz="1500" b="1" i="0" u="none" strike="noStrike" kern="1200" cap="none" spc="0" normalizeH="0" baseline="0" noProof="0" err="1">
                <a:ln>
                  <a:noFill/>
                </a:ln>
                <a:solidFill>
                  <a:srgbClr val="FFCD03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Arial"/>
              </a:rPr>
              <a:t>Market</a:t>
            </a:r>
            <a:r>
              <a:rPr kumimoji="0" lang="fr-FR" sz="1500" b="1" i="0" u="none" strike="noStrike" kern="1200" cap="none" spc="0" normalizeH="0" baseline="0" noProof="0">
                <a:ln>
                  <a:noFill/>
                </a:ln>
                <a:solidFill>
                  <a:srgbClr val="FFCD03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Arial"/>
              </a:rPr>
              <a:t> Expansion</a:t>
            </a:r>
          </a:p>
          <a:p>
            <a:pPr marL="7938" marR="0" lvl="0" indent="-7938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>
                <a:ln>
                  <a:noFill/>
                </a:ln>
                <a:solidFill>
                  <a:srgbClr val="FFCD03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Montserrat"/>
              </a:rPr>
              <a:t>	</a:t>
            </a: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Trapped revenues in one market restrict the ability for companies to redirect resources that can be used for investment and expansion in other African markets.</a:t>
            </a: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BC8793-CCE8-80BB-5F96-93DED66E3D8A}"/>
              </a:ext>
            </a:extLst>
          </p:cNvPr>
          <p:cNvSpPr txBox="1"/>
          <p:nvPr/>
        </p:nvSpPr>
        <p:spPr>
          <a:xfrm>
            <a:off x="8294440" y="4230876"/>
            <a:ext cx="3490957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marR="0" lvl="0" indent="-793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3"/>
              </a:buClr>
              <a:buSzTx/>
              <a:buFontTx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>
                <a:ln>
                  <a:noFill/>
                </a:ln>
                <a:solidFill>
                  <a:srgbClr val="FFCD03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Arial"/>
              </a:rPr>
              <a:t>H</a:t>
            </a:r>
            <a:r>
              <a:rPr kumimoji="0" lang="fr-FR" sz="1500" b="1" i="0" u="none" strike="noStrike" kern="1200" cap="none" spc="0" normalizeH="0" baseline="0" noProof="0" err="1">
                <a:ln>
                  <a:noFill/>
                </a:ln>
                <a:solidFill>
                  <a:srgbClr val="FFCD03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Arial"/>
              </a:rPr>
              <a:t>eightened</a:t>
            </a:r>
            <a:r>
              <a:rPr kumimoji="0" lang="fr-FR" sz="1500" b="1" i="0" u="none" strike="noStrike" kern="1200" cap="none" spc="0" normalizeH="0" baseline="0" noProof="0">
                <a:ln>
                  <a:noFill/>
                </a:ln>
                <a:solidFill>
                  <a:srgbClr val="FFCD03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Arial"/>
              </a:rPr>
              <a:t> Risks and </a:t>
            </a:r>
            <a:r>
              <a:rPr kumimoji="0" lang="fr-FR" sz="1500" b="1" i="0" u="none" strike="noStrike" kern="1200" cap="none" spc="0" normalizeH="0" baseline="0" noProof="0" err="1">
                <a:ln>
                  <a:noFill/>
                </a:ln>
                <a:solidFill>
                  <a:srgbClr val="FFCD03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Arial"/>
              </a:rPr>
              <a:t>Operational</a:t>
            </a:r>
            <a:r>
              <a:rPr kumimoji="0" lang="fr-FR" sz="1500" b="1" i="0" u="none" strike="noStrike" kern="1200" cap="none" spc="0" normalizeH="0" baseline="0" noProof="0">
                <a:ln>
                  <a:noFill/>
                </a:ln>
                <a:solidFill>
                  <a:srgbClr val="FFCD03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Arial"/>
              </a:rPr>
              <a:t> </a:t>
            </a:r>
            <a:r>
              <a:rPr kumimoji="0" lang="fr-FR" sz="1500" b="1" i="0" u="none" strike="noStrike" kern="1200" cap="none" spc="0" normalizeH="0" baseline="0" noProof="0" err="1">
                <a:ln>
                  <a:noFill/>
                </a:ln>
                <a:solidFill>
                  <a:srgbClr val="FFCD03"/>
                </a:solidFill>
                <a:effectLst/>
                <a:uLnTx/>
                <a:uFillTx/>
                <a:latin typeface="Montserrat"/>
                <a:ea typeface="+mn-ea"/>
                <a:cs typeface="Arial"/>
                <a:sym typeface="Arial"/>
              </a:rPr>
              <a:t>costs</a:t>
            </a:r>
            <a:endParaRPr kumimoji="0" lang="fr-FR" sz="1500" b="1" i="0" u="none" strike="noStrike" kern="1200" cap="none" spc="0" normalizeH="0" baseline="0" noProof="0">
              <a:ln>
                <a:noFill/>
              </a:ln>
              <a:solidFill>
                <a:srgbClr val="FFCD03"/>
              </a:solidFill>
              <a:effectLst/>
              <a:uLnTx/>
              <a:uFillTx/>
              <a:latin typeface="Montserrat"/>
              <a:ea typeface="+mn-ea"/>
              <a:cs typeface="Arial"/>
              <a:sym typeface="Arial"/>
            </a:endParaRPr>
          </a:p>
          <a:p>
            <a:pPr marL="7938" marR="0" lvl="0" indent="-7938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	Exposure to currency fluctuations and dependencies on hard currency availability results in increased cross-border transaction costs and operational uncertainty.</a:t>
            </a:r>
          </a:p>
        </p:txBody>
      </p:sp>
    </p:spTree>
    <p:extLst>
      <p:ext uri="{BB962C8B-B14F-4D97-AF65-F5344CB8AC3E}">
        <p14:creationId xmlns:p14="http://schemas.microsoft.com/office/powerpoint/2010/main" val="4050693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141E64FB-4248-EB66-0018-38AACFDB79B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141E64FB-4248-EB66-0018-38AACFDB79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re 6">
            <a:extLst>
              <a:ext uri="{FF2B5EF4-FFF2-40B4-BE49-F238E27FC236}">
                <a16:creationId xmlns:a16="http://schemas.microsoft.com/office/drawing/2014/main" id="{8AA8FBE9-BC25-BE45-A1D3-53914ACAD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US"/>
          </a:p>
        </p:txBody>
      </p:sp>
      <p:pic>
        <p:nvPicPr>
          <p:cNvPr id="28" name="Image 27" descr="Une image contenant bleu, Lilas, violette, Bleu électrique&#10;&#10;Description générée automatiquement">
            <a:extLst>
              <a:ext uri="{FF2B5EF4-FFF2-40B4-BE49-F238E27FC236}">
                <a16:creationId xmlns:a16="http://schemas.microsoft.com/office/drawing/2014/main" id="{8E032CC6-0394-4D4E-B13E-AB47349785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Title 7">
            <a:extLst>
              <a:ext uri="{FF2B5EF4-FFF2-40B4-BE49-F238E27FC236}">
                <a16:creationId xmlns:a16="http://schemas.microsoft.com/office/drawing/2014/main" id="{F46A5D96-E4D5-4446-91A4-D5D75DF36757}"/>
              </a:ext>
            </a:extLst>
          </p:cNvPr>
          <p:cNvSpPr txBox="1">
            <a:spLocks/>
          </p:cNvSpPr>
          <p:nvPr/>
        </p:nvSpPr>
        <p:spPr>
          <a:xfrm>
            <a:off x="2038466" y="174961"/>
            <a:ext cx="7700617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Montserrat Medium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j-ea"/>
                <a:cs typeface="Poppins" panose="00000500000000000000" pitchFamily="2" charset="0"/>
                <a:sym typeface="Arial"/>
              </a:rPr>
              <a:t>PAPSS African Currency Marketplace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0"/>
              <a:ea typeface="+mj-ea"/>
              <a:cs typeface="Poppins" panose="00000500000000000000" pitchFamily="2" charset="0"/>
              <a:sym typeface="Arial"/>
            </a:endParaRP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82042E04-A00D-F740-9245-1E05D2ECAE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1" t="28235" r="29439" b="44406"/>
          <a:stretch/>
        </p:blipFill>
        <p:spPr>
          <a:xfrm>
            <a:off x="174751" y="100127"/>
            <a:ext cx="1535467" cy="654245"/>
          </a:xfrm>
          <a:prstGeom prst="rect">
            <a:avLst/>
          </a:prstGeom>
        </p:spPr>
      </p:pic>
      <p:pic>
        <p:nvPicPr>
          <p:cNvPr id="42" name="Picture 10">
            <a:extLst>
              <a:ext uri="{FF2B5EF4-FFF2-40B4-BE49-F238E27FC236}">
                <a16:creationId xmlns:a16="http://schemas.microsoft.com/office/drawing/2014/main" id="{E68E32E2-EC35-F049-9131-BA66542DBF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512"/>
          <a:stretch/>
        </p:blipFill>
        <p:spPr>
          <a:xfrm>
            <a:off x="9963194" y="64584"/>
            <a:ext cx="1569641" cy="805543"/>
          </a:xfrm>
          <a:prstGeom prst="rect">
            <a:avLst/>
          </a:prstGeom>
        </p:spPr>
      </p:pic>
      <p:pic>
        <p:nvPicPr>
          <p:cNvPr id="43" name="Image 42" descr="Une image contenant texte, symbole, Emblème, logo&#10;&#10;Description générée automatiquement">
            <a:extLst>
              <a:ext uri="{FF2B5EF4-FFF2-40B4-BE49-F238E27FC236}">
                <a16:creationId xmlns:a16="http://schemas.microsoft.com/office/drawing/2014/main" id="{EB64349B-CB51-0443-9C92-081D3BEA2F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18390" y="238554"/>
            <a:ext cx="517237" cy="484632"/>
          </a:xfrm>
          <a:prstGeom prst="rect">
            <a:avLst/>
          </a:prstGeom>
        </p:spPr>
      </p:pic>
      <p:cxnSp>
        <p:nvCxnSpPr>
          <p:cNvPr id="44" name="Gerader Verbinder 2">
            <a:extLst>
              <a:ext uri="{FF2B5EF4-FFF2-40B4-BE49-F238E27FC236}">
                <a16:creationId xmlns:a16="http://schemas.microsoft.com/office/drawing/2014/main" id="{61AD86F5-5C51-3747-8D20-D06E0ADBEC62}"/>
              </a:ext>
            </a:extLst>
          </p:cNvPr>
          <p:cNvCxnSpPr>
            <a:cxnSpLocks/>
          </p:cNvCxnSpPr>
          <p:nvPr/>
        </p:nvCxnSpPr>
        <p:spPr>
          <a:xfrm>
            <a:off x="1887124" y="51643"/>
            <a:ext cx="0" cy="7424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2">
            <a:extLst>
              <a:ext uri="{FF2B5EF4-FFF2-40B4-BE49-F238E27FC236}">
                <a16:creationId xmlns:a16="http://schemas.microsoft.com/office/drawing/2014/main" id="{55C49F45-C18D-DA45-A3F6-AE71369D8C69}"/>
              </a:ext>
            </a:extLst>
          </p:cNvPr>
          <p:cNvCxnSpPr>
            <a:cxnSpLocks/>
          </p:cNvCxnSpPr>
          <p:nvPr/>
        </p:nvCxnSpPr>
        <p:spPr>
          <a:xfrm>
            <a:off x="9860773" y="51643"/>
            <a:ext cx="0" cy="7424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853B3F19-F3D7-6646-81AA-78EB4F6AA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8695" y="6223954"/>
            <a:ext cx="1283554" cy="50323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C824A-04EA-4519-9829-C06F56F471E9}" type="slidenum"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Poppins" panose="00000500000000000000" pitchFamily="2" charset="0"/>
                <a:sym typeface="Montserrat Medium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0"/>
              <a:ea typeface="+mn-ea"/>
              <a:cs typeface="Poppins" panose="00000500000000000000" pitchFamily="2" charset="0"/>
              <a:sym typeface="Montserrat Medium"/>
            </a:endParaRPr>
          </a:p>
        </p:txBody>
      </p:sp>
      <p:cxnSp>
        <p:nvCxnSpPr>
          <p:cNvPr id="3" name="Google Shape;665;g1ef65ff96e6_1_156">
            <a:extLst>
              <a:ext uri="{FF2B5EF4-FFF2-40B4-BE49-F238E27FC236}">
                <a16:creationId xmlns:a16="http://schemas.microsoft.com/office/drawing/2014/main" id="{6814FB43-C2BF-8A6C-F8E8-79CBB0B2B880}"/>
              </a:ext>
            </a:extLst>
          </p:cNvPr>
          <p:cNvCxnSpPr>
            <a:cxnSpLocks/>
          </p:cNvCxnSpPr>
          <p:nvPr/>
        </p:nvCxnSpPr>
        <p:spPr>
          <a:xfrm>
            <a:off x="5579207" y="1905898"/>
            <a:ext cx="0" cy="4943224"/>
          </a:xfrm>
          <a:prstGeom prst="straightConnector1">
            <a:avLst/>
          </a:prstGeom>
          <a:noFill/>
          <a:ln w="25400" cap="sq" cmpd="sng">
            <a:solidFill>
              <a:srgbClr val="F89A0F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4" name="Google Shape;663;g1ef65ff96e6_1_156">
            <a:extLst>
              <a:ext uri="{FF2B5EF4-FFF2-40B4-BE49-F238E27FC236}">
                <a16:creationId xmlns:a16="http://schemas.microsoft.com/office/drawing/2014/main" id="{AD9DA814-ECF2-EBFE-6E64-35FD8F27FD72}"/>
              </a:ext>
            </a:extLst>
          </p:cNvPr>
          <p:cNvSpPr txBox="1">
            <a:spLocks/>
          </p:cNvSpPr>
          <p:nvPr/>
        </p:nvSpPr>
        <p:spPr>
          <a:xfrm>
            <a:off x="114308" y="1905898"/>
            <a:ext cx="5218713" cy="12680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anchor="t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 Medium"/>
              <a:buNone/>
              <a:defRPr sz="2400" b="0" i="0" u="none" strike="noStrike" cap="none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Montserrat Medium"/>
              <a:buNone/>
              <a:tabLst/>
              <a:defRPr/>
            </a:pPr>
            <a:r>
              <a:rPr kumimoji="0" lang="en-US" sz="3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sym typeface="Montserrat Medium"/>
              </a:rPr>
              <a:t>Introducing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Montserrat Medium"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>
                <a:ln>
                  <a:noFill/>
                </a:ln>
                <a:solidFill>
                  <a:srgbClr val="F89A0F"/>
                </a:solidFill>
                <a:effectLst/>
                <a:uLnTx/>
                <a:uFillTx/>
                <a:latin typeface="Montserrat" pitchFamily="2" charset="77"/>
                <a:sym typeface="Montserrat Medium"/>
              </a:rPr>
              <a:t>PAPSS African Currency Marketplace</a:t>
            </a:r>
            <a:r>
              <a:rPr kumimoji="0" lang="en-US" sz="3800" b="0" i="0" u="none" strike="noStrike" kern="0" cap="none" spc="0" normalizeH="0" baseline="0" noProof="0">
                <a:ln>
                  <a:noFill/>
                </a:ln>
                <a:solidFill>
                  <a:srgbClr val="F89A0F"/>
                </a:solidFill>
                <a:effectLst/>
                <a:uLnTx/>
                <a:uFillTx/>
                <a:latin typeface="Montserrat" pitchFamily="2" charset="77"/>
                <a:sym typeface="Montserrat Medium"/>
              </a:rPr>
              <a:t> </a:t>
            </a:r>
          </a:p>
        </p:txBody>
      </p:sp>
      <p:sp>
        <p:nvSpPr>
          <p:cNvPr id="5" name="Google Shape;670;g1ef65ff96e6_1_156">
            <a:extLst>
              <a:ext uri="{FF2B5EF4-FFF2-40B4-BE49-F238E27FC236}">
                <a16:creationId xmlns:a16="http://schemas.microsoft.com/office/drawing/2014/main" id="{D471CB8C-9918-A4E5-CA88-3A99DB497098}"/>
              </a:ext>
            </a:extLst>
          </p:cNvPr>
          <p:cNvSpPr txBox="1"/>
          <p:nvPr/>
        </p:nvSpPr>
        <p:spPr>
          <a:xfrm>
            <a:off x="2345699" y="3173942"/>
            <a:ext cx="3000000" cy="1604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999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Montserrat"/>
                <a:cs typeface="Montserrat"/>
                <a:sym typeface="Montserrat"/>
              </a:rPr>
              <a:t>Demand-driven matching and exchange of African currencies</a:t>
            </a:r>
          </a:p>
        </p:txBody>
      </p:sp>
      <p:pic>
        <p:nvPicPr>
          <p:cNvPr id="6" name="Picture 5" descr="A logo with white text&#10;&#10;Description automatically generated">
            <a:extLst>
              <a:ext uri="{FF2B5EF4-FFF2-40B4-BE49-F238E27FC236}">
                <a16:creationId xmlns:a16="http://schemas.microsoft.com/office/drawing/2014/main" id="{C4B2BC4C-B7C2-A9FC-2260-9A1F27B0DB8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325" t="32628" r="7214" b="32548"/>
          <a:stretch/>
        </p:blipFill>
        <p:spPr>
          <a:xfrm>
            <a:off x="5915005" y="1820438"/>
            <a:ext cx="6060904" cy="246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272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">
  <a:themeElements>
    <a:clrScheme name="PAPSS">
      <a:dk1>
        <a:srgbClr val="000000"/>
      </a:dk1>
      <a:lt1>
        <a:srgbClr val="FFFFFF"/>
      </a:lt1>
      <a:dk2>
        <a:srgbClr val="7A4F9F"/>
      </a:dk2>
      <a:lt2>
        <a:srgbClr val="DBDBDB"/>
      </a:lt2>
      <a:accent1>
        <a:srgbClr val="682B99"/>
      </a:accent1>
      <a:accent2>
        <a:srgbClr val="FFCD03"/>
      </a:accent2>
      <a:accent3>
        <a:srgbClr val="EB9B00"/>
      </a:accent3>
      <a:accent4>
        <a:srgbClr val="4E227D"/>
      </a:accent4>
      <a:accent5>
        <a:srgbClr val="F4F4F4"/>
      </a:accent5>
      <a:accent6>
        <a:srgbClr val="A3009F"/>
      </a:accent6>
      <a:hlink>
        <a:srgbClr val="EFE9F4"/>
      </a:hlink>
      <a:folHlink>
        <a:srgbClr val="EFE9F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">
  <a:themeElements>
    <a:clrScheme name="PAPSS">
      <a:dk1>
        <a:srgbClr val="000000"/>
      </a:dk1>
      <a:lt1>
        <a:srgbClr val="FFFFFF"/>
      </a:lt1>
      <a:dk2>
        <a:srgbClr val="7A4F9F"/>
      </a:dk2>
      <a:lt2>
        <a:srgbClr val="DBDBDB"/>
      </a:lt2>
      <a:accent1>
        <a:srgbClr val="682B99"/>
      </a:accent1>
      <a:accent2>
        <a:srgbClr val="FFCD03"/>
      </a:accent2>
      <a:accent3>
        <a:srgbClr val="EB9B00"/>
      </a:accent3>
      <a:accent4>
        <a:srgbClr val="4E227D"/>
      </a:accent4>
      <a:accent5>
        <a:srgbClr val="F4F4F4"/>
      </a:accent5>
      <a:accent6>
        <a:srgbClr val="A3009F"/>
      </a:accent6>
      <a:hlink>
        <a:srgbClr val="EFE9F4"/>
      </a:hlink>
      <a:folHlink>
        <a:srgbClr val="EFE9F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ab11b7fe-842f-4695-91b8-76d75de91848}" enabled="1" method="Standard" siteId="{bc91fd8c-7f8a-42f9-bdaf-1d6f498ed63d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992</Words>
  <Application>Microsoft Office PowerPoint</Application>
  <PresentationFormat>Widescreen</PresentationFormat>
  <Paragraphs>191</Paragraphs>
  <Slides>19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Aptos</vt:lpstr>
      <vt:lpstr>Arial</vt:lpstr>
      <vt:lpstr>Calibri</vt:lpstr>
      <vt:lpstr>Helvetica Neue</vt:lpstr>
      <vt:lpstr>Montserrat</vt:lpstr>
      <vt:lpstr>Montserrat Medium</vt:lpstr>
      <vt:lpstr>Office</vt:lpstr>
      <vt:lpstr>1_Office</vt:lpstr>
      <vt:lpstr>think-cell Slide</vt:lpstr>
      <vt:lpstr>Presentation of the PAPSS African Currency Marketplace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Interested in participating in the Marketplace? Contact Us!   marketplace@papss.com   papss.com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Monica Oraro</dc:creator>
  <cp:lastModifiedBy>Monica Oraro</cp:lastModifiedBy>
  <cp:revision>4</cp:revision>
  <dcterms:created xsi:type="dcterms:W3CDTF">2025-04-15T12:50:30Z</dcterms:created>
  <dcterms:modified xsi:type="dcterms:W3CDTF">2025-05-27T04:40:35Z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Office:3\1_Office:3</vt:lpwstr>
  </property>
  <property fmtid="{D5CDD505-2E9C-101B-9397-08002B2CF9AE}" pid="3" name="ClassificationContentMarkingFooterText">
    <vt:lpwstr>This item is classified as Confidential</vt:lpwstr>
  </property>
</Properties>
</file>