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5"/>
  </p:notesMasterIdLst>
  <p:handoutMasterIdLst>
    <p:handoutMasterId r:id="rId36"/>
  </p:handoutMasterIdLst>
  <p:sldIdLst>
    <p:sldId id="256" r:id="rId5"/>
    <p:sldId id="541" r:id="rId6"/>
    <p:sldId id="257" r:id="rId7"/>
    <p:sldId id="264" r:id="rId8"/>
    <p:sldId id="553" r:id="rId9"/>
    <p:sldId id="554" r:id="rId10"/>
    <p:sldId id="555" r:id="rId11"/>
    <p:sldId id="537" r:id="rId12"/>
    <p:sldId id="540" r:id="rId13"/>
    <p:sldId id="552" r:id="rId14"/>
    <p:sldId id="536" r:id="rId15"/>
    <p:sldId id="542" r:id="rId16"/>
    <p:sldId id="544" r:id="rId17"/>
    <p:sldId id="534" r:id="rId18"/>
    <p:sldId id="538" r:id="rId19"/>
    <p:sldId id="539" r:id="rId20"/>
    <p:sldId id="556" r:id="rId21"/>
    <p:sldId id="513" r:id="rId22"/>
    <p:sldId id="548" r:id="rId23"/>
    <p:sldId id="516" r:id="rId24"/>
    <p:sldId id="549" r:id="rId25"/>
    <p:sldId id="523" r:id="rId26"/>
    <p:sldId id="546" r:id="rId27"/>
    <p:sldId id="547" r:id="rId28"/>
    <p:sldId id="558" r:id="rId29"/>
    <p:sldId id="557" r:id="rId30"/>
    <p:sldId id="559" r:id="rId31"/>
    <p:sldId id="545" r:id="rId32"/>
    <p:sldId id="301" r:id="rId33"/>
    <p:sldId id="262" r:id="rId34"/>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95">
          <p15:clr>
            <a:srgbClr val="A4A3A4"/>
          </p15:clr>
        </p15:guide>
        <p15:guide id="2" pos="26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16AE"/>
    <a:srgbClr val="181838"/>
    <a:srgbClr val="F5B8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6" autoAdjust="0"/>
    <p:restoredTop sz="94660"/>
  </p:normalViewPr>
  <p:slideViewPr>
    <p:cSldViewPr snapToGrid="0" snapToObjects="1">
      <p:cViewPr varScale="1">
        <p:scale>
          <a:sx n="70" d="100"/>
          <a:sy n="70" d="100"/>
        </p:scale>
        <p:origin x="1136" y="52"/>
      </p:cViewPr>
      <p:guideLst>
        <p:guide orient="horz" pos="2195"/>
        <p:guide pos="26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dul Rasheed Akolade" userId="8ad35fa6-e3dd-441d-bbe4-8fc63a7ecc71" providerId="ADAL" clId="{330DF86A-DC64-4D76-832D-73EBBCD76A54}"/>
    <pc:docChg chg="custSel modSld">
      <pc:chgData name="Abdul Rasheed Akolade" userId="8ad35fa6-e3dd-441d-bbe4-8fc63a7ecc71" providerId="ADAL" clId="{330DF86A-DC64-4D76-832D-73EBBCD76A54}" dt="2025-05-25T11:51:32.342" v="242" actId="113"/>
      <pc:docMkLst>
        <pc:docMk/>
      </pc:docMkLst>
      <pc:sldChg chg="modSp mod">
        <pc:chgData name="Abdul Rasheed Akolade" userId="8ad35fa6-e3dd-441d-bbe4-8fc63a7ecc71" providerId="ADAL" clId="{330DF86A-DC64-4D76-832D-73EBBCD76A54}" dt="2025-05-25T11:28:24.940" v="132" actId="20577"/>
        <pc:sldMkLst>
          <pc:docMk/>
          <pc:sldMk cId="0" sldId="257"/>
        </pc:sldMkLst>
        <pc:spChg chg="mod">
          <ac:chgData name="Abdul Rasheed Akolade" userId="8ad35fa6-e3dd-441d-bbe4-8fc63a7ecc71" providerId="ADAL" clId="{330DF86A-DC64-4D76-832D-73EBBCD76A54}" dt="2025-05-25T11:28:24.940" v="132" actId="20577"/>
          <ac:spMkLst>
            <pc:docMk/>
            <pc:sldMk cId="0" sldId="257"/>
            <ac:spMk id="8" creationId="{00000000-0000-0000-0000-000000000000}"/>
          </ac:spMkLst>
        </pc:spChg>
      </pc:sldChg>
      <pc:sldChg chg="modSp mod">
        <pc:chgData name="Abdul Rasheed Akolade" userId="8ad35fa6-e3dd-441d-bbe4-8fc63a7ecc71" providerId="ADAL" clId="{330DF86A-DC64-4D76-832D-73EBBCD76A54}" dt="2025-05-25T11:51:05.882" v="241" actId="113"/>
        <pc:sldMkLst>
          <pc:docMk/>
          <pc:sldMk cId="2589327339" sldId="301"/>
        </pc:sldMkLst>
        <pc:spChg chg="mod">
          <ac:chgData name="Abdul Rasheed Akolade" userId="8ad35fa6-e3dd-441d-bbe4-8fc63a7ecc71" providerId="ADAL" clId="{330DF86A-DC64-4D76-832D-73EBBCD76A54}" dt="2025-05-25T11:51:05.882" v="241" actId="113"/>
          <ac:spMkLst>
            <pc:docMk/>
            <pc:sldMk cId="2589327339" sldId="301"/>
            <ac:spMk id="5" creationId="{00000000-0000-0000-0000-000000000000}"/>
          </ac:spMkLst>
        </pc:spChg>
      </pc:sldChg>
      <pc:sldChg chg="modSp mod">
        <pc:chgData name="Abdul Rasheed Akolade" userId="8ad35fa6-e3dd-441d-bbe4-8fc63a7ecc71" providerId="ADAL" clId="{330DF86A-DC64-4D76-832D-73EBBCD76A54}" dt="2025-05-20T06:57:50.194" v="85" actId="20577"/>
        <pc:sldMkLst>
          <pc:docMk/>
          <pc:sldMk cId="1726590714" sldId="513"/>
        </pc:sldMkLst>
        <pc:spChg chg="mod">
          <ac:chgData name="Abdul Rasheed Akolade" userId="8ad35fa6-e3dd-441d-bbe4-8fc63a7ecc71" providerId="ADAL" clId="{330DF86A-DC64-4D76-832D-73EBBCD76A54}" dt="2025-05-20T06:57:50.194" v="85" actId="20577"/>
          <ac:spMkLst>
            <pc:docMk/>
            <pc:sldMk cId="1726590714" sldId="513"/>
            <ac:spMk id="5" creationId="{6BCD9D5F-C0A3-558D-B72E-02EA6821933A}"/>
          </ac:spMkLst>
        </pc:spChg>
      </pc:sldChg>
      <pc:sldChg chg="modSp mod">
        <pc:chgData name="Abdul Rasheed Akolade" userId="8ad35fa6-e3dd-441d-bbe4-8fc63a7ecc71" providerId="ADAL" clId="{330DF86A-DC64-4D76-832D-73EBBCD76A54}" dt="2025-05-20T06:54:31.924" v="9" actId="6549"/>
        <pc:sldMkLst>
          <pc:docMk/>
          <pc:sldMk cId="737424796" sldId="537"/>
        </pc:sldMkLst>
        <pc:spChg chg="mod">
          <ac:chgData name="Abdul Rasheed Akolade" userId="8ad35fa6-e3dd-441d-bbe4-8fc63a7ecc71" providerId="ADAL" clId="{330DF86A-DC64-4D76-832D-73EBBCD76A54}" dt="2025-05-20T06:54:31.924" v="9" actId="6549"/>
          <ac:spMkLst>
            <pc:docMk/>
            <pc:sldMk cId="737424796" sldId="537"/>
            <ac:spMk id="5" creationId="{D8BA1BBF-B32F-9FA7-78EE-BC2867ABEE74}"/>
          </ac:spMkLst>
        </pc:spChg>
      </pc:sldChg>
      <pc:sldChg chg="modSp mod">
        <pc:chgData name="Abdul Rasheed Akolade" userId="8ad35fa6-e3dd-441d-bbe4-8fc63a7ecc71" providerId="ADAL" clId="{330DF86A-DC64-4D76-832D-73EBBCD76A54}" dt="2025-05-25T11:32:49.465" v="188" actId="20577"/>
        <pc:sldMkLst>
          <pc:docMk/>
          <pc:sldMk cId="3002288519" sldId="538"/>
        </pc:sldMkLst>
        <pc:spChg chg="mod">
          <ac:chgData name="Abdul Rasheed Akolade" userId="8ad35fa6-e3dd-441d-bbe4-8fc63a7ecc71" providerId="ADAL" clId="{330DF86A-DC64-4D76-832D-73EBBCD76A54}" dt="2025-05-25T11:32:49.465" v="188" actId="20577"/>
          <ac:spMkLst>
            <pc:docMk/>
            <pc:sldMk cId="3002288519" sldId="538"/>
            <ac:spMk id="5" creationId="{89E62706-8EFF-D464-3F84-956B89BDF1AD}"/>
          </ac:spMkLst>
        </pc:spChg>
      </pc:sldChg>
      <pc:sldChg chg="modSp mod">
        <pc:chgData name="Abdul Rasheed Akolade" userId="8ad35fa6-e3dd-441d-bbe4-8fc63a7ecc71" providerId="ADAL" clId="{330DF86A-DC64-4D76-832D-73EBBCD76A54}" dt="2025-05-20T06:54:54.199" v="12" actId="20577"/>
        <pc:sldMkLst>
          <pc:docMk/>
          <pc:sldMk cId="1566574393" sldId="540"/>
        </pc:sldMkLst>
        <pc:spChg chg="mod">
          <ac:chgData name="Abdul Rasheed Akolade" userId="8ad35fa6-e3dd-441d-bbe4-8fc63a7ecc71" providerId="ADAL" clId="{330DF86A-DC64-4D76-832D-73EBBCD76A54}" dt="2025-05-20T06:54:54.199" v="12" actId="20577"/>
          <ac:spMkLst>
            <pc:docMk/>
            <pc:sldMk cId="1566574393" sldId="540"/>
            <ac:spMk id="5" creationId="{B85B1AC5-080A-3D07-B74D-117ED310DD0A}"/>
          </ac:spMkLst>
        </pc:spChg>
      </pc:sldChg>
      <pc:sldChg chg="modSp mod">
        <pc:chgData name="Abdul Rasheed Akolade" userId="8ad35fa6-e3dd-441d-bbe4-8fc63a7ecc71" providerId="ADAL" clId="{330DF86A-DC64-4D76-832D-73EBBCD76A54}" dt="2025-05-25T11:31:46.986" v="169" actId="20577"/>
        <pc:sldMkLst>
          <pc:docMk/>
          <pc:sldMk cId="3969489123" sldId="542"/>
        </pc:sldMkLst>
        <pc:spChg chg="mod">
          <ac:chgData name="Abdul Rasheed Akolade" userId="8ad35fa6-e3dd-441d-bbe4-8fc63a7ecc71" providerId="ADAL" clId="{330DF86A-DC64-4D76-832D-73EBBCD76A54}" dt="2025-05-25T11:31:46.986" v="169" actId="20577"/>
          <ac:spMkLst>
            <pc:docMk/>
            <pc:sldMk cId="3969489123" sldId="542"/>
            <ac:spMk id="5" creationId="{81504A0A-43A5-B54D-53D0-8A78AB854AF8}"/>
          </ac:spMkLst>
        </pc:spChg>
      </pc:sldChg>
      <pc:sldChg chg="modSp mod">
        <pc:chgData name="Abdul Rasheed Akolade" userId="8ad35fa6-e3dd-441d-bbe4-8fc63a7ecc71" providerId="ADAL" clId="{330DF86A-DC64-4D76-832D-73EBBCD76A54}" dt="2025-05-25T11:51:32.342" v="242" actId="113"/>
        <pc:sldMkLst>
          <pc:docMk/>
          <pc:sldMk cId="2876777255" sldId="545"/>
        </pc:sldMkLst>
        <pc:spChg chg="mod">
          <ac:chgData name="Abdul Rasheed Akolade" userId="8ad35fa6-e3dd-441d-bbe4-8fc63a7ecc71" providerId="ADAL" clId="{330DF86A-DC64-4D76-832D-73EBBCD76A54}" dt="2025-05-25T11:51:32.342" v="242" actId="113"/>
          <ac:spMkLst>
            <pc:docMk/>
            <pc:sldMk cId="2876777255" sldId="545"/>
            <ac:spMk id="5" creationId="{384374F7-D2E8-78A7-FE9B-549AF8EF62C7}"/>
          </ac:spMkLst>
        </pc:spChg>
      </pc:sldChg>
      <pc:sldChg chg="modSp mod">
        <pc:chgData name="Abdul Rasheed Akolade" userId="8ad35fa6-e3dd-441d-bbe4-8fc63a7ecc71" providerId="ADAL" clId="{330DF86A-DC64-4D76-832D-73EBBCD76A54}" dt="2025-05-20T07:00:16.135" v="115" actId="207"/>
        <pc:sldMkLst>
          <pc:docMk/>
          <pc:sldMk cId="272574427" sldId="548"/>
        </pc:sldMkLst>
        <pc:spChg chg="mod">
          <ac:chgData name="Abdul Rasheed Akolade" userId="8ad35fa6-e3dd-441d-bbe4-8fc63a7ecc71" providerId="ADAL" clId="{330DF86A-DC64-4D76-832D-73EBBCD76A54}" dt="2025-05-20T07:00:16.135" v="115" actId="207"/>
          <ac:spMkLst>
            <pc:docMk/>
            <pc:sldMk cId="272574427" sldId="548"/>
            <ac:spMk id="5" creationId="{0914D4C2-BDBD-3E47-4425-79578B165806}"/>
          </ac:spMkLst>
        </pc:spChg>
      </pc:sldChg>
      <pc:sldChg chg="modSp mod">
        <pc:chgData name="Abdul Rasheed Akolade" userId="8ad35fa6-e3dd-441d-bbe4-8fc63a7ecc71" providerId="ADAL" clId="{330DF86A-DC64-4D76-832D-73EBBCD76A54}" dt="2025-05-20T06:56:03.703" v="14" actId="207"/>
        <pc:sldMkLst>
          <pc:docMk/>
          <pc:sldMk cId="3876888519" sldId="556"/>
        </pc:sldMkLst>
        <pc:spChg chg="mod">
          <ac:chgData name="Abdul Rasheed Akolade" userId="8ad35fa6-e3dd-441d-bbe4-8fc63a7ecc71" providerId="ADAL" clId="{330DF86A-DC64-4D76-832D-73EBBCD76A54}" dt="2025-05-20T06:56:03.703" v="14" actId="207"/>
          <ac:spMkLst>
            <pc:docMk/>
            <pc:sldMk cId="3876888519" sldId="556"/>
            <ac:spMk id="5" creationId="{4629ABE4-8720-1A46-C2F8-9F2D9D9B101B}"/>
          </ac:spMkLst>
        </pc:spChg>
      </pc:sldChg>
      <pc:sldChg chg="modSp mod">
        <pc:chgData name="Abdul Rasheed Akolade" userId="8ad35fa6-e3dd-441d-bbe4-8fc63a7ecc71" providerId="ADAL" clId="{330DF86A-DC64-4D76-832D-73EBBCD76A54}" dt="2025-05-25T11:35:09.615" v="229" actId="6549"/>
        <pc:sldMkLst>
          <pc:docMk/>
          <pc:sldMk cId="311228204" sldId="557"/>
        </pc:sldMkLst>
        <pc:spChg chg="mod">
          <ac:chgData name="Abdul Rasheed Akolade" userId="8ad35fa6-e3dd-441d-bbe4-8fc63a7ecc71" providerId="ADAL" clId="{330DF86A-DC64-4D76-832D-73EBBCD76A54}" dt="2025-05-25T11:35:09.615" v="229" actId="6549"/>
          <ac:spMkLst>
            <pc:docMk/>
            <pc:sldMk cId="311228204" sldId="557"/>
            <ac:spMk id="5" creationId="{147702B4-2DC7-4202-D76B-A618C732556A}"/>
          </ac:spMkLst>
        </pc:spChg>
      </pc:sldChg>
      <pc:sldChg chg="modSp mod">
        <pc:chgData name="Abdul Rasheed Akolade" userId="8ad35fa6-e3dd-441d-bbe4-8fc63a7ecc71" providerId="ADAL" clId="{330DF86A-DC64-4D76-832D-73EBBCD76A54}" dt="2025-05-25T11:34:46.219" v="217" actId="20577"/>
        <pc:sldMkLst>
          <pc:docMk/>
          <pc:sldMk cId="1207659464" sldId="558"/>
        </pc:sldMkLst>
        <pc:spChg chg="mod">
          <ac:chgData name="Abdul Rasheed Akolade" userId="8ad35fa6-e3dd-441d-bbe4-8fc63a7ecc71" providerId="ADAL" clId="{330DF86A-DC64-4D76-832D-73EBBCD76A54}" dt="2025-05-25T11:34:46.219" v="217" actId="20577"/>
          <ac:spMkLst>
            <pc:docMk/>
            <pc:sldMk cId="1207659464" sldId="558"/>
            <ac:spMk id="5" creationId="{A87F5D31-84CA-E34A-3623-2F62EBECF948}"/>
          </ac:spMkLst>
        </pc:spChg>
      </pc:sldChg>
      <pc:sldChg chg="modSp mod">
        <pc:chgData name="Abdul Rasheed Akolade" userId="8ad35fa6-e3dd-441d-bbe4-8fc63a7ecc71" providerId="ADAL" clId="{330DF86A-DC64-4D76-832D-73EBBCD76A54}" dt="2025-05-25T11:35:24.116" v="240" actId="20577"/>
        <pc:sldMkLst>
          <pc:docMk/>
          <pc:sldMk cId="137558919" sldId="559"/>
        </pc:sldMkLst>
        <pc:spChg chg="mod">
          <ac:chgData name="Abdul Rasheed Akolade" userId="8ad35fa6-e3dd-441d-bbe4-8fc63a7ecc71" providerId="ADAL" clId="{330DF86A-DC64-4D76-832D-73EBBCD76A54}" dt="2025-05-25T11:35:24.116" v="240" actId="20577"/>
          <ac:spMkLst>
            <pc:docMk/>
            <pc:sldMk cId="137558919" sldId="559"/>
            <ac:spMk id="5" creationId="{D9C517E2-277F-467B-024E-C8B8ADC89A6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468664-4EEF-45B3-A77B-7BC8E3FD3ABC}" type="doc">
      <dgm:prSet loTypeId="urn:microsoft.com/office/officeart/2005/8/layout/hierarchy3" loCatId="list" qsTypeId="urn:microsoft.com/office/officeart/2005/8/quickstyle/simple1" qsCatId="simple" csTypeId="urn:microsoft.com/office/officeart/2005/8/colors/colorful1" csCatId="colorful" phldr="1"/>
      <dgm:spPr/>
      <dgm:t>
        <a:bodyPr/>
        <a:lstStyle/>
        <a:p>
          <a:endParaRPr lang="en-NG"/>
        </a:p>
      </dgm:t>
    </dgm:pt>
    <dgm:pt modelId="{DEC000BA-1BE0-4635-8104-9F914B459427}">
      <dgm:prSet phldrT="[Text]" custT="1"/>
      <dgm:spPr/>
      <dgm:t>
        <a:bodyPr/>
        <a:lstStyle/>
        <a:p>
          <a:r>
            <a:rPr lang="en-US" sz="2000" b="1" dirty="0">
              <a:latin typeface="Garamond" panose="02020404030301010803" pitchFamily="18" charset="0"/>
            </a:rPr>
            <a:t>01</a:t>
          </a:r>
          <a:endParaRPr lang="en-NG" sz="2000" b="1" dirty="0">
            <a:latin typeface="Garamond" panose="02020404030301010803" pitchFamily="18" charset="0"/>
          </a:endParaRPr>
        </a:p>
      </dgm:t>
    </dgm:pt>
    <dgm:pt modelId="{CBED6BB1-4703-4EE2-BDF8-298FAC3C6365}" type="parTrans" cxnId="{AB25EF51-7295-4407-96D7-10765C0E3E00}">
      <dgm:prSet/>
      <dgm:spPr/>
      <dgm:t>
        <a:bodyPr/>
        <a:lstStyle/>
        <a:p>
          <a:endParaRPr lang="en-NG" sz="1400">
            <a:solidFill>
              <a:schemeClr val="tx1"/>
            </a:solidFill>
            <a:latin typeface="Garamond" panose="02020404030301010803" pitchFamily="18" charset="0"/>
          </a:endParaRPr>
        </a:p>
      </dgm:t>
    </dgm:pt>
    <dgm:pt modelId="{BDAE437F-BC93-49DA-85DE-83212F3DE224}" type="sibTrans" cxnId="{AB25EF51-7295-4407-96D7-10765C0E3E00}">
      <dgm:prSet/>
      <dgm:spPr/>
      <dgm:t>
        <a:bodyPr/>
        <a:lstStyle/>
        <a:p>
          <a:endParaRPr lang="en-NG" sz="1400">
            <a:solidFill>
              <a:schemeClr val="tx1"/>
            </a:solidFill>
            <a:latin typeface="Garamond" panose="02020404030301010803" pitchFamily="18" charset="0"/>
          </a:endParaRPr>
        </a:p>
      </dgm:t>
    </dgm:pt>
    <dgm:pt modelId="{7C9DCA36-071B-4B2C-9F23-221AF5CEAA27}">
      <dgm:prSet phldrT="[Text]" custT="1"/>
      <dgm:spPr/>
      <dgm:t>
        <a:bodyPr/>
        <a:lstStyle/>
        <a:p>
          <a:r>
            <a:rPr lang="en-US" sz="1400" b="1" dirty="0">
              <a:solidFill>
                <a:srgbClr val="00B050"/>
              </a:solidFill>
              <a:effectLst/>
              <a:ea typeface="Times New Roman" panose="02020603050405020304" pitchFamily="18" charset="0"/>
            </a:rPr>
            <a:t>To demonstrate that life insurance is truly a major tool for economic resilience</a:t>
          </a:r>
          <a:endParaRPr lang="en-NG" sz="1400" b="1" dirty="0">
            <a:solidFill>
              <a:srgbClr val="00B050"/>
            </a:solidFill>
            <a:latin typeface="Garamond" panose="02020404030301010803" pitchFamily="18" charset="0"/>
          </a:endParaRPr>
        </a:p>
      </dgm:t>
    </dgm:pt>
    <dgm:pt modelId="{1B726920-A6E2-4239-A9DA-5B2BEA9260D6}" type="parTrans" cxnId="{200B6149-15B2-4539-A5DB-19ACEBC0FA0F}">
      <dgm:prSet/>
      <dgm:spPr/>
      <dgm:t>
        <a:bodyPr/>
        <a:lstStyle/>
        <a:p>
          <a:endParaRPr lang="en-NG" sz="1400">
            <a:solidFill>
              <a:schemeClr val="tx1"/>
            </a:solidFill>
            <a:latin typeface="Garamond" panose="02020404030301010803" pitchFamily="18" charset="0"/>
          </a:endParaRPr>
        </a:p>
      </dgm:t>
    </dgm:pt>
    <dgm:pt modelId="{2834B073-89B3-4920-B785-BB5A8799F162}" type="sibTrans" cxnId="{200B6149-15B2-4539-A5DB-19ACEBC0FA0F}">
      <dgm:prSet/>
      <dgm:spPr/>
      <dgm:t>
        <a:bodyPr/>
        <a:lstStyle/>
        <a:p>
          <a:endParaRPr lang="en-NG" sz="1400">
            <a:solidFill>
              <a:schemeClr val="tx1"/>
            </a:solidFill>
            <a:latin typeface="Garamond" panose="02020404030301010803" pitchFamily="18" charset="0"/>
          </a:endParaRPr>
        </a:p>
      </dgm:t>
    </dgm:pt>
    <dgm:pt modelId="{9C38DD65-B6DA-4993-9766-B702F81DE623}">
      <dgm:prSet phldrT="[Text]" custT="1"/>
      <dgm:spPr/>
      <dgm:t>
        <a:bodyPr/>
        <a:lstStyle/>
        <a:p>
          <a:r>
            <a:rPr lang="en-US" sz="2000" b="1" dirty="0">
              <a:latin typeface="Garamond" panose="02020404030301010803" pitchFamily="18" charset="0"/>
            </a:rPr>
            <a:t>02</a:t>
          </a:r>
          <a:endParaRPr lang="en-NG" sz="2000" b="1" dirty="0">
            <a:latin typeface="Garamond" panose="02020404030301010803" pitchFamily="18" charset="0"/>
          </a:endParaRPr>
        </a:p>
      </dgm:t>
    </dgm:pt>
    <dgm:pt modelId="{7642B9FD-AA7E-4A2C-8AFD-1C636443D0C2}" type="parTrans" cxnId="{2D32C7EE-E20B-4A7C-A63E-48D412D54F16}">
      <dgm:prSet/>
      <dgm:spPr/>
      <dgm:t>
        <a:bodyPr/>
        <a:lstStyle/>
        <a:p>
          <a:endParaRPr lang="en-NG" sz="1400">
            <a:solidFill>
              <a:schemeClr val="tx1"/>
            </a:solidFill>
            <a:latin typeface="Garamond" panose="02020404030301010803" pitchFamily="18" charset="0"/>
          </a:endParaRPr>
        </a:p>
      </dgm:t>
    </dgm:pt>
    <dgm:pt modelId="{EE4BD655-E55B-4495-9EE6-2A0643D0751E}" type="sibTrans" cxnId="{2D32C7EE-E20B-4A7C-A63E-48D412D54F16}">
      <dgm:prSet/>
      <dgm:spPr/>
      <dgm:t>
        <a:bodyPr/>
        <a:lstStyle/>
        <a:p>
          <a:endParaRPr lang="en-NG" sz="1400">
            <a:solidFill>
              <a:schemeClr val="tx1"/>
            </a:solidFill>
            <a:latin typeface="Garamond" panose="02020404030301010803" pitchFamily="18" charset="0"/>
          </a:endParaRPr>
        </a:p>
      </dgm:t>
    </dgm:pt>
    <dgm:pt modelId="{87A8A919-C249-4BEF-B1B3-DEEFC1073A39}">
      <dgm:prSet phldrT="[Text]" custT="1"/>
      <dgm:spPr/>
      <dgm:t>
        <a:bodyPr/>
        <a:lstStyle/>
        <a:p>
          <a:r>
            <a:rPr lang="en-US" sz="1400" b="1" dirty="0">
              <a:solidFill>
                <a:srgbClr val="00B050"/>
              </a:solidFill>
              <a:effectLst/>
              <a:ea typeface="Times New Roman" panose="02020603050405020304" pitchFamily="18" charset="0"/>
            </a:rPr>
            <a:t>To demonstrate how life insurance could be used to bridge financial gaps for families and communities</a:t>
          </a:r>
          <a:endParaRPr lang="en-NG" sz="1400" b="1" dirty="0">
            <a:solidFill>
              <a:srgbClr val="00B050"/>
            </a:solidFill>
            <a:latin typeface="Garamond" panose="02020404030301010803" pitchFamily="18" charset="0"/>
          </a:endParaRPr>
        </a:p>
      </dgm:t>
    </dgm:pt>
    <dgm:pt modelId="{DEE1A875-C9AB-4D06-83D9-70F93A4D89A5}" type="parTrans" cxnId="{4194C085-3BE1-421D-9F7A-A436A186C922}">
      <dgm:prSet/>
      <dgm:spPr/>
      <dgm:t>
        <a:bodyPr/>
        <a:lstStyle/>
        <a:p>
          <a:endParaRPr lang="en-NG" sz="1400">
            <a:solidFill>
              <a:schemeClr val="tx1"/>
            </a:solidFill>
            <a:latin typeface="Garamond" panose="02020404030301010803" pitchFamily="18" charset="0"/>
          </a:endParaRPr>
        </a:p>
      </dgm:t>
    </dgm:pt>
    <dgm:pt modelId="{035AA19E-823E-474B-95EE-F90412FCE55E}" type="sibTrans" cxnId="{4194C085-3BE1-421D-9F7A-A436A186C922}">
      <dgm:prSet/>
      <dgm:spPr/>
      <dgm:t>
        <a:bodyPr/>
        <a:lstStyle/>
        <a:p>
          <a:endParaRPr lang="en-NG" sz="1400">
            <a:solidFill>
              <a:schemeClr val="tx1"/>
            </a:solidFill>
            <a:latin typeface="Garamond" panose="02020404030301010803" pitchFamily="18" charset="0"/>
          </a:endParaRPr>
        </a:p>
      </dgm:t>
    </dgm:pt>
    <dgm:pt modelId="{B63D8E6E-285E-4A2A-8F1F-EC4310FB9675}">
      <dgm:prSet phldrT="[Text]" custT="1"/>
      <dgm:spPr/>
      <dgm:t>
        <a:bodyPr/>
        <a:lstStyle/>
        <a:p>
          <a:r>
            <a:rPr lang="en-US" sz="2000" b="1" dirty="0">
              <a:latin typeface="Garamond" panose="02020404030301010803" pitchFamily="18" charset="0"/>
            </a:rPr>
            <a:t>03</a:t>
          </a:r>
          <a:endParaRPr lang="en-NG" sz="2000" b="1" dirty="0">
            <a:latin typeface="Garamond" panose="02020404030301010803" pitchFamily="18" charset="0"/>
          </a:endParaRPr>
        </a:p>
      </dgm:t>
    </dgm:pt>
    <dgm:pt modelId="{203F38C7-ABB6-4992-8467-867ED8AC072C}" type="parTrans" cxnId="{50067055-452A-46E1-A429-064685D208B9}">
      <dgm:prSet/>
      <dgm:spPr/>
      <dgm:t>
        <a:bodyPr/>
        <a:lstStyle/>
        <a:p>
          <a:endParaRPr lang="en-NG" sz="1400">
            <a:solidFill>
              <a:schemeClr val="tx1"/>
            </a:solidFill>
            <a:latin typeface="Garamond" panose="02020404030301010803" pitchFamily="18" charset="0"/>
          </a:endParaRPr>
        </a:p>
      </dgm:t>
    </dgm:pt>
    <dgm:pt modelId="{636E01F9-FDC3-4350-AAAE-1ED59123BA23}" type="sibTrans" cxnId="{50067055-452A-46E1-A429-064685D208B9}">
      <dgm:prSet/>
      <dgm:spPr/>
      <dgm:t>
        <a:bodyPr/>
        <a:lstStyle/>
        <a:p>
          <a:endParaRPr lang="en-NG" sz="1400">
            <a:solidFill>
              <a:schemeClr val="tx1"/>
            </a:solidFill>
            <a:latin typeface="Garamond" panose="02020404030301010803" pitchFamily="18" charset="0"/>
          </a:endParaRPr>
        </a:p>
      </dgm:t>
    </dgm:pt>
    <dgm:pt modelId="{989CD580-9E10-4CC0-B3A1-868F9B8BCE90}">
      <dgm:prSet phldrT="[Text]" custT="1"/>
      <dgm:spPr/>
      <dgm:t>
        <a:bodyPr/>
        <a:lstStyle/>
        <a:p>
          <a:r>
            <a:rPr lang="en-US" sz="1400" b="1" dirty="0">
              <a:solidFill>
                <a:srgbClr val="00B050"/>
              </a:solidFill>
              <a:latin typeface="+mn-lt"/>
              <a:cs typeface="Arial" panose="020B0604020202020204" pitchFamily="34" charset="0"/>
            </a:rPr>
            <a:t>To recap our knowledge on the nature of life insurance</a:t>
          </a:r>
          <a:endParaRPr lang="en-NG" sz="1400" dirty="0">
            <a:solidFill>
              <a:srgbClr val="00B050"/>
            </a:solidFill>
            <a:latin typeface="+mn-lt"/>
          </a:endParaRPr>
        </a:p>
      </dgm:t>
    </dgm:pt>
    <dgm:pt modelId="{19E903D0-0AA0-45AC-8E21-ADBC760D5399}" type="parTrans" cxnId="{A488588B-1EE6-4A96-BCDC-07DF39FED813}">
      <dgm:prSet/>
      <dgm:spPr/>
      <dgm:t>
        <a:bodyPr/>
        <a:lstStyle/>
        <a:p>
          <a:endParaRPr lang="en-NG" sz="1400">
            <a:solidFill>
              <a:schemeClr val="tx1"/>
            </a:solidFill>
            <a:latin typeface="Garamond" panose="02020404030301010803" pitchFamily="18" charset="0"/>
          </a:endParaRPr>
        </a:p>
      </dgm:t>
    </dgm:pt>
    <dgm:pt modelId="{913F0C41-B9AE-4340-88E3-5CF6483623D1}" type="sibTrans" cxnId="{A488588B-1EE6-4A96-BCDC-07DF39FED813}">
      <dgm:prSet/>
      <dgm:spPr/>
      <dgm:t>
        <a:bodyPr/>
        <a:lstStyle/>
        <a:p>
          <a:endParaRPr lang="en-NG" sz="1400">
            <a:solidFill>
              <a:schemeClr val="tx1"/>
            </a:solidFill>
            <a:latin typeface="Garamond" panose="02020404030301010803" pitchFamily="18" charset="0"/>
          </a:endParaRPr>
        </a:p>
      </dgm:t>
    </dgm:pt>
    <dgm:pt modelId="{7AC674C0-E2B9-47E5-8E3B-55F37FA95E1A}">
      <dgm:prSet phldrT="[Text]" custT="1"/>
      <dgm:spPr/>
      <dgm:t>
        <a:bodyPr/>
        <a:lstStyle/>
        <a:p>
          <a:r>
            <a:rPr lang="en-US" sz="2000" b="1">
              <a:latin typeface="Garamond" panose="02020404030301010803" pitchFamily="18" charset="0"/>
            </a:rPr>
            <a:t>04</a:t>
          </a:r>
          <a:endParaRPr lang="en-NG" sz="2000" b="1" dirty="0">
            <a:latin typeface="Garamond" panose="02020404030301010803" pitchFamily="18" charset="0"/>
          </a:endParaRPr>
        </a:p>
      </dgm:t>
    </dgm:pt>
    <dgm:pt modelId="{9EF3A443-A58C-4261-BC93-A1FFDB67D0B1}" type="parTrans" cxnId="{A07F91EC-27FD-4CB8-9F46-7889C85DBC61}">
      <dgm:prSet/>
      <dgm:spPr/>
      <dgm:t>
        <a:bodyPr/>
        <a:lstStyle/>
        <a:p>
          <a:endParaRPr lang="en-NG" sz="1400">
            <a:solidFill>
              <a:schemeClr val="tx1"/>
            </a:solidFill>
            <a:latin typeface="Garamond" panose="02020404030301010803" pitchFamily="18" charset="0"/>
          </a:endParaRPr>
        </a:p>
      </dgm:t>
    </dgm:pt>
    <dgm:pt modelId="{0DC4321C-44A6-4072-8840-BB97560757AE}" type="sibTrans" cxnId="{A07F91EC-27FD-4CB8-9F46-7889C85DBC61}">
      <dgm:prSet/>
      <dgm:spPr/>
      <dgm:t>
        <a:bodyPr/>
        <a:lstStyle/>
        <a:p>
          <a:endParaRPr lang="en-NG" sz="1400">
            <a:solidFill>
              <a:schemeClr val="tx1"/>
            </a:solidFill>
            <a:latin typeface="Garamond" panose="02020404030301010803" pitchFamily="18" charset="0"/>
          </a:endParaRPr>
        </a:p>
      </dgm:t>
    </dgm:pt>
    <dgm:pt modelId="{923AB2B1-D4DC-4A36-BC44-8FA742E050A2}">
      <dgm:prSet phldrT="[Text]" custT="1"/>
      <dgm:spPr/>
      <dgm:t>
        <a:bodyPr/>
        <a:lstStyle/>
        <a:p>
          <a:r>
            <a:rPr lang="en-US" sz="1400" b="1" dirty="0">
              <a:solidFill>
                <a:srgbClr val="00B050"/>
              </a:solidFill>
              <a:latin typeface="+mn-lt"/>
              <a:cs typeface="Arial" panose="020B0604020202020204" pitchFamily="34" charset="0"/>
            </a:rPr>
            <a:t>To know the various measures to be put in place in making life insurance products readily be bought as against being sold</a:t>
          </a:r>
          <a:endParaRPr lang="en-NG" sz="1400" b="1" dirty="0">
            <a:solidFill>
              <a:srgbClr val="00B050"/>
            </a:solidFill>
            <a:latin typeface="+mn-lt"/>
          </a:endParaRPr>
        </a:p>
      </dgm:t>
    </dgm:pt>
    <dgm:pt modelId="{6973522E-A79A-4644-828F-0AD7C53254A0}" type="parTrans" cxnId="{C356C26E-060A-46B7-8131-20B9FB7499C5}">
      <dgm:prSet/>
      <dgm:spPr/>
      <dgm:t>
        <a:bodyPr/>
        <a:lstStyle/>
        <a:p>
          <a:endParaRPr lang="en-NG" sz="1400">
            <a:solidFill>
              <a:schemeClr val="tx1"/>
            </a:solidFill>
            <a:latin typeface="Garamond" panose="02020404030301010803" pitchFamily="18" charset="0"/>
          </a:endParaRPr>
        </a:p>
      </dgm:t>
    </dgm:pt>
    <dgm:pt modelId="{ED1C569D-6CF9-4EBA-86CF-BC7B0055E094}" type="sibTrans" cxnId="{C356C26E-060A-46B7-8131-20B9FB7499C5}">
      <dgm:prSet/>
      <dgm:spPr/>
      <dgm:t>
        <a:bodyPr/>
        <a:lstStyle/>
        <a:p>
          <a:endParaRPr lang="en-NG" sz="1400">
            <a:solidFill>
              <a:schemeClr val="tx1"/>
            </a:solidFill>
            <a:latin typeface="Garamond" panose="02020404030301010803" pitchFamily="18" charset="0"/>
          </a:endParaRPr>
        </a:p>
      </dgm:t>
    </dgm:pt>
    <dgm:pt modelId="{8BB0D18C-812C-4D6C-9490-70A4CE0EAF9C}">
      <dgm:prSet phldrT="[Text]" custT="1"/>
      <dgm:spPr/>
      <dgm:t>
        <a:bodyPr/>
        <a:lstStyle/>
        <a:p>
          <a:r>
            <a:rPr lang="en-US" sz="2000" b="1">
              <a:latin typeface="Garamond" panose="02020404030301010803" pitchFamily="18" charset="0"/>
            </a:rPr>
            <a:t>05</a:t>
          </a:r>
          <a:endParaRPr lang="en-NG" sz="2000" b="1" dirty="0">
            <a:latin typeface="Garamond" panose="02020404030301010803" pitchFamily="18" charset="0"/>
          </a:endParaRPr>
        </a:p>
      </dgm:t>
    </dgm:pt>
    <dgm:pt modelId="{60268C46-9CBE-475F-916F-9394A6E941C4}" type="parTrans" cxnId="{DD05B607-5FF9-46AF-99A3-7CC2FD4F5301}">
      <dgm:prSet/>
      <dgm:spPr/>
      <dgm:t>
        <a:bodyPr/>
        <a:lstStyle/>
        <a:p>
          <a:endParaRPr lang="en-NG" sz="1400">
            <a:solidFill>
              <a:schemeClr val="tx1"/>
            </a:solidFill>
            <a:latin typeface="Garamond" panose="02020404030301010803" pitchFamily="18" charset="0"/>
          </a:endParaRPr>
        </a:p>
      </dgm:t>
    </dgm:pt>
    <dgm:pt modelId="{D7E89D6F-991D-4C91-9BFF-6B0264A4BAA1}" type="sibTrans" cxnId="{DD05B607-5FF9-46AF-99A3-7CC2FD4F5301}">
      <dgm:prSet/>
      <dgm:spPr/>
      <dgm:t>
        <a:bodyPr/>
        <a:lstStyle/>
        <a:p>
          <a:endParaRPr lang="en-NG" sz="1400">
            <a:solidFill>
              <a:schemeClr val="tx1"/>
            </a:solidFill>
            <a:latin typeface="Garamond" panose="02020404030301010803" pitchFamily="18" charset="0"/>
          </a:endParaRPr>
        </a:p>
      </dgm:t>
    </dgm:pt>
    <dgm:pt modelId="{BEC5FD80-D12B-416A-9E16-C3160E411641}">
      <dgm:prSet phldrT="[Text]" custT="1"/>
      <dgm:spPr/>
      <dgm:t>
        <a:bodyPr/>
        <a:lstStyle/>
        <a:p>
          <a:r>
            <a:rPr lang="en-US" sz="1400" b="1" dirty="0">
              <a:solidFill>
                <a:srgbClr val="00B050"/>
              </a:solidFill>
              <a:latin typeface="+mn-lt"/>
              <a:cs typeface="Arial" panose="020B0604020202020204" pitchFamily="34" charset="0"/>
            </a:rPr>
            <a:t>To highlight some of the l</a:t>
          </a:r>
          <a:r>
            <a:rPr lang="en-US" sz="1400" b="1" dirty="0">
              <a:solidFill>
                <a:srgbClr val="00B050"/>
              </a:solidFill>
              <a:latin typeface="+mn-lt"/>
              <a:ea typeface="+mj-ea"/>
              <a:cs typeface="Arial" panose="020B0604020202020204" pitchFamily="34" charset="0"/>
            </a:rPr>
            <a:t>ife insurance benefits for families and communities</a:t>
          </a:r>
          <a:endParaRPr lang="en-NG" sz="1400" b="1" dirty="0">
            <a:solidFill>
              <a:srgbClr val="00B050"/>
            </a:solidFill>
            <a:latin typeface="+mn-lt"/>
          </a:endParaRPr>
        </a:p>
      </dgm:t>
    </dgm:pt>
    <dgm:pt modelId="{66B1EBD2-1A12-40BD-B5F4-E241FCDB3A0C}" type="parTrans" cxnId="{9328552C-0CBB-4AE6-935A-8E3B4BA71AAA}">
      <dgm:prSet/>
      <dgm:spPr/>
      <dgm:t>
        <a:bodyPr/>
        <a:lstStyle/>
        <a:p>
          <a:endParaRPr lang="en-NG" sz="1400">
            <a:solidFill>
              <a:schemeClr val="tx1"/>
            </a:solidFill>
            <a:latin typeface="Garamond" panose="02020404030301010803" pitchFamily="18" charset="0"/>
          </a:endParaRPr>
        </a:p>
      </dgm:t>
    </dgm:pt>
    <dgm:pt modelId="{16272A43-8D69-419A-B08B-2BDC80919BC2}" type="sibTrans" cxnId="{9328552C-0CBB-4AE6-935A-8E3B4BA71AAA}">
      <dgm:prSet/>
      <dgm:spPr/>
      <dgm:t>
        <a:bodyPr/>
        <a:lstStyle/>
        <a:p>
          <a:endParaRPr lang="en-NG" sz="1400">
            <a:solidFill>
              <a:schemeClr val="tx1"/>
            </a:solidFill>
            <a:latin typeface="Garamond" panose="02020404030301010803" pitchFamily="18" charset="0"/>
          </a:endParaRPr>
        </a:p>
      </dgm:t>
    </dgm:pt>
    <dgm:pt modelId="{9D4ADE6C-5798-4981-A442-285A66610D8C}" type="pres">
      <dgm:prSet presAssocID="{91468664-4EEF-45B3-A77B-7BC8E3FD3ABC}" presName="diagram" presStyleCnt="0">
        <dgm:presLayoutVars>
          <dgm:chPref val="1"/>
          <dgm:dir/>
          <dgm:animOne val="branch"/>
          <dgm:animLvl val="lvl"/>
          <dgm:resizeHandles/>
        </dgm:presLayoutVars>
      </dgm:prSet>
      <dgm:spPr/>
    </dgm:pt>
    <dgm:pt modelId="{225612C9-8EFE-4395-8991-E15C1DEEA0B8}" type="pres">
      <dgm:prSet presAssocID="{DEC000BA-1BE0-4635-8104-9F914B459427}" presName="root" presStyleCnt="0"/>
      <dgm:spPr/>
    </dgm:pt>
    <dgm:pt modelId="{4833127E-8736-4AD9-AB46-D95A3735E40D}" type="pres">
      <dgm:prSet presAssocID="{DEC000BA-1BE0-4635-8104-9F914B459427}" presName="rootComposite" presStyleCnt="0"/>
      <dgm:spPr/>
    </dgm:pt>
    <dgm:pt modelId="{1B584584-0846-4E7C-B507-A9C121C3AA24}" type="pres">
      <dgm:prSet presAssocID="{DEC000BA-1BE0-4635-8104-9F914B459427}" presName="rootText" presStyleLbl="node1" presStyleIdx="0" presStyleCnt="5"/>
      <dgm:spPr/>
    </dgm:pt>
    <dgm:pt modelId="{78F39A74-24DA-40E7-AA99-8ED25BA96501}" type="pres">
      <dgm:prSet presAssocID="{DEC000BA-1BE0-4635-8104-9F914B459427}" presName="rootConnector" presStyleLbl="node1" presStyleIdx="0" presStyleCnt="5"/>
      <dgm:spPr/>
    </dgm:pt>
    <dgm:pt modelId="{00C2013E-0DF4-47E9-ADFA-40AADC1AD2ED}" type="pres">
      <dgm:prSet presAssocID="{DEC000BA-1BE0-4635-8104-9F914B459427}" presName="childShape" presStyleCnt="0"/>
      <dgm:spPr/>
    </dgm:pt>
    <dgm:pt modelId="{C38A8A1A-F02D-4252-BB2C-A8A47EEEE567}" type="pres">
      <dgm:prSet presAssocID="{1B726920-A6E2-4239-A9DA-5B2BEA9260D6}" presName="Name13" presStyleLbl="parChTrans1D2" presStyleIdx="0" presStyleCnt="5"/>
      <dgm:spPr/>
    </dgm:pt>
    <dgm:pt modelId="{025CFD36-B015-4D37-98C2-9A9B3E720370}" type="pres">
      <dgm:prSet presAssocID="{7C9DCA36-071B-4B2C-9F23-221AF5CEAA27}" presName="childText" presStyleLbl="bgAcc1" presStyleIdx="0" presStyleCnt="5" custScaleX="147165" custScaleY="269839">
        <dgm:presLayoutVars>
          <dgm:bulletEnabled val="1"/>
        </dgm:presLayoutVars>
      </dgm:prSet>
      <dgm:spPr/>
    </dgm:pt>
    <dgm:pt modelId="{F35B7BF0-0907-4374-AFD0-6BD0EE4E9668}" type="pres">
      <dgm:prSet presAssocID="{9C38DD65-B6DA-4993-9766-B702F81DE623}" presName="root" presStyleCnt="0"/>
      <dgm:spPr/>
    </dgm:pt>
    <dgm:pt modelId="{D1E0E322-E62E-4421-8D0C-6CB7C90D1C11}" type="pres">
      <dgm:prSet presAssocID="{9C38DD65-B6DA-4993-9766-B702F81DE623}" presName="rootComposite" presStyleCnt="0"/>
      <dgm:spPr/>
    </dgm:pt>
    <dgm:pt modelId="{FD0D2F67-B789-4FBF-BF1C-659206D3B4F2}" type="pres">
      <dgm:prSet presAssocID="{9C38DD65-B6DA-4993-9766-B702F81DE623}" presName="rootText" presStyleLbl="node1" presStyleIdx="1" presStyleCnt="5"/>
      <dgm:spPr/>
    </dgm:pt>
    <dgm:pt modelId="{504A3C4B-6511-4DF1-8FC5-EAAD3745FE4A}" type="pres">
      <dgm:prSet presAssocID="{9C38DD65-B6DA-4993-9766-B702F81DE623}" presName="rootConnector" presStyleLbl="node1" presStyleIdx="1" presStyleCnt="5"/>
      <dgm:spPr/>
    </dgm:pt>
    <dgm:pt modelId="{506047F5-8647-4B2A-BB99-140C54E9F813}" type="pres">
      <dgm:prSet presAssocID="{9C38DD65-B6DA-4993-9766-B702F81DE623}" presName="childShape" presStyleCnt="0"/>
      <dgm:spPr/>
    </dgm:pt>
    <dgm:pt modelId="{6934928D-10E6-4007-A076-DB44EA1B72F2}" type="pres">
      <dgm:prSet presAssocID="{DEE1A875-C9AB-4D06-83D9-70F93A4D89A5}" presName="Name13" presStyleLbl="parChTrans1D2" presStyleIdx="1" presStyleCnt="5"/>
      <dgm:spPr/>
    </dgm:pt>
    <dgm:pt modelId="{620AE1C9-497A-40F9-9C36-50542E05CFF3}" type="pres">
      <dgm:prSet presAssocID="{87A8A919-C249-4BEF-B1B3-DEEFC1073A39}" presName="childText" presStyleLbl="bgAcc1" presStyleIdx="1" presStyleCnt="5" custScaleX="143508" custScaleY="255840">
        <dgm:presLayoutVars>
          <dgm:bulletEnabled val="1"/>
        </dgm:presLayoutVars>
      </dgm:prSet>
      <dgm:spPr/>
    </dgm:pt>
    <dgm:pt modelId="{0AD49CEA-1725-4675-BEC8-A6142FC9503D}" type="pres">
      <dgm:prSet presAssocID="{B63D8E6E-285E-4A2A-8F1F-EC4310FB9675}" presName="root" presStyleCnt="0"/>
      <dgm:spPr/>
    </dgm:pt>
    <dgm:pt modelId="{6EDCBF42-D105-4344-B008-88AEA5A45068}" type="pres">
      <dgm:prSet presAssocID="{B63D8E6E-285E-4A2A-8F1F-EC4310FB9675}" presName="rootComposite" presStyleCnt="0"/>
      <dgm:spPr/>
    </dgm:pt>
    <dgm:pt modelId="{1C290D2A-D492-46C2-A67F-4C9AF2BC12C4}" type="pres">
      <dgm:prSet presAssocID="{B63D8E6E-285E-4A2A-8F1F-EC4310FB9675}" presName="rootText" presStyleLbl="node1" presStyleIdx="2" presStyleCnt="5"/>
      <dgm:spPr/>
    </dgm:pt>
    <dgm:pt modelId="{BA928A46-6DFA-4D90-A9EA-B327F0BBE8CB}" type="pres">
      <dgm:prSet presAssocID="{B63D8E6E-285E-4A2A-8F1F-EC4310FB9675}" presName="rootConnector" presStyleLbl="node1" presStyleIdx="2" presStyleCnt="5"/>
      <dgm:spPr/>
    </dgm:pt>
    <dgm:pt modelId="{0619291A-6504-4DBF-B2D4-B5F36232C8BE}" type="pres">
      <dgm:prSet presAssocID="{B63D8E6E-285E-4A2A-8F1F-EC4310FB9675}" presName="childShape" presStyleCnt="0"/>
      <dgm:spPr/>
    </dgm:pt>
    <dgm:pt modelId="{1EBD94AD-7E10-4CF7-8E54-81F596DA5ACF}" type="pres">
      <dgm:prSet presAssocID="{19E903D0-0AA0-45AC-8E21-ADBC760D5399}" presName="Name13" presStyleLbl="parChTrans1D2" presStyleIdx="2" presStyleCnt="5"/>
      <dgm:spPr/>
    </dgm:pt>
    <dgm:pt modelId="{D8D04A0A-A21F-48D6-8468-C9E3F76FADC8}" type="pres">
      <dgm:prSet presAssocID="{989CD580-9E10-4CC0-B3A1-868F9B8BCE90}" presName="childText" presStyleLbl="bgAcc1" presStyleIdx="2" presStyleCnt="5" custScaleX="166314" custScaleY="328728">
        <dgm:presLayoutVars>
          <dgm:bulletEnabled val="1"/>
        </dgm:presLayoutVars>
      </dgm:prSet>
      <dgm:spPr/>
    </dgm:pt>
    <dgm:pt modelId="{B3BD893C-B382-4DE9-A34E-7E6A44524877}" type="pres">
      <dgm:prSet presAssocID="{7AC674C0-E2B9-47E5-8E3B-55F37FA95E1A}" presName="root" presStyleCnt="0"/>
      <dgm:spPr/>
    </dgm:pt>
    <dgm:pt modelId="{620934E5-A9FE-4C46-A9FC-5CC533288EB1}" type="pres">
      <dgm:prSet presAssocID="{7AC674C0-E2B9-47E5-8E3B-55F37FA95E1A}" presName="rootComposite" presStyleCnt="0"/>
      <dgm:spPr/>
    </dgm:pt>
    <dgm:pt modelId="{EDC7879B-A22F-4734-A22D-5F4F8C6819F2}" type="pres">
      <dgm:prSet presAssocID="{7AC674C0-E2B9-47E5-8E3B-55F37FA95E1A}" presName="rootText" presStyleLbl="node1" presStyleIdx="3" presStyleCnt="5"/>
      <dgm:spPr/>
    </dgm:pt>
    <dgm:pt modelId="{3D2CDBE4-1855-4922-832B-B091E5E6CA05}" type="pres">
      <dgm:prSet presAssocID="{7AC674C0-E2B9-47E5-8E3B-55F37FA95E1A}" presName="rootConnector" presStyleLbl="node1" presStyleIdx="3" presStyleCnt="5"/>
      <dgm:spPr/>
    </dgm:pt>
    <dgm:pt modelId="{9650EECA-E865-445C-AFA8-DE5A7B477C8B}" type="pres">
      <dgm:prSet presAssocID="{7AC674C0-E2B9-47E5-8E3B-55F37FA95E1A}" presName="childShape" presStyleCnt="0"/>
      <dgm:spPr/>
    </dgm:pt>
    <dgm:pt modelId="{BA1EB18C-200B-402C-90A8-00F252483DCD}" type="pres">
      <dgm:prSet presAssocID="{6973522E-A79A-4644-828F-0AD7C53254A0}" presName="Name13" presStyleLbl="parChTrans1D2" presStyleIdx="3" presStyleCnt="5"/>
      <dgm:spPr/>
    </dgm:pt>
    <dgm:pt modelId="{2F295895-FE9F-4FD4-9C48-585144FAAF2F}" type="pres">
      <dgm:prSet presAssocID="{923AB2B1-D4DC-4A36-BC44-8FA742E050A2}" presName="childText" presStyleLbl="bgAcc1" presStyleIdx="3" presStyleCnt="5" custScaleX="175906" custScaleY="411344">
        <dgm:presLayoutVars>
          <dgm:bulletEnabled val="1"/>
        </dgm:presLayoutVars>
      </dgm:prSet>
      <dgm:spPr/>
    </dgm:pt>
    <dgm:pt modelId="{99FAE259-CB4F-4161-8696-AB2B644F96E2}" type="pres">
      <dgm:prSet presAssocID="{8BB0D18C-812C-4D6C-9490-70A4CE0EAF9C}" presName="root" presStyleCnt="0"/>
      <dgm:spPr/>
    </dgm:pt>
    <dgm:pt modelId="{ACD0D6B4-3FC7-4046-A06F-98661C7EDA8B}" type="pres">
      <dgm:prSet presAssocID="{8BB0D18C-812C-4D6C-9490-70A4CE0EAF9C}" presName="rootComposite" presStyleCnt="0"/>
      <dgm:spPr/>
    </dgm:pt>
    <dgm:pt modelId="{95FB7C1B-6908-40C8-81F1-830F2DBEFB0D}" type="pres">
      <dgm:prSet presAssocID="{8BB0D18C-812C-4D6C-9490-70A4CE0EAF9C}" presName="rootText" presStyleLbl="node1" presStyleIdx="4" presStyleCnt="5"/>
      <dgm:spPr/>
    </dgm:pt>
    <dgm:pt modelId="{CF0FCEF8-2294-43BC-937D-82D0A13FD734}" type="pres">
      <dgm:prSet presAssocID="{8BB0D18C-812C-4D6C-9490-70A4CE0EAF9C}" presName="rootConnector" presStyleLbl="node1" presStyleIdx="4" presStyleCnt="5"/>
      <dgm:spPr/>
    </dgm:pt>
    <dgm:pt modelId="{28C423B8-E8C6-4C9E-A94A-32EB48388D1E}" type="pres">
      <dgm:prSet presAssocID="{8BB0D18C-812C-4D6C-9490-70A4CE0EAF9C}" presName="childShape" presStyleCnt="0"/>
      <dgm:spPr/>
    </dgm:pt>
    <dgm:pt modelId="{46C50602-9FB7-4D1F-BA6C-1E070EB76E8C}" type="pres">
      <dgm:prSet presAssocID="{66B1EBD2-1A12-40BD-B5F4-E241FCDB3A0C}" presName="Name13" presStyleLbl="parChTrans1D2" presStyleIdx="4" presStyleCnt="5"/>
      <dgm:spPr/>
    </dgm:pt>
    <dgm:pt modelId="{3A7F4A65-AE78-48AA-92AA-A9C540084850}" type="pres">
      <dgm:prSet presAssocID="{BEC5FD80-D12B-416A-9E16-C3160E411641}" presName="childText" presStyleLbl="bgAcc1" presStyleIdx="4" presStyleCnt="5" custScaleX="148326" custScaleY="409741">
        <dgm:presLayoutVars>
          <dgm:bulletEnabled val="1"/>
        </dgm:presLayoutVars>
      </dgm:prSet>
      <dgm:spPr/>
    </dgm:pt>
  </dgm:ptLst>
  <dgm:cxnLst>
    <dgm:cxn modelId="{21DB7D02-A620-4C70-ACE0-74D5A1BBCD88}" type="presOf" srcId="{B63D8E6E-285E-4A2A-8F1F-EC4310FB9675}" destId="{1C290D2A-D492-46C2-A67F-4C9AF2BC12C4}" srcOrd="0" destOrd="0" presId="urn:microsoft.com/office/officeart/2005/8/layout/hierarchy3"/>
    <dgm:cxn modelId="{564D9602-4883-47F6-A956-1D127617B8A9}" type="presOf" srcId="{DEE1A875-C9AB-4D06-83D9-70F93A4D89A5}" destId="{6934928D-10E6-4007-A076-DB44EA1B72F2}" srcOrd="0" destOrd="0" presId="urn:microsoft.com/office/officeart/2005/8/layout/hierarchy3"/>
    <dgm:cxn modelId="{D49C1807-4736-4AEE-8AD3-6C1341DCB624}" type="presOf" srcId="{DEC000BA-1BE0-4635-8104-9F914B459427}" destId="{78F39A74-24DA-40E7-AA99-8ED25BA96501}" srcOrd="1" destOrd="0" presId="urn:microsoft.com/office/officeart/2005/8/layout/hierarchy3"/>
    <dgm:cxn modelId="{DD05B607-5FF9-46AF-99A3-7CC2FD4F5301}" srcId="{91468664-4EEF-45B3-A77B-7BC8E3FD3ABC}" destId="{8BB0D18C-812C-4D6C-9490-70A4CE0EAF9C}" srcOrd="4" destOrd="0" parTransId="{60268C46-9CBE-475F-916F-9394A6E941C4}" sibTransId="{D7E89D6F-991D-4C91-9BFF-6B0264A4BAA1}"/>
    <dgm:cxn modelId="{240D0512-A9FA-4074-BF81-40A36114C76D}" type="presOf" srcId="{DEC000BA-1BE0-4635-8104-9F914B459427}" destId="{1B584584-0846-4E7C-B507-A9C121C3AA24}" srcOrd="0" destOrd="0" presId="urn:microsoft.com/office/officeart/2005/8/layout/hierarchy3"/>
    <dgm:cxn modelId="{9328552C-0CBB-4AE6-935A-8E3B4BA71AAA}" srcId="{8BB0D18C-812C-4D6C-9490-70A4CE0EAF9C}" destId="{BEC5FD80-D12B-416A-9E16-C3160E411641}" srcOrd="0" destOrd="0" parTransId="{66B1EBD2-1A12-40BD-B5F4-E241FCDB3A0C}" sibTransId="{16272A43-8D69-419A-B08B-2BDC80919BC2}"/>
    <dgm:cxn modelId="{DCF01361-D7C4-482E-9D13-5F3808834FE5}" type="presOf" srcId="{7AC674C0-E2B9-47E5-8E3B-55F37FA95E1A}" destId="{EDC7879B-A22F-4734-A22D-5F4F8C6819F2}" srcOrd="0" destOrd="0" presId="urn:microsoft.com/office/officeart/2005/8/layout/hierarchy3"/>
    <dgm:cxn modelId="{752F2745-5668-47B5-AC3D-79D27B190858}" type="presOf" srcId="{7C9DCA36-071B-4B2C-9F23-221AF5CEAA27}" destId="{025CFD36-B015-4D37-98C2-9A9B3E720370}" srcOrd="0" destOrd="0" presId="urn:microsoft.com/office/officeart/2005/8/layout/hierarchy3"/>
    <dgm:cxn modelId="{200B6149-15B2-4539-A5DB-19ACEBC0FA0F}" srcId="{DEC000BA-1BE0-4635-8104-9F914B459427}" destId="{7C9DCA36-071B-4B2C-9F23-221AF5CEAA27}" srcOrd="0" destOrd="0" parTransId="{1B726920-A6E2-4239-A9DA-5B2BEA9260D6}" sibTransId="{2834B073-89B3-4920-B785-BB5A8799F162}"/>
    <dgm:cxn modelId="{C356C26E-060A-46B7-8131-20B9FB7499C5}" srcId="{7AC674C0-E2B9-47E5-8E3B-55F37FA95E1A}" destId="{923AB2B1-D4DC-4A36-BC44-8FA742E050A2}" srcOrd="0" destOrd="0" parTransId="{6973522E-A79A-4644-828F-0AD7C53254A0}" sibTransId="{ED1C569D-6CF9-4EBA-86CF-BC7B0055E094}"/>
    <dgm:cxn modelId="{1D303B4F-34A0-4C42-A997-41BF2F033F5E}" type="presOf" srcId="{87A8A919-C249-4BEF-B1B3-DEEFC1073A39}" destId="{620AE1C9-497A-40F9-9C36-50542E05CFF3}" srcOrd="0" destOrd="0" presId="urn:microsoft.com/office/officeart/2005/8/layout/hierarchy3"/>
    <dgm:cxn modelId="{67E9B06F-E648-43E5-A157-A5A1E2E7701C}" type="presOf" srcId="{1B726920-A6E2-4239-A9DA-5B2BEA9260D6}" destId="{C38A8A1A-F02D-4252-BB2C-A8A47EEEE567}" srcOrd="0" destOrd="0" presId="urn:microsoft.com/office/officeart/2005/8/layout/hierarchy3"/>
    <dgm:cxn modelId="{AB25EF51-7295-4407-96D7-10765C0E3E00}" srcId="{91468664-4EEF-45B3-A77B-7BC8E3FD3ABC}" destId="{DEC000BA-1BE0-4635-8104-9F914B459427}" srcOrd="0" destOrd="0" parTransId="{CBED6BB1-4703-4EE2-BDF8-298FAC3C6365}" sibTransId="{BDAE437F-BC93-49DA-85DE-83212F3DE224}"/>
    <dgm:cxn modelId="{2CFA4E52-ED8E-4951-92EE-741E00F1097F}" type="presOf" srcId="{989CD580-9E10-4CC0-B3A1-868F9B8BCE90}" destId="{D8D04A0A-A21F-48D6-8468-C9E3F76FADC8}" srcOrd="0" destOrd="0" presId="urn:microsoft.com/office/officeart/2005/8/layout/hierarchy3"/>
    <dgm:cxn modelId="{50067055-452A-46E1-A429-064685D208B9}" srcId="{91468664-4EEF-45B3-A77B-7BC8E3FD3ABC}" destId="{B63D8E6E-285E-4A2A-8F1F-EC4310FB9675}" srcOrd="2" destOrd="0" parTransId="{203F38C7-ABB6-4992-8467-867ED8AC072C}" sibTransId="{636E01F9-FDC3-4350-AAAE-1ED59123BA23}"/>
    <dgm:cxn modelId="{45A42856-E0D9-4E40-8288-EEA736A9E2E8}" type="presOf" srcId="{923AB2B1-D4DC-4A36-BC44-8FA742E050A2}" destId="{2F295895-FE9F-4FD4-9C48-585144FAAF2F}" srcOrd="0" destOrd="0" presId="urn:microsoft.com/office/officeart/2005/8/layout/hierarchy3"/>
    <dgm:cxn modelId="{44B6E476-4923-4A2D-A270-598A77EB1CCD}" type="presOf" srcId="{19E903D0-0AA0-45AC-8E21-ADBC760D5399}" destId="{1EBD94AD-7E10-4CF7-8E54-81F596DA5ACF}" srcOrd="0" destOrd="0" presId="urn:microsoft.com/office/officeart/2005/8/layout/hierarchy3"/>
    <dgm:cxn modelId="{4194C085-3BE1-421D-9F7A-A436A186C922}" srcId="{9C38DD65-B6DA-4993-9766-B702F81DE623}" destId="{87A8A919-C249-4BEF-B1B3-DEEFC1073A39}" srcOrd="0" destOrd="0" parTransId="{DEE1A875-C9AB-4D06-83D9-70F93A4D89A5}" sibTransId="{035AA19E-823E-474B-95EE-F90412FCE55E}"/>
    <dgm:cxn modelId="{4195E388-90DD-4A45-92E0-940778E19FE6}" type="presOf" srcId="{7AC674C0-E2B9-47E5-8E3B-55F37FA95E1A}" destId="{3D2CDBE4-1855-4922-832B-B091E5E6CA05}" srcOrd="1" destOrd="0" presId="urn:microsoft.com/office/officeart/2005/8/layout/hierarchy3"/>
    <dgm:cxn modelId="{A488588B-1EE6-4A96-BCDC-07DF39FED813}" srcId="{B63D8E6E-285E-4A2A-8F1F-EC4310FB9675}" destId="{989CD580-9E10-4CC0-B3A1-868F9B8BCE90}" srcOrd="0" destOrd="0" parTransId="{19E903D0-0AA0-45AC-8E21-ADBC760D5399}" sibTransId="{913F0C41-B9AE-4340-88E3-5CF6483623D1}"/>
    <dgm:cxn modelId="{F0E88495-7669-4C70-9988-4993164E545F}" type="presOf" srcId="{9C38DD65-B6DA-4993-9766-B702F81DE623}" destId="{FD0D2F67-B789-4FBF-BF1C-659206D3B4F2}" srcOrd="0" destOrd="0" presId="urn:microsoft.com/office/officeart/2005/8/layout/hierarchy3"/>
    <dgm:cxn modelId="{5DF674A5-D967-4BFF-A4D6-C9F75908DA33}" type="presOf" srcId="{8BB0D18C-812C-4D6C-9490-70A4CE0EAF9C}" destId="{95FB7C1B-6908-40C8-81F1-830F2DBEFB0D}" srcOrd="0" destOrd="0" presId="urn:microsoft.com/office/officeart/2005/8/layout/hierarchy3"/>
    <dgm:cxn modelId="{8747E5A8-3CEA-485F-B782-ACE548A2908A}" type="presOf" srcId="{B63D8E6E-285E-4A2A-8F1F-EC4310FB9675}" destId="{BA928A46-6DFA-4D90-A9EA-B327F0BBE8CB}" srcOrd="1" destOrd="0" presId="urn:microsoft.com/office/officeart/2005/8/layout/hierarchy3"/>
    <dgm:cxn modelId="{6050E6C0-293D-4F88-BF5B-725E2A446ADF}" type="presOf" srcId="{91468664-4EEF-45B3-A77B-7BC8E3FD3ABC}" destId="{9D4ADE6C-5798-4981-A442-285A66610D8C}" srcOrd="0" destOrd="0" presId="urn:microsoft.com/office/officeart/2005/8/layout/hierarchy3"/>
    <dgm:cxn modelId="{13F493D5-A8CC-4772-AEA9-0D0C5C64FFBB}" type="presOf" srcId="{6973522E-A79A-4644-828F-0AD7C53254A0}" destId="{BA1EB18C-200B-402C-90A8-00F252483DCD}" srcOrd="0" destOrd="0" presId="urn:microsoft.com/office/officeart/2005/8/layout/hierarchy3"/>
    <dgm:cxn modelId="{51544BDC-9F96-4BF0-9311-36BA469752B1}" type="presOf" srcId="{66B1EBD2-1A12-40BD-B5F4-E241FCDB3A0C}" destId="{46C50602-9FB7-4D1F-BA6C-1E070EB76E8C}" srcOrd="0" destOrd="0" presId="urn:microsoft.com/office/officeart/2005/8/layout/hierarchy3"/>
    <dgm:cxn modelId="{15E41DE5-2EC7-4A69-9A0C-4366614B06BF}" type="presOf" srcId="{9C38DD65-B6DA-4993-9766-B702F81DE623}" destId="{504A3C4B-6511-4DF1-8FC5-EAAD3745FE4A}" srcOrd="1" destOrd="0" presId="urn:microsoft.com/office/officeart/2005/8/layout/hierarchy3"/>
    <dgm:cxn modelId="{A07F91EC-27FD-4CB8-9F46-7889C85DBC61}" srcId="{91468664-4EEF-45B3-A77B-7BC8E3FD3ABC}" destId="{7AC674C0-E2B9-47E5-8E3B-55F37FA95E1A}" srcOrd="3" destOrd="0" parTransId="{9EF3A443-A58C-4261-BC93-A1FFDB67D0B1}" sibTransId="{0DC4321C-44A6-4072-8840-BB97560757AE}"/>
    <dgm:cxn modelId="{2D32C7EE-E20B-4A7C-A63E-48D412D54F16}" srcId="{91468664-4EEF-45B3-A77B-7BC8E3FD3ABC}" destId="{9C38DD65-B6DA-4993-9766-B702F81DE623}" srcOrd="1" destOrd="0" parTransId="{7642B9FD-AA7E-4A2C-8AFD-1C636443D0C2}" sibTransId="{EE4BD655-E55B-4495-9EE6-2A0643D0751E}"/>
    <dgm:cxn modelId="{838C34F3-92AE-43E0-8F90-1109A60D5DD9}" type="presOf" srcId="{8BB0D18C-812C-4D6C-9490-70A4CE0EAF9C}" destId="{CF0FCEF8-2294-43BC-937D-82D0A13FD734}" srcOrd="1" destOrd="0" presId="urn:microsoft.com/office/officeart/2005/8/layout/hierarchy3"/>
    <dgm:cxn modelId="{4B8EECF8-606C-4D20-AFD0-E9358491B214}" type="presOf" srcId="{BEC5FD80-D12B-416A-9E16-C3160E411641}" destId="{3A7F4A65-AE78-48AA-92AA-A9C540084850}" srcOrd="0" destOrd="0" presId="urn:microsoft.com/office/officeart/2005/8/layout/hierarchy3"/>
    <dgm:cxn modelId="{0F340E57-8C75-4813-92B2-63E429320536}" type="presParOf" srcId="{9D4ADE6C-5798-4981-A442-285A66610D8C}" destId="{225612C9-8EFE-4395-8991-E15C1DEEA0B8}" srcOrd="0" destOrd="0" presId="urn:microsoft.com/office/officeart/2005/8/layout/hierarchy3"/>
    <dgm:cxn modelId="{9C446571-F4C7-443A-B9AD-D78124A614CA}" type="presParOf" srcId="{225612C9-8EFE-4395-8991-E15C1DEEA0B8}" destId="{4833127E-8736-4AD9-AB46-D95A3735E40D}" srcOrd="0" destOrd="0" presId="urn:microsoft.com/office/officeart/2005/8/layout/hierarchy3"/>
    <dgm:cxn modelId="{AC973A6F-0467-4730-9B7D-F96B0E76A5B2}" type="presParOf" srcId="{4833127E-8736-4AD9-AB46-D95A3735E40D}" destId="{1B584584-0846-4E7C-B507-A9C121C3AA24}" srcOrd="0" destOrd="0" presId="urn:microsoft.com/office/officeart/2005/8/layout/hierarchy3"/>
    <dgm:cxn modelId="{6A7A5FB8-AB7F-4857-8DBC-DB6094FAC112}" type="presParOf" srcId="{4833127E-8736-4AD9-AB46-D95A3735E40D}" destId="{78F39A74-24DA-40E7-AA99-8ED25BA96501}" srcOrd="1" destOrd="0" presId="urn:microsoft.com/office/officeart/2005/8/layout/hierarchy3"/>
    <dgm:cxn modelId="{D14750FC-2213-42D8-97ED-9B5454D3C431}" type="presParOf" srcId="{225612C9-8EFE-4395-8991-E15C1DEEA0B8}" destId="{00C2013E-0DF4-47E9-ADFA-40AADC1AD2ED}" srcOrd="1" destOrd="0" presId="urn:microsoft.com/office/officeart/2005/8/layout/hierarchy3"/>
    <dgm:cxn modelId="{763CFDC2-D84D-4C4A-8A0A-01750F5C60BD}" type="presParOf" srcId="{00C2013E-0DF4-47E9-ADFA-40AADC1AD2ED}" destId="{C38A8A1A-F02D-4252-BB2C-A8A47EEEE567}" srcOrd="0" destOrd="0" presId="urn:microsoft.com/office/officeart/2005/8/layout/hierarchy3"/>
    <dgm:cxn modelId="{430F6D41-0D55-4139-9BDE-408856F7333B}" type="presParOf" srcId="{00C2013E-0DF4-47E9-ADFA-40AADC1AD2ED}" destId="{025CFD36-B015-4D37-98C2-9A9B3E720370}" srcOrd="1" destOrd="0" presId="urn:microsoft.com/office/officeart/2005/8/layout/hierarchy3"/>
    <dgm:cxn modelId="{9304A582-9567-41CE-B781-B7E40314AFC5}" type="presParOf" srcId="{9D4ADE6C-5798-4981-A442-285A66610D8C}" destId="{F35B7BF0-0907-4374-AFD0-6BD0EE4E9668}" srcOrd="1" destOrd="0" presId="urn:microsoft.com/office/officeart/2005/8/layout/hierarchy3"/>
    <dgm:cxn modelId="{18CEAAEF-8407-4A4A-A170-45DF5FC742F0}" type="presParOf" srcId="{F35B7BF0-0907-4374-AFD0-6BD0EE4E9668}" destId="{D1E0E322-E62E-4421-8D0C-6CB7C90D1C11}" srcOrd="0" destOrd="0" presId="urn:microsoft.com/office/officeart/2005/8/layout/hierarchy3"/>
    <dgm:cxn modelId="{C8DD7693-78B4-4895-AF48-37F99ED05F99}" type="presParOf" srcId="{D1E0E322-E62E-4421-8D0C-6CB7C90D1C11}" destId="{FD0D2F67-B789-4FBF-BF1C-659206D3B4F2}" srcOrd="0" destOrd="0" presId="urn:microsoft.com/office/officeart/2005/8/layout/hierarchy3"/>
    <dgm:cxn modelId="{33B944CE-D1F7-42BD-931D-A228FDAA7675}" type="presParOf" srcId="{D1E0E322-E62E-4421-8D0C-6CB7C90D1C11}" destId="{504A3C4B-6511-4DF1-8FC5-EAAD3745FE4A}" srcOrd="1" destOrd="0" presId="urn:microsoft.com/office/officeart/2005/8/layout/hierarchy3"/>
    <dgm:cxn modelId="{AF0B4F63-8E5E-42D7-8FCE-67BD0E7233DC}" type="presParOf" srcId="{F35B7BF0-0907-4374-AFD0-6BD0EE4E9668}" destId="{506047F5-8647-4B2A-BB99-140C54E9F813}" srcOrd="1" destOrd="0" presId="urn:microsoft.com/office/officeart/2005/8/layout/hierarchy3"/>
    <dgm:cxn modelId="{AFB916A5-7276-440A-9598-2FD8767637C7}" type="presParOf" srcId="{506047F5-8647-4B2A-BB99-140C54E9F813}" destId="{6934928D-10E6-4007-A076-DB44EA1B72F2}" srcOrd="0" destOrd="0" presId="urn:microsoft.com/office/officeart/2005/8/layout/hierarchy3"/>
    <dgm:cxn modelId="{0AE3F46C-A7F7-497E-A9B9-9CAB809B7B53}" type="presParOf" srcId="{506047F5-8647-4B2A-BB99-140C54E9F813}" destId="{620AE1C9-497A-40F9-9C36-50542E05CFF3}" srcOrd="1" destOrd="0" presId="urn:microsoft.com/office/officeart/2005/8/layout/hierarchy3"/>
    <dgm:cxn modelId="{FFCF412B-A0CF-4321-BCD2-6736281CC2D6}" type="presParOf" srcId="{9D4ADE6C-5798-4981-A442-285A66610D8C}" destId="{0AD49CEA-1725-4675-BEC8-A6142FC9503D}" srcOrd="2" destOrd="0" presId="urn:microsoft.com/office/officeart/2005/8/layout/hierarchy3"/>
    <dgm:cxn modelId="{943377D8-9F2D-42E6-847E-FADCD84CB122}" type="presParOf" srcId="{0AD49CEA-1725-4675-BEC8-A6142FC9503D}" destId="{6EDCBF42-D105-4344-B008-88AEA5A45068}" srcOrd="0" destOrd="0" presId="urn:microsoft.com/office/officeart/2005/8/layout/hierarchy3"/>
    <dgm:cxn modelId="{269D4C48-80A0-48DA-A3DD-65B813D14ADF}" type="presParOf" srcId="{6EDCBF42-D105-4344-B008-88AEA5A45068}" destId="{1C290D2A-D492-46C2-A67F-4C9AF2BC12C4}" srcOrd="0" destOrd="0" presId="urn:microsoft.com/office/officeart/2005/8/layout/hierarchy3"/>
    <dgm:cxn modelId="{BAA2ACAF-BAD9-42C6-A4DD-3428CF687E2D}" type="presParOf" srcId="{6EDCBF42-D105-4344-B008-88AEA5A45068}" destId="{BA928A46-6DFA-4D90-A9EA-B327F0BBE8CB}" srcOrd="1" destOrd="0" presId="urn:microsoft.com/office/officeart/2005/8/layout/hierarchy3"/>
    <dgm:cxn modelId="{4CE5B683-0356-4725-960F-F96B2C7FFAEE}" type="presParOf" srcId="{0AD49CEA-1725-4675-BEC8-A6142FC9503D}" destId="{0619291A-6504-4DBF-B2D4-B5F36232C8BE}" srcOrd="1" destOrd="0" presId="urn:microsoft.com/office/officeart/2005/8/layout/hierarchy3"/>
    <dgm:cxn modelId="{FBEC25D4-4903-4CA1-9FCB-2CD948094E73}" type="presParOf" srcId="{0619291A-6504-4DBF-B2D4-B5F36232C8BE}" destId="{1EBD94AD-7E10-4CF7-8E54-81F596DA5ACF}" srcOrd="0" destOrd="0" presId="urn:microsoft.com/office/officeart/2005/8/layout/hierarchy3"/>
    <dgm:cxn modelId="{C8667545-2E84-44EF-AEE0-5DA1F7069233}" type="presParOf" srcId="{0619291A-6504-4DBF-B2D4-B5F36232C8BE}" destId="{D8D04A0A-A21F-48D6-8468-C9E3F76FADC8}" srcOrd="1" destOrd="0" presId="urn:microsoft.com/office/officeart/2005/8/layout/hierarchy3"/>
    <dgm:cxn modelId="{132EBC09-FC67-4191-8BC2-983138F55859}" type="presParOf" srcId="{9D4ADE6C-5798-4981-A442-285A66610D8C}" destId="{B3BD893C-B382-4DE9-A34E-7E6A44524877}" srcOrd="3" destOrd="0" presId="urn:microsoft.com/office/officeart/2005/8/layout/hierarchy3"/>
    <dgm:cxn modelId="{53633CDF-A893-411E-885C-33F27113B119}" type="presParOf" srcId="{B3BD893C-B382-4DE9-A34E-7E6A44524877}" destId="{620934E5-A9FE-4C46-A9FC-5CC533288EB1}" srcOrd="0" destOrd="0" presId="urn:microsoft.com/office/officeart/2005/8/layout/hierarchy3"/>
    <dgm:cxn modelId="{3DEBF06E-430F-4BE9-9896-F325540EA9DF}" type="presParOf" srcId="{620934E5-A9FE-4C46-A9FC-5CC533288EB1}" destId="{EDC7879B-A22F-4734-A22D-5F4F8C6819F2}" srcOrd="0" destOrd="0" presId="urn:microsoft.com/office/officeart/2005/8/layout/hierarchy3"/>
    <dgm:cxn modelId="{FF034946-E6F8-4691-BE15-A50551EBEB9E}" type="presParOf" srcId="{620934E5-A9FE-4C46-A9FC-5CC533288EB1}" destId="{3D2CDBE4-1855-4922-832B-B091E5E6CA05}" srcOrd="1" destOrd="0" presId="urn:microsoft.com/office/officeart/2005/8/layout/hierarchy3"/>
    <dgm:cxn modelId="{4849C63A-1727-446D-B102-F5F235336AA3}" type="presParOf" srcId="{B3BD893C-B382-4DE9-A34E-7E6A44524877}" destId="{9650EECA-E865-445C-AFA8-DE5A7B477C8B}" srcOrd="1" destOrd="0" presId="urn:microsoft.com/office/officeart/2005/8/layout/hierarchy3"/>
    <dgm:cxn modelId="{69F74FBD-D99A-44CB-867F-389425FFFC3E}" type="presParOf" srcId="{9650EECA-E865-445C-AFA8-DE5A7B477C8B}" destId="{BA1EB18C-200B-402C-90A8-00F252483DCD}" srcOrd="0" destOrd="0" presId="urn:microsoft.com/office/officeart/2005/8/layout/hierarchy3"/>
    <dgm:cxn modelId="{BC278BBD-F7BE-447B-B748-4E7F8DDE2FF0}" type="presParOf" srcId="{9650EECA-E865-445C-AFA8-DE5A7B477C8B}" destId="{2F295895-FE9F-4FD4-9C48-585144FAAF2F}" srcOrd="1" destOrd="0" presId="urn:microsoft.com/office/officeart/2005/8/layout/hierarchy3"/>
    <dgm:cxn modelId="{EEB2E89E-32E2-4C93-9D9D-45468A2A9ECE}" type="presParOf" srcId="{9D4ADE6C-5798-4981-A442-285A66610D8C}" destId="{99FAE259-CB4F-4161-8696-AB2B644F96E2}" srcOrd="4" destOrd="0" presId="urn:microsoft.com/office/officeart/2005/8/layout/hierarchy3"/>
    <dgm:cxn modelId="{C7EE46E7-4FB0-4790-BFA9-9CC27888FDCA}" type="presParOf" srcId="{99FAE259-CB4F-4161-8696-AB2B644F96E2}" destId="{ACD0D6B4-3FC7-4046-A06F-98661C7EDA8B}" srcOrd="0" destOrd="0" presId="urn:microsoft.com/office/officeart/2005/8/layout/hierarchy3"/>
    <dgm:cxn modelId="{95F09F24-3F4B-4FE5-90F6-8D798AB4D529}" type="presParOf" srcId="{ACD0D6B4-3FC7-4046-A06F-98661C7EDA8B}" destId="{95FB7C1B-6908-40C8-81F1-830F2DBEFB0D}" srcOrd="0" destOrd="0" presId="urn:microsoft.com/office/officeart/2005/8/layout/hierarchy3"/>
    <dgm:cxn modelId="{9F2FFEE6-642E-4B6B-8278-FFCAE00EE305}" type="presParOf" srcId="{ACD0D6B4-3FC7-4046-A06F-98661C7EDA8B}" destId="{CF0FCEF8-2294-43BC-937D-82D0A13FD734}" srcOrd="1" destOrd="0" presId="urn:microsoft.com/office/officeart/2005/8/layout/hierarchy3"/>
    <dgm:cxn modelId="{0938ADCB-495A-46C9-B832-327FA2012920}" type="presParOf" srcId="{99FAE259-CB4F-4161-8696-AB2B644F96E2}" destId="{28C423B8-E8C6-4C9E-A94A-32EB48388D1E}" srcOrd="1" destOrd="0" presId="urn:microsoft.com/office/officeart/2005/8/layout/hierarchy3"/>
    <dgm:cxn modelId="{0345506C-98E4-4317-A00F-98D74BFECFA7}" type="presParOf" srcId="{28C423B8-E8C6-4C9E-A94A-32EB48388D1E}" destId="{46C50602-9FB7-4D1F-BA6C-1E070EB76E8C}" srcOrd="0" destOrd="0" presId="urn:microsoft.com/office/officeart/2005/8/layout/hierarchy3"/>
    <dgm:cxn modelId="{F2247693-5025-4F84-B8AE-ABB9B11BC79D}" type="presParOf" srcId="{28C423B8-E8C6-4C9E-A94A-32EB48388D1E}" destId="{3A7F4A65-AE78-48AA-92AA-A9C540084850}"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40E857-0F71-4ADD-B1B6-CCC4C7E5919C}" type="doc">
      <dgm:prSet loTypeId="urn:diagrams.loki3.com/BracketList" loCatId="list" qsTypeId="urn:microsoft.com/office/officeart/2005/8/quickstyle/simple1" qsCatId="simple" csTypeId="urn:microsoft.com/office/officeart/2005/8/colors/colorful1" csCatId="colorful" phldr="1"/>
      <dgm:spPr/>
      <dgm:t>
        <a:bodyPr/>
        <a:lstStyle/>
        <a:p>
          <a:endParaRPr lang="en-NG"/>
        </a:p>
      </dgm:t>
    </dgm:pt>
    <dgm:pt modelId="{2720D6C2-1EB8-43FB-9E74-85994F72033A}">
      <dgm:prSet phldrT="[Text]" custT="1"/>
      <dgm:spPr/>
      <dgm:t>
        <a:bodyPr/>
        <a:lstStyle/>
        <a:p>
          <a:r>
            <a:rPr lang="en-US" sz="1800" b="1">
              <a:latin typeface="Garamond" panose="02020404030301010803" pitchFamily="18" charset="0"/>
            </a:rPr>
            <a:t>01</a:t>
          </a:r>
          <a:endParaRPr lang="en-NG" sz="1800" b="1" dirty="0">
            <a:latin typeface="Garamond" panose="02020404030301010803" pitchFamily="18" charset="0"/>
          </a:endParaRPr>
        </a:p>
      </dgm:t>
    </dgm:pt>
    <dgm:pt modelId="{164C8DEE-754C-4A4C-9144-47C335ECD6FF}" type="parTrans" cxnId="{30F1F5F8-FFFC-44B8-B6F0-D545C10FE30A}">
      <dgm:prSet/>
      <dgm:spPr/>
      <dgm:t>
        <a:bodyPr/>
        <a:lstStyle/>
        <a:p>
          <a:endParaRPr lang="en-NG" sz="1800" b="1">
            <a:solidFill>
              <a:schemeClr val="tx1"/>
            </a:solidFill>
            <a:latin typeface="Garamond" panose="02020404030301010803" pitchFamily="18" charset="0"/>
          </a:endParaRPr>
        </a:p>
      </dgm:t>
    </dgm:pt>
    <dgm:pt modelId="{FCA7B02D-F58B-44F1-A44F-5D4CDFEA71F0}" type="sibTrans" cxnId="{30F1F5F8-FFFC-44B8-B6F0-D545C10FE30A}">
      <dgm:prSet/>
      <dgm:spPr/>
      <dgm:t>
        <a:bodyPr/>
        <a:lstStyle/>
        <a:p>
          <a:endParaRPr lang="en-NG" sz="1800" b="1">
            <a:solidFill>
              <a:schemeClr val="tx1"/>
            </a:solidFill>
            <a:latin typeface="Garamond" panose="02020404030301010803" pitchFamily="18" charset="0"/>
          </a:endParaRPr>
        </a:p>
      </dgm:t>
    </dgm:pt>
    <dgm:pt modelId="{7403BE92-ADAB-4185-BF37-435594E78570}">
      <dgm:prSet phldrT="[Text]" custT="1"/>
      <dgm:spPr/>
      <dgm:t>
        <a:bodyPr/>
        <a:lstStyle/>
        <a:p>
          <a:r>
            <a:rPr lang="en-US" sz="1800" b="1" dirty="0">
              <a:latin typeface="+mn-lt"/>
            </a:rPr>
            <a:t>Preamble</a:t>
          </a:r>
          <a:endParaRPr lang="en-NG" sz="1800" b="1" dirty="0">
            <a:latin typeface="+mn-lt"/>
          </a:endParaRPr>
        </a:p>
      </dgm:t>
    </dgm:pt>
    <dgm:pt modelId="{8E9A13EC-46EF-4A8B-90AF-A91D9AAC1A36}" type="parTrans" cxnId="{71073A69-6D2C-4EA8-B83A-691DCF609ED7}">
      <dgm:prSet/>
      <dgm:spPr/>
      <dgm:t>
        <a:bodyPr/>
        <a:lstStyle/>
        <a:p>
          <a:endParaRPr lang="en-NG" sz="1800" b="1">
            <a:solidFill>
              <a:schemeClr val="tx1"/>
            </a:solidFill>
            <a:latin typeface="Garamond" panose="02020404030301010803" pitchFamily="18" charset="0"/>
          </a:endParaRPr>
        </a:p>
      </dgm:t>
    </dgm:pt>
    <dgm:pt modelId="{0AB5B5DC-5072-45D3-A97E-AF4FD4C3C760}" type="sibTrans" cxnId="{71073A69-6D2C-4EA8-B83A-691DCF609ED7}">
      <dgm:prSet/>
      <dgm:spPr/>
      <dgm:t>
        <a:bodyPr/>
        <a:lstStyle/>
        <a:p>
          <a:endParaRPr lang="en-NG" sz="1800" b="1">
            <a:solidFill>
              <a:schemeClr val="tx1"/>
            </a:solidFill>
            <a:latin typeface="Garamond" panose="02020404030301010803" pitchFamily="18" charset="0"/>
          </a:endParaRPr>
        </a:p>
      </dgm:t>
    </dgm:pt>
    <dgm:pt modelId="{23C7D17B-64AC-4AC3-9F9E-04AA754CC44F}">
      <dgm:prSet phldrT="[Text]" custT="1"/>
      <dgm:spPr/>
      <dgm:t>
        <a:bodyPr/>
        <a:lstStyle/>
        <a:p>
          <a:r>
            <a:rPr lang="en-US" sz="1800" b="1">
              <a:latin typeface="Garamond" panose="02020404030301010803" pitchFamily="18" charset="0"/>
            </a:rPr>
            <a:t>02</a:t>
          </a:r>
          <a:endParaRPr lang="en-NG" sz="1800" b="1" dirty="0">
            <a:latin typeface="Garamond" panose="02020404030301010803" pitchFamily="18" charset="0"/>
          </a:endParaRPr>
        </a:p>
      </dgm:t>
    </dgm:pt>
    <dgm:pt modelId="{A42F2429-FA35-4415-ABD2-0553EC824E10}" type="parTrans" cxnId="{BE540CE7-F455-43E0-9767-D3F1A10CF893}">
      <dgm:prSet/>
      <dgm:spPr/>
      <dgm:t>
        <a:bodyPr/>
        <a:lstStyle/>
        <a:p>
          <a:endParaRPr lang="en-NG" sz="1800" b="1">
            <a:solidFill>
              <a:schemeClr val="tx1"/>
            </a:solidFill>
            <a:latin typeface="Garamond" panose="02020404030301010803" pitchFamily="18" charset="0"/>
          </a:endParaRPr>
        </a:p>
      </dgm:t>
    </dgm:pt>
    <dgm:pt modelId="{4B953F88-45B6-495C-A714-24846AE299F0}" type="sibTrans" cxnId="{BE540CE7-F455-43E0-9767-D3F1A10CF893}">
      <dgm:prSet/>
      <dgm:spPr/>
      <dgm:t>
        <a:bodyPr/>
        <a:lstStyle/>
        <a:p>
          <a:endParaRPr lang="en-NG" sz="1800" b="1">
            <a:solidFill>
              <a:schemeClr val="tx1"/>
            </a:solidFill>
            <a:latin typeface="Garamond" panose="02020404030301010803" pitchFamily="18" charset="0"/>
          </a:endParaRPr>
        </a:p>
      </dgm:t>
    </dgm:pt>
    <dgm:pt modelId="{B85174F5-8AA1-47C2-8FDC-C637C5E6571F}">
      <dgm:prSet phldrT="[Text]" custT="1"/>
      <dgm:spPr/>
      <dgm:t>
        <a:bodyPr/>
        <a:lstStyle/>
        <a:p>
          <a:pPr>
            <a:buFont typeface="Arial" panose="020B0604020202020204" pitchFamily="34" charset="0"/>
            <a:buChar char="•"/>
          </a:pPr>
          <a:r>
            <a:rPr lang="en-US" sz="1800" b="1" dirty="0">
              <a:latin typeface="+mn-lt"/>
              <a:cs typeface="Arial" panose="020B0604020202020204" pitchFamily="34" charset="0"/>
            </a:rPr>
            <a:t>Nature of Life Insurance</a:t>
          </a:r>
          <a:endParaRPr lang="en-NG" sz="1800" b="1" dirty="0">
            <a:latin typeface="+mn-lt"/>
          </a:endParaRPr>
        </a:p>
      </dgm:t>
    </dgm:pt>
    <dgm:pt modelId="{86A3713E-06CB-4FAC-89A4-7A26EA4A13FE}" type="parTrans" cxnId="{66CDA62B-874D-4CB8-B88E-B8AB4384A6DC}">
      <dgm:prSet/>
      <dgm:spPr/>
      <dgm:t>
        <a:bodyPr/>
        <a:lstStyle/>
        <a:p>
          <a:endParaRPr lang="en-NG" sz="1800" b="1">
            <a:solidFill>
              <a:schemeClr val="tx1"/>
            </a:solidFill>
            <a:latin typeface="Garamond" panose="02020404030301010803" pitchFamily="18" charset="0"/>
          </a:endParaRPr>
        </a:p>
      </dgm:t>
    </dgm:pt>
    <dgm:pt modelId="{F3F2B385-A332-490A-865D-ED142FA2C3E9}" type="sibTrans" cxnId="{66CDA62B-874D-4CB8-B88E-B8AB4384A6DC}">
      <dgm:prSet/>
      <dgm:spPr/>
      <dgm:t>
        <a:bodyPr/>
        <a:lstStyle/>
        <a:p>
          <a:endParaRPr lang="en-NG" sz="1800" b="1">
            <a:solidFill>
              <a:schemeClr val="tx1"/>
            </a:solidFill>
            <a:latin typeface="Garamond" panose="02020404030301010803" pitchFamily="18" charset="0"/>
          </a:endParaRPr>
        </a:p>
      </dgm:t>
    </dgm:pt>
    <dgm:pt modelId="{010F27DA-E7C1-4853-8379-435E8F81BAC0}">
      <dgm:prSet phldrT="[Text]" custT="1"/>
      <dgm:spPr/>
      <dgm:t>
        <a:bodyPr/>
        <a:lstStyle/>
        <a:p>
          <a:r>
            <a:rPr lang="en-US" sz="1800" b="1">
              <a:latin typeface="Garamond" panose="02020404030301010803" pitchFamily="18" charset="0"/>
            </a:rPr>
            <a:t>03</a:t>
          </a:r>
          <a:endParaRPr lang="en-NG" sz="1800" b="1" dirty="0">
            <a:latin typeface="Garamond" panose="02020404030301010803" pitchFamily="18" charset="0"/>
          </a:endParaRPr>
        </a:p>
      </dgm:t>
    </dgm:pt>
    <dgm:pt modelId="{8F596B38-7194-445A-8D3F-DCE44A467DF0}" type="parTrans" cxnId="{061B0BE8-0835-451F-9507-25E2C9346E3E}">
      <dgm:prSet/>
      <dgm:spPr/>
      <dgm:t>
        <a:bodyPr/>
        <a:lstStyle/>
        <a:p>
          <a:endParaRPr lang="en-NG" sz="1800" b="1">
            <a:solidFill>
              <a:schemeClr val="tx1"/>
            </a:solidFill>
            <a:latin typeface="Garamond" panose="02020404030301010803" pitchFamily="18" charset="0"/>
          </a:endParaRPr>
        </a:p>
      </dgm:t>
    </dgm:pt>
    <dgm:pt modelId="{5C0C4AB3-729C-49BC-AE6F-0474A34439D8}" type="sibTrans" cxnId="{061B0BE8-0835-451F-9507-25E2C9346E3E}">
      <dgm:prSet/>
      <dgm:spPr/>
      <dgm:t>
        <a:bodyPr/>
        <a:lstStyle/>
        <a:p>
          <a:endParaRPr lang="en-NG" sz="1800" b="1">
            <a:solidFill>
              <a:schemeClr val="tx1"/>
            </a:solidFill>
            <a:latin typeface="Garamond" panose="02020404030301010803" pitchFamily="18" charset="0"/>
          </a:endParaRPr>
        </a:p>
      </dgm:t>
    </dgm:pt>
    <dgm:pt modelId="{DBF66D6D-1AB6-4AC0-AA3C-B660734EF76D}">
      <dgm:prSet phldrT="[Text]" custT="1"/>
      <dgm:spPr/>
      <dgm:t>
        <a:bodyPr/>
        <a:lstStyle/>
        <a:p>
          <a:r>
            <a:rPr lang="en-US" sz="1800" b="1">
              <a:latin typeface="Garamond" panose="02020404030301010803" pitchFamily="18" charset="0"/>
            </a:rPr>
            <a:t>04</a:t>
          </a:r>
          <a:endParaRPr lang="en-NG" sz="1800" b="1" dirty="0">
            <a:latin typeface="Garamond" panose="02020404030301010803" pitchFamily="18" charset="0"/>
          </a:endParaRPr>
        </a:p>
      </dgm:t>
    </dgm:pt>
    <dgm:pt modelId="{B1CA1AE4-D25B-4D22-8F3D-41B8902EC063}" type="parTrans" cxnId="{7974153A-53D1-417D-B3A5-2A7330C9BC0F}">
      <dgm:prSet/>
      <dgm:spPr/>
      <dgm:t>
        <a:bodyPr/>
        <a:lstStyle/>
        <a:p>
          <a:endParaRPr lang="en-NG" sz="1800" b="1">
            <a:solidFill>
              <a:schemeClr val="tx1"/>
            </a:solidFill>
            <a:latin typeface="Garamond" panose="02020404030301010803" pitchFamily="18" charset="0"/>
          </a:endParaRPr>
        </a:p>
      </dgm:t>
    </dgm:pt>
    <dgm:pt modelId="{E3014C00-AC74-4B6E-819D-E0360A2C10F3}" type="sibTrans" cxnId="{7974153A-53D1-417D-B3A5-2A7330C9BC0F}">
      <dgm:prSet/>
      <dgm:spPr/>
      <dgm:t>
        <a:bodyPr/>
        <a:lstStyle/>
        <a:p>
          <a:endParaRPr lang="en-NG" sz="1800" b="1">
            <a:solidFill>
              <a:schemeClr val="tx1"/>
            </a:solidFill>
            <a:latin typeface="Garamond" panose="02020404030301010803" pitchFamily="18" charset="0"/>
          </a:endParaRPr>
        </a:p>
      </dgm:t>
    </dgm:pt>
    <dgm:pt modelId="{D9ED061A-CBA2-464A-A363-4111E9C25B7A}">
      <dgm:prSet phldrT="[Text]" custT="1"/>
      <dgm:spPr/>
      <dgm:t>
        <a:bodyPr/>
        <a:lstStyle/>
        <a:p>
          <a:r>
            <a:rPr lang="en-US" sz="1800" b="1" dirty="0">
              <a:latin typeface="+mn-lt"/>
              <a:cs typeface="Arial" panose="020B0604020202020204" pitchFamily="34" charset="0"/>
            </a:rPr>
            <a:t>Bridging Financial Gaps for Families and Communities</a:t>
          </a:r>
          <a:endParaRPr lang="en-NG" sz="1800" b="1" dirty="0">
            <a:latin typeface="+mn-lt"/>
          </a:endParaRPr>
        </a:p>
      </dgm:t>
    </dgm:pt>
    <dgm:pt modelId="{3C21E085-9D26-4DA0-8B97-BE34A3967246}" type="parTrans" cxnId="{12BA6CC9-70A2-4BF9-85A7-9D5B914E4081}">
      <dgm:prSet/>
      <dgm:spPr/>
      <dgm:t>
        <a:bodyPr/>
        <a:lstStyle/>
        <a:p>
          <a:endParaRPr lang="en-NG" sz="1800" b="1">
            <a:solidFill>
              <a:schemeClr val="tx1"/>
            </a:solidFill>
            <a:latin typeface="Garamond" panose="02020404030301010803" pitchFamily="18" charset="0"/>
          </a:endParaRPr>
        </a:p>
      </dgm:t>
    </dgm:pt>
    <dgm:pt modelId="{FE574E5A-7974-4A25-AEF4-318B43BB8BF8}" type="sibTrans" cxnId="{12BA6CC9-70A2-4BF9-85A7-9D5B914E4081}">
      <dgm:prSet/>
      <dgm:spPr/>
      <dgm:t>
        <a:bodyPr/>
        <a:lstStyle/>
        <a:p>
          <a:endParaRPr lang="en-NG" sz="1800" b="1">
            <a:solidFill>
              <a:schemeClr val="tx1"/>
            </a:solidFill>
            <a:latin typeface="Garamond" panose="02020404030301010803" pitchFamily="18" charset="0"/>
          </a:endParaRPr>
        </a:p>
      </dgm:t>
    </dgm:pt>
    <dgm:pt modelId="{924CF94C-BBC7-42B8-874E-A83946A6EB58}">
      <dgm:prSet phldrT="[Text]" custT="1"/>
      <dgm:spPr/>
      <dgm:t>
        <a:bodyPr/>
        <a:lstStyle/>
        <a:p>
          <a:r>
            <a:rPr lang="en-US" sz="1800" b="1">
              <a:latin typeface="Garamond" panose="02020404030301010803" pitchFamily="18" charset="0"/>
            </a:rPr>
            <a:t>05</a:t>
          </a:r>
          <a:endParaRPr lang="en-NG" sz="1800" b="1" dirty="0">
            <a:latin typeface="Garamond" panose="02020404030301010803" pitchFamily="18" charset="0"/>
          </a:endParaRPr>
        </a:p>
      </dgm:t>
    </dgm:pt>
    <dgm:pt modelId="{01E892ED-C155-4B6A-B0B8-B2782AADEABD}" type="parTrans" cxnId="{E1791735-DD9A-4600-B448-01CE35057020}">
      <dgm:prSet/>
      <dgm:spPr/>
      <dgm:t>
        <a:bodyPr/>
        <a:lstStyle/>
        <a:p>
          <a:endParaRPr lang="en-NG" sz="1800" b="1">
            <a:solidFill>
              <a:schemeClr val="tx1"/>
            </a:solidFill>
            <a:latin typeface="Garamond" panose="02020404030301010803" pitchFamily="18" charset="0"/>
          </a:endParaRPr>
        </a:p>
      </dgm:t>
    </dgm:pt>
    <dgm:pt modelId="{842B6C83-1D17-4D29-8ADB-8CC7DD80A1CB}" type="sibTrans" cxnId="{E1791735-DD9A-4600-B448-01CE35057020}">
      <dgm:prSet/>
      <dgm:spPr/>
      <dgm:t>
        <a:bodyPr/>
        <a:lstStyle/>
        <a:p>
          <a:endParaRPr lang="en-NG" sz="1800" b="1">
            <a:solidFill>
              <a:schemeClr val="tx1"/>
            </a:solidFill>
            <a:latin typeface="Garamond" panose="02020404030301010803" pitchFamily="18" charset="0"/>
          </a:endParaRPr>
        </a:p>
      </dgm:t>
    </dgm:pt>
    <dgm:pt modelId="{648A08F2-602F-47CA-B355-087F26D8F1EC}">
      <dgm:prSet phldrT="[Text]" custT="1"/>
      <dgm:spPr/>
      <dgm:t>
        <a:bodyPr/>
        <a:lstStyle/>
        <a:p>
          <a:r>
            <a:rPr lang="en-US" sz="1800" b="1">
              <a:latin typeface="Garamond" panose="02020404030301010803" pitchFamily="18" charset="0"/>
            </a:rPr>
            <a:t>06</a:t>
          </a:r>
          <a:endParaRPr lang="en-NG" sz="1800" b="1" dirty="0">
            <a:latin typeface="Garamond" panose="02020404030301010803" pitchFamily="18" charset="0"/>
          </a:endParaRPr>
        </a:p>
      </dgm:t>
    </dgm:pt>
    <dgm:pt modelId="{D833810D-75C4-4597-AEA2-84A5D1AD1380}" type="parTrans" cxnId="{AF62B68D-D8D0-4C41-BB18-7912EB9620E0}">
      <dgm:prSet/>
      <dgm:spPr/>
      <dgm:t>
        <a:bodyPr/>
        <a:lstStyle/>
        <a:p>
          <a:endParaRPr lang="en-NG" sz="1800" b="1">
            <a:solidFill>
              <a:schemeClr val="tx1"/>
            </a:solidFill>
            <a:latin typeface="Garamond" panose="02020404030301010803" pitchFamily="18" charset="0"/>
          </a:endParaRPr>
        </a:p>
      </dgm:t>
    </dgm:pt>
    <dgm:pt modelId="{781F9753-05CE-4A2B-BAF3-30907460E49F}" type="sibTrans" cxnId="{AF62B68D-D8D0-4C41-BB18-7912EB9620E0}">
      <dgm:prSet/>
      <dgm:spPr/>
      <dgm:t>
        <a:bodyPr/>
        <a:lstStyle/>
        <a:p>
          <a:endParaRPr lang="en-NG" sz="1800" b="1">
            <a:solidFill>
              <a:schemeClr val="tx1"/>
            </a:solidFill>
            <a:latin typeface="Garamond" panose="02020404030301010803" pitchFamily="18" charset="0"/>
          </a:endParaRPr>
        </a:p>
      </dgm:t>
    </dgm:pt>
    <dgm:pt modelId="{D7136274-CAFE-4C4C-9237-50977B4DB826}">
      <dgm:prSet phldrT="[Text]" custT="1"/>
      <dgm:spPr/>
      <dgm:t>
        <a:bodyPr/>
        <a:lstStyle/>
        <a:p>
          <a:r>
            <a:rPr lang="en-US" sz="1800" b="1" dirty="0">
              <a:latin typeface="+mn-lt"/>
            </a:rPr>
            <a:t>Conclusion</a:t>
          </a:r>
          <a:endParaRPr lang="en-NG" sz="1800" b="1" dirty="0">
            <a:latin typeface="+mn-lt"/>
          </a:endParaRPr>
        </a:p>
      </dgm:t>
    </dgm:pt>
    <dgm:pt modelId="{78E1EA00-86F4-4EDF-94AB-4A3A7F4F4AE1}" type="parTrans" cxnId="{98A222A1-45B1-44FC-A315-6810C126B5E6}">
      <dgm:prSet/>
      <dgm:spPr/>
      <dgm:t>
        <a:bodyPr/>
        <a:lstStyle/>
        <a:p>
          <a:endParaRPr lang="en-NG" sz="1800" b="1">
            <a:solidFill>
              <a:schemeClr val="tx1"/>
            </a:solidFill>
            <a:latin typeface="Garamond" panose="02020404030301010803" pitchFamily="18" charset="0"/>
          </a:endParaRPr>
        </a:p>
      </dgm:t>
    </dgm:pt>
    <dgm:pt modelId="{B44CC09F-BDEC-4577-8F03-36DE3B58971E}" type="sibTrans" cxnId="{98A222A1-45B1-44FC-A315-6810C126B5E6}">
      <dgm:prSet/>
      <dgm:spPr/>
      <dgm:t>
        <a:bodyPr/>
        <a:lstStyle/>
        <a:p>
          <a:endParaRPr lang="en-NG" sz="1800" b="1">
            <a:solidFill>
              <a:schemeClr val="tx1"/>
            </a:solidFill>
            <a:latin typeface="Garamond" panose="02020404030301010803" pitchFamily="18" charset="0"/>
          </a:endParaRPr>
        </a:p>
      </dgm:t>
    </dgm:pt>
    <dgm:pt modelId="{F87175F8-B972-406C-88FB-0C4BF997AAEB}">
      <dgm:prSet phldrT="[Text]" custT="1"/>
      <dgm:spPr/>
      <dgm:t>
        <a:bodyPr/>
        <a:lstStyle/>
        <a:p>
          <a:r>
            <a:rPr lang="en-US" sz="1800" b="1" dirty="0">
              <a:latin typeface="+mn-lt"/>
              <a:cs typeface="Arial" panose="020B0604020202020204" pitchFamily="34" charset="0"/>
            </a:rPr>
            <a:t>Life Insurance Benefits for Families and Communities</a:t>
          </a:r>
          <a:endParaRPr lang="en-NG" sz="1800" b="1" dirty="0">
            <a:latin typeface="+mn-lt"/>
          </a:endParaRPr>
        </a:p>
      </dgm:t>
    </dgm:pt>
    <dgm:pt modelId="{BC3DD8F4-19F2-43BA-86A2-79A6AD82806F}" type="parTrans" cxnId="{05594538-CB55-4B14-A0F3-C059DDAC74D7}">
      <dgm:prSet/>
      <dgm:spPr/>
      <dgm:t>
        <a:bodyPr/>
        <a:lstStyle/>
        <a:p>
          <a:endParaRPr lang="en-NG" sz="1800" b="1">
            <a:solidFill>
              <a:schemeClr val="tx1"/>
            </a:solidFill>
            <a:latin typeface="Garamond" panose="02020404030301010803" pitchFamily="18" charset="0"/>
          </a:endParaRPr>
        </a:p>
      </dgm:t>
    </dgm:pt>
    <dgm:pt modelId="{93C12F88-DD28-4718-B93E-4147480EEF06}" type="sibTrans" cxnId="{05594538-CB55-4B14-A0F3-C059DDAC74D7}">
      <dgm:prSet/>
      <dgm:spPr/>
      <dgm:t>
        <a:bodyPr/>
        <a:lstStyle/>
        <a:p>
          <a:endParaRPr lang="en-NG" sz="1800" b="1">
            <a:solidFill>
              <a:schemeClr val="tx1"/>
            </a:solidFill>
            <a:latin typeface="Garamond" panose="02020404030301010803" pitchFamily="18" charset="0"/>
          </a:endParaRPr>
        </a:p>
      </dgm:t>
    </dgm:pt>
    <dgm:pt modelId="{7FE9FB9B-39C8-4581-8126-E72C47BB4B67}">
      <dgm:prSet phldrT="[Text]" custT="1"/>
      <dgm:spPr/>
      <dgm:t>
        <a:bodyPr/>
        <a:lstStyle/>
        <a:p>
          <a:r>
            <a:rPr lang="en-US" sz="1800" b="1" dirty="0">
              <a:latin typeface="+mn-lt"/>
              <a:cs typeface="Arial" panose="020B0604020202020204" pitchFamily="34" charset="0"/>
            </a:rPr>
            <a:t>Making Life Insurance Products Readily be “Bought Instead of Being Sold”</a:t>
          </a:r>
          <a:endParaRPr lang="en-NG" sz="1800" b="1" dirty="0">
            <a:latin typeface="+mn-lt"/>
          </a:endParaRPr>
        </a:p>
      </dgm:t>
    </dgm:pt>
    <dgm:pt modelId="{33A119B0-C6E5-4356-BF68-C7927DA11BF0}" type="parTrans" cxnId="{D28087E5-00C2-4163-8853-4669F34F67F6}">
      <dgm:prSet/>
      <dgm:spPr/>
      <dgm:t>
        <a:bodyPr/>
        <a:lstStyle/>
        <a:p>
          <a:endParaRPr lang="en-NG" sz="1800" b="1">
            <a:solidFill>
              <a:schemeClr val="tx1"/>
            </a:solidFill>
            <a:latin typeface="Garamond" panose="02020404030301010803" pitchFamily="18" charset="0"/>
          </a:endParaRPr>
        </a:p>
      </dgm:t>
    </dgm:pt>
    <dgm:pt modelId="{362381BA-D792-4CD3-BF64-F41017E3454A}" type="sibTrans" cxnId="{D28087E5-00C2-4163-8853-4669F34F67F6}">
      <dgm:prSet/>
      <dgm:spPr/>
      <dgm:t>
        <a:bodyPr/>
        <a:lstStyle/>
        <a:p>
          <a:endParaRPr lang="en-NG" sz="1800" b="1">
            <a:solidFill>
              <a:schemeClr val="tx1"/>
            </a:solidFill>
            <a:latin typeface="Garamond" panose="02020404030301010803" pitchFamily="18" charset="0"/>
          </a:endParaRPr>
        </a:p>
      </dgm:t>
    </dgm:pt>
    <dgm:pt modelId="{C9B5F64A-DC0C-4C36-97FD-EE97E7F7A6B4}" type="pres">
      <dgm:prSet presAssocID="{4840E857-0F71-4ADD-B1B6-CCC4C7E5919C}" presName="Name0" presStyleCnt="0">
        <dgm:presLayoutVars>
          <dgm:dir/>
          <dgm:animLvl val="lvl"/>
          <dgm:resizeHandles val="exact"/>
        </dgm:presLayoutVars>
      </dgm:prSet>
      <dgm:spPr/>
    </dgm:pt>
    <dgm:pt modelId="{8B7C7E3C-E398-4590-965C-6CE970F973BA}" type="pres">
      <dgm:prSet presAssocID="{2720D6C2-1EB8-43FB-9E74-85994F72033A}" presName="linNode" presStyleCnt="0"/>
      <dgm:spPr/>
    </dgm:pt>
    <dgm:pt modelId="{6C5C8C56-577A-4B3D-B7EF-4D2C89628A46}" type="pres">
      <dgm:prSet presAssocID="{2720D6C2-1EB8-43FB-9E74-85994F72033A}" presName="parTx" presStyleLbl="revTx" presStyleIdx="0" presStyleCnt="6">
        <dgm:presLayoutVars>
          <dgm:chMax val="1"/>
          <dgm:bulletEnabled val="1"/>
        </dgm:presLayoutVars>
      </dgm:prSet>
      <dgm:spPr/>
    </dgm:pt>
    <dgm:pt modelId="{76E6CD39-267F-4E97-AFB1-43130ACA2519}" type="pres">
      <dgm:prSet presAssocID="{2720D6C2-1EB8-43FB-9E74-85994F72033A}" presName="bracket" presStyleLbl="parChTrans1D1" presStyleIdx="0" presStyleCnt="6"/>
      <dgm:spPr/>
    </dgm:pt>
    <dgm:pt modelId="{62CB7D0A-4073-41AE-BD2C-579E09604E31}" type="pres">
      <dgm:prSet presAssocID="{2720D6C2-1EB8-43FB-9E74-85994F72033A}" presName="spH" presStyleCnt="0"/>
      <dgm:spPr/>
    </dgm:pt>
    <dgm:pt modelId="{BF8AD30B-80EE-48C7-8F1F-0A86AEF315AA}" type="pres">
      <dgm:prSet presAssocID="{2720D6C2-1EB8-43FB-9E74-85994F72033A}" presName="desTx" presStyleLbl="node1" presStyleIdx="0" presStyleCnt="6">
        <dgm:presLayoutVars>
          <dgm:bulletEnabled val="1"/>
        </dgm:presLayoutVars>
      </dgm:prSet>
      <dgm:spPr/>
    </dgm:pt>
    <dgm:pt modelId="{3E903E10-ADD0-490E-95B9-C37CFFFAED06}" type="pres">
      <dgm:prSet presAssocID="{FCA7B02D-F58B-44F1-A44F-5D4CDFEA71F0}" presName="spV" presStyleCnt="0"/>
      <dgm:spPr/>
    </dgm:pt>
    <dgm:pt modelId="{CFF67D99-CCAC-401A-BA95-69BC5850EBFB}" type="pres">
      <dgm:prSet presAssocID="{23C7D17B-64AC-4AC3-9F9E-04AA754CC44F}" presName="linNode" presStyleCnt="0"/>
      <dgm:spPr/>
    </dgm:pt>
    <dgm:pt modelId="{FDD0520C-8FC2-498C-94B9-12EB62415C1F}" type="pres">
      <dgm:prSet presAssocID="{23C7D17B-64AC-4AC3-9F9E-04AA754CC44F}" presName="parTx" presStyleLbl="revTx" presStyleIdx="1" presStyleCnt="6">
        <dgm:presLayoutVars>
          <dgm:chMax val="1"/>
          <dgm:bulletEnabled val="1"/>
        </dgm:presLayoutVars>
      </dgm:prSet>
      <dgm:spPr/>
    </dgm:pt>
    <dgm:pt modelId="{A415383E-4DC9-49E3-92BB-995648863AA5}" type="pres">
      <dgm:prSet presAssocID="{23C7D17B-64AC-4AC3-9F9E-04AA754CC44F}" presName="bracket" presStyleLbl="parChTrans1D1" presStyleIdx="1" presStyleCnt="6"/>
      <dgm:spPr/>
    </dgm:pt>
    <dgm:pt modelId="{4E6A3565-853B-4511-A41B-B051ED3A944D}" type="pres">
      <dgm:prSet presAssocID="{23C7D17B-64AC-4AC3-9F9E-04AA754CC44F}" presName="spH" presStyleCnt="0"/>
      <dgm:spPr/>
    </dgm:pt>
    <dgm:pt modelId="{96D343BE-6052-4CE4-96F7-030FCF67BF3D}" type="pres">
      <dgm:prSet presAssocID="{23C7D17B-64AC-4AC3-9F9E-04AA754CC44F}" presName="desTx" presStyleLbl="node1" presStyleIdx="1" presStyleCnt="6">
        <dgm:presLayoutVars>
          <dgm:bulletEnabled val="1"/>
        </dgm:presLayoutVars>
      </dgm:prSet>
      <dgm:spPr/>
    </dgm:pt>
    <dgm:pt modelId="{5EE9212F-1237-49B1-81E7-6D05042D06C6}" type="pres">
      <dgm:prSet presAssocID="{4B953F88-45B6-495C-A714-24846AE299F0}" presName="spV" presStyleCnt="0"/>
      <dgm:spPr/>
    </dgm:pt>
    <dgm:pt modelId="{C166A6DD-59AA-4E17-BD45-1A3A2D4B6673}" type="pres">
      <dgm:prSet presAssocID="{010F27DA-E7C1-4853-8379-435E8F81BAC0}" presName="linNode" presStyleCnt="0"/>
      <dgm:spPr/>
    </dgm:pt>
    <dgm:pt modelId="{9DA8A433-D987-4051-98E9-16254A1688C7}" type="pres">
      <dgm:prSet presAssocID="{010F27DA-E7C1-4853-8379-435E8F81BAC0}" presName="parTx" presStyleLbl="revTx" presStyleIdx="2" presStyleCnt="6">
        <dgm:presLayoutVars>
          <dgm:chMax val="1"/>
          <dgm:bulletEnabled val="1"/>
        </dgm:presLayoutVars>
      </dgm:prSet>
      <dgm:spPr/>
    </dgm:pt>
    <dgm:pt modelId="{38DFD931-54BC-4079-B482-F636A5ECA84E}" type="pres">
      <dgm:prSet presAssocID="{010F27DA-E7C1-4853-8379-435E8F81BAC0}" presName="bracket" presStyleLbl="parChTrans1D1" presStyleIdx="2" presStyleCnt="6"/>
      <dgm:spPr/>
    </dgm:pt>
    <dgm:pt modelId="{F790B344-9CBA-4490-B176-F49CA79E7862}" type="pres">
      <dgm:prSet presAssocID="{010F27DA-E7C1-4853-8379-435E8F81BAC0}" presName="spH" presStyleCnt="0"/>
      <dgm:spPr/>
    </dgm:pt>
    <dgm:pt modelId="{F05FB4C5-D83F-4493-8578-56938792E861}" type="pres">
      <dgm:prSet presAssocID="{010F27DA-E7C1-4853-8379-435E8F81BAC0}" presName="desTx" presStyleLbl="node1" presStyleIdx="2" presStyleCnt="6">
        <dgm:presLayoutVars>
          <dgm:bulletEnabled val="1"/>
        </dgm:presLayoutVars>
      </dgm:prSet>
      <dgm:spPr/>
    </dgm:pt>
    <dgm:pt modelId="{B422273A-A038-4140-A66D-068330AAC438}" type="pres">
      <dgm:prSet presAssocID="{5C0C4AB3-729C-49BC-AE6F-0474A34439D8}" presName="spV" presStyleCnt="0"/>
      <dgm:spPr/>
    </dgm:pt>
    <dgm:pt modelId="{9EE63CD3-2BDD-4017-963E-9CE73F3F6ECB}" type="pres">
      <dgm:prSet presAssocID="{DBF66D6D-1AB6-4AC0-AA3C-B660734EF76D}" presName="linNode" presStyleCnt="0"/>
      <dgm:spPr/>
    </dgm:pt>
    <dgm:pt modelId="{7C106550-7CE3-40F5-8C01-841E60116226}" type="pres">
      <dgm:prSet presAssocID="{DBF66D6D-1AB6-4AC0-AA3C-B660734EF76D}" presName="parTx" presStyleLbl="revTx" presStyleIdx="3" presStyleCnt="6">
        <dgm:presLayoutVars>
          <dgm:chMax val="1"/>
          <dgm:bulletEnabled val="1"/>
        </dgm:presLayoutVars>
      </dgm:prSet>
      <dgm:spPr/>
    </dgm:pt>
    <dgm:pt modelId="{F8B54858-3CEA-4A64-9861-5DC3E7E735D2}" type="pres">
      <dgm:prSet presAssocID="{DBF66D6D-1AB6-4AC0-AA3C-B660734EF76D}" presName="bracket" presStyleLbl="parChTrans1D1" presStyleIdx="3" presStyleCnt="6"/>
      <dgm:spPr/>
    </dgm:pt>
    <dgm:pt modelId="{C5E3AA77-C2BB-4320-BD88-0D115916FCC3}" type="pres">
      <dgm:prSet presAssocID="{DBF66D6D-1AB6-4AC0-AA3C-B660734EF76D}" presName="spH" presStyleCnt="0"/>
      <dgm:spPr/>
    </dgm:pt>
    <dgm:pt modelId="{8D2C95F9-79E6-4A5E-B960-B44573E93C3D}" type="pres">
      <dgm:prSet presAssocID="{DBF66D6D-1AB6-4AC0-AA3C-B660734EF76D}" presName="desTx" presStyleLbl="node1" presStyleIdx="3" presStyleCnt="6">
        <dgm:presLayoutVars>
          <dgm:bulletEnabled val="1"/>
        </dgm:presLayoutVars>
      </dgm:prSet>
      <dgm:spPr/>
    </dgm:pt>
    <dgm:pt modelId="{093D0E40-BE35-4E85-9870-43B73D761ED9}" type="pres">
      <dgm:prSet presAssocID="{E3014C00-AC74-4B6E-819D-E0360A2C10F3}" presName="spV" presStyleCnt="0"/>
      <dgm:spPr/>
    </dgm:pt>
    <dgm:pt modelId="{79342D6E-44BA-4628-856E-88A34EE4AD72}" type="pres">
      <dgm:prSet presAssocID="{924CF94C-BBC7-42B8-874E-A83946A6EB58}" presName="linNode" presStyleCnt="0"/>
      <dgm:spPr/>
    </dgm:pt>
    <dgm:pt modelId="{FB2416E3-6B6A-4F46-9926-998C7092F806}" type="pres">
      <dgm:prSet presAssocID="{924CF94C-BBC7-42B8-874E-A83946A6EB58}" presName="parTx" presStyleLbl="revTx" presStyleIdx="4" presStyleCnt="6">
        <dgm:presLayoutVars>
          <dgm:chMax val="1"/>
          <dgm:bulletEnabled val="1"/>
        </dgm:presLayoutVars>
      </dgm:prSet>
      <dgm:spPr/>
    </dgm:pt>
    <dgm:pt modelId="{4D95D666-C261-4AAA-956C-4E7A6B250C90}" type="pres">
      <dgm:prSet presAssocID="{924CF94C-BBC7-42B8-874E-A83946A6EB58}" presName="bracket" presStyleLbl="parChTrans1D1" presStyleIdx="4" presStyleCnt="6"/>
      <dgm:spPr/>
    </dgm:pt>
    <dgm:pt modelId="{E9114FE2-2B7F-4801-AA15-48034E14DB4F}" type="pres">
      <dgm:prSet presAssocID="{924CF94C-BBC7-42B8-874E-A83946A6EB58}" presName="spH" presStyleCnt="0"/>
      <dgm:spPr/>
    </dgm:pt>
    <dgm:pt modelId="{BD816F8D-EB24-4D57-ABE1-4C354B73AB02}" type="pres">
      <dgm:prSet presAssocID="{924CF94C-BBC7-42B8-874E-A83946A6EB58}" presName="desTx" presStyleLbl="node1" presStyleIdx="4" presStyleCnt="6">
        <dgm:presLayoutVars>
          <dgm:bulletEnabled val="1"/>
        </dgm:presLayoutVars>
      </dgm:prSet>
      <dgm:spPr/>
    </dgm:pt>
    <dgm:pt modelId="{2DFAE254-E218-459F-A459-B103090988CD}" type="pres">
      <dgm:prSet presAssocID="{842B6C83-1D17-4D29-8ADB-8CC7DD80A1CB}" presName="spV" presStyleCnt="0"/>
      <dgm:spPr/>
    </dgm:pt>
    <dgm:pt modelId="{0C40F2F6-D548-499C-9650-A3AF6148C9BC}" type="pres">
      <dgm:prSet presAssocID="{648A08F2-602F-47CA-B355-087F26D8F1EC}" presName="linNode" presStyleCnt="0"/>
      <dgm:spPr/>
    </dgm:pt>
    <dgm:pt modelId="{8C3DD855-F458-4467-89F7-E1E6ADBBF086}" type="pres">
      <dgm:prSet presAssocID="{648A08F2-602F-47CA-B355-087F26D8F1EC}" presName="parTx" presStyleLbl="revTx" presStyleIdx="5" presStyleCnt="6">
        <dgm:presLayoutVars>
          <dgm:chMax val="1"/>
          <dgm:bulletEnabled val="1"/>
        </dgm:presLayoutVars>
      </dgm:prSet>
      <dgm:spPr/>
    </dgm:pt>
    <dgm:pt modelId="{6331D1B1-C395-47F2-91FE-BCB6CA8AE427}" type="pres">
      <dgm:prSet presAssocID="{648A08F2-602F-47CA-B355-087F26D8F1EC}" presName="bracket" presStyleLbl="parChTrans1D1" presStyleIdx="5" presStyleCnt="6"/>
      <dgm:spPr/>
    </dgm:pt>
    <dgm:pt modelId="{0C760F21-473A-4293-8B61-2A993062F3D3}" type="pres">
      <dgm:prSet presAssocID="{648A08F2-602F-47CA-B355-087F26D8F1EC}" presName="spH" presStyleCnt="0"/>
      <dgm:spPr/>
    </dgm:pt>
    <dgm:pt modelId="{D6C71090-E93A-4391-906F-A7583421A023}" type="pres">
      <dgm:prSet presAssocID="{648A08F2-602F-47CA-B355-087F26D8F1EC}" presName="desTx" presStyleLbl="node1" presStyleIdx="5" presStyleCnt="6">
        <dgm:presLayoutVars>
          <dgm:bulletEnabled val="1"/>
        </dgm:presLayoutVars>
      </dgm:prSet>
      <dgm:spPr/>
    </dgm:pt>
  </dgm:ptLst>
  <dgm:cxnLst>
    <dgm:cxn modelId="{C602A01C-8D32-45A7-A665-F9E24EFA54BF}" type="presOf" srcId="{D7136274-CAFE-4C4C-9237-50977B4DB826}" destId="{D6C71090-E93A-4391-906F-A7583421A023}" srcOrd="0" destOrd="0" presId="urn:diagrams.loki3.com/BracketList"/>
    <dgm:cxn modelId="{50C02925-FAC7-4616-BC1B-34AC11329569}" type="presOf" srcId="{010F27DA-E7C1-4853-8379-435E8F81BAC0}" destId="{9DA8A433-D987-4051-98E9-16254A1688C7}" srcOrd="0" destOrd="0" presId="urn:diagrams.loki3.com/BracketList"/>
    <dgm:cxn modelId="{66CDA62B-874D-4CB8-B88E-B8AB4384A6DC}" srcId="{23C7D17B-64AC-4AC3-9F9E-04AA754CC44F}" destId="{B85174F5-8AA1-47C2-8FDC-C637C5E6571F}" srcOrd="0" destOrd="0" parTransId="{86A3713E-06CB-4FAC-89A4-7A26EA4A13FE}" sibTransId="{F3F2B385-A332-490A-865D-ED142FA2C3E9}"/>
    <dgm:cxn modelId="{5AF6F82B-8442-4957-BE81-C9CD96FF905A}" type="presOf" srcId="{DBF66D6D-1AB6-4AC0-AA3C-B660734EF76D}" destId="{7C106550-7CE3-40F5-8C01-841E60116226}" srcOrd="0" destOrd="0" presId="urn:diagrams.loki3.com/BracketList"/>
    <dgm:cxn modelId="{E1791735-DD9A-4600-B448-01CE35057020}" srcId="{4840E857-0F71-4ADD-B1B6-CCC4C7E5919C}" destId="{924CF94C-BBC7-42B8-874E-A83946A6EB58}" srcOrd="4" destOrd="0" parTransId="{01E892ED-C155-4B6A-B0B8-B2782AADEABD}" sibTransId="{842B6C83-1D17-4D29-8ADB-8CC7DD80A1CB}"/>
    <dgm:cxn modelId="{D4473C35-9F1C-4444-AAF6-97A7C214ECB8}" type="presOf" srcId="{924CF94C-BBC7-42B8-874E-A83946A6EB58}" destId="{FB2416E3-6B6A-4F46-9926-998C7092F806}" srcOrd="0" destOrd="0" presId="urn:diagrams.loki3.com/BracketList"/>
    <dgm:cxn modelId="{05594538-CB55-4B14-A0F3-C059DDAC74D7}" srcId="{924CF94C-BBC7-42B8-874E-A83946A6EB58}" destId="{F87175F8-B972-406C-88FB-0C4BF997AAEB}" srcOrd="0" destOrd="0" parTransId="{BC3DD8F4-19F2-43BA-86A2-79A6AD82806F}" sibTransId="{93C12F88-DD28-4718-B93E-4147480EEF06}"/>
    <dgm:cxn modelId="{7974153A-53D1-417D-B3A5-2A7330C9BC0F}" srcId="{4840E857-0F71-4ADD-B1B6-CCC4C7E5919C}" destId="{DBF66D6D-1AB6-4AC0-AA3C-B660734EF76D}" srcOrd="3" destOrd="0" parTransId="{B1CA1AE4-D25B-4D22-8F3D-41B8902EC063}" sibTransId="{E3014C00-AC74-4B6E-819D-E0360A2C10F3}"/>
    <dgm:cxn modelId="{12D2633E-4B97-4657-BB38-2821FE2B0270}" type="presOf" srcId="{F87175F8-B972-406C-88FB-0C4BF997AAEB}" destId="{BD816F8D-EB24-4D57-ABE1-4C354B73AB02}" srcOrd="0" destOrd="0" presId="urn:diagrams.loki3.com/BracketList"/>
    <dgm:cxn modelId="{71073A69-6D2C-4EA8-B83A-691DCF609ED7}" srcId="{2720D6C2-1EB8-43FB-9E74-85994F72033A}" destId="{7403BE92-ADAB-4185-BF37-435594E78570}" srcOrd="0" destOrd="0" parTransId="{8E9A13EC-46EF-4A8B-90AF-A91D9AAC1A36}" sibTransId="{0AB5B5DC-5072-45D3-A97E-AF4FD4C3C760}"/>
    <dgm:cxn modelId="{54F5A658-E848-42E5-8315-50263179EA6A}" type="presOf" srcId="{4840E857-0F71-4ADD-B1B6-CCC4C7E5919C}" destId="{C9B5F64A-DC0C-4C36-97FD-EE97E7F7A6B4}" srcOrd="0" destOrd="0" presId="urn:diagrams.loki3.com/BracketList"/>
    <dgm:cxn modelId="{3181F38C-97DA-4C0D-B5B6-E4EE723B8F75}" type="presOf" srcId="{2720D6C2-1EB8-43FB-9E74-85994F72033A}" destId="{6C5C8C56-577A-4B3D-B7EF-4D2C89628A46}" srcOrd="0" destOrd="0" presId="urn:diagrams.loki3.com/BracketList"/>
    <dgm:cxn modelId="{AF62B68D-D8D0-4C41-BB18-7912EB9620E0}" srcId="{4840E857-0F71-4ADD-B1B6-CCC4C7E5919C}" destId="{648A08F2-602F-47CA-B355-087F26D8F1EC}" srcOrd="5" destOrd="0" parTransId="{D833810D-75C4-4597-AEA2-84A5D1AD1380}" sibTransId="{781F9753-05CE-4A2B-BAF3-30907460E49F}"/>
    <dgm:cxn modelId="{D93EAD94-C0BA-4480-8FED-01E8C11FDDA9}" type="presOf" srcId="{B85174F5-8AA1-47C2-8FDC-C637C5E6571F}" destId="{96D343BE-6052-4CE4-96F7-030FCF67BF3D}" srcOrd="0" destOrd="0" presId="urn:diagrams.loki3.com/BracketList"/>
    <dgm:cxn modelId="{98A222A1-45B1-44FC-A315-6810C126B5E6}" srcId="{648A08F2-602F-47CA-B355-087F26D8F1EC}" destId="{D7136274-CAFE-4C4C-9237-50977B4DB826}" srcOrd="0" destOrd="0" parTransId="{78E1EA00-86F4-4EDF-94AB-4A3A7F4F4AE1}" sibTransId="{B44CC09F-BDEC-4577-8F03-36DE3B58971E}"/>
    <dgm:cxn modelId="{9EE03EAA-A3A6-497D-B9DC-442210198E3B}" type="presOf" srcId="{23C7D17B-64AC-4AC3-9F9E-04AA754CC44F}" destId="{FDD0520C-8FC2-498C-94B9-12EB62415C1F}" srcOrd="0" destOrd="0" presId="urn:diagrams.loki3.com/BracketList"/>
    <dgm:cxn modelId="{EF040AAE-52D5-4158-9A24-EF09D3CCAA9C}" type="presOf" srcId="{648A08F2-602F-47CA-B355-087F26D8F1EC}" destId="{8C3DD855-F458-4467-89F7-E1E6ADBBF086}" srcOrd="0" destOrd="0" presId="urn:diagrams.loki3.com/BracketList"/>
    <dgm:cxn modelId="{A90D12B5-FEDD-48B0-8DD4-C02322810F54}" type="presOf" srcId="{D9ED061A-CBA2-464A-A363-4111E9C25B7A}" destId="{F05FB4C5-D83F-4493-8578-56938792E861}" srcOrd="0" destOrd="0" presId="urn:diagrams.loki3.com/BracketList"/>
    <dgm:cxn modelId="{900E64C2-A0A1-40B9-8FEF-9B16E915275D}" type="presOf" srcId="{7FE9FB9B-39C8-4581-8126-E72C47BB4B67}" destId="{8D2C95F9-79E6-4A5E-B960-B44573E93C3D}" srcOrd="0" destOrd="0" presId="urn:diagrams.loki3.com/BracketList"/>
    <dgm:cxn modelId="{12BA6CC9-70A2-4BF9-85A7-9D5B914E4081}" srcId="{010F27DA-E7C1-4853-8379-435E8F81BAC0}" destId="{D9ED061A-CBA2-464A-A363-4111E9C25B7A}" srcOrd="0" destOrd="0" parTransId="{3C21E085-9D26-4DA0-8B97-BE34A3967246}" sibTransId="{FE574E5A-7974-4A25-AEF4-318B43BB8BF8}"/>
    <dgm:cxn modelId="{D28087E5-00C2-4163-8853-4669F34F67F6}" srcId="{DBF66D6D-1AB6-4AC0-AA3C-B660734EF76D}" destId="{7FE9FB9B-39C8-4581-8126-E72C47BB4B67}" srcOrd="0" destOrd="0" parTransId="{33A119B0-C6E5-4356-BF68-C7927DA11BF0}" sibTransId="{362381BA-D792-4CD3-BF64-F41017E3454A}"/>
    <dgm:cxn modelId="{BE540CE7-F455-43E0-9767-D3F1A10CF893}" srcId="{4840E857-0F71-4ADD-B1B6-CCC4C7E5919C}" destId="{23C7D17B-64AC-4AC3-9F9E-04AA754CC44F}" srcOrd="1" destOrd="0" parTransId="{A42F2429-FA35-4415-ABD2-0553EC824E10}" sibTransId="{4B953F88-45B6-495C-A714-24846AE299F0}"/>
    <dgm:cxn modelId="{061B0BE8-0835-451F-9507-25E2C9346E3E}" srcId="{4840E857-0F71-4ADD-B1B6-CCC4C7E5919C}" destId="{010F27DA-E7C1-4853-8379-435E8F81BAC0}" srcOrd="2" destOrd="0" parTransId="{8F596B38-7194-445A-8D3F-DCE44A467DF0}" sibTransId="{5C0C4AB3-729C-49BC-AE6F-0474A34439D8}"/>
    <dgm:cxn modelId="{B85F45ED-B05D-4EED-AD4C-B1A2DAEEF691}" type="presOf" srcId="{7403BE92-ADAB-4185-BF37-435594E78570}" destId="{BF8AD30B-80EE-48C7-8F1F-0A86AEF315AA}" srcOrd="0" destOrd="0" presId="urn:diagrams.loki3.com/BracketList"/>
    <dgm:cxn modelId="{30F1F5F8-FFFC-44B8-B6F0-D545C10FE30A}" srcId="{4840E857-0F71-4ADD-B1B6-CCC4C7E5919C}" destId="{2720D6C2-1EB8-43FB-9E74-85994F72033A}" srcOrd="0" destOrd="0" parTransId="{164C8DEE-754C-4A4C-9144-47C335ECD6FF}" sibTransId="{FCA7B02D-F58B-44F1-A44F-5D4CDFEA71F0}"/>
    <dgm:cxn modelId="{3C971792-3ECB-4ABF-96A4-94AC37E9ADBB}" type="presParOf" srcId="{C9B5F64A-DC0C-4C36-97FD-EE97E7F7A6B4}" destId="{8B7C7E3C-E398-4590-965C-6CE970F973BA}" srcOrd="0" destOrd="0" presId="urn:diagrams.loki3.com/BracketList"/>
    <dgm:cxn modelId="{6894EF67-5C04-4F25-B66B-1C022FA4772B}" type="presParOf" srcId="{8B7C7E3C-E398-4590-965C-6CE970F973BA}" destId="{6C5C8C56-577A-4B3D-B7EF-4D2C89628A46}" srcOrd="0" destOrd="0" presId="urn:diagrams.loki3.com/BracketList"/>
    <dgm:cxn modelId="{979AF3F3-0E4C-4698-9BDB-99BF30C0D597}" type="presParOf" srcId="{8B7C7E3C-E398-4590-965C-6CE970F973BA}" destId="{76E6CD39-267F-4E97-AFB1-43130ACA2519}" srcOrd="1" destOrd="0" presId="urn:diagrams.loki3.com/BracketList"/>
    <dgm:cxn modelId="{6E8BFE9A-A2A6-479A-BDD0-B7A9D22C2E88}" type="presParOf" srcId="{8B7C7E3C-E398-4590-965C-6CE970F973BA}" destId="{62CB7D0A-4073-41AE-BD2C-579E09604E31}" srcOrd="2" destOrd="0" presId="urn:diagrams.loki3.com/BracketList"/>
    <dgm:cxn modelId="{D57F2992-D40A-49BF-AD93-0D7D06B5A727}" type="presParOf" srcId="{8B7C7E3C-E398-4590-965C-6CE970F973BA}" destId="{BF8AD30B-80EE-48C7-8F1F-0A86AEF315AA}" srcOrd="3" destOrd="0" presId="urn:diagrams.loki3.com/BracketList"/>
    <dgm:cxn modelId="{296757B3-A648-48F9-A484-ED70005F7FE1}" type="presParOf" srcId="{C9B5F64A-DC0C-4C36-97FD-EE97E7F7A6B4}" destId="{3E903E10-ADD0-490E-95B9-C37CFFFAED06}" srcOrd="1" destOrd="0" presId="urn:diagrams.loki3.com/BracketList"/>
    <dgm:cxn modelId="{1A574128-FB8B-43FF-8784-88B0CD021116}" type="presParOf" srcId="{C9B5F64A-DC0C-4C36-97FD-EE97E7F7A6B4}" destId="{CFF67D99-CCAC-401A-BA95-69BC5850EBFB}" srcOrd="2" destOrd="0" presId="urn:diagrams.loki3.com/BracketList"/>
    <dgm:cxn modelId="{6D00F295-5F16-4B5F-A1C1-1199CCDF4701}" type="presParOf" srcId="{CFF67D99-CCAC-401A-BA95-69BC5850EBFB}" destId="{FDD0520C-8FC2-498C-94B9-12EB62415C1F}" srcOrd="0" destOrd="0" presId="urn:diagrams.loki3.com/BracketList"/>
    <dgm:cxn modelId="{60CD26CE-284D-4B31-9807-F7D9AD4FF3BB}" type="presParOf" srcId="{CFF67D99-CCAC-401A-BA95-69BC5850EBFB}" destId="{A415383E-4DC9-49E3-92BB-995648863AA5}" srcOrd="1" destOrd="0" presId="urn:diagrams.loki3.com/BracketList"/>
    <dgm:cxn modelId="{5B6A4EE6-9B60-4B06-A946-533354566540}" type="presParOf" srcId="{CFF67D99-CCAC-401A-BA95-69BC5850EBFB}" destId="{4E6A3565-853B-4511-A41B-B051ED3A944D}" srcOrd="2" destOrd="0" presId="urn:diagrams.loki3.com/BracketList"/>
    <dgm:cxn modelId="{CEC003ED-6704-4263-A1AE-CC324A87F37D}" type="presParOf" srcId="{CFF67D99-CCAC-401A-BA95-69BC5850EBFB}" destId="{96D343BE-6052-4CE4-96F7-030FCF67BF3D}" srcOrd="3" destOrd="0" presId="urn:diagrams.loki3.com/BracketList"/>
    <dgm:cxn modelId="{557B188B-91AD-4CF3-A142-035D6723E050}" type="presParOf" srcId="{C9B5F64A-DC0C-4C36-97FD-EE97E7F7A6B4}" destId="{5EE9212F-1237-49B1-81E7-6D05042D06C6}" srcOrd="3" destOrd="0" presId="urn:diagrams.loki3.com/BracketList"/>
    <dgm:cxn modelId="{88B2C1C8-402E-47DC-B659-55F73306E55A}" type="presParOf" srcId="{C9B5F64A-DC0C-4C36-97FD-EE97E7F7A6B4}" destId="{C166A6DD-59AA-4E17-BD45-1A3A2D4B6673}" srcOrd="4" destOrd="0" presId="urn:diagrams.loki3.com/BracketList"/>
    <dgm:cxn modelId="{1940F0F3-1555-4C71-AACD-5229689F3740}" type="presParOf" srcId="{C166A6DD-59AA-4E17-BD45-1A3A2D4B6673}" destId="{9DA8A433-D987-4051-98E9-16254A1688C7}" srcOrd="0" destOrd="0" presId="urn:diagrams.loki3.com/BracketList"/>
    <dgm:cxn modelId="{8A072357-3EAD-45D4-9C08-DB758E1F6B7E}" type="presParOf" srcId="{C166A6DD-59AA-4E17-BD45-1A3A2D4B6673}" destId="{38DFD931-54BC-4079-B482-F636A5ECA84E}" srcOrd="1" destOrd="0" presId="urn:diagrams.loki3.com/BracketList"/>
    <dgm:cxn modelId="{C8ACE921-CFF3-40CB-A8A7-1DD06D4BDBA2}" type="presParOf" srcId="{C166A6DD-59AA-4E17-BD45-1A3A2D4B6673}" destId="{F790B344-9CBA-4490-B176-F49CA79E7862}" srcOrd="2" destOrd="0" presId="urn:diagrams.loki3.com/BracketList"/>
    <dgm:cxn modelId="{6B3DF41C-D27C-4078-B5C0-8409EAF3BA8C}" type="presParOf" srcId="{C166A6DD-59AA-4E17-BD45-1A3A2D4B6673}" destId="{F05FB4C5-D83F-4493-8578-56938792E861}" srcOrd="3" destOrd="0" presId="urn:diagrams.loki3.com/BracketList"/>
    <dgm:cxn modelId="{40309C59-0061-4708-973F-DAB545CE7A39}" type="presParOf" srcId="{C9B5F64A-DC0C-4C36-97FD-EE97E7F7A6B4}" destId="{B422273A-A038-4140-A66D-068330AAC438}" srcOrd="5" destOrd="0" presId="urn:diagrams.loki3.com/BracketList"/>
    <dgm:cxn modelId="{C9315FF7-551C-4170-83D9-85BBDA97E12D}" type="presParOf" srcId="{C9B5F64A-DC0C-4C36-97FD-EE97E7F7A6B4}" destId="{9EE63CD3-2BDD-4017-963E-9CE73F3F6ECB}" srcOrd="6" destOrd="0" presId="urn:diagrams.loki3.com/BracketList"/>
    <dgm:cxn modelId="{27FB37E3-5F7B-4B1F-A2D2-7F52BCFF53F9}" type="presParOf" srcId="{9EE63CD3-2BDD-4017-963E-9CE73F3F6ECB}" destId="{7C106550-7CE3-40F5-8C01-841E60116226}" srcOrd="0" destOrd="0" presId="urn:diagrams.loki3.com/BracketList"/>
    <dgm:cxn modelId="{4B60CD6A-7580-4141-AE98-E639B98EBB48}" type="presParOf" srcId="{9EE63CD3-2BDD-4017-963E-9CE73F3F6ECB}" destId="{F8B54858-3CEA-4A64-9861-5DC3E7E735D2}" srcOrd="1" destOrd="0" presId="urn:diagrams.loki3.com/BracketList"/>
    <dgm:cxn modelId="{2A92C210-E6CD-4502-8152-57798A72C762}" type="presParOf" srcId="{9EE63CD3-2BDD-4017-963E-9CE73F3F6ECB}" destId="{C5E3AA77-C2BB-4320-BD88-0D115916FCC3}" srcOrd="2" destOrd="0" presId="urn:diagrams.loki3.com/BracketList"/>
    <dgm:cxn modelId="{6D61A1A8-D01C-40BE-B9B1-455B2D9C9A37}" type="presParOf" srcId="{9EE63CD3-2BDD-4017-963E-9CE73F3F6ECB}" destId="{8D2C95F9-79E6-4A5E-B960-B44573E93C3D}" srcOrd="3" destOrd="0" presId="urn:diagrams.loki3.com/BracketList"/>
    <dgm:cxn modelId="{26FD10C7-DC95-44C6-8955-EA4ECED68506}" type="presParOf" srcId="{C9B5F64A-DC0C-4C36-97FD-EE97E7F7A6B4}" destId="{093D0E40-BE35-4E85-9870-43B73D761ED9}" srcOrd="7" destOrd="0" presId="urn:diagrams.loki3.com/BracketList"/>
    <dgm:cxn modelId="{C24B542C-EBE6-4765-8D84-350CFB28B9AE}" type="presParOf" srcId="{C9B5F64A-DC0C-4C36-97FD-EE97E7F7A6B4}" destId="{79342D6E-44BA-4628-856E-88A34EE4AD72}" srcOrd="8" destOrd="0" presId="urn:diagrams.loki3.com/BracketList"/>
    <dgm:cxn modelId="{EA9C8091-8F04-43CF-82BB-7225727966E0}" type="presParOf" srcId="{79342D6E-44BA-4628-856E-88A34EE4AD72}" destId="{FB2416E3-6B6A-4F46-9926-998C7092F806}" srcOrd="0" destOrd="0" presId="urn:diagrams.loki3.com/BracketList"/>
    <dgm:cxn modelId="{41D629AB-0B28-44C3-8AF6-391E4687CE6F}" type="presParOf" srcId="{79342D6E-44BA-4628-856E-88A34EE4AD72}" destId="{4D95D666-C261-4AAA-956C-4E7A6B250C90}" srcOrd="1" destOrd="0" presId="urn:diagrams.loki3.com/BracketList"/>
    <dgm:cxn modelId="{DDD93C4A-FA00-4477-941F-7045A36173F5}" type="presParOf" srcId="{79342D6E-44BA-4628-856E-88A34EE4AD72}" destId="{E9114FE2-2B7F-4801-AA15-48034E14DB4F}" srcOrd="2" destOrd="0" presId="urn:diagrams.loki3.com/BracketList"/>
    <dgm:cxn modelId="{BF0E3FF9-EDDB-4739-8E3C-4827E190782E}" type="presParOf" srcId="{79342D6E-44BA-4628-856E-88A34EE4AD72}" destId="{BD816F8D-EB24-4D57-ABE1-4C354B73AB02}" srcOrd="3" destOrd="0" presId="urn:diagrams.loki3.com/BracketList"/>
    <dgm:cxn modelId="{CA7B94B0-3F71-413D-92C6-898209B7978B}" type="presParOf" srcId="{C9B5F64A-DC0C-4C36-97FD-EE97E7F7A6B4}" destId="{2DFAE254-E218-459F-A459-B103090988CD}" srcOrd="9" destOrd="0" presId="urn:diagrams.loki3.com/BracketList"/>
    <dgm:cxn modelId="{D921FF41-1F85-4F9A-BFCE-DE8F9F66705C}" type="presParOf" srcId="{C9B5F64A-DC0C-4C36-97FD-EE97E7F7A6B4}" destId="{0C40F2F6-D548-499C-9650-A3AF6148C9BC}" srcOrd="10" destOrd="0" presId="urn:diagrams.loki3.com/BracketList"/>
    <dgm:cxn modelId="{D85C6E32-0D92-47EA-97E1-B31ADF915D02}" type="presParOf" srcId="{0C40F2F6-D548-499C-9650-A3AF6148C9BC}" destId="{8C3DD855-F458-4467-89F7-E1E6ADBBF086}" srcOrd="0" destOrd="0" presId="urn:diagrams.loki3.com/BracketList"/>
    <dgm:cxn modelId="{199F9390-249E-447B-9ACA-E1D2DCDA8F7A}" type="presParOf" srcId="{0C40F2F6-D548-499C-9650-A3AF6148C9BC}" destId="{6331D1B1-C395-47F2-91FE-BCB6CA8AE427}" srcOrd="1" destOrd="0" presId="urn:diagrams.loki3.com/BracketList"/>
    <dgm:cxn modelId="{6ED928B7-47EF-4FF6-A747-B5E8FEA9643C}" type="presParOf" srcId="{0C40F2F6-D548-499C-9650-A3AF6148C9BC}" destId="{0C760F21-473A-4293-8B61-2A993062F3D3}" srcOrd="2" destOrd="0" presId="urn:diagrams.loki3.com/BracketList"/>
    <dgm:cxn modelId="{10DCF6E5-3CBB-4360-8A84-6D53D653C09A}" type="presParOf" srcId="{0C40F2F6-D548-499C-9650-A3AF6148C9BC}" destId="{D6C71090-E93A-4391-906F-A7583421A023}"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84584-0846-4E7C-B507-A9C121C3AA24}">
      <dsp:nvSpPr>
        <dsp:cNvPr id="0" name=""/>
        <dsp:cNvSpPr/>
      </dsp:nvSpPr>
      <dsp:spPr>
        <a:xfrm>
          <a:off x="6592" y="678572"/>
          <a:ext cx="1189331" cy="594665"/>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Garamond" panose="02020404030301010803" pitchFamily="18" charset="0"/>
            </a:rPr>
            <a:t>01</a:t>
          </a:r>
          <a:endParaRPr lang="en-NG" sz="2000" b="1" kern="1200" dirty="0">
            <a:latin typeface="Garamond" panose="02020404030301010803" pitchFamily="18" charset="0"/>
          </a:endParaRPr>
        </a:p>
      </dsp:txBody>
      <dsp:txXfrm>
        <a:off x="24009" y="695989"/>
        <a:ext cx="1154497" cy="559831"/>
      </dsp:txXfrm>
    </dsp:sp>
    <dsp:sp modelId="{C38A8A1A-F02D-4252-BB2C-A8A47EEEE567}">
      <dsp:nvSpPr>
        <dsp:cNvPr id="0" name=""/>
        <dsp:cNvSpPr/>
      </dsp:nvSpPr>
      <dsp:spPr>
        <a:xfrm>
          <a:off x="125525" y="1273238"/>
          <a:ext cx="118933" cy="950986"/>
        </a:xfrm>
        <a:custGeom>
          <a:avLst/>
          <a:gdLst/>
          <a:ahLst/>
          <a:cxnLst/>
          <a:rect l="0" t="0" r="0" b="0"/>
          <a:pathLst>
            <a:path>
              <a:moveTo>
                <a:pt x="0" y="0"/>
              </a:moveTo>
              <a:lnTo>
                <a:pt x="0" y="950986"/>
              </a:lnTo>
              <a:lnTo>
                <a:pt x="118933" y="950986"/>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25CFD36-B015-4D37-98C2-9A9B3E720370}">
      <dsp:nvSpPr>
        <dsp:cNvPr id="0" name=""/>
        <dsp:cNvSpPr/>
      </dsp:nvSpPr>
      <dsp:spPr>
        <a:xfrm>
          <a:off x="244458" y="1421904"/>
          <a:ext cx="1400224" cy="1604640"/>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B050"/>
              </a:solidFill>
              <a:effectLst/>
              <a:ea typeface="Times New Roman" panose="02020603050405020304" pitchFamily="18" charset="0"/>
            </a:rPr>
            <a:t>To demonstrate that life insurance is truly a major tool for economic resilience</a:t>
          </a:r>
          <a:endParaRPr lang="en-NG" sz="1400" b="1" kern="1200" dirty="0">
            <a:solidFill>
              <a:srgbClr val="00B050"/>
            </a:solidFill>
            <a:latin typeface="Garamond" panose="02020404030301010803" pitchFamily="18" charset="0"/>
          </a:endParaRPr>
        </a:p>
      </dsp:txBody>
      <dsp:txXfrm>
        <a:off x="285469" y="1462915"/>
        <a:ext cx="1318202" cy="1522618"/>
      </dsp:txXfrm>
    </dsp:sp>
    <dsp:sp modelId="{FD0D2F67-B789-4FBF-BF1C-659206D3B4F2}">
      <dsp:nvSpPr>
        <dsp:cNvPr id="0" name=""/>
        <dsp:cNvSpPr/>
      </dsp:nvSpPr>
      <dsp:spPr>
        <a:xfrm>
          <a:off x="1704149" y="678572"/>
          <a:ext cx="1189331" cy="5946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Garamond" panose="02020404030301010803" pitchFamily="18" charset="0"/>
            </a:rPr>
            <a:t>02</a:t>
          </a:r>
          <a:endParaRPr lang="en-NG" sz="2000" b="1" kern="1200" dirty="0">
            <a:latin typeface="Garamond" panose="02020404030301010803" pitchFamily="18" charset="0"/>
          </a:endParaRPr>
        </a:p>
      </dsp:txBody>
      <dsp:txXfrm>
        <a:off x="1721566" y="695989"/>
        <a:ext cx="1154497" cy="559831"/>
      </dsp:txXfrm>
    </dsp:sp>
    <dsp:sp modelId="{6934928D-10E6-4007-A076-DB44EA1B72F2}">
      <dsp:nvSpPr>
        <dsp:cNvPr id="0" name=""/>
        <dsp:cNvSpPr/>
      </dsp:nvSpPr>
      <dsp:spPr>
        <a:xfrm>
          <a:off x="1823082" y="1273238"/>
          <a:ext cx="118933" cy="909363"/>
        </a:xfrm>
        <a:custGeom>
          <a:avLst/>
          <a:gdLst/>
          <a:ahLst/>
          <a:cxnLst/>
          <a:rect l="0" t="0" r="0" b="0"/>
          <a:pathLst>
            <a:path>
              <a:moveTo>
                <a:pt x="0" y="0"/>
              </a:moveTo>
              <a:lnTo>
                <a:pt x="0" y="909363"/>
              </a:lnTo>
              <a:lnTo>
                <a:pt x="118933" y="90936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0AE1C9-497A-40F9-9C36-50542E05CFF3}">
      <dsp:nvSpPr>
        <dsp:cNvPr id="0" name=""/>
        <dsp:cNvSpPr/>
      </dsp:nvSpPr>
      <dsp:spPr>
        <a:xfrm>
          <a:off x="1942015" y="1421904"/>
          <a:ext cx="1365429" cy="152139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B050"/>
              </a:solidFill>
              <a:effectLst/>
              <a:ea typeface="Times New Roman" panose="02020603050405020304" pitchFamily="18" charset="0"/>
            </a:rPr>
            <a:t>To demonstrate how life insurance could be used to bridge financial gaps for families and communities</a:t>
          </a:r>
          <a:endParaRPr lang="en-NG" sz="1400" b="1" kern="1200" dirty="0">
            <a:solidFill>
              <a:srgbClr val="00B050"/>
            </a:solidFill>
            <a:latin typeface="Garamond" panose="02020404030301010803" pitchFamily="18" charset="0"/>
          </a:endParaRPr>
        </a:p>
      </dsp:txBody>
      <dsp:txXfrm>
        <a:off x="1982007" y="1461896"/>
        <a:ext cx="1285445" cy="1441409"/>
      </dsp:txXfrm>
    </dsp:sp>
    <dsp:sp modelId="{1C290D2A-D492-46C2-A67F-4C9AF2BC12C4}">
      <dsp:nvSpPr>
        <dsp:cNvPr id="0" name=""/>
        <dsp:cNvSpPr/>
      </dsp:nvSpPr>
      <dsp:spPr>
        <a:xfrm>
          <a:off x="3366911" y="678572"/>
          <a:ext cx="1189331" cy="594665"/>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Garamond" panose="02020404030301010803" pitchFamily="18" charset="0"/>
            </a:rPr>
            <a:t>03</a:t>
          </a:r>
          <a:endParaRPr lang="en-NG" sz="2000" b="1" kern="1200" dirty="0">
            <a:latin typeface="Garamond" panose="02020404030301010803" pitchFamily="18" charset="0"/>
          </a:endParaRPr>
        </a:p>
      </dsp:txBody>
      <dsp:txXfrm>
        <a:off x="3384328" y="695989"/>
        <a:ext cx="1154497" cy="559831"/>
      </dsp:txXfrm>
    </dsp:sp>
    <dsp:sp modelId="{1EBD94AD-7E10-4CF7-8E54-81F596DA5ACF}">
      <dsp:nvSpPr>
        <dsp:cNvPr id="0" name=""/>
        <dsp:cNvSpPr/>
      </dsp:nvSpPr>
      <dsp:spPr>
        <a:xfrm>
          <a:off x="3485844" y="1273238"/>
          <a:ext cx="118933" cy="1126083"/>
        </a:xfrm>
        <a:custGeom>
          <a:avLst/>
          <a:gdLst/>
          <a:ahLst/>
          <a:cxnLst/>
          <a:rect l="0" t="0" r="0" b="0"/>
          <a:pathLst>
            <a:path>
              <a:moveTo>
                <a:pt x="0" y="0"/>
              </a:moveTo>
              <a:lnTo>
                <a:pt x="0" y="1126083"/>
              </a:lnTo>
              <a:lnTo>
                <a:pt x="118933" y="1126083"/>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D04A0A-A21F-48D6-8468-C9E3F76FADC8}">
      <dsp:nvSpPr>
        <dsp:cNvPr id="0" name=""/>
        <dsp:cNvSpPr/>
      </dsp:nvSpPr>
      <dsp:spPr>
        <a:xfrm>
          <a:off x="3604777" y="1421904"/>
          <a:ext cx="1582420" cy="195483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B050"/>
              </a:solidFill>
              <a:latin typeface="+mn-lt"/>
              <a:cs typeface="Arial" panose="020B0604020202020204" pitchFamily="34" charset="0"/>
            </a:rPr>
            <a:t>To recap our knowledge on the nature of life insurance</a:t>
          </a:r>
          <a:endParaRPr lang="en-NG" sz="1400" kern="1200" dirty="0">
            <a:solidFill>
              <a:srgbClr val="00B050"/>
            </a:solidFill>
            <a:latin typeface="+mn-lt"/>
          </a:endParaRPr>
        </a:p>
      </dsp:txBody>
      <dsp:txXfrm>
        <a:off x="3651124" y="1468251"/>
        <a:ext cx="1489726" cy="1862139"/>
      </dsp:txXfrm>
    </dsp:sp>
    <dsp:sp modelId="{EDC7879B-A22F-4734-A22D-5F4F8C6819F2}">
      <dsp:nvSpPr>
        <dsp:cNvPr id="0" name=""/>
        <dsp:cNvSpPr/>
      </dsp:nvSpPr>
      <dsp:spPr>
        <a:xfrm>
          <a:off x="5246664" y="678572"/>
          <a:ext cx="1189331" cy="594665"/>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a:latin typeface="Garamond" panose="02020404030301010803" pitchFamily="18" charset="0"/>
            </a:rPr>
            <a:t>04</a:t>
          </a:r>
          <a:endParaRPr lang="en-NG" sz="2000" b="1" kern="1200" dirty="0">
            <a:latin typeface="Garamond" panose="02020404030301010803" pitchFamily="18" charset="0"/>
          </a:endParaRPr>
        </a:p>
      </dsp:txBody>
      <dsp:txXfrm>
        <a:off x="5264081" y="695989"/>
        <a:ext cx="1154497" cy="559831"/>
      </dsp:txXfrm>
    </dsp:sp>
    <dsp:sp modelId="{BA1EB18C-200B-402C-90A8-00F252483DCD}">
      <dsp:nvSpPr>
        <dsp:cNvPr id="0" name=""/>
        <dsp:cNvSpPr/>
      </dsp:nvSpPr>
      <dsp:spPr>
        <a:xfrm>
          <a:off x="5365597" y="1273238"/>
          <a:ext cx="118933" cy="1371727"/>
        </a:xfrm>
        <a:custGeom>
          <a:avLst/>
          <a:gdLst/>
          <a:ahLst/>
          <a:cxnLst/>
          <a:rect l="0" t="0" r="0" b="0"/>
          <a:pathLst>
            <a:path>
              <a:moveTo>
                <a:pt x="0" y="0"/>
              </a:moveTo>
              <a:lnTo>
                <a:pt x="0" y="1371727"/>
              </a:lnTo>
              <a:lnTo>
                <a:pt x="118933" y="1371727"/>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295895-FE9F-4FD4-9C48-585144FAAF2F}">
      <dsp:nvSpPr>
        <dsp:cNvPr id="0" name=""/>
        <dsp:cNvSpPr/>
      </dsp:nvSpPr>
      <dsp:spPr>
        <a:xfrm>
          <a:off x="5484531" y="1421904"/>
          <a:ext cx="1673684" cy="2446122"/>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B050"/>
              </a:solidFill>
              <a:latin typeface="+mn-lt"/>
              <a:cs typeface="Arial" panose="020B0604020202020204" pitchFamily="34" charset="0"/>
            </a:rPr>
            <a:t>To know the various measures to be put in place in making life insurance products readily be bought as against being sold</a:t>
          </a:r>
          <a:endParaRPr lang="en-NG" sz="1400" b="1" kern="1200" dirty="0">
            <a:solidFill>
              <a:srgbClr val="00B050"/>
            </a:solidFill>
            <a:latin typeface="+mn-lt"/>
          </a:endParaRPr>
        </a:p>
      </dsp:txBody>
      <dsp:txXfrm>
        <a:off x="5533552" y="1470925"/>
        <a:ext cx="1575642" cy="2348080"/>
      </dsp:txXfrm>
    </dsp:sp>
    <dsp:sp modelId="{95FB7C1B-6908-40C8-81F1-830F2DBEFB0D}">
      <dsp:nvSpPr>
        <dsp:cNvPr id="0" name=""/>
        <dsp:cNvSpPr/>
      </dsp:nvSpPr>
      <dsp:spPr>
        <a:xfrm>
          <a:off x="7217682" y="678572"/>
          <a:ext cx="1189331" cy="594665"/>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1" kern="1200">
              <a:latin typeface="Garamond" panose="02020404030301010803" pitchFamily="18" charset="0"/>
            </a:rPr>
            <a:t>05</a:t>
          </a:r>
          <a:endParaRPr lang="en-NG" sz="2000" b="1" kern="1200" dirty="0">
            <a:latin typeface="Garamond" panose="02020404030301010803" pitchFamily="18" charset="0"/>
          </a:endParaRPr>
        </a:p>
      </dsp:txBody>
      <dsp:txXfrm>
        <a:off x="7235099" y="695989"/>
        <a:ext cx="1154497" cy="559831"/>
      </dsp:txXfrm>
    </dsp:sp>
    <dsp:sp modelId="{46C50602-9FB7-4D1F-BA6C-1E070EB76E8C}">
      <dsp:nvSpPr>
        <dsp:cNvPr id="0" name=""/>
        <dsp:cNvSpPr/>
      </dsp:nvSpPr>
      <dsp:spPr>
        <a:xfrm>
          <a:off x="7336615" y="1273238"/>
          <a:ext cx="118933" cy="1366961"/>
        </a:xfrm>
        <a:custGeom>
          <a:avLst/>
          <a:gdLst/>
          <a:ahLst/>
          <a:cxnLst/>
          <a:rect l="0" t="0" r="0" b="0"/>
          <a:pathLst>
            <a:path>
              <a:moveTo>
                <a:pt x="0" y="0"/>
              </a:moveTo>
              <a:lnTo>
                <a:pt x="0" y="1366961"/>
              </a:lnTo>
              <a:lnTo>
                <a:pt x="118933" y="136696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7F4A65-AE78-48AA-92AA-A9C540084850}">
      <dsp:nvSpPr>
        <dsp:cNvPr id="0" name=""/>
        <dsp:cNvSpPr/>
      </dsp:nvSpPr>
      <dsp:spPr>
        <a:xfrm>
          <a:off x="7455548" y="1421904"/>
          <a:ext cx="1411270" cy="243659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rgbClr val="00B050"/>
              </a:solidFill>
              <a:latin typeface="+mn-lt"/>
              <a:cs typeface="Arial" panose="020B0604020202020204" pitchFamily="34" charset="0"/>
            </a:rPr>
            <a:t>To highlight some of the l</a:t>
          </a:r>
          <a:r>
            <a:rPr lang="en-US" sz="1400" b="1" kern="1200" dirty="0">
              <a:solidFill>
                <a:srgbClr val="00B050"/>
              </a:solidFill>
              <a:latin typeface="+mn-lt"/>
              <a:ea typeface="+mj-ea"/>
              <a:cs typeface="Arial" panose="020B0604020202020204" pitchFamily="34" charset="0"/>
            </a:rPr>
            <a:t>ife insurance benefits for families and communities</a:t>
          </a:r>
          <a:endParaRPr lang="en-NG" sz="1400" b="1" kern="1200" dirty="0">
            <a:solidFill>
              <a:srgbClr val="00B050"/>
            </a:solidFill>
            <a:latin typeface="+mn-lt"/>
          </a:endParaRPr>
        </a:p>
      </dsp:txBody>
      <dsp:txXfrm>
        <a:off x="7496883" y="1463239"/>
        <a:ext cx="1328600" cy="23539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C8C56-577A-4B3D-B7EF-4D2C89628A46}">
      <dsp:nvSpPr>
        <dsp:cNvPr id="0" name=""/>
        <dsp:cNvSpPr/>
      </dsp:nvSpPr>
      <dsp:spPr>
        <a:xfrm>
          <a:off x="0" y="301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01</a:t>
          </a:r>
          <a:endParaRPr lang="en-NG" sz="1800" b="1" kern="1200" dirty="0">
            <a:latin typeface="Garamond" panose="02020404030301010803" pitchFamily="18" charset="0"/>
          </a:endParaRPr>
        </a:p>
      </dsp:txBody>
      <dsp:txXfrm>
        <a:off x="0" y="30178"/>
        <a:ext cx="2038738" cy="732600"/>
      </dsp:txXfrm>
    </dsp:sp>
    <dsp:sp modelId="{76E6CD39-267F-4E97-AFB1-43130ACA2519}">
      <dsp:nvSpPr>
        <dsp:cNvPr id="0" name=""/>
        <dsp:cNvSpPr/>
      </dsp:nvSpPr>
      <dsp:spPr>
        <a:xfrm>
          <a:off x="2038738" y="301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8AD30B-80EE-48C7-8F1F-0A86AEF315AA}">
      <dsp:nvSpPr>
        <dsp:cNvPr id="0" name=""/>
        <dsp:cNvSpPr/>
      </dsp:nvSpPr>
      <dsp:spPr>
        <a:xfrm>
          <a:off x="2609585" y="30178"/>
          <a:ext cx="5545368" cy="7326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latin typeface="+mn-lt"/>
            </a:rPr>
            <a:t>Preamble</a:t>
          </a:r>
          <a:endParaRPr lang="en-NG" sz="1800" b="1" kern="1200" dirty="0">
            <a:latin typeface="+mn-lt"/>
          </a:endParaRPr>
        </a:p>
      </dsp:txBody>
      <dsp:txXfrm>
        <a:off x="2609585" y="30178"/>
        <a:ext cx="5545368" cy="732600"/>
      </dsp:txXfrm>
    </dsp:sp>
    <dsp:sp modelId="{FDD0520C-8FC2-498C-94B9-12EB62415C1F}">
      <dsp:nvSpPr>
        <dsp:cNvPr id="0" name=""/>
        <dsp:cNvSpPr/>
      </dsp:nvSpPr>
      <dsp:spPr>
        <a:xfrm>
          <a:off x="0" y="8959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02</a:t>
          </a:r>
          <a:endParaRPr lang="en-NG" sz="1800" b="1" kern="1200" dirty="0">
            <a:latin typeface="Garamond" panose="02020404030301010803" pitchFamily="18" charset="0"/>
          </a:endParaRPr>
        </a:p>
      </dsp:txBody>
      <dsp:txXfrm>
        <a:off x="0" y="895978"/>
        <a:ext cx="2038738" cy="732600"/>
      </dsp:txXfrm>
    </dsp:sp>
    <dsp:sp modelId="{A415383E-4DC9-49E3-92BB-995648863AA5}">
      <dsp:nvSpPr>
        <dsp:cNvPr id="0" name=""/>
        <dsp:cNvSpPr/>
      </dsp:nvSpPr>
      <dsp:spPr>
        <a:xfrm>
          <a:off x="2038738" y="8959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D343BE-6052-4CE4-96F7-030FCF67BF3D}">
      <dsp:nvSpPr>
        <dsp:cNvPr id="0" name=""/>
        <dsp:cNvSpPr/>
      </dsp:nvSpPr>
      <dsp:spPr>
        <a:xfrm>
          <a:off x="2609585" y="895978"/>
          <a:ext cx="5545368" cy="73260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Font typeface="Arial" panose="020B0604020202020204" pitchFamily="34" charset="0"/>
            <a:buChar char="•"/>
          </a:pPr>
          <a:r>
            <a:rPr lang="en-US" sz="1800" b="1" kern="1200" dirty="0">
              <a:latin typeface="+mn-lt"/>
              <a:cs typeface="Arial" panose="020B0604020202020204" pitchFamily="34" charset="0"/>
            </a:rPr>
            <a:t>Nature of Life Insurance</a:t>
          </a:r>
          <a:endParaRPr lang="en-NG" sz="1800" b="1" kern="1200" dirty="0">
            <a:latin typeface="+mn-lt"/>
          </a:endParaRPr>
        </a:p>
      </dsp:txBody>
      <dsp:txXfrm>
        <a:off x="2609585" y="895978"/>
        <a:ext cx="5545368" cy="732600"/>
      </dsp:txXfrm>
    </dsp:sp>
    <dsp:sp modelId="{9DA8A433-D987-4051-98E9-16254A1688C7}">
      <dsp:nvSpPr>
        <dsp:cNvPr id="0" name=""/>
        <dsp:cNvSpPr/>
      </dsp:nvSpPr>
      <dsp:spPr>
        <a:xfrm>
          <a:off x="0" y="17617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03</a:t>
          </a:r>
          <a:endParaRPr lang="en-NG" sz="1800" b="1" kern="1200" dirty="0">
            <a:latin typeface="Garamond" panose="02020404030301010803" pitchFamily="18" charset="0"/>
          </a:endParaRPr>
        </a:p>
      </dsp:txBody>
      <dsp:txXfrm>
        <a:off x="0" y="1761778"/>
        <a:ext cx="2038738" cy="732600"/>
      </dsp:txXfrm>
    </dsp:sp>
    <dsp:sp modelId="{38DFD931-54BC-4079-B482-F636A5ECA84E}">
      <dsp:nvSpPr>
        <dsp:cNvPr id="0" name=""/>
        <dsp:cNvSpPr/>
      </dsp:nvSpPr>
      <dsp:spPr>
        <a:xfrm>
          <a:off x="2038738" y="17617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5FB4C5-D83F-4493-8578-56938792E861}">
      <dsp:nvSpPr>
        <dsp:cNvPr id="0" name=""/>
        <dsp:cNvSpPr/>
      </dsp:nvSpPr>
      <dsp:spPr>
        <a:xfrm>
          <a:off x="2609585" y="1761778"/>
          <a:ext cx="5545368" cy="73260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latin typeface="+mn-lt"/>
              <a:cs typeface="Arial" panose="020B0604020202020204" pitchFamily="34" charset="0"/>
            </a:rPr>
            <a:t>Bridging Financial Gaps for Families and Communities</a:t>
          </a:r>
          <a:endParaRPr lang="en-NG" sz="1800" b="1" kern="1200" dirty="0">
            <a:latin typeface="+mn-lt"/>
          </a:endParaRPr>
        </a:p>
      </dsp:txBody>
      <dsp:txXfrm>
        <a:off x="2609585" y="1761778"/>
        <a:ext cx="5545368" cy="732600"/>
      </dsp:txXfrm>
    </dsp:sp>
    <dsp:sp modelId="{7C106550-7CE3-40F5-8C01-841E60116226}">
      <dsp:nvSpPr>
        <dsp:cNvPr id="0" name=""/>
        <dsp:cNvSpPr/>
      </dsp:nvSpPr>
      <dsp:spPr>
        <a:xfrm>
          <a:off x="0" y="26275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04</a:t>
          </a:r>
          <a:endParaRPr lang="en-NG" sz="1800" b="1" kern="1200" dirty="0">
            <a:latin typeface="Garamond" panose="02020404030301010803" pitchFamily="18" charset="0"/>
          </a:endParaRPr>
        </a:p>
      </dsp:txBody>
      <dsp:txXfrm>
        <a:off x="0" y="2627578"/>
        <a:ext cx="2038738" cy="732600"/>
      </dsp:txXfrm>
    </dsp:sp>
    <dsp:sp modelId="{F8B54858-3CEA-4A64-9861-5DC3E7E735D2}">
      <dsp:nvSpPr>
        <dsp:cNvPr id="0" name=""/>
        <dsp:cNvSpPr/>
      </dsp:nvSpPr>
      <dsp:spPr>
        <a:xfrm>
          <a:off x="2038738" y="26275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5F9-79E6-4A5E-B960-B44573E93C3D}">
      <dsp:nvSpPr>
        <dsp:cNvPr id="0" name=""/>
        <dsp:cNvSpPr/>
      </dsp:nvSpPr>
      <dsp:spPr>
        <a:xfrm>
          <a:off x="2609585" y="2627578"/>
          <a:ext cx="5545368" cy="732600"/>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latin typeface="+mn-lt"/>
              <a:cs typeface="Arial" panose="020B0604020202020204" pitchFamily="34" charset="0"/>
            </a:rPr>
            <a:t>Making Life Insurance Products Readily be “Bought Instead of Being Sold”</a:t>
          </a:r>
          <a:endParaRPr lang="en-NG" sz="1800" b="1" kern="1200" dirty="0">
            <a:latin typeface="+mn-lt"/>
          </a:endParaRPr>
        </a:p>
      </dsp:txBody>
      <dsp:txXfrm>
        <a:off x="2609585" y="2627578"/>
        <a:ext cx="5545368" cy="732600"/>
      </dsp:txXfrm>
    </dsp:sp>
    <dsp:sp modelId="{FB2416E3-6B6A-4F46-9926-998C7092F806}">
      <dsp:nvSpPr>
        <dsp:cNvPr id="0" name=""/>
        <dsp:cNvSpPr/>
      </dsp:nvSpPr>
      <dsp:spPr>
        <a:xfrm>
          <a:off x="0" y="34933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05</a:t>
          </a:r>
          <a:endParaRPr lang="en-NG" sz="1800" b="1" kern="1200" dirty="0">
            <a:latin typeface="Garamond" panose="02020404030301010803" pitchFamily="18" charset="0"/>
          </a:endParaRPr>
        </a:p>
      </dsp:txBody>
      <dsp:txXfrm>
        <a:off x="0" y="3493378"/>
        <a:ext cx="2038738" cy="732600"/>
      </dsp:txXfrm>
    </dsp:sp>
    <dsp:sp modelId="{4D95D666-C261-4AAA-956C-4E7A6B250C90}">
      <dsp:nvSpPr>
        <dsp:cNvPr id="0" name=""/>
        <dsp:cNvSpPr/>
      </dsp:nvSpPr>
      <dsp:spPr>
        <a:xfrm>
          <a:off x="2038738" y="34933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816F8D-EB24-4D57-ABE1-4C354B73AB02}">
      <dsp:nvSpPr>
        <dsp:cNvPr id="0" name=""/>
        <dsp:cNvSpPr/>
      </dsp:nvSpPr>
      <dsp:spPr>
        <a:xfrm>
          <a:off x="2609585" y="3493378"/>
          <a:ext cx="5545368" cy="732600"/>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latin typeface="+mn-lt"/>
              <a:cs typeface="Arial" panose="020B0604020202020204" pitchFamily="34" charset="0"/>
            </a:rPr>
            <a:t>Life Insurance Benefits for Families and Communities</a:t>
          </a:r>
          <a:endParaRPr lang="en-NG" sz="1800" b="1" kern="1200" dirty="0">
            <a:latin typeface="+mn-lt"/>
          </a:endParaRPr>
        </a:p>
      </dsp:txBody>
      <dsp:txXfrm>
        <a:off x="2609585" y="3493378"/>
        <a:ext cx="5545368" cy="732600"/>
      </dsp:txXfrm>
    </dsp:sp>
    <dsp:sp modelId="{8C3DD855-F458-4467-89F7-E1E6ADBBF086}">
      <dsp:nvSpPr>
        <dsp:cNvPr id="0" name=""/>
        <dsp:cNvSpPr/>
      </dsp:nvSpPr>
      <dsp:spPr>
        <a:xfrm>
          <a:off x="0" y="4359178"/>
          <a:ext cx="2038738" cy="732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45720" rIns="128016" bIns="45720" numCol="1" spcCol="1270" anchor="ctr" anchorCtr="0">
          <a:noAutofit/>
        </a:bodyPr>
        <a:lstStyle/>
        <a:p>
          <a:pPr marL="0" lvl="0" indent="0" algn="r" defTabSz="800100">
            <a:lnSpc>
              <a:spcPct val="90000"/>
            </a:lnSpc>
            <a:spcBef>
              <a:spcPct val="0"/>
            </a:spcBef>
            <a:spcAft>
              <a:spcPct val="35000"/>
            </a:spcAft>
            <a:buNone/>
          </a:pPr>
          <a:r>
            <a:rPr lang="en-US" sz="1800" b="1" kern="1200">
              <a:latin typeface="Garamond" panose="02020404030301010803" pitchFamily="18" charset="0"/>
            </a:rPr>
            <a:t>06</a:t>
          </a:r>
          <a:endParaRPr lang="en-NG" sz="1800" b="1" kern="1200" dirty="0">
            <a:latin typeface="Garamond" panose="02020404030301010803" pitchFamily="18" charset="0"/>
          </a:endParaRPr>
        </a:p>
      </dsp:txBody>
      <dsp:txXfrm>
        <a:off x="0" y="4359178"/>
        <a:ext cx="2038738" cy="732600"/>
      </dsp:txXfrm>
    </dsp:sp>
    <dsp:sp modelId="{6331D1B1-C395-47F2-91FE-BCB6CA8AE427}">
      <dsp:nvSpPr>
        <dsp:cNvPr id="0" name=""/>
        <dsp:cNvSpPr/>
      </dsp:nvSpPr>
      <dsp:spPr>
        <a:xfrm>
          <a:off x="2038738" y="4359178"/>
          <a:ext cx="407747" cy="732600"/>
        </a:xfrm>
        <a:prstGeom prst="leftBrace">
          <a:avLst>
            <a:gd name="adj1" fmla="val 35000"/>
            <a:gd name="adj2" fmla="val 50000"/>
          </a:avLst>
        </a:prstGeom>
        <a:noFill/>
        <a:ln w="25400"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6C71090-E93A-4391-906F-A7583421A023}">
      <dsp:nvSpPr>
        <dsp:cNvPr id="0" name=""/>
        <dsp:cNvSpPr/>
      </dsp:nvSpPr>
      <dsp:spPr>
        <a:xfrm>
          <a:off x="2609585" y="4359178"/>
          <a:ext cx="5545368" cy="73260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en-US" sz="1800" b="1" kern="1200" dirty="0">
              <a:latin typeface="+mn-lt"/>
            </a:rPr>
            <a:t>Conclusion</a:t>
          </a:r>
          <a:endParaRPr lang="en-NG" sz="1800" b="1" kern="1200" dirty="0">
            <a:latin typeface="+mn-lt"/>
          </a:endParaRPr>
        </a:p>
      </dsp:txBody>
      <dsp:txXfrm>
        <a:off x="2609585" y="4359178"/>
        <a:ext cx="5545368" cy="7326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742"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4" y="0"/>
            <a:ext cx="2982742" cy="466725"/>
          </a:xfrm>
          <a:prstGeom prst="rect">
            <a:avLst/>
          </a:prstGeom>
        </p:spPr>
        <p:txBody>
          <a:bodyPr vert="horz" lIns="91440" tIns="45720" rIns="91440" bIns="45720" rtlCol="0"/>
          <a:lstStyle>
            <a:lvl1pPr algn="r">
              <a:defRPr sz="1200"/>
            </a:lvl1pPr>
          </a:lstStyle>
          <a:p>
            <a:fld id="{088DCFE1-430A-4D51-AEB2-3A7757FD9060}" type="datetimeFigureOut">
              <a:rPr lang="en-US" smtClean="0"/>
              <a:t>5/25/2025</a:t>
            </a:fld>
            <a:endParaRPr lang="en-US"/>
          </a:p>
        </p:txBody>
      </p:sp>
      <p:sp>
        <p:nvSpPr>
          <p:cNvPr id="4" name="Footer Placeholder 3"/>
          <p:cNvSpPr>
            <a:spLocks noGrp="1"/>
          </p:cNvSpPr>
          <p:nvPr>
            <p:ph type="ftr" sz="quarter" idx="2"/>
          </p:nvPr>
        </p:nvSpPr>
        <p:spPr>
          <a:xfrm>
            <a:off x="1" y="8829676"/>
            <a:ext cx="2982742"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4" y="8829676"/>
            <a:ext cx="2982742" cy="466725"/>
          </a:xfrm>
          <a:prstGeom prst="rect">
            <a:avLst/>
          </a:prstGeom>
        </p:spPr>
        <p:txBody>
          <a:bodyPr vert="horz" lIns="91440" tIns="45720" rIns="91440" bIns="45720" rtlCol="0" anchor="b"/>
          <a:lstStyle>
            <a:lvl1pPr algn="r">
              <a:defRPr sz="1200"/>
            </a:lvl1pPr>
          </a:lstStyle>
          <a:p>
            <a:fld id="{B8CBD917-8860-4E75-AFCA-F7CB9753122F}" type="slidenum">
              <a:rPr lang="en-US" smtClean="0"/>
              <a:t>‹#›</a:t>
            </a:fld>
            <a:endParaRPr lang="en-US"/>
          </a:p>
        </p:txBody>
      </p:sp>
    </p:spTree>
    <p:extLst>
      <p:ext uri="{BB962C8B-B14F-4D97-AF65-F5344CB8AC3E}">
        <p14:creationId xmlns:p14="http://schemas.microsoft.com/office/powerpoint/2010/main" val="424054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83D3D650-3A57-494F-B125-93DF71F23C1F}" type="datetimeFigureOut">
              <a:rPr lang="en-US" smtClean="0"/>
              <a:t>5/25/2025</a:t>
            </a:fld>
            <a:endParaRPr lang="en-US"/>
          </a:p>
        </p:txBody>
      </p:sp>
      <p:sp>
        <p:nvSpPr>
          <p:cNvPr id="4" name="Slide Image Placeholder 3"/>
          <p:cNvSpPr>
            <a:spLocks noGrp="1" noRot="1" noChangeAspect="1"/>
          </p:cNvSpPr>
          <p:nvPr>
            <p:ph type="sldImg" idx="2"/>
          </p:nvPr>
        </p:nvSpPr>
        <p:spPr>
          <a:xfrm>
            <a:off x="1116013" y="696913"/>
            <a:ext cx="4649787"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8CDA14B9-A58C-8D4C-B342-B088327A3411}" type="slidenum">
              <a:rPr lang="en-US" smtClean="0"/>
              <a:t>‹#›</a:t>
            </a:fld>
            <a:endParaRPr lang="en-US"/>
          </a:p>
        </p:txBody>
      </p:sp>
    </p:spTree>
    <p:extLst>
      <p:ext uri="{BB962C8B-B14F-4D97-AF65-F5344CB8AC3E}">
        <p14:creationId xmlns:p14="http://schemas.microsoft.com/office/powerpoint/2010/main" val="59645609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5/25/2025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5/25/2025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5/25/2025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B277BE7-7254-B642-A33E-9C8A5A0BBA18}" type="datetimeFigureOut">
              <a:rPr lang="en-US" smtClean="0"/>
              <a:pPr/>
              <a:t>5/25/2025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B277BE7-7254-B642-A33E-9C8A5A0BBA18}" type="datetimeFigureOut">
              <a:rPr lang="en-US" smtClean="0"/>
              <a:pPr/>
              <a:t>5/25/2025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B277BE7-7254-B642-A33E-9C8A5A0BBA18}" type="datetimeFigureOut">
              <a:rPr lang="en-US" smtClean="0"/>
              <a:pPr/>
              <a:t>5/25/2025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B277BE7-7254-B642-A33E-9C8A5A0BBA18}" type="datetimeFigureOut">
              <a:rPr lang="en-US" smtClean="0"/>
              <a:pPr/>
              <a:t>5/25/2025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B277BE7-7254-B642-A33E-9C8A5A0BBA18}" type="datetimeFigureOut">
              <a:rPr lang="en-US" smtClean="0"/>
              <a:pPr/>
              <a:t>5/25/2025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277BE7-7254-B642-A33E-9C8A5A0BBA18}" type="datetimeFigureOut">
              <a:rPr lang="en-US" smtClean="0"/>
              <a:pPr/>
              <a:t>5/25/2025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B277BE7-7254-B642-A33E-9C8A5A0BBA18}" type="datetimeFigureOut">
              <a:rPr lang="en-US" smtClean="0"/>
              <a:pPr/>
              <a:t>5/25/2025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2B277BE7-7254-B642-A33E-9C8A5A0BBA18}" type="datetimeFigureOut">
              <a:rPr lang="en-US" smtClean="0"/>
              <a:pPr/>
              <a:t>5/25/2025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90DF9-791D-0B4E-B9FA-48A11E72BD2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77BE7-7254-B642-A33E-9C8A5A0BBA18}" type="datetimeFigureOut">
              <a:rPr lang="en-US" smtClean="0"/>
              <a:pPr/>
              <a:t>5/25/2025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90DF9-791D-0B4E-B9FA-48A11E72BD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8183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 y="0"/>
            <a:ext cx="9144001" cy="6127152"/>
          </a:xfrm>
        </p:spPr>
        <p:txBody>
          <a:bodyPr lIns="0" tIns="0" rIns="0" bIns="0" anchor="b" anchorCtr="0">
            <a:noAutofit/>
          </a:bodyPr>
          <a:lstStyle/>
          <a:p>
            <a:pPr>
              <a:spcAft>
                <a:spcPts val="13800"/>
              </a:spcAft>
            </a:pPr>
            <a:br>
              <a:rPr lang="en-US" sz="3600" b="1" dirty="0">
                <a:solidFill>
                  <a:schemeClr val="bg1"/>
                </a:solidFill>
                <a:latin typeface="+mn-lt"/>
                <a:cs typeface="Arial MT Bd"/>
              </a:rPr>
            </a:br>
            <a:br>
              <a:rPr lang="en-US" sz="3600" b="1" dirty="0">
                <a:solidFill>
                  <a:schemeClr val="bg1"/>
                </a:solidFill>
                <a:latin typeface="+mn-lt"/>
                <a:cs typeface="Arial MT Bd"/>
              </a:rPr>
            </a:br>
            <a:br>
              <a:rPr lang="en-US" sz="3600" b="1" dirty="0">
                <a:solidFill>
                  <a:schemeClr val="bg1"/>
                </a:solidFill>
                <a:latin typeface="+mn-lt"/>
                <a:cs typeface="Arial MT Bd"/>
              </a:rPr>
            </a:br>
            <a:br>
              <a:rPr lang="en-US" sz="3600" b="1" dirty="0">
                <a:solidFill>
                  <a:schemeClr val="bg1"/>
                </a:solidFill>
                <a:latin typeface="+mn-lt"/>
                <a:cs typeface="Arial MT Bd"/>
              </a:rPr>
            </a:br>
            <a:r>
              <a:rPr lang="en-US" sz="3600" b="1" dirty="0">
                <a:solidFill>
                  <a:schemeClr val="bg1"/>
                </a:solidFill>
                <a:cs typeface="Arial MT Bd"/>
              </a:rPr>
              <a:t>Economic Resilience Through Life Insurance: Bridging Financial Gaps for Families and Communities </a:t>
            </a:r>
            <a:br>
              <a:rPr lang="en-US" sz="3600" b="1" dirty="0">
                <a:solidFill>
                  <a:schemeClr val="bg1"/>
                </a:solidFill>
                <a:cs typeface="Arial MT Bd"/>
              </a:rPr>
            </a:br>
            <a:br>
              <a:rPr lang="en-US" sz="3600" b="1" dirty="0">
                <a:solidFill>
                  <a:schemeClr val="bg1"/>
                </a:solidFill>
                <a:cs typeface="Arial MT Bd"/>
              </a:rPr>
            </a:br>
            <a:r>
              <a:rPr lang="en-US" sz="3600" b="1" dirty="0">
                <a:solidFill>
                  <a:schemeClr val="bg1"/>
                </a:solidFill>
                <a:cs typeface="Arial MT Bd"/>
              </a:rPr>
              <a:t>2025 AIO CONFERENCE </a:t>
            </a:r>
            <a:br>
              <a:rPr lang="en-US" sz="3600" b="1" dirty="0">
                <a:solidFill>
                  <a:schemeClr val="bg1"/>
                </a:solidFill>
                <a:cs typeface="Arial MT Bd"/>
              </a:rPr>
            </a:br>
            <a:br>
              <a:rPr lang="en-US" sz="3600" b="1" dirty="0">
                <a:solidFill>
                  <a:schemeClr val="bg1"/>
                </a:solidFill>
                <a:cs typeface="Arial MT Bd"/>
              </a:rPr>
            </a:br>
            <a:r>
              <a:rPr lang="en-US" sz="3600" b="1" dirty="0">
                <a:solidFill>
                  <a:schemeClr val="bg1"/>
                </a:solidFill>
                <a:cs typeface="Arial MT Bd"/>
              </a:rPr>
              <a:t>MAY 26, 2025</a:t>
            </a:r>
            <a:br>
              <a:rPr lang="en-US" sz="3600" b="1" dirty="0">
                <a:solidFill>
                  <a:schemeClr val="bg1"/>
                </a:solidFill>
                <a:cs typeface="Arial MT Bd"/>
              </a:rPr>
            </a:br>
            <a:br>
              <a:rPr lang="en-US" sz="3600" b="1" dirty="0">
                <a:solidFill>
                  <a:schemeClr val="bg1"/>
                </a:solidFill>
                <a:cs typeface="Arial MT Bd"/>
              </a:rPr>
            </a:br>
            <a:r>
              <a:rPr lang="en-US" sz="3600" b="1" dirty="0">
                <a:solidFill>
                  <a:schemeClr val="bg1"/>
                </a:solidFill>
                <a:cs typeface="Arial MT Bd"/>
              </a:rPr>
              <a:t>ADDIS ABABA, ETHIOPIA </a:t>
            </a:r>
          </a:p>
        </p:txBody>
      </p:sp>
      <p:sp>
        <p:nvSpPr>
          <p:cNvPr id="6" name="Rectangle 5"/>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Africa Re Logo MASTER.png"/>
          <p:cNvPicPr>
            <a:picLocks noChangeAspect="1"/>
          </p:cNvPicPr>
          <p:nvPr/>
        </p:nvPicPr>
        <p:blipFill>
          <a:blip r:embed="rId2"/>
          <a:stretch>
            <a:fillRect/>
          </a:stretch>
        </p:blipFill>
        <p:spPr>
          <a:xfrm>
            <a:off x="5753805" y="328651"/>
            <a:ext cx="2807196" cy="593603"/>
          </a:xfrm>
          <a:prstGeom prst="rect">
            <a:avLst/>
          </a:prstGeom>
        </p:spPr>
      </p:pic>
      <p:pic>
        <p:nvPicPr>
          <p:cNvPr id="3" name="Picture 2" descr="A picture containing symbol, logo, circle&#10;&#10;Description automatically generated">
            <a:extLst>
              <a:ext uri="{FF2B5EF4-FFF2-40B4-BE49-F238E27FC236}">
                <a16:creationId xmlns:a16="http://schemas.microsoft.com/office/drawing/2014/main" id="{D88606FB-F7A8-3145-AD74-1D784EBA5C38}"/>
              </a:ext>
            </a:extLst>
          </p:cNvPr>
          <p:cNvPicPr>
            <a:picLocks noChangeAspect="1"/>
          </p:cNvPicPr>
          <p:nvPr/>
        </p:nvPicPr>
        <p:blipFill>
          <a:blip r:embed="rId3"/>
          <a:stretch>
            <a:fillRect/>
          </a:stretch>
        </p:blipFill>
        <p:spPr>
          <a:xfrm>
            <a:off x="345999" y="118285"/>
            <a:ext cx="1159244" cy="101433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B3305-7D9A-24F9-6DB4-FDD1E0190F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0C53D56-C9C9-0CA0-9962-430D73A60B2E}"/>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F5E514E-EC2F-2D96-E7A4-6291F092F327}"/>
              </a:ext>
            </a:extLst>
          </p:cNvPr>
          <p:cNvSpPr txBox="1">
            <a:spLocks/>
          </p:cNvSpPr>
          <p:nvPr/>
        </p:nvSpPr>
        <p:spPr>
          <a:xfrm>
            <a:off x="0" y="493776"/>
            <a:ext cx="9144000" cy="5674738"/>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3200" b="1" dirty="0">
                <a:solidFill>
                  <a:srgbClr val="0070C0"/>
                </a:solidFill>
              </a:rPr>
              <a:t>In all, life insurance helps to create an immediate financial estate for the policy holder and his or her family members once he or she pays the first premium of the life policy.</a:t>
            </a:r>
          </a:p>
        </p:txBody>
      </p:sp>
      <p:sp>
        <p:nvSpPr>
          <p:cNvPr id="7" name="TextBox 6">
            <a:extLst>
              <a:ext uri="{FF2B5EF4-FFF2-40B4-BE49-F238E27FC236}">
                <a16:creationId xmlns:a16="http://schemas.microsoft.com/office/drawing/2014/main" id="{7117E06D-CBF9-AC42-6D69-82CDCC3BC121}"/>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10</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3E5C9615-5788-50E2-34AE-7265E5D6BC44}"/>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Preamble (Cont’d)</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BFDFB966-09DC-A29F-E5E1-A27CC6EF4279}"/>
              </a:ext>
            </a:extLst>
          </p:cNvPr>
          <p:cNvPicPr>
            <a:picLocks noChangeAspect="1"/>
          </p:cNvPicPr>
          <p:nvPr/>
        </p:nvPicPr>
        <p:blipFill>
          <a:blip r:embed="rId2"/>
          <a:stretch>
            <a:fillRect/>
          </a:stretch>
        </p:blipFill>
        <p:spPr>
          <a:xfrm>
            <a:off x="6106904" y="6295523"/>
            <a:ext cx="2207984" cy="471037"/>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CDD825BD-CB04-F18A-451C-9BB555E74879}"/>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98622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981BA-072E-44B9-FB5D-5B402ADB731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A8B5A7-4F94-33AF-AF17-8A3C51AA17CF}"/>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109C437-5572-F3B2-E662-1143FFC16563}"/>
              </a:ext>
            </a:extLst>
          </p:cNvPr>
          <p:cNvSpPr txBox="1">
            <a:spLocks/>
          </p:cNvSpPr>
          <p:nvPr/>
        </p:nvSpPr>
        <p:spPr>
          <a:xfrm>
            <a:off x="0" y="493776"/>
            <a:ext cx="9144000" cy="5633376"/>
          </a:xfrm>
          <a:prstGeom prst="rect">
            <a:avLst/>
          </a:prstGeom>
        </p:spPr>
        <p:txBody>
          <a:bodyPr vert="horz" lIns="0" tIns="0" rIns="0" bIns="0" rtlCol="0" anchor="t" anchorCtr="0">
            <a:noAutofit/>
          </a:bodyPr>
          <a:lstStyle/>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ffectLst/>
                <a:ea typeface="Times New Roman" panose="02020603050405020304" pitchFamily="18" charset="0"/>
              </a:rPr>
              <a:t>Life insurance (life assurance) may simply be described as a form of an insurance contract which pays out a certain sum of money known as the sum assured (i.e. death benefit) when someone passes away and since sooner or later the agony of death shall befall on everyone of us, it is strongly advisable that every adult should take one or some other forms of life assurance policy(</a:t>
            </a:r>
            <a:r>
              <a:rPr lang="en-US" sz="2800" b="1" dirty="0" err="1">
                <a:solidFill>
                  <a:srgbClr val="0070C0"/>
                </a:solidFill>
                <a:effectLst/>
                <a:ea typeface="Times New Roman" panose="02020603050405020304" pitchFamily="18" charset="0"/>
              </a:rPr>
              <a:t>ies</a:t>
            </a:r>
            <a:r>
              <a:rPr lang="en-US" sz="2800" b="1" dirty="0">
                <a:solidFill>
                  <a:srgbClr val="0070C0"/>
                </a:solidFill>
                <a:effectLst/>
                <a:ea typeface="Times New Roman" panose="02020603050405020304" pitchFamily="18" charset="0"/>
              </a:rPr>
              <a:t>) on his or her life. </a:t>
            </a: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ffectLst/>
                <a:ea typeface="Times New Roman" panose="02020603050405020304" pitchFamily="18" charset="0"/>
              </a:rPr>
              <a:t>In this regard, life assurance is primarily for death protection purpose.</a:t>
            </a: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p:txBody>
      </p:sp>
      <p:sp>
        <p:nvSpPr>
          <p:cNvPr id="7" name="TextBox 6">
            <a:extLst>
              <a:ext uri="{FF2B5EF4-FFF2-40B4-BE49-F238E27FC236}">
                <a16:creationId xmlns:a16="http://schemas.microsoft.com/office/drawing/2014/main" id="{6136DDC7-9F9E-E652-A0E5-47143AF62CB3}"/>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11</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CAA0D0C3-6DC6-0805-52C8-BEC7CFAA93D6}"/>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Nature of Life Insurance</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28BFD357-9B31-A0BD-FB31-4236A0883D41}"/>
              </a:ext>
            </a:extLst>
          </p:cNvPr>
          <p:cNvPicPr>
            <a:picLocks noChangeAspect="1"/>
          </p:cNvPicPr>
          <p:nvPr/>
        </p:nvPicPr>
        <p:blipFill>
          <a:blip r:embed="rId2"/>
          <a:stretch>
            <a:fillRect/>
          </a:stretch>
        </p:blipFill>
        <p:spPr>
          <a:xfrm>
            <a:off x="5859840" y="6303814"/>
            <a:ext cx="2095440" cy="447028"/>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BEE32E82-31F2-54D1-B9B2-6F9CB491652F}"/>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809621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AB7DE-3993-EF72-AC0A-8F1FF0CAE4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07C71B-C018-24B2-0864-077D29BF457A}"/>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81504A0A-43A5-B54D-53D0-8A78AB854AF8}"/>
              </a:ext>
            </a:extLst>
          </p:cNvPr>
          <p:cNvSpPr txBox="1">
            <a:spLocks/>
          </p:cNvSpPr>
          <p:nvPr/>
        </p:nvSpPr>
        <p:spPr>
          <a:xfrm>
            <a:off x="0" y="493776"/>
            <a:ext cx="9144000" cy="5710308"/>
          </a:xfrm>
          <a:prstGeom prst="rect">
            <a:avLst/>
          </a:prstGeom>
        </p:spPr>
        <p:txBody>
          <a:bodyPr vert="horz" lIns="0" tIns="0" rIns="0" bIns="0" rtlCol="0" anchor="t" anchorCtr="0">
            <a:noAutofit/>
          </a:bodyPr>
          <a:lstStyle/>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ffectLst/>
                <a:ea typeface="Times New Roman" panose="02020603050405020304" pitchFamily="18" charset="0"/>
              </a:rPr>
              <a:t>Aside the death protection purpose, life assurance may equally be used for investment purpose or a combination of both death protection and investment purposes. </a:t>
            </a: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ffectLst/>
                <a:ea typeface="Times New Roman" panose="02020603050405020304" pitchFamily="18" charset="0"/>
              </a:rPr>
              <a:t>When used for investment purpose; it means that the policy benefit (i.e. sum assured) is payable on survival of the policy duration by the life assured.</a:t>
            </a: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ffectLst/>
                <a:ea typeface="Times New Roman" panose="02020603050405020304" pitchFamily="18" charset="0"/>
              </a:rPr>
              <a:t> And when it is used for a combination of life protection and investment purposes; it means that the policy benefit (i.e. sum assured) is payable either on death or survival at policy maturity, whichever of the two events happens first. </a:t>
            </a:r>
          </a:p>
        </p:txBody>
      </p:sp>
      <p:sp>
        <p:nvSpPr>
          <p:cNvPr id="7" name="TextBox 6">
            <a:extLst>
              <a:ext uri="{FF2B5EF4-FFF2-40B4-BE49-F238E27FC236}">
                <a16:creationId xmlns:a16="http://schemas.microsoft.com/office/drawing/2014/main" id="{D1EF5FB0-CE5C-BAC8-6B3B-ED52B6294432}"/>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12</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7795A2CF-7F86-204E-B6BE-CD5E12677AD8}"/>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Nature of Life Insurance (Cont’d)</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19A32DD5-9EDA-64FD-B408-970012B55EC4}"/>
              </a:ext>
            </a:extLst>
          </p:cNvPr>
          <p:cNvPicPr>
            <a:picLocks noChangeAspect="1"/>
          </p:cNvPicPr>
          <p:nvPr/>
        </p:nvPicPr>
        <p:blipFill>
          <a:blip r:embed="rId2"/>
          <a:stretch>
            <a:fillRect/>
          </a:stretch>
        </p:blipFill>
        <p:spPr>
          <a:xfrm>
            <a:off x="5951280" y="6295523"/>
            <a:ext cx="2207984" cy="471037"/>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416803D6-817A-41BF-509E-6630E6EFAED2}"/>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96948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5BA188-344B-C913-F47A-1548F49BEE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97C74CD-C403-55DC-A285-FDCE27E744BF}"/>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C421269B-59C6-2571-5126-7824EB1C4C2C}"/>
              </a:ext>
            </a:extLst>
          </p:cNvPr>
          <p:cNvSpPr txBox="1">
            <a:spLocks/>
          </p:cNvSpPr>
          <p:nvPr/>
        </p:nvSpPr>
        <p:spPr>
          <a:xfrm>
            <a:off x="0" y="493776"/>
            <a:ext cx="9144000" cy="5633376"/>
          </a:xfrm>
          <a:prstGeom prst="rect">
            <a:avLst/>
          </a:prstGeom>
        </p:spPr>
        <p:txBody>
          <a:bodyPr vert="horz" lIns="0" tIns="0" rIns="0" bIns="0" rtlCol="0" anchor="t" anchorCtr="0">
            <a:noAutofit/>
          </a:bodyPr>
          <a:lstStyle/>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r>
              <a:rPr lang="en-US" sz="2800" b="1" dirty="0">
                <a:solidFill>
                  <a:srgbClr val="0070C0"/>
                </a:solidFill>
                <a:ea typeface="Times New Roman" panose="02020603050405020304" pitchFamily="18" charset="0"/>
              </a:rPr>
              <a:t>I</a:t>
            </a:r>
            <a:r>
              <a:rPr lang="en-US" sz="2800" b="1" dirty="0">
                <a:solidFill>
                  <a:srgbClr val="0070C0"/>
                </a:solidFill>
                <a:effectLst/>
                <a:ea typeface="Times New Roman" panose="02020603050405020304" pitchFamily="18" charset="0"/>
              </a:rPr>
              <a:t>n summary, all about life assurance to every policyholder is a WIN-WIN, especially when effected for a combination of life protection and investment purposes as the benefit of the life assurance policy is payable either on earlier death or upon survival at the policy maturity.</a:t>
            </a: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a:p>
            <a:pPr marL="342900" lvl="0" indent="-342900" defTabSz="914400" eaLnBrk="0" fontAlgn="base" hangingPunct="0">
              <a:spcBef>
                <a:spcPct val="20000"/>
              </a:spcBef>
              <a:spcAft>
                <a:spcPct val="0"/>
              </a:spcAft>
              <a:buFont typeface="Arial" panose="020B0604020202020204" pitchFamily="34" charset="0"/>
              <a:buChar char="•"/>
            </a:pPr>
            <a:endParaRPr lang="en-US" sz="2800" b="1" dirty="0">
              <a:solidFill>
                <a:srgbClr val="0070C0"/>
              </a:solidFill>
              <a:effectLst/>
              <a:ea typeface="Times New Roman" panose="02020603050405020304" pitchFamily="18" charset="0"/>
            </a:endParaRPr>
          </a:p>
        </p:txBody>
      </p:sp>
      <p:sp>
        <p:nvSpPr>
          <p:cNvPr id="7" name="TextBox 6">
            <a:extLst>
              <a:ext uri="{FF2B5EF4-FFF2-40B4-BE49-F238E27FC236}">
                <a16:creationId xmlns:a16="http://schemas.microsoft.com/office/drawing/2014/main" id="{50923ACB-42F1-1AE1-FC7B-41FE602B825E}"/>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13</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2FC63986-20BD-C24D-E7CA-D44E5FBC81D0}"/>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Nature of Life Insurance (Cont’d)</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A2905740-7F2D-7AC4-F11E-7386ADECE712}"/>
              </a:ext>
            </a:extLst>
          </p:cNvPr>
          <p:cNvPicPr>
            <a:picLocks noChangeAspect="1"/>
          </p:cNvPicPr>
          <p:nvPr/>
        </p:nvPicPr>
        <p:blipFill>
          <a:blip r:embed="rId2"/>
          <a:stretch>
            <a:fillRect/>
          </a:stretch>
        </p:blipFill>
        <p:spPr>
          <a:xfrm>
            <a:off x="5704392" y="6280802"/>
            <a:ext cx="1847356" cy="394103"/>
          </a:xfrm>
          <a:prstGeom prst="rect">
            <a:avLst/>
          </a:prstGeom>
        </p:spPr>
      </p:pic>
      <p:grpSp>
        <p:nvGrpSpPr>
          <p:cNvPr id="2" name="Group 1">
            <a:extLst>
              <a:ext uri="{FF2B5EF4-FFF2-40B4-BE49-F238E27FC236}">
                <a16:creationId xmlns:a16="http://schemas.microsoft.com/office/drawing/2014/main" id="{9A4694A6-EFAA-0F6E-32BF-35F6E34850EF}"/>
              </a:ext>
            </a:extLst>
          </p:cNvPr>
          <p:cNvGrpSpPr/>
          <p:nvPr/>
        </p:nvGrpSpPr>
        <p:grpSpPr>
          <a:xfrm>
            <a:off x="146304" y="472699"/>
            <a:ext cx="8851392" cy="3367781"/>
            <a:chOff x="3636824" y="3345244"/>
            <a:chExt cx="2931391" cy="3165353"/>
          </a:xfrm>
        </p:grpSpPr>
        <p:sp>
          <p:nvSpPr>
            <p:cNvPr id="3" name="Freeform: Shape 2">
              <a:extLst>
                <a:ext uri="{FF2B5EF4-FFF2-40B4-BE49-F238E27FC236}">
                  <a16:creationId xmlns:a16="http://schemas.microsoft.com/office/drawing/2014/main" id="{32E5B545-C426-8C4C-4165-210B5B23BB6E}"/>
                </a:ext>
              </a:extLst>
            </p:cNvPr>
            <p:cNvSpPr/>
            <p:nvPr/>
          </p:nvSpPr>
          <p:spPr>
            <a:xfrm>
              <a:off x="3636824" y="3345244"/>
              <a:ext cx="2013107" cy="2013249"/>
            </a:xfrm>
            <a:custGeom>
              <a:avLst/>
              <a:gdLst>
                <a:gd name="connsiteX0" fmla="*/ 0 w 2013107"/>
                <a:gd name="connsiteY0" fmla="*/ 1006625 h 2013249"/>
                <a:gd name="connsiteX1" fmla="*/ 1006554 w 2013107"/>
                <a:gd name="connsiteY1" fmla="*/ 0 h 2013249"/>
                <a:gd name="connsiteX2" fmla="*/ 2013108 w 2013107"/>
                <a:gd name="connsiteY2" fmla="*/ 1006625 h 2013249"/>
                <a:gd name="connsiteX3" fmla="*/ 1006554 w 2013107"/>
                <a:gd name="connsiteY3" fmla="*/ 2013250 h 2013249"/>
                <a:gd name="connsiteX4" fmla="*/ 0 w 2013107"/>
                <a:gd name="connsiteY4" fmla="*/ 1006625 h 20132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3107" h="2013249">
                  <a:moveTo>
                    <a:pt x="0" y="1006625"/>
                  </a:moveTo>
                  <a:cubicBezTo>
                    <a:pt x="0" y="450681"/>
                    <a:pt x="450650" y="0"/>
                    <a:pt x="1006554" y="0"/>
                  </a:cubicBezTo>
                  <a:cubicBezTo>
                    <a:pt x="1562458" y="0"/>
                    <a:pt x="2013108" y="450681"/>
                    <a:pt x="2013108" y="1006625"/>
                  </a:cubicBezTo>
                  <a:cubicBezTo>
                    <a:pt x="2013108" y="1562569"/>
                    <a:pt x="1562458" y="2013250"/>
                    <a:pt x="1006554" y="2013250"/>
                  </a:cubicBezTo>
                  <a:cubicBezTo>
                    <a:pt x="450650" y="2013250"/>
                    <a:pt x="0" y="1562569"/>
                    <a:pt x="0" y="1006625"/>
                  </a:cubicBezTo>
                  <a:close/>
                </a:path>
              </a:pathLst>
            </a:custGeom>
          </p:spPr>
          <p:style>
            <a:lnRef idx="2">
              <a:schemeClr val="lt1">
                <a:hueOff val="0"/>
                <a:satOff val="0"/>
                <a:lumOff val="0"/>
                <a:alphaOff val="0"/>
              </a:schemeClr>
            </a:lnRef>
            <a:fillRef idx="1">
              <a:schemeClr val="accent2">
                <a:alpha val="50000"/>
                <a:hueOff val="0"/>
                <a:satOff val="0"/>
                <a:lumOff val="0"/>
                <a:alphaOff val="0"/>
              </a:schemeClr>
            </a:fillRef>
            <a:effectRef idx="0">
              <a:schemeClr val="accent2">
                <a:alpha val="50000"/>
                <a:hueOff val="0"/>
                <a:satOff val="0"/>
                <a:lumOff val="0"/>
                <a:alphaOff val="0"/>
              </a:schemeClr>
            </a:effectRef>
            <a:fontRef idx="minor">
              <a:schemeClr val="tx1"/>
            </a:fontRef>
          </p:style>
          <p:txBody>
            <a:bodyPr spcFirstLastPara="0" vert="horz" wrap="square" lIns="374823" tIns="374843" rIns="374823" bIns="374843" numCol="1" spcCol="1270" anchor="ctr" anchorCtr="0">
              <a:noAutofit/>
            </a:bodyPr>
            <a:lstStyle/>
            <a:p>
              <a:pPr marL="0" lvl="0" indent="0" algn="ctr" defTabSz="933450">
                <a:lnSpc>
                  <a:spcPct val="90000"/>
                </a:lnSpc>
                <a:spcBef>
                  <a:spcPct val="0"/>
                </a:spcBef>
                <a:spcAft>
                  <a:spcPct val="35000"/>
                </a:spcAft>
                <a:buNone/>
              </a:pPr>
              <a:r>
                <a:rPr lang="en-US" sz="2100" kern="1200" dirty="0"/>
                <a:t>Death Protection Purpose</a:t>
              </a:r>
              <a:endParaRPr lang="en-NG" sz="2100" kern="1200" dirty="0"/>
            </a:p>
          </p:txBody>
        </p:sp>
        <p:sp>
          <p:nvSpPr>
            <p:cNvPr id="6" name="Freeform: Shape 5">
              <a:extLst>
                <a:ext uri="{FF2B5EF4-FFF2-40B4-BE49-F238E27FC236}">
                  <a16:creationId xmlns:a16="http://schemas.microsoft.com/office/drawing/2014/main" id="{6A7F0153-43C6-93F7-2826-0812ACBB1B13}"/>
                </a:ext>
              </a:extLst>
            </p:cNvPr>
            <p:cNvSpPr/>
            <p:nvPr/>
          </p:nvSpPr>
          <p:spPr>
            <a:xfrm>
              <a:off x="4555108" y="4497348"/>
              <a:ext cx="2013107" cy="2013249"/>
            </a:xfrm>
            <a:custGeom>
              <a:avLst/>
              <a:gdLst>
                <a:gd name="connsiteX0" fmla="*/ 0 w 2013107"/>
                <a:gd name="connsiteY0" fmla="*/ 1006625 h 2013249"/>
                <a:gd name="connsiteX1" fmla="*/ 1006554 w 2013107"/>
                <a:gd name="connsiteY1" fmla="*/ 0 h 2013249"/>
                <a:gd name="connsiteX2" fmla="*/ 2013108 w 2013107"/>
                <a:gd name="connsiteY2" fmla="*/ 1006625 h 2013249"/>
                <a:gd name="connsiteX3" fmla="*/ 1006554 w 2013107"/>
                <a:gd name="connsiteY3" fmla="*/ 2013250 h 2013249"/>
                <a:gd name="connsiteX4" fmla="*/ 0 w 2013107"/>
                <a:gd name="connsiteY4" fmla="*/ 1006625 h 20132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3107" h="2013249">
                  <a:moveTo>
                    <a:pt x="0" y="1006625"/>
                  </a:moveTo>
                  <a:cubicBezTo>
                    <a:pt x="0" y="450681"/>
                    <a:pt x="450650" y="0"/>
                    <a:pt x="1006554" y="0"/>
                  </a:cubicBezTo>
                  <a:cubicBezTo>
                    <a:pt x="1562458" y="0"/>
                    <a:pt x="2013108" y="450681"/>
                    <a:pt x="2013108" y="1006625"/>
                  </a:cubicBezTo>
                  <a:cubicBezTo>
                    <a:pt x="2013108" y="1562569"/>
                    <a:pt x="1562458" y="2013250"/>
                    <a:pt x="1006554" y="2013250"/>
                  </a:cubicBezTo>
                  <a:cubicBezTo>
                    <a:pt x="450650" y="2013250"/>
                    <a:pt x="0" y="1562569"/>
                    <a:pt x="0" y="1006625"/>
                  </a:cubicBezTo>
                  <a:close/>
                </a:path>
              </a:pathLst>
            </a:custGeom>
          </p:spPr>
          <p:style>
            <a:lnRef idx="2">
              <a:schemeClr val="lt1">
                <a:hueOff val="0"/>
                <a:satOff val="0"/>
                <a:lumOff val="0"/>
                <a:alphaOff val="0"/>
              </a:schemeClr>
            </a:lnRef>
            <a:fillRef idx="1">
              <a:schemeClr val="accent3">
                <a:alpha val="50000"/>
                <a:hueOff val="0"/>
                <a:satOff val="0"/>
                <a:lumOff val="0"/>
                <a:alphaOff val="0"/>
              </a:schemeClr>
            </a:fillRef>
            <a:effectRef idx="0">
              <a:schemeClr val="accent3">
                <a:alpha val="50000"/>
                <a:hueOff val="0"/>
                <a:satOff val="0"/>
                <a:lumOff val="0"/>
                <a:alphaOff val="0"/>
              </a:schemeClr>
            </a:effectRef>
            <a:fontRef idx="minor">
              <a:schemeClr val="tx1"/>
            </a:fontRef>
          </p:style>
          <p:txBody>
            <a:bodyPr spcFirstLastPara="0" vert="horz" wrap="square" lIns="374823" tIns="374843" rIns="374823" bIns="374843" numCol="1" spcCol="1270" anchor="ctr" anchorCtr="0">
              <a:noAutofit/>
            </a:bodyPr>
            <a:lstStyle/>
            <a:p>
              <a:pPr marL="0" lvl="0" indent="0" algn="ctr" defTabSz="933450">
                <a:lnSpc>
                  <a:spcPct val="90000"/>
                </a:lnSpc>
                <a:spcBef>
                  <a:spcPct val="0"/>
                </a:spcBef>
                <a:spcAft>
                  <a:spcPct val="35000"/>
                </a:spcAft>
                <a:buNone/>
              </a:pPr>
              <a:endParaRPr lang="en-US" sz="2100" kern="1200" dirty="0"/>
            </a:p>
            <a:p>
              <a:pPr marL="0" lvl="0" indent="0" algn="ctr" defTabSz="933450">
                <a:lnSpc>
                  <a:spcPct val="90000"/>
                </a:lnSpc>
                <a:spcBef>
                  <a:spcPct val="0"/>
                </a:spcBef>
                <a:spcAft>
                  <a:spcPct val="35000"/>
                </a:spcAft>
                <a:buNone/>
              </a:pPr>
              <a:endParaRPr lang="en-US" sz="2100" kern="1200" dirty="0"/>
            </a:p>
            <a:p>
              <a:pPr marL="0" lvl="0" indent="0" algn="ctr" defTabSz="933450">
                <a:lnSpc>
                  <a:spcPct val="90000"/>
                </a:lnSpc>
                <a:spcBef>
                  <a:spcPct val="0"/>
                </a:spcBef>
                <a:spcAft>
                  <a:spcPct val="35000"/>
                </a:spcAft>
                <a:buNone/>
              </a:pPr>
              <a:r>
                <a:rPr lang="en-US" sz="2100" kern="1200" dirty="0"/>
                <a:t>Investment Purpose</a:t>
              </a:r>
              <a:endParaRPr lang="en-NG" sz="2100" kern="1200" dirty="0"/>
            </a:p>
          </p:txBody>
        </p:sp>
      </p:grpSp>
      <p:pic>
        <p:nvPicPr>
          <p:cNvPr id="9" name="Picture 8" descr="A picture containing symbol, logo, circle&#10;&#10;Description automatically generated">
            <a:extLst>
              <a:ext uri="{FF2B5EF4-FFF2-40B4-BE49-F238E27FC236}">
                <a16:creationId xmlns:a16="http://schemas.microsoft.com/office/drawing/2014/main" id="{2CAA31AF-06E9-4B06-F4A5-B845A59C5D93}"/>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552860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FA85E-5A80-86EC-18BC-7583236C55F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7339E91-6D75-AC82-1891-09ADC50C9BF0}"/>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65F0A4B5-8003-8A9B-29AC-BE2AA4898402}"/>
              </a:ext>
            </a:extLst>
          </p:cNvPr>
          <p:cNvSpPr txBox="1">
            <a:spLocks/>
          </p:cNvSpPr>
          <p:nvPr/>
        </p:nvSpPr>
        <p:spPr>
          <a:xfrm>
            <a:off x="0" y="411480"/>
            <a:ext cx="9144000" cy="5757034"/>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t>Financial gaps for families and communities can be bridged through life insurance in the following ways:</a:t>
            </a:r>
          </a:p>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r>
              <a:rPr lang="en-US" sz="2800" b="1" dirty="0">
                <a:solidFill>
                  <a:srgbClr val="0070C0"/>
                </a:solidFill>
              </a:rPr>
              <a:t>(i) Income Replacement: </a:t>
            </a:r>
            <a:r>
              <a:rPr lang="en-US" sz="2800" b="1" dirty="0"/>
              <a:t>Life insurance is a very useful and major tool in providing income to the bereaved family when a breadwinner of the family passes on or becomes critically ill or disabled.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The income would come as the sum assured of the life insurance policy which becomes payable by the life insurance company following the death of the life assured who also doubles as the breadwinner of the family.</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The dependent(s) would then start a new life with the life insurance policy benefit received.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The life insurance policy may be arranged either as an individual or group life or both.</a:t>
            </a:r>
          </a:p>
        </p:txBody>
      </p:sp>
      <p:sp>
        <p:nvSpPr>
          <p:cNvPr id="7" name="TextBox 6">
            <a:extLst>
              <a:ext uri="{FF2B5EF4-FFF2-40B4-BE49-F238E27FC236}">
                <a16:creationId xmlns:a16="http://schemas.microsoft.com/office/drawing/2014/main" id="{4C01368B-412E-632E-5766-361E8613AE10}"/>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14</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FF5F6B77-264C-2146-2C9B-E829BEE2AA9C}"/>
              </a:ext>
            </a:extLst>
          </p:cNvPr>
          <p:cNvSpPr txBox="1">
            <a:spLocks/>
          </p:cNvSpPr>
          <p:nvPr/>
        </p:nvSpPr>
        <p:spPr>
          <a:xfrm>
            <a:off x="0" y="0"/>
            <a:ext cx="8812767" cy="548640"/>
          </a:xfrm>
          <a:prstGeom prst="rect">
            <a:avLst/>
          </a:prstGeom>
        </p:spPr>
        <p:txBody>
          <a:bodyPr vert="horz" lIns="0" tIns="0" rIns="0" bIns="0" rtlCol="0" anchor="t" anchorCtr="0">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Bridging Financial Gaps for Families and Communities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B11E69BD-0430-27D7-1218-98EC2F8DB90E}"/>
              </a:ext>
            </a:extLst>
          </p:cNvPr>
          <p:cNvPicPr>
            <a:picLocks noChangeAspect="1"/>
          </p:cNvPicPr>
          <p:nvPr/>
        </p:nvPicPr>
        <p:blipFill>
          <a:blip r:embed="rId2"/>
          <a:stretch>
            <a:fillRect/>
          </a:stretch>
        </p:blipFill>
        <p:spPr>
          <a:xfrm>
            <a:off x="5789482" y="6295523"/>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8D11DD72-222F-91A6-D169-7B87B49C1605}"/>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83438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316D16-5C30-A9CB-F509-F3DA2E6B540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69A1294-F7D9-5D0B-E04C-C40F41401CD7}"/>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89E62706-8EFF-D464-3F84-956B89BDF1AD}"/>
              </a:ext>
            </a:extLst>
          </p:cNvPr>
          <p:cNvSpPr txBox="1">
            <a:spLocks/>
          </p:cNvSpPr>
          <p:nvPr/>
        </p:nvSpPr>
        <p:spPr>
          <a:xfrm>
            <a:off x="0" y="484632"/>
            <a:ext cx="9144000" cy="5611615"/>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solidFill>
                  <a:srgbClr val="0070C0"/>
                </a:solidFill>
              </a:rPr>
              <a:t>(ii) Funeral Expenses Buffer: </a:t>
            </a:r>
            <a:r>
              <a:rPr lang="en-US" sz="2800" b="1" dirty="0"/>
              <a:t>Life insurance can be used to cover funeral expenses, which may sometimes be very challenging when death occurs suddenly (say through an accident or after a brief illness), especially for an average middle level family.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This could be anticipated and a life insurance policy taken well in advance for a reasonable amount as the policy pay-out benefit is to be used for the funeral expenses.</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Funeral expense life insurance policies are presently common and selling very well in countries such as South Africa, Kenya and Ghana.  </a:t>
            </a:r>
          </a:p>
        </p:txBody>
      </p:sp>
      <p:sp>
        <p:nvSpPr>
          <p:cNvPr id="7" name="TextBox 6">
            <a:extLst>
              <a:ext uri="{FF2B5EF4-FFF2-40B4-BE49-F238E27FC236}">
                <a16:creationId xmlns:a16="http://schemas.microsoft.com/office/drawing/2014/main" id="{D9172FAD-F31F-B370-21F2-5191A12949EC}"/>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15</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3F8A6C9F-4416-AF18-86C5-2B7616E38F1B}"/>
              </a:ext>
            </a:extLst>
          </p:cNvPr>
          <p:cNvSpPr txBox="1">
            <a:spLocks/>
          </p:cNvSpPr>
          <p:nvPr/>
        </p:nvSpPr>
        <p:spPr>
          <a:xfrm>
            <a:off x="0" y="0"/>
            <a:ext cx="8812767" cy="548640"/>
          </a:xfrm>
          <a:prstGeom prst="rect">
            <a:avLst/>
          </a:prstGeom>
        </p:spPr>
        <p:txBody>
          <a:bodyPr vert="horz" lIns="0" tIns="0" rIns="0" bIns="0" rtlCol="0" anchor="t" anchorCtr="0">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Bridging Financial Gaps for Families and Communities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1859FFCE-39E4-108F-C25F-85E9E72F69F9}"/>
              </a:ext>
            </a:extLst>
          </p:cNvPr>
          <p:cNvPicPr>
            <a:picLocks noChangeAspect="1"/>
          </p:cNvPicPr>
          <p:nvPr/>
        </p:nvPicPr>
        <p:blipFill>
          <a:blip r:embed="rId2"/>
          <a:stretch>
            <a:fillRect/>
          </a:stretch>
        </p:blipFill>
        <p:spPr>
          <a:xfrm>
            <a:off x="5896416" y="6280802"/>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D24820F8-BBB5-C1C0-7AD7-32AD2A24876D}"/>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002288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00660-79BB-960B-6A71-EF9C0819A9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C4AE1A4-DA8F-92CF-0FA1-EA8AB1CC02CD}"/>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952EC2D9-8890-2CC5-84BC-F1938958CDBB}"/>
              </a:ext>
            </a:extLst>
          </p:cNvPr>
          <p:cNvSpPr txBox="1">
            <a:spLocks/>
          </p:cNvSpPr>
          <p:nvPr/>
        </p:nvSpPr>
        <p:spPr>
          <a:xfrm>
            <a:off x="0" y="484632"/>
            <a:ext cx="9144000" cy="5611615"/>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solidFill>
                  <a:srgbClr val="0070C0"/>
                </a:solidFill>
              </a:rPr>
              <a:t>(iii) Medical Expenses Coverage : </a:t>
            </a:r>
            <a:r>
              <a:rPr lang="en-US" sz="2800" b="1" dirty="0"/>
              <a:t>Life insurance can be used to provide for medical expenses (including for dread disease/critical illness conditions) which may otherwise be difficult for the family members to raise within a short period to be able </a:t>
            </a:r>
            <a:r>
              <a:rPr lang="en-US" sz="2800" b="1" dirty="0">
                <a:solidFill>
                  <a:srgbClr val="7030A0"/>
                </a:solidFill>
              </a:rPr>
              <a:t>to </a:t>
            </a:r>
            <a:r>
              <a:rPr lang="en-US" sz="2800" b="1" dirty="0"/>
              <a:t>get treatment on time, especially where a major health issue is involved.</a:t>
            </a:r>
          </a:p>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r>
              <a:rPr lang="en-US" sz="2800" b="1" dirty="0">
                <a:solidFill>
                  <a:srgbClr val="0070C0"/>
                </a:solidFill>
              </a:rPr>
              <a:t>(iv) Future Education Funding: </a:t>
            </a:r>
            <a:r>
              <a:rPr lang="en-US" sz="2800" b="1" dirty="0"/>
              <a:t>Life insurance can be used to provide adequate funding for children’s education from primary school through to the tertiary institution education whereby sum assured is released to meet the tuition fees of the child(ren) involved following the death of the parent or guardian.</a:t>
            </a:r>
          </a:p>
          <a:p>
            <a:pPr marL="274320" indent="-274320">
              <a:lnSpc>
                <a:spcPct val="80000"/>
              </a:lnSpc>
              <a:buFont typeface="Arial" charset="0"/>
              <a:buChar char="•"/>
              <a:defRPr/>
            </a:pPr>
            <a:endParaRPr lang="en-US" sz="2800" b="1" dirty="0"/>
          </a:p>
        </p:txBody>
      </p:sp>
      <p:sp>
        <p:nvSpPr>
          <p:cNvPr id="7" name="TextBox 6">
            <a:extLst>
              <a:ext uri="{FF2B5EF4-FFF2-40B4-BE49-F238E27FC236}">
                <a16:creationId xmlns:a16="http://schemas.microsoft.com/office/drawing/2014/main" id="{8815CC68-7403-6D24-A961-E93D0DA5F8DA}"/>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16</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50E23317-CD03-5494-C467-CD93745CA9B6}"/>
              </a:ext>
            </a:extLst>
          </p:cNvPr>
          <p:cNvSpPr txBox="1">
            <a:spLocks/>
          </p:cNvSpPr>
          <p:nvPr/>
        </p:nvSpPr>
        <p:spPr>
          <a:xfrm>
            <a:off x="0" y="0"/>
            <a:ext cx="8812767" cy="548640"/>
          </a:xfrm>
          <a:prstGeom prst="rect">
            <a:avLst/>
          </a:prstGeom>
        </p:spPr>
        <p:txBody>
          <a:bodyPr vert="horz" lIns="0" tIns="0" rIns="0" bIns="0" rtlCol="0" anchor="t" anchorCtr="0">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Bridging Financial Gaps for Families and Communities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5314A714-EC03-43E2-A832-B86363755A77}"/>
              </a:ext>
            </a:extLst>
          </p:cNvPr>
          <p:cNvPicPr>
            <a:picLocks noChangeAspect="1"/>
          </p:cNvPicPr>
          <p:nvPr/>
        </p:nvPicPr>
        <p:blipFill>
          <a:blip r:embed="rId2"/>
          <a:stretch>
            <a:fillRect/>
          </a:stretch>
        </p:blipFill>
        <p:spPr>
          <a:xfrm>
            <a:off x="6170912" y="6186776"/>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B10831D9-9CC4-0E52-F326-991A61779808}"/>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696215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A77E3-746B-0A6E-0056-9922A486DCB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8D0933F-D5A7-84E6-6F3D-C0639B8AE75B}"/>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4629ABE4-8720-1A46-C2F8-9F2D9D9B101B}"/>
              </a:ext>
            </a:extLst>
          </p:cNvPr>
          <p:cNvSpPr txBox="1">
            <a:spLocks/>
          </p:cNvSpPr>
          <p:nvPr/>
        </p:nvSpPr>
        <p:spPr>
          <a:xfrm>
            <a:off x="0" y="484632"/>
            <a:ext cx="9144000" cy="5611615"/>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solidFill>
                  <a:srgbClr val="0070C0"/>
                </a:solidFill>
              </a:rPr>
              <a:t>(v) Collateral: </a:t>
            </a:r>
            <a:r>
              <a:rPr lang="en-US" sz="2800" b="1" dirty="0"/>
              <a:t>Life insurance can serve (and has been proven over time) as a very useful collateral in getting loans from financial institutions. Thus, in case of the premature death or disability or job loss or critical illness of the borrower/debtor, the proceed of the life insurance policy is used to liquidate the outstanding amount of the loan with the financial institution.</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B050"/>
                </a:solidFill>
              </a:rPr>
              <a:t>In summary, in bridging financial gaps for families and communities, life insurance policies may be arranged on an individual, joint, or group basis. </a:t>
            </a:r>
          </a:p>
        </p:txBody>
      </p:sp>
      <p:sp>
        <p:nvSpPr>
          <p:cNvPr id="7" name="TextBox 6">
            <a:extLst>
              <a:ext uri="{FF2B5EF4-FFF2-40B4-BE49-F238E27FC236}">
                <a16:creationId xmlns:a16="http://schemas.microsoft.com/office/drawing/2014/main" id="{B0CD2664-26AB-6388-1494-73FFDFCEAECA}"/>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17</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91584937-15E0-8D08-73A1-5A4E36BBA284}"/>
              </a:ext>
            </a:extLst>
          </p:cNvPr>
          <p:cNvSpPr txBox="1">
            <a:spLocks/>
          </p:cNvSpPr>
          <p:nvPr/>
        </p:nvSpPr>
        <p:spPr>
          <a:xfrm>
            <a:off x="0" y="0"/>
            <a:ext cx="8812767" cy="548640"/>
          </a:xfrm>
          <a:prstGeom prst="rect">
            <a:avLst/>
          </a:prstGeom>
        </p:spPr>
        <p:txBody>
          <a:bodyPr vert="horz" lIns="0" tIns="0" rIns="0" bIns="0" rtlCol="0" anchor="t" anchorCtr="0">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Bridging Financial Gaps for Families and Communities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72E62F2A-3608-F9A8-2947-C76E0B7E7BC7}"/>
              </a:ext>
            </a:extLst>
          </p:cNvPr>
          <p:cNvPicPr>
            <a:picLocks noChangeAspect="1"/>
          </p:cNvPicPr>
          <p:nvPr/>
        </p:nvPicPr>
        <p:blipFill>
          <a:blip r:embed="rId2"/>
          <a:stretch>
            <a:fillRect/>
          </a:stretch>
        </p:blipFill>
        <p:spPr>
          <a:xfrm>
            <a:off x="6170912" y="6186776"/>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361EE6AE-6858-E799-1288-E26F32084AA8}"/>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876888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288626-E5E8-7324-F95A-6C54A5A526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54EA837-0BDE-FCF8-C859-CA67A65057E7}"/>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6BCD9D5F-C0A3-558D-B72E-02EA6821933A}"/>
              </a:ext>
            </a:extLst>
          </p:cNvPr>
          <p:cNvSpPr txBox="1">
            <a:spLocks/>
          </p:cNvSpPr>
          <p:nvPr/>
        </p:nvSpPr>
        <p:spPr>
          <a:xfrm>
            <a:off x="0" y="640081"/>
            <a:ext cx="9144000" cy="5456168"/>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kern="0" dirty="0">
                <a:solidFill>
                  <a:srgbClr val="0070C0"/>
                </a:solidFill>
                <a:ea typeface="Calibri" panose="020F0502020204030204" pitchFamily="34" charset="0"/>
              </a:rPr>
              <a:t>Awareness Creation: </a:t>
            </a:r>
            <a:r>
              <a:rPr lang="en-US" sz="2800" b="1" kern="0" dirty="0">
                <a:ea typeface="Calibri" panose="020F0502020204030204" pitchFamily="34" charset="0"/>
              </a:rPr>
              <a:t>Provide resources to adequately help customers know about life insurance to enable them make informed decisions to buy the desired product(s). </a:t>
            </a:r>
          </a:p>
          <a:p>
            <a:pPr marL="274320" indent="-274320">
              <a:lnSpc>
                <a:spcPct val="80000"/>
              </a:lnSpc>
              <a:buFont typeface="Arial" charset="0"/>
              <a:buChar char="•"/>
              <a:defRPr/>
            </a:pPr>
            <a:endParaRPr lang="en-US" sz="2800" b="1" kern="0" dirty="0">
              <a:solidFill>
                <a:srgbClr val="0070C0"/>
              </a:solidFill>
              <a:ea typeface="Calibri" panose="020F0502020204030204" pitchFamily="34" charset="0"/>
            </a:endParaRPr>
          </a:p>
          <a:p>
            <a:pPr marL="274320" indent="-274320">
              <a:lnSpc>
                <a:spcPct val="80000"/>
              </a:lnSpc>
              <a:buFont typeface="Arial" charset="0"/>
              <a:buChar char="•"/>
              <a:defRPr/>
            </a:pPr>
            <a:r>
              <a:rPr lang="en-US" sz="2800" b="1" kern="0" dirty="0">
                <a:solidFill>
                  <a:srgbClr val="0070C0"/>
                </a:solidFill>
                <a:ea typeface="Calibri" panose="020F0502020204030204" pitchFamily="34" charset="0"/>
              </a:rPr>
              <a:t>Agent-Driven Sales: </a:t>
            </a:r>
            <a:r>
              <a:rPr lang="en-US" sz="2800" b="1" kern="0" dirty="0">
                <a:ea typeface="Calibri" panose="020F0502020204030204" pitchFamily="34" charset="0"/>
              </a:rPr>
              <a:t>Agents (and marketers) well trained on life insurance products would always convince customers to buy life insurance products. </a:t>
            </a:r>
            <a:endParaRPr lang="en-US" sz="2800" b="1" kern="0" dirty="0">
              <a:highlight>
                <a:srgbClr val="FFFF00"/>
              </a:highlight>
              <a:ea typeface="Calibri" panose="020F0502020204030204" pitchFamily="34" charset="0"/>
            </a:endParaRPr>
          </a:p>
          <a:p>
            <a:pPr marL="274320" indent="-274320">
              <a:lnSpc>
                <a:spcPct val="80000"/>
              </a:lnSpc>
              <a:buFont typeface="Arial" charset="0"/>
              <a:buChar char="•"/>
              <a:defRPr/>
            </a:pPr>
            <a:endParaRPr lang="en-US" sz="2800" b="1" kern="0" dirty="0">
              <a:solidFill>
                <a:srgbClr val="0070C0"/>
              </a:solidFill>
              <a:ea typeface="Calibri" panose="020F0502020204030204" pitchFamily="34" charset="0"/>
            </a:endParaRPr>
          </a:p>
          <a:p>
            <a:pPr marL="274320" indent="-274320">
              <a:lnSpc>
                <a:spcPct val="80000"/>
              </a:lnSpc>
              <a:buFont typeface="Arial" charset="0"/>
              <a:buChar char="•"/>
              <a:defRPr/>
            </a:pPr>
            <a:r>
              <a:rPr lang="en-US" sz="2800" b="1" kern="0" dirty="0">
                <a:solidFill>
                  <a:srgbClr val="0070C0"/>
                </a:solidFill>
                <a:ea typeface="Calibri" panose="020F0502020204030204" pitchFamily="34" charset="0"/>
              </a:rPr>
              <a:t>Simplify the Life Insurance Products: </a:t>
            </a:r>
            <a:r>
              <a:rPr lang="en-US" sz="2800" b="1" kern="0" dirty="0">
                <a:ea typeface="Calibri" panose="020F0502020204030204" pitchFamily="34" charset="0"/>
              </a:rPr>
              <a:t>The life insurance products should be made very easy to understand.</a:t>
            </a:r>
          </a:p>
          <a:p>
            <a:pPr marL="274320" indent="-274320">
              <a:lnSpc>
                <a:spcPct val="80000"/>
              </a:lnSpc>
              <a:buFont typeface="Arial" charset="0"/>
              <a:buChar char="•"/>
              <a:defRPr/>
            </a:pPr>
            <a:endParaRPr lang="en-US" sz="2800" b="1" kern="0" dirty="0">
              <a:solidFill>
                <a:srgbClr val="0070C0"/>
              </a:solidFill>
              <a:ea typeface="Calibri" panose="020F0502020204030204" pitchFamily="34" charset="0"/>
            </a:endParaRPr>
          </a:p>
          <a:p>
            <a:pPr marL="274320" indent="-274320">
              <a:lnSpc>
                <a:spcPct val="80000"/>
              </a:lnSpc>
              <a:buFont typeface="Arial" charset="0"/>
              <a:buChar char="•"/>
              <a:defRPr/>
            </a:pPr>
            <a:r>
              <a:rPr lang="en-US" sz="2800" b="1" kern="0" dirty="0">
                <a:solidFill>
                  <a:srgbClr val="0070C0"/>
                </a:solidFill>
                <a:ea typeface="Calibri" panose="020F0502020204030204" pitchFamily="34" charset="0"/>
              </a:rPr>
              <a:t>Customer-Centric Approach: </a:t>
            </a:r>
            <a:r>
              <a:rPr lang="en-US" sz="2800" b="1" kern="0" dirty="0">
                <a:ea typeface="Calibri" panose="020F0502020204030204" pitchFamily="34" charset="0"/>
              </a:rPr>
              <a:t>Life insurance companies to focus on customers’ needs  and preferences. That is, we need to move away from only the traditional life insurance policies or possibly modify them. </a:t>
            </a:r>
          </a:p>
        </p:txBody>
      </p:sp>
      <p:sp>
        <p:nvSpPr>
          <p:cNvPr id="7" name="TextBox 6">
            <a:extLst>
              <a:ext uri="{FF2B5EF4-FFF2-40B4-BE49-F238E27FC236}">
                <a16:creationId xmlns:a16="http://schemas.microsoft.com/office/drawing/2014/main" id="{8C057578-300A-E7F9-EA6D-5CE3DE292E13}"/>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18</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7215541B-58B8-9325-7371-454CDF5ACCC4}"/>
              </a:ext>
            </a:extLst>
          </p:cNvPr>
          <p:cNvSpPr txBox="1">
            <a:spLocks/>
          </p:cNvSpPr>
          <p:nvPr/>
        </p:nvSpPr>
        <p:spPr>
          <a:xfrm>
            <a:off x="0" y="120662"/>
            <a:ext cx="8812767" cy="519419"/>
          </a:xfrm>
          <a:prstGeom prst="rect">
            <a:avLst/>
          </a:prstGeom>
        </p:spPr>
        <p:txBody>
          <a:bodyPr vert="horz" lIns="0" tIns="0" rIns="0" bIns="0" rtlCol="0" anchor="t" anchorCtr="0">
            <a:normAutofit fontScale="775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Making Life Insurance Products “Bought Instead of Being Sold”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E536855F-0160-9967-7350-BCDDFB0FC75E}"/>
              </a:ext>
            </a:extLst>
          </p:cNvPr>
          <p:cNvPicPr>
            <a:picLocks noChangeAspect="1"/>
          </p:cNvPicPr>
          <p:nvPr/>
        </p:nvPicPr>
        <p:blipFill>
          <a:blip r:embed="rId2"/>
          <a:stretch>
            <a:fillRect/>
          </a:stretch>
        </p:blipFill>
        <p:spPr>
          <a:xfrm>
            <a:off x="6101842" y="6280802"/>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B6E666B0-0FF8-34B8-C6C1-61A4D9B41F90}"/>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726590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B0BFB9-7A1F-010C-9FB6-3D973BB9031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9CD3C82-C246-5830-36AB-E05AE4FE69C8}"/>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0914D4C2-BDBD-3E47-4425-79578B165806}"/>
              </a:ext>
            </a:extLst>
          </p:cNvPr>
          <p:cNvSpPr txBox="1">
            <a:spLocks/>
          </p:cNvSpPr>
          <p:nvPr/>
        </p:nvSpPr>
        <p:spPr>
          <a:xfrm>
            <a:off x="0" y="706164"/>
            <a:ext cx="9144000" cy="5390084"/>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solidFill>
                  <a:srgbClr val="0070C0"/>
                </a:solidFill>
              </a:rPr>
              <a:t>Simplified Risk Assessment (Tele-Underwriting and Data Enable Risk Assessment)</a:t>
            </a:r>
            <a:r>
              <a:rPr lang="en-US" sz="2600" b="1" kern="0" dirty="0">
                <a:solidFill>
                  <a:srgbClr val="0070C0"/>
                </a:solidFill>
                <a:ea typeface="Calibri" panose="020F0502020204030204" pitchFamily="34" charset="0"/>
              </a:rPr>
              <a:t>: </a:t>
            </a:r>
            <a:r>
              <a:rPr lang="en-US" sz="2600" b="1" kern="0" dirty="0">
                <a:ea typeface="Calibri" panose="020F0502020204030204" pitchFamily="34" charset="0"/>
              </a:rPr>
              <a:t>The public will be more willing to buy life insurance products if the risk assessment is more friendly and less stressful. </a:t>
            </a:r>
          </a:p>
          <a:p>
            <a:pPr marL="274320" indent="-274320">
              <a:lnSpc>
                <a:spcPct val="80000"/>
              </a:lnSpc>
              <a:buFont typeface="Arial" charset="0"/>
              <a:buChar char="•"/>
              <a:defRPr/>
            </a:pPr>
            <a:endParaRPr lang="en-US" sz="2600" b="1" kern="0" dirty="0">
              <a:solidFill>
                <a:srgbClr val="0070C0"/>
              </a:solidFill>
              <a:ea typeface="Calibri" panose="020F0502020204030204" pitchFamily="34" charset="0"/>
            </a:endParaRPr>
          </a:p>
          <a:p>
            <a:pPr marL="274320" indent="-274320">
              <a:lnSpc>
                <a:spcPct val="80000"/>
              </a:lnSpc>
              <a:buFont typeface="Arial" charset="0"/>
              <a:buChar char="•"/>
              <a:defRPr/>
            </a:pPr>
            <a:r>
              <a:rPr lang="en-US" sz="2600" b="1" kern="0" dirty="0">
                <a:solidFill>
                  <a:srgbClr val="0070C0"/>
                </a:solidFill>
                <a:ea typeface="Calibri" panose="020F0502020204030204" pitchFamily="34" charset="0"/>
              </a:rPr>
              <a:t>Transparency: </a:t>
            </a:r>
            <a:r>
              <a:rPr lang="en-US" sz="2600" b="1" kern="0" dirty="0">
                <a:ea typeface="Calibri" panose="020F0502020204030204" pitchFamily="34" charset="0"/>
              </a:rPr>
              <a:t>Life insurance companies and their representatives to clearly state and communicate policy terms, conditions, benefits and applicable premium.</a:t>
            </a:r>
          </a:p>
          <a:p>
            <a:pPr marL="274320" indent="-274320">
              <a:lnSpc>
                <a:spcPct val="80000"/>
              </a:lnSpc>
              <a:buFont typeface="Arial" charset="0"/>
              <a:buChar char="•"/>
              <a:defRPr/>
            </a:pPr>
            <a:endParaRPr lang="en-US" sz="2600" b="1" kern="0" dirty="0">
              <a:solidFill>
                <a:srgbClr val="0070C0"/>
              </a:solidFill>
              <a:ea typeface="Calibri" panose="020F0502020204030204" pitchFamily="34" charset="0"/>
            </a:endParaRPr>
          </a:p>
          <a:p>
            <a:pPr marL="274320" indent="-274320">
              <a:lnSpc>
                <a:spcPct val="80000"/>
              </a:lnSpc>
              <a:buFont typeface="Arial" charset="0"/>
              <a:buChar char="•"/>
              <a:defRPr/>
            </a:pPr>
            <a:r>
              <a:rPr lang="en-US" sz="2600" b="1" kern="0" dirty="0">
                <a:solidFill>
                  <a:srgbClr val="0070C0"/>
                </a:solidFill>
                <a:ea typeface="Calibri" panose="020F0502020204030204" pitchFamily="34" charset="0"/>
              </a:rPr>
              <a:t>Increase Customer Satisfaction Through Innovative Products: </a:t>
            </a:r>
            <a:r>
              <a:rPr lang="en-US" sz="2600" b="1" kern="0" dirty="0">
                <a:ea typeface="Calibri" panose="020F0502020204030204" pitchFamily="34" charset="0"/>
              </a:rPr>
              <a:t>Innovative product </a:t>
            </a:r>
            <a:r>
              <a:rPr lang="en-US" sz="2600" b="1" dirty="0"/>
              <a:t>is the art of introducing new life insurance products into the market which may be flexible, technology-driven and tailored towards customers’ needs.</a:t>
            </a:r>
          </a:p>
          <a:p>
            <a:pPr>
              <a:lnSpc>
                <a:spcPct val="80000"/>
              </a:lnSpc>
              <a:defRPr/>
            </a:pPr>
            <a:endParaRPr lang="en-US" sz="2800" b="1" kern="0" dirty="0">
              <a:solidFill>
                <a:srgbClr val="0070C0"/>
              </a:solidFill>
              <a:ea typeface="Calibri" panose="020F0502020204030204" pitchFamily="34" charset="0"/>
            </a:endParaRPr>
          </a:p>
        </p:txBody>
      </p:sp>
      <p:sp>
        <p:nvSpPr>
          <p:cNvPr id="7" name="TextBox 6">
            <a:extLst>
              <a:ext uri="{FF2B5EF4-FFF2-40B4-BE49-F238E27FC236}">
                <a16:creationId xmlns:a16="http://schemas.microsoft.com/office/drawing/2014/main" id="{12E0330F-B042-BCE2-F11D-511056D646C1}"/>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19</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40694C79-CEC3-344D-9EE7-482164F5FE31}"/>
              </a:ext>
            </a:extLst>
          </p:cNvPr>
          <p:cNvSpPr txBox="1">
            <a:spLocks/>
          </p:cNvSpPr>
          <p:nvPr/>
        </p:nvSpPr>
        <p:spPr>
          <a:xfrm>
            <a:off x="0" y="120662"/>
            <a:ext cx="8812767" cy="585502"/>
          </a:xfrm>
          <a:prstGeom prst="rect">
            <a:avLst/>
          </a:prstGeom>
        </p:spPr>
        <p:txBody>
          <a:bodyPr vert="horz" lIns="0" tIns="0" rIns="0" bIns="0" rtlCol="0" anchor="t" anchorCtr="0">
            <a:normAutofit fontScale="70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Making Life Insurance Products “Bought Instead of Being Sold”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C25E7CC9-C6ED-890E-6FA4-B331EB92F460}"/>
              </a:ext>
            </a:extLst>
          </p:cNvPr>
          <p:cNvPicPr>
            <a:picLocks noChangeAspect="1"/>
          </p:cNvPicPr>
          <p:nvPr/>
        </p:nvPicPr>
        <p:blipFill>
          <a:blip r:embed="rId2"/>
          <a:stretch>
            <a:fillRect/>
          </a:stretch>
        </p:blipFill>
        <p:spPr>
          <a:xfrm>
            <a:off x="5887272" y="6253028"/>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6DD7B02F-5EF1-EC81-F6C4-BC34404872B4}"/>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7257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81838"/>
        </a:solidFill>
        <a:effectLst/>
      </p:bgPr>
    </p:bg>
    <p:spTree>
      <p:nvGrpSpPr>
        <p:cNvPr id="1" name="">
          <a:extLst>
            <a:ext uri="{FF2B5EF4-FFF2-40B4-BE49-F238E27FC236}">
              <a16:creationId xmlns:a16="http://schemas.microsoft.com/office/drawing/2014/main" id="{1E068499-3ED4-BE49-774D-9EBF1F94D7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1813D8-58CC-1C59-4801-58218248C8C2}"/>
              </a:ext>
            </a:extLst>
          </p:cNvPr>
          <p:cNvSpPr>
            <a:spLocks noGrp="1"/>
          </p:cNvSpPr>
          <p:nvPr>
            <p:ph type="ctrTitle"/>
          </p:nvPr>
        </p:nvSpPr>
        <p:spPr>
          <a:xfrm>
            <a:off x="-1" y="0"/>
            <a:ext cx="9144001" cy="6127152"/>
          </a:xfrm>
        </p:spPr>
        <p:txBody>
          <a:bodyPr lIns="0" tIns="0" rIns="0" bIns="0" anchor="b" anchorCtr="0">
            <a:noAutofit/>
          </a:bodyPr>
          <a:lstStyle/>
          <a:p>
            <a:pPr>
              <a:spcAft>
                <a:spcPts val="13800"/>
              </a:spcAft>
            </a:pPr>
            <a:br>
              <a:rPr lang="en-US" sz="3600" b="1" dirty="0">
                <a:solidFill>
                  <a:schemeClr val="bg1"/>
                </a:solidFill>
                <a:latin typeface="+mn-lt"/>
                <a:cs typeface="Arial MT Bd"/>
              </a:rPr>
            </a:br>
            <a:br>
              <a:rPr lang="en-US" sz="3600" b="1" dirty="0">
                <a:solidFill>
                  <a:schemeClr val="bg1"/>
                </a:solidFill>
                <a:latin typeface="+mn-lt"/>
                <a:cs typeface="Arial MT Bd"/>
              </a:rPr>
            </a:br>
            <a:br>
              <a:rPr lang="en-US" sz="3600" b="1" dirty="0">
                <a:solidFill>
                  <a:schemeClr val="bg1"/>
                </a:solidFill>
                <a:latin typeface="+mn-lt"/>
                <a:cs typeface="Arial MT Bd"/>
              </a:rPr>
            </a:br>
            <a:r>
              <a:rPr lang="en-US" sz="3600" b="1" dirty="0">
                <a:solidFill>
                  <a:schemeClr val="bg1"/>
                </a:solidFill>
                <a:latin typeface="+mn-lt"/>
                <a:cs typeface="Arial MT Bd"/>
              </a:rPr>
              <a:t>Economic Resilience Through Life Insurance: Bridging Financial Gaps for Families and Communities </a:t>
            </a:r>
            <a:br>
              <a:rPr lang="en-US" sz="3600" b="1" dirty="0">
                <a:solidFill>
                  <a:schemeClr val="bg1"/>
                </a:solidFill>
                <a:latin typeface="+mn-lt"/>
                <a:cs typeface="Arial MT Bd"/>
              </a:rPr>
            </a:br>
            <a:br>
              <a:rPr lang="en-US" sz="3600" b="1" dirty="0">
                <a:solidFill>
                  <a:schemeClr val="bg1"/>
                </a:solidFill>
                <a:latin typeface="+mn-lt"/>
                <a:cs typeface="Arial MT Bd"/>
              </a:rPr>
            </a:br>
            <a:r>
              <a:rPr lang="en-US" sz="3600" b="1" dirty="0">
                <a:solidFill>
                  <a:schemeClr val="bg1"/>
                </a:solidFill>
                <a:latin typeface="+mn-lt"/>
                <a:cs typeface="Arial MT Bd"/>
              </a:rPr>
              <a:t>Abdul-Rasheed Akolade, FIIN</a:t>
            </a:r>
            <a:br>
              <a:rPr lang="en-US" sz="3600" b="1" dirty="0">
                <a:solidFill>
                  <a:schemeClr val="bg1"/>
                </a:solidFill>
                <a:latin typeface="+mn-lt"/>
                <a:cs typeface="Arial MT Bd"/>
              </a:rPr>
            </a:br>
            <a:r>
              <a:rPr lang="en-US" sz="3600" b="1" dirty="0">
                <a:solidFill>
                  <a:schemeClr val="bg1"/>
                </a:solidFill>
                <a:cs typeface="Arial MT Bd"/>
              </a:rPr>
              <a:t>Assistant Director, Underwriting &amp; Marketing</a:t>
            </a:r>
            <a:br>
              <a:rPr lang="en-US" sz="3600" b="1" dirty="0">
                <a:solidFill>
                  <a:schemeClr val="bg1"/>
                </a:solidFill>
                <a:cs typeface="Arial MT Bd"/>
              </a:rPr>
            </a:br>
            <a:r>
              <a:rPr lang="en-US" sz="3600" b="1" dirty="0">
                <a:solidFill>
                  <a:schemeClr val="bg1"/>
                </a:solidFill>
                <a:cs typeface="Arial MT Bd"/>
              </a:rPr>
              <a:t>(Life Operations)</a:t>
            </a:r>
            <a:br>
              <a:rPr lang="en-US" sz="3600" b="1" dirty="0">
                <a:solidFill>
                  <a:schemeClr val="bg1"/>
                </a:solidFill>
                <a:cs typeface="Arial MT Bd"/>
              </a:rPr>
            </a:br>
            <a:br>
              <a:rPr lang="en-US" sz="3600" b="1" dirty="0">
                <a:solidFill>
                  <a:schemeClr val="bg1"/>
                </a:solidFill>
                <a:latin typeface="+mn-lt"/>
                <a:cs typeface="Arial MT Bd"/>
              </a:rPr>
            </a:br>
            <a:r>
              <a:rPr lang="en-US" sz="3600" b="1" dirty="0">
                <a:solidFill>
                  <a:schemeClr val="bg1"/>
                </a:solidFill>
                <a:latin typeface="+mn-lt"/>
                <a:cs typeface="Arial MT Bd"/>
              </a:rPr>
              <a:t>May 26, 2025</a:t>
            </a:r>
          </a:p>
        </p:txBody>
      </p:sp>
      <p:sp>
        <p:nvSpPr>
          <p:cNvPr id="6" name="Rectangle 5">
            <a:extLst>
              <a:ext uri="{FF2B5EF4-FFF2-40B4-BE49-F238E27FC236}">
                <a16:creationId xmlns:a16="http://schemas.microsoft.com/office/drawing/2014/main" id="{9ED1E12F-F309-3F3F-D1EE-2ED9A117DAC5}"/>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Africa Re Logo MASTER.png">
            <a:extLst>
              <a:ext uri="{FF2B5EF4-FFF2-40B4-BE49-F238E27FC236}">
                <a16:creationId xmlns:a16="http://schemas.microsoft.com/office/drawing/2014/main" id="{4751B64A-631D-98FD-FACB-840ACE306D99}"/>
              </a:ext>
            </a:extLst>
          </p:cNvPr>
          <p:cNvPicPr>
            <a:picLocks noChangeAspect="1"/>
          </p:cNvPicPr>
          <p:nvPr/>
        </p:nvPicPr>
        <p:blipFill>
          <a:blip r:embed="rId2"/>
          <a:stretch>
            <a:fillRect/>
          </a:stretch>
        </p:blipFill>
        <p:spPr>
          <a:xfrm>
            <a:off x="5753805" y="328651"/>
            <a:ext cx="2807196" cy="593603"/>
          </a:xfrm>
          <a:prstGeom prst="rect">
            <a:avLst/>
          </a:prstGeom>
        </p:spPr>
      </p:pic>
      <p:pic>
        <p:nvPicPr>
          <p:cNvPr id="3" name="Picture 2" descr="A picture containing symbol, logo, circle&#10;&#10;Description automatically generated">
            <a:extLst>
              <a:ext uri="{FF2B5EF4-FFF2-40B4-BE49-F238E27FC236}">
                <a16:creationId xmlns:a16="http://schemas.microsoft.com/office/drawing/2014/main" id="{E113E041-FD27-41A4-B94F-642577046928}"/>
              </a:ext>
            </a:extLst>
          </p:cNvPr>
          <p:cNvPicPr>
            <a:picLocks noChangeAspect="1"/>
          </p:cNvPicPr>
          <p:nvPr/>
        </p:nvPicPr>
        <p:blipFill>
          <a:blip r:embed="rId3"/>
          <a:stretch>
            <a:fillRect/>
          </a:stretch>
        </p:blipFill>
        <p:spPr>
          <a:xfrm>
            <a:off x="345999" y="118285"/>
            <a:ext cx="1159244" cy="1014337"/>
          </a:xfrm>
          <a:prstGeom prst="rect">
            <a:avLst/>
          </a:prstGeom>
        </p:spPr>
      </p:pic>
    </p:spTree>
    <p:extLst>
      <p:ext uri="{BB962C8B-B14F-4D97-AF65-F5344CB8AC3E}">
        <p14:creationId xmlns:p14="http://schemas.microsoft.com/office/powerpoint/2010/main" val="2264261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212BD7-B147-7271-593D-FA674F420B4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1FF2EF-25B0-72F4-6A90-1B46EB64F03C}"/>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0F00DCF2-512F-9F17-2904-B30D0DBFB5AC}"/>
              </a:ext>
            </a:extLst>
          </p:cNvPr>
          <p:cNvSpPr txBox="1">
            <a:spLocks/>
          </p:cNvSpPr>
          <p:nvPr/>
        </p:nvSpPr>
        <p:spPr>
          <a:xfrm>
            <a:off x="0" y="594360"/>
            <a:ext cx="9144000" cy="5501888"/>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t>Some examples of innovative life products around the globe in the recent time are:</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70C0"/>
                </a:solidFill>
              </a:rPr>
              <a:t>Mango</a:t>
            </a:r>
            <a:r>
              <a:rPr lang="en-US" sz="2800" b="1" dirty="0"/>
              <a:t> –  A Mexican life and retirement insurance intermediary which provides coverage “in minutes” using technology to streamline the process.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70C0"/>
                </a:solidFill>
              </a:rPr>
              <a:t>Dad Cover</a:t>
            </a:r>
            <a:r>
              <a:rPr lang="en-US" sz="2800" b="1" dirty="0"/>
              <a:t> – A life insurance product designed specifically for dads which provides financial protection for their families with a streamlined application process.</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70C0"/>
                </a:solidFill>
              </a:rPr>
              <a:t>Hybrid Life Insurance</a:t>
            </a:r>
            <a:r>
              <a:rPr lang="en-US" sz="2800" b="1" dirty="0"/>
              <a:t> – It combines life insurance with long- term care benefits to cover elderly medical care expenses.</a:t>
            </a:r>
          </a:p>
          <a:p>
            <a:pPr marL="274320" indent="-274320">
              <a:lnSpc>
                <a:spcPct val="80000"/>
              </a:lnSpc>
              <a:buFont typeface="Arial" charset="0"/>
              <a:buChar char="•"/>
              <a:defRPr/>
            </a:pPr>
            <a:endParaRPr lang="en-US" sz="2800" b="1" dirty="0"/>
          </a:p>
        </p:txBody>
      </p:sp>
      <p:sp>
        <p:nvSpPr>
          <p:cNvPr id="7" name="TextBox 6">
            <a:extLst>
              <a:ext uri="{FF2B5EF4-FFF2-40B4-BE49-F238E27FC236}">
                <a16:creationId xmlns:a16="http://schemas.microsoft.com/office/drawing/2014/main" id="{9DA5CA72-6EF3-DAA3-41E9-BF44DBFC988B}"/>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20</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219EA845-F594-99F3-9834-DD468949EE6D}"/>
              </a:ext>
            </a:extLst>
          </p:cNvPr>
          <p:cNvSpPr txBox="1">
            <a:spLocks/>
          </p:cNvSpPr>
          <p:nvPr/>
        </p:nvSpPr>
        <p:spPr>
          <a:xfrm>
            <a:off x="0" y="120662"/>
            <a:ext cx="8812767" cy="354826"/>
          </a:xfrm>
          <a:prstGeom prst="rect">
            <a:avLst/>
          </a:prstGeom>
        </p:spPr>
        <p:txBody>
          <a:bodyPr vert="horz" lIns="0" tIns="0" rIns="0" bIns="0" rtlCol="0" anchor="t" anchorCtr="0">
            <a:normAutofit fontScale="70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Making Life Insurance Products “Bought Instead of Being Sold”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5152562A-5056-314E-4C1E-8FEE15D41805}"/>
              </a:ext>
            </a:extLst>
          </p:cNvPr>
          <p:cNvPicPr>
            <a:picLocks noChangeAspect="1"/>
          </p:cNvPicPr>
          <p:nvPr/>
        </p:nvPicPr>
        <p:blipFill>
          <a:blip r:embed="rId2"/>
          <a:stretch>
            <a:fillRect/>
          </a:stretch>
        </p:blipFill>
        <p:spPr>
          <a:xfrm>
            <a:off x="5942136" y="6253028"/>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E22E9239-8A3F-E092-A00A-F28B990B6ABC}"/>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649760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99FF9-7482-E671-2858-689A35E6CD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DBD994C-7838-56A1-007D-474B8B9D142C}"/>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6846058-DADD-24BA-73C8-43B466EDA76E}"/>
              </a:ext>
            </a:extLst>
          </p:cNvPr>
          <p:cNvSpPr txBox="1">
            <a:spLocks/>
          </p:cNvSpPr>
          <p:nvPr/>
        </p:nvSpPr>
        <p:spPr>
          <a:xfrm>
            <a:off x="0" y="594360"/>
            <a:ext cx="9144000" cy="5501888"/>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solidFill>
                  <a:srgbClr val="0070C0"/>
                </a:solidFill>
              </a:rPr>
              <a:t>Parametric Life Insurance</a:t>
            </a:r>
            <a:r>
              <a:rPr lang="en-US" sz="2800" b="1" dirty="0"/>
              <a:t> – It pays out benefits based on predefined conditions such as pandemic or natural disaster triggers.</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70C0"/>
                </a:solidFill>
              </a:rPr>
              <a:t>Usage-Based and On-Demand Life Insurance</a:t>
            </a:r>
            <a:r>
              <a:rPr lang="en-US" sz="2800" b="1" dirty="0"/>
              <a:t> – This allows policyholders to adjust their coverage based on life events such as marriage and having children.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solidFill>
                  <a:srgbClr val="0070C0"/>
                </a:solidFill>
              </a:rPr>
              <a:t>The Use of AI for Data Analytics </a:t>
            </a:r>
            <a:r>
              <a:rPr lang="en-US" sz="2800" b="1" dirty="0"/>
              <a:t>– AI-driven analytics could help life insurance companies create tailored-made products based on individual customer needs, profiles and preferences  as well as understand customer </a:t>
            </a:r>
            <a:r>
              <a:rPr lang="en-US" sz="2800" b="1" dirty="0" err="1"/>
              <a:t>behaviours</a:t>
            </a:r>
            <a:r>
              <a:rPr lang="en-US" sz="2800" b="1" dirty="0"/>
              <a:t>.</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endParaRPr lang="en-US" sz="2800" b="1" dirty="0"/>
          </a:p>
        </p:txBody>
      </p:sp>
      <p:sp>
        <p:nvSpPr>
          <p:cNvPr id="7" name="TextBox 6">
            <a:extLst>
              <a:ext uri="{FF2B5EF4-FFF2-40B4-BE49-F238E27FC236}">
                <a16:creationId xmlns:a16="http://schemas.microsoft.com/office/drawing/2014/main" id="{0E21B717-0FA2-2F55-56B8-D33DA19A0012}"/>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21</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02F206E7-2942-13FB-203F-21A0C85AD413}"/>
              </a:ext>
            </a:extLst>
          </p:cNvPr>
          <p:cNvSpPr txBox="1">
            <a:spLocks/>
          </p:cNvSpPr>
          <p:nvPr/>
        </p:nvSpPr>
        <p:spPr>
          <a:xfrm>
            <a:off x="0" y="120662"/>
            <a:ext cx="8812767" cy="354826"/>
          </a:xfrm>
          <a:prstGeom prst="rect">
            <a:avLst/>
          </a:prstGeom>
        </p:spPr>
        <p:txBody>
          <a:bodyPr vert="horz" lIns="0" tIns="0" rIns="0" bIns="0" rtlCol="0" anchor="t" anchorCtr="0">
            <a:normAutofit fontScale="70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Making Life Insurance Products “Bought Instead of Being Sold”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25C8BFA0-9140-26A8-C414-2EA196911712}"/>
              </a:ext>
            </a:extLst>
          </p:cNvPr>
          <p:cNvPicPr>
            <a:picLocks noChangeAspect="1"/>
          </p:cNvPicPr>
          <p:nvPr/>
        </p:nvPicPr>
        <p:blipFill>
          <a:blip r:embed="rId2"/>
          <a:stretch>
            <a:fillRect/>
          </a:stretch>
        </p:blipFill>
        <p:spPr>
          <a:xfrm>
            <a:off x="5942136" y="6253028"/>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DA1DC55E-A25E-5AF8-4467-90EFDF049268}"/>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0751616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940C2-4663-DCBF-3979-2AC0606033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6DDB0BD-E5D6-A04E-EB28-886A920211CE}"/>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0A05DB4-EE16-B764-2722-45F287C66BA6}"/>
              </a:ext>
            </a:extLst>
          </p:cNvPr>
          <p:cNvSpPr txBox="1">
            <a:spLocks/>
          </p:cNvSpPr>
          <p:nvPr/>
        </p:nvSpPr>
        <p:spPr>
          <a:xfrm>
            <a:off x="0" y="594360"/>
            <a:ext cx="9144000" cy="5501888"/>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solidFill>
                  <a:srgbClr val="00B050"/>
                </a:solidFill>
              </a:rPr>
              <a:t>Financial Stability</a:t>
            </a:r>
            <a:r>
              <a:rPr lang="en-US" sz="2600" b="1" dirty="0"/>
              <a:t>: Life insurance can help maintain and sustain financial stability by removing the financial hardship through the payment of the sum assured when any of the events assured against (such as death, disability and critical illness etc.) occurs. </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solidFill>
                  <a:srgbClr val="00B050"/>
                </a:solidFill>
              </a:rPr>
              <a:t>Employment Opportunities</a:t>
            </a:r>
            <a:r>
              <a:rPr lang="en-US" sz="2600" b="1" dirty="0"/>
              <a:t>: When the number of life insurance companies in a country increases, there would be continuous availability of capital investments for creating jobs on a regular basis for the citizens of the country and thus, contributing to the improved standard of living of the people.</a:t>
            </a:r>
          </a:p>
          <a:p>
            <a:pPr marL="274320" indent="-274320">
              <a:lnSpc>
                <a:spcPct val="80000"/>
              </a:lnSpc>
              <a:buFont typeface="Arial" charset="0"/>
              <a:buChar char="•"/>
              <a:defRPr/>
            </a:pPr>
            <a:endParaRPr lang="en-US" sz="2600" dirty="0"/>
          </a:p>
          <a:p>
            <a:pPr marL="274320" indent="-274320">
              <a:lnSpc>
                <a:spcPct val="80000"/>
              </a:lnSpc>
              <a:buFont typeface="Arial" charset="0"/>
              <a:buChar char="•"/>
              <a:defRPr/>
            </a:pPr>
            <a:r>
              <a:rPr lang="en-US" sz="2600" b="1" dirty="0">
                <a:solidFill>
                  <a:srgbClr val="00B050"/>
                </a:solidFill>
              </a:rPr>
              <a:t>More Revenues for Government</a:t>
            </a:r>
            <a:r>
              <a:rPr lang="en-US" sz="2600" b="1" dirty="0"/>
              <a:t>: There would be more revenues for the government in the form of taxation as both the individuals employed by the insurance companies and  companies shall continue to pay personal income and company tax to the government.</a:t>
            </a:r>
          </a:p>
        </p:txBody>
      </p:sp>
      <p:sp>
        <p:nvSpPr>
          <p:cNvPr id="7" name="TextBox 6">
            <a:extLst>
              <a:ext uri="{FF2B5EF4-FFF2-40B4-BE49-F238E27FC236}">
                <a16:creationId xmlns:a16="http://schemas.microsoft.com/office/drawing/2014/main" id="{C20302EF-CE31-4717-9EB9-F4945680FCF1}"/>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22</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65ADC78A-1B27-74FA-9E51-AAEF6DE5D9CE}"/>
              </a:ext>
            </a:extLst>
          </p:cNvPr>
          <p:cNvSpPr txBox="1">
            <a:spLocks/>
          </p:cNvSpPr>
          <p:nvPr/>
        </p:nvSpPr>
        <p:spPr>
          <a:xfrm>
            <a:off x="0" y="120662"/>
            <a:ext cx="8812767" cy="585502"/>
          </a:xfrm>
          <a:prstGeom prst="rect">
            <a:avLst/>
          </a:prstGeom>
        </p:spPr>
        <p:txBody>
          <a:bodyPr vert="horz" lIns="0" tIns="0" rIns="0" bIns="0" rtlCol="0" anchor="t" anchorCtr="0">
            <a:normAutofit fontScale="925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Life Insurance Benefits for Families and Communities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9B63AAC7-26F1-D440-3773-E5A902C43843}"/>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0C150409-14B4-4929-880F-09AFF1F0A426}"/>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072732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D6F43-49B1-657E-8E8E-49D7B64937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6CF2977-4A51-C043-A1E9-1CB62584057F}"/>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15F168B-FFCF-F835-707A-24EE341FB917}"/>
              </a:ext>
            </a:extLst>
          </p:cNvPr>
          <p:cNvSpPr txBox="1">
            <a:spLocks/>
          </p:cNvSpPr>
          <p:nvPr/>
        </p:nvSpPr>
        <p:spPr>
          <a:xfrm>
            <a:off x="0" y="539496"/>
            <a:ext cx="9144000" cy="5556752"/>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solidFill>
                  <a:srgbClr val="00B050"/>
                </a:solidFill>
              </a:rPr>
              <a:t>Guaranteed Education Funding</a:t>
            </a:r>
            <a:r>
              <a:rPr lang="en-US" sz="2600" b="1" dirty="0"/>
              <a:t>: Life insurance when effected for life protection purpose can help provide funds throughout the children’s educational duration when the parent or guardian passes away.</a:t>
            </a:r>
          </a:p>
          <a:p>
            <a:pPr marL="274320" indent="-274320">
              <a:lnSpc>
                <a:spcPct val="80000"/>
              </a:lnSpc>
              <a:buFont typeface="Arial" charset="0"/>
              <a:buChar char="•"/>
              <a:defRPr/>
            </a:pPr>
            <a:endParaRPr lang="en-US" sz="2600" dirty="0"/>
          </a:p>
          <a:p>
            <a:pPr marL="274320" indent="-274320">
              <a:lnSpc>
                <a:spcPct val="80000"/>
              </a:lnSpc>
              <a:buFont typeface="Arial" charset="0"/>
              <a:buChar char="•"/>
              <a:defRPr/>
            </a:pPr>
            <a:r>
              <a:rPr lang="en-US" sz="2600" b="1" dirty="0">
                <a:solidFill>
                  <a:srgbClr val="00B050"/>
                </a:solidFill>
              </a:rPr>
              <a:t>Financial Inclusion Benefits</a:t>
            </a:r>
            <a:r>
              <a:rPr lang="en-US" sz="2600" b="1" dirty="0"/>
              <a:t>: Life insurance (including micro life insurance policies) can help promote financial inclusion in the community by providing access to financial protection for the underserved community members. However, it should be noted that financial inclusion </a:t>
            </a:r>
            <a:r>
              <a:rPr lang="en-US" sz="2600" b="1" dirty="0">
                <a:solidFill>
                  <a:srgbClr val="FF0000"/>
                </a:solidFill>
              </a:rPr>
              <a:t>IS NOT INCLUSION</a:t>
            </a:r>
            <a:r>
              <a:rPr lang="en-US" sz="2600" b="1" dirty="0"/>
              <a:t> until it works perfectly for the Poor</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solidFill>
                  <a:srgbClr val="00B050"/>
                </a:solidFill>
              </a:rPr>
              <a:t>Business (Family Business) Protection and Continuity</a:t>
            </a:r>
            <a:r>
              <a:rPr lang="en-US" sz="2600" b="1" dirty="0"/>
              <a:t>: Life insurance can help provide adequate funding to ensure business continuity, especially in the event of the death of a key person.</a:t>
            </a:r>
          </a:p>
          <a:p>
            <a:pPr marL="274320" indent="-274320">
              <a:lnSpc>
                <a:spcPct val="80000"/>
              </a:lnSpc>
              <a:buFont typeface="Arial" charset="0"/>
              <a:buChar char="•"/>
              <a:defRPr/>
            </a:pPr>
            <a:endParaRPr lang="en-US" sz="2600" b="1" dirty="0"/>
          </a:p>
        </p:txBody>
      </p:sp>
      <p:sp>
        <p:nvSpPr>
          <p:cNvPr id="7" name="TextBox 6">
            <a:extLst>
              <a:ext uri="{FF2B5EF4-FFF2-40B4-BE49-F238E27FC236}">
                <a16:creationId xmlns:a16="http://schemas.microsoft.com/office/drawing/2014/main" id="{6034B4B8-36C5-7EF6-5369-4F22C8668B31}"/>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23</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79C98419-7985-A9B8-A559-7BC63CFE32BD}"/>
              </a:ext>
            </a:extLst>
          </p:cNvPr>
          <p:cNvSpPr txBox="1">
            <a:spLocks/>
          </p:cNvSpPr>
          <p:nvPr/>
        </p:nvSpPr>
        <p:spPr>
          <a:xfrm>
            <a:off x="0" y="120662"/>
            <a:ext cx="8812767" cy="585502"/>
          </a:xfrm>
          <a:prstGeom prst="rect">
            <a:avLst/>
          </a:prstGeom>
        </p:spPr>
        <p:txBody>
          <a:bodyPr vert="horz" lIns="0" tIns="0" rIns="0" bIns="0" rtlCol="0" anchor="t" anchorCtr="0">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Life Insurance Benefits for Families and Communities (Cont’d)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1CFA5ACC-C722-F0E4-89CA-9FDD351925F6}"/>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671CB09D-9548-A505-5DB5-BF3A17CA4EEE}"/>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711856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AB7770-C3DF-75E4-7002-6F9751FED9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DFE516-2814-ED8D-B885-ECD4DA767E72}"/>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34BB747E-6C63-E207-37AC-C2F6ED2F98D2}"/>
              </a:ext>
            </a:extLst>
          </p:cNvPr>
          <p:cNvSpPr txBox="1">
            <a:spLocks/>
          </p:cNvSpPr>
          <p:nvPr/>
        </p:nvSpPr>
        <p:spPr>
          <a:xfrm>
            <a:off x="0" y="585216"/>
            <a:ext cx="9144000" cy="5511032"/>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solidFill>
                  <a:srgbClr val="00B050"/>
                </a:solidFill>
              </a:rPr>
              <a:t>Community Projects Development</a:t>
            </a:r>
            <a:r>
              <a:rPr lang="en-US" sz="2600" b="1" dirty="0"/>
              <a:t>: Life insurance companies these days do build/renovate schools and involve themselves in other capital projects in the communities where they operate by a way of corporate social responsibility.</a:t>
            </a:r>
          </a:p>
          <a:p>
            <a:pPr marL="274320" indent="-274320">
              <a:lnSpc>
                <a:spcPct val="80000"/>
              </a:lnSpc>
              <a:buFont typeface="Arial" charset="0"/>
              <a:buChar char="•"/>
              <a:defRPr/>
            </a:pPr>
            <a:endParaRPr lang="en-US" sz="2600" b="1" dirty="0">
              <a:solidFill>
                <a:srgbClr val="00B050"/>
              </a:solidFill>
            </a:endParaRPr>
          </a:p>
          <a:p>
            <a:pPr marL="274320" indent="-274320">
              <a:lnSpc>
                <a:spcPct val="80000"/>
              </a:lnSpc>
              <a:buFont typeface="Arial" charset="0"/>
              <a:buChar char="•"/>
              <a:defRPr/>
            </a:pPr>
            <a:r>
              <a:rPr lang="en-US" sz="2600" b="1" dirty="0">
                <a:solidFill>
                  <a:srgbClr val="00B050"/>
                </a:solidFill>
              </a:rPr>
              <a:t>Burden of Debt Reduction</a:t>
            </a:r>
            <a:r>
              <a:rPr lang="en-US" sz="2600" b="1" dirty="0"/>
              <a:t>: Life insurance helps in the repayment of the outstanding in loan and credit sales transactions to the lender and thus reduce or alleviate the financial burden on the family member(s) left behind. </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solidFill>
                  <a:srgbClr val="00B050"/>
                </a:solidFill>
              </a:rPr>
              <a:t>Enhancement of Long-Term Economic Growth</a:t>
            </a:r>
            <a:r>
              <a:rPr lang="en-US" sz="2600" b="1" dirty="0"/>
              <a:t>: Life insurance at the macro economics level helps to contribute to national economic resilience by – (i) reducing the financial burden on government welfare systems and (ii) mobilizing long-term savings which may be invested in infrastructural and healthcare developments.</a:t>
            </a:r>
          </a:p>
        </p:txBody>
      </p:sp>
      <p:sp>
        <p:nvSpPr>
          <p:cNvPr id="7" name="TextBox 6">
            <a:extLst>
              <a:ext uri="{FF2B5EF4-FFF2-40B4-BE49-F238E27FC236}">
                <a16:creationId xmlns:a16="http://schemas.microsoft.com/office/drawing/2014/main" id="{4152ADAF-66A1-1BE5-D50C-A3B5D44907C8}"/>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24</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C14862F9-6722-B94A-8407-7659F704DB49}"/>
              </a:ext>
            </a:extLst>
          </p:cNvPr>
          <p:cNvSpPr txBox="1">
            <a:spLocks/>
          </p:cNvSpPr>
          <p:nvPr/>
        </p:nvSpPr>
        <p:spPr>
          <a:xfrm>
            <a:off x="0" y="120662"/>
            <a:ext cx="8812767" cy="585502"/>
          </a:xfrm>
          <a:prstGeom prst="rect">
            <a:avLst/>
          </a:prstGeom>
        </p:spPr>
        <p:txBody>
          <a:bodyPr vert="horz" lIns="0" tIns="0" rIns="0" bIns="0" rtlCol="0" anchor="t" anchorCtr="0">
            <a:normAutofit fontScale="85000"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Life Insurance Benefits for Families and Communities (Cont’d)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DCAA92C0-F16F-6860-ED2C-F6C36CC07351}"/>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F4CAF0CA-A912-9CA3-5D9B-F16603291AAF}"/>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066298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9F8EB-CDD4-D27D-4AE0-5F26CA0015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D4EE92B-022C-427C-2453-0AAD12A12843}"/>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A87F5D31-84CA-E34A-3623-2F62EBECF948}"/>
              </a:ext>
            </a:extLst>
          </p:cNvPr>
          <p:cNvSpPr txBox="1">
            <a:spLocks/>
          </p:cNvSpPr>
          <p:nvPr/>
        </p:nvSpPr>
        <p:spPr>
          <a:xfrm>
            <a:off x="0" y="374904"/>
            <a:ext cx="9144000" cy="5721344"/>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t>Mr. John Brown was a very promising Pilot living in Lagos, Nigeria in the 1980’s.</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t>His spouse was a full-time housewife with two young male children.</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t>He was very comfortable with his family of four with a moderately good standard of living.  </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t>He later died from a plane crash sometimes in 1985.</a:t>
            </a:r>
          </a:p>
          <a:p>
            <a:pPr marL="274320" indent="-274320">
              <a:lnSpc>
                <a:spcPct val="80000"/>
              </a:lnSpc>
              <a:buFont typeface="Arial" charset="0"/>
              <a:buChar char="•"/>
              <a:defRPr/>
            </a:pPr>
            <a:endParaRPr lang="en-US" sz="2600" b="1" dirty="0"/>
          </a:p>
          <a:p>
            <a:pPr marL="274320" indent="-274320">
              <a:lnSpc>
                <a:spcPct val="80000"/>
              </a:lnSpc>
              <a:buFont typeface="Arial" charset="0"/>
              <a:buChar char="•"/>
              <a:defRPr/>
            </a:pPr>
            <a:r>
              <a:rPr lang="en-US" sz="2600" b="1" dirty="0"/>
              <a:t>At the time of Mr. Brown’s death, his two lovely children were still at the primary education level in a private primary school.</a:t>
            </a:r>
          </a:p>
          <a:p>
            <a:pPr marL="274320" indent="-274320">
              <a:lnSpc>
                <a:spcPct val="80000"/>
              </a:lnSpc>
              <a:buFont typeface="Arial" charset="0"/>
              <a:buChar char="•"/>
              <a:defRPr/>
            </a:pPr>
            <a:endParaRPr lang="en-US" sz="2600" b="1" dirty="0">
              <a:solidFill>
                <a:srgbClr val="00B050"/>
              </a:solidFill>
            </a:endParaRPr>
          </a:p>
          <a:p>
            <a:pPr marL="274320" indent="-274320">
              <a:lnSpc>
                <a:spcPct val="80000"/>
              </a:lnSpc>
              <a:buFont typeface="Arial" charset="0"/>
              <a:buChar char="•"/>
              <a:defRPr/>
            </a:pPr>
            <a:r>
              <a:rPr lang="en-US" sz="2600" b="1" dirty="0">
                <a:solidFill>
                  <a:srgbClr val="FF0000"/>
                </a:solidFill>
              </a:rPr>
              <a:t>The sudden demise of Brown led to the following for the spouse and children he left behind:</a:t>
            </a:r>
          </a:p>
        </p:txBody>
      </p:sp>
      <p:sp>
        <p:nvSpPr>
          <p:cNvPr id="7" name="TextBox 6">
            <a:extLst>
              <a:ext uri="{FF2B5EF4-FFF2-40B4-BE49-F238E27FC236}">
                <a16:creationId xmlns:a16="http://schemas.microsoft.com/office/drawing/2014/main" id="{9EDD13CC-43A7-2F07-B829-7C8ECFE22965}"/>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25</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B4FC0E72-46FE-4E8A-D79D-B8CB357280B2}"/>
              </a:ext>
            </a:extLst>
          </p:cNvPr>
          <p:cNvSpPr txBox="1">
            <a:spLocks/>
          </p:cNvSpPr>
          <p:nvPr/>
        </p:nvSpPr>
        <p:spPr>
          <a:xfrm>
            <a:off x="0" y="0"/>
            <a:ext cx="8812767" cy="529667"/>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A Case Study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2840E400-2198-45AB-5FE9-77EF80C3A375}"/>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0859E74F-696F-BC12-191D-1CFBF01BE3C3}"/>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207659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1F3352-B4A7-8F71-D581-5441BF1664C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EE820C-22E3-7B5F-C0B0-C375FF9B0DD5}"/>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147702B4-2DC7-4202-D76B-A618C732556A}"/>
              </a:ext>
            </a:extLst>
          </p:cNvPr>
          <p:cNvSpPr txBox="1">
            <a:spLocks/>
          </p:cNvSpPr>
          <p:nvPr/>
        </p:nvSpPr>
        <p:spPr>
          <a:xfrm>
            <a:off x="0" y="374904"/>
            <a:ext cx="9144000" cy="5721344"/>
          </a:xfrm>
          <a:prstGeom prst="rect">
            <a:avLst/>
          </a:prstGeom>
        </p:spPr>
        <p:txBody>
          <a:bodyPr vert="horz" lIns="0" tIns="0" rIns="0" bIns="0" rtlCol="0" anchor="t" anchorCtr="0">
            <a:noAutofit/>
          </a:bodyPr>
          <a:lstStyle/>
          <a:p>
            <a:pPr marL="274320" indent="-274320">
              <a:lnSpc>
                <a:spcPct val="80000"/>
              </a:lnSpc>
              <a:buFont typeface="Arial" charset="0"/>
              <a:buChar char="•"/>
              <a:defRPr/>
            </a:pPr>
            <a:endParaRPr lang="en-US" sz="2600" b="1" dirty="0"/>
          </a:p>
          <a:p>
            <a:pPr marL="571500" indent="-571500">
              <a:lnSpc>
                <a:spcPct val="80000"/>
              </a:lnSpc>
              <a:buAutoNum type="romanLcParenR"/>
              <a:defRPr/>
            </a:pPr>
            <a:r>
              <a:rPr lang="en-US" sz="2600" b="1" dirty="0">
                <a:solidFill>
                  <a:srgbClr val="FF0000"/>
                </a:solidFill>
              </a:rPr>
              <a:t>Day-to-day living expenses became very difficult for them to meet up with few months after the demise of their breadwinner.</a:t>
            </a:r>
          </a:p>
          <a:p>
            <a:pPr marL="571500" indent="-571500">
              <a:lnSpc>
                <a:spcPct val="80000"/>
              </a:lnSpc>
              <a:buAutoNum type="romanLcParenR"/>
              <a:defRPr/>
            </a:pPr>
            <a:endParaRPr lang="en-US" sz="2600" b="1" dirty="0">
              <a:solidFill>
                <a:srgbClr val="FF0000"/>
              </a:solidFill>
            </a:endParaRPr>
          </a:p>
          <a:p>
            <a:pPr marL="571500" indent="-571500">
              <a:lnSpc>
                <a:spcPct val="80000"/>
              </a:lnSpc>
              <a:buAutoNum type="romanLcParenR"/>
              <a:defRPr/>
            </a:pPr>
            <a:r>
              <a:rPr lang="en-US" sz="2600" b="1" dirty="0">
                <a:solidFill>
                  <a:srgbClr val="FF0000"/>
                </a:solidFill>
              </a:rPr>
              <a:t>The children were stopped from attending the private primary school due to the inability to meet up with the school fees and other related expenses.</a:t>
            </a:r>
          </a:p>
          <a:p>
            <a:pPr marL="571500" indent="-571500">
              <a:lnSpc>
                <a:spcPct val="80000"/>
              </a:lnSpc>
              <a:buAutoNum type="romanLcParenR"/>
              <a:defRPr/>
            </a:pPr>
            <a:endParaRPr lang="en-US" sz="2600" b="1" dirty="0">
              <a:solidFill>
                <a:srgbClr val="FF0000"/>
              </a:solidFill>
            </a:endParaRPr>
          </a:p>
          <a:p>
            <a:pPr marL="571500" indent="-571500">
              <a:lnSpc>
                <a:spcPct val="80000"/>
              </a:lnSpc>
              <a:buAutoNum type="romanLcParenR"/>
              <a:defRPr/>
            </a:pPr>
            <a:r>
              <a:rPr lang="en-US" sz="2600" b="1" dirty="0">
                <a:solidFill>
                  <a:srgbClr val="FF0000"/>
                </a:solidFill>
              </a:rPr>
              <a:t>They were unable to continue with the house rent payment and eventually left the city life for the village after one year of Mr. Brown’s demise. </a:t>
            </a:r>
          </a:p>
          <a:p>
            <a:pPr>
              <a:lnSpc>
                <a:spcPct val="80000"/>
              </a:lnSpc>
              <a:defRPr/>
            </a:pPr>
            <a:endParaRPr lang="en-US" sz="2600" b="1" dirty="0">
              <a:solidFill>
                <a:srgbClr val="FF0000"/>
              </a:solidFill>
            </a:endParaRPr>
          </a:p>
        </p:txBody>
      </p:sp>
      <p:sp>
        <p:nvSpPr>
          <p:cNvPr id="7" name="TextBox 6">
            <a:extLst>
              <a:ext uri="{FF2B5EF4-FFF2-40B4-BE49-F238E27FC236}">
                <a16:creationId xmlns:a16="http://schemas.microsoft.com/office/drawing/2014/main" id="{230CC8E1-BF17-F299-7344-5729C60CE5C9}"/>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26</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138B3795-7BFB-6A7C-54D7-CCEE35AFB333}"/>
              </a:ext>
            </a:extLst>
          </p:cNvPr>
          <p:cNvSpPr txBox="1">
            <a:spLocks/>
          </p:cNvSpPr>
          <p:nvPr/>
        </p:nvSpPr>
        <p:spPr>
          <a:xfrm>
            <a:off x="0" y="0"/>
            <a:ext cx="8812767" cy="529667"/>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A Case Study (Cont’d)</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11BE251C-8F62-7C05-0B3A-5508FC203EA2}"/>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C07C5014-79FF-322D-09A1-81700772A1E1}"/>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311228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96496-99AA-A843-61BA-362D4ACF6F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AD51E1B-2459-EAA0-1A28-028826E580B1}"/>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D9C517E2-277F-467B-024E-C8B8ADC89A6F}"/>
              </a:ext>
            </a:extLst>
          </p:cNvPr>
          <p:cNvSpPr txBox="1">
            <a:spLocks/>
          </p:cNvSpPr>
          <p:nvPr/>
        </p:nvSpPr>
        <p:spPr>
          <a:xfrm>
            <a:off x="0" y="529666"/>
            <a:ext cx="9144000" cy="5566581"/>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3200" b="1" dirty="0">
                <a:solidFill>
                  <a:srgbClr val="00B050"/>
                </a:solidFill>
              </a:rPr>
              <a:t>With an adequate life insurance policy (especially for life protection purpose) taken by late Mr. John Brown before his demise, there would have been financial provision for his family which would have prevented them from going through the financial hardship they went through.</a:t>
            </a:r>
          </a:p>
          <a:p>
            <a:pPr marL="274320" indent="-274320">
              <a:lnSpc>
                <a:spcPct val="80000"/>
              </a:lnSpc>
              <a:buFont typeface="Arial" charset="0"/>
              <a:buChar char="•"/>
              <a:defRPr/>
            </a:pPr>
            <a:endParaRPr lang="en-US" sz="3200" b="1" dirty="0">
              <a:solidFill>
                <a:srgbClr val="00B050"/>
              </a:solidFill>
            </a:endParaRPr>
          </a:p>
          <a:p>
            <a:pPr marL="274320" indent="-274320">
              <a:lnSpc>
                <a:spcPct val="80000"/>
              </a:lnSpc>
              <a:buFont typeface="Arial" charset="0"/>
              <a:buChar char="•"/>
              <a:defRPr/>
            </a:pPr>
            <a:r>
              <a:rPr lang="en-US" sz="3200" b="1" dirty="0">
                <a:solidFill>
                  <a:srgbClr val="00B050"/>
                </a:solidFill>
              </a:rPr>
              <a:t>In other words, the benefit of the life insurance policy would have kept his family financially stable after his demise and thus, preventing them from being evicted from their apartment as well as prevent</a:t>
            </a:r>
            <a:r>
              <a:rPr lang="en-US" sz="3200" b="1" dirty="0">
                <a:solidFill>
                  <a:srgbClr val="7030A0"/>
                </a:solidFill>
              </a:rPr>
              <a:t> </a:t>
            </a:r>
            <a:r>
              <a:rPr lang="en-US" sz="3200" b="1" dirty="0">
                <a:solidFill>
                  <a:srgbClr val="00B050"/>
                </a:solidFill>
              </a:rPr>
              <a:t>the children from dropping out of school.</a:t>
            </a:r>
          </a:p>
        </p:txBody>
      </p:sp>
      <p:sp>
        <p:nvSpPr>
          <p:cNvPr id="7" name="TextBox 6">
            <a:extLst>
              <a:ext uri="{FF2B5EF4-FFF2-40B4-BE49-F238E27FC236}">
                <a16:creationId xmlns:a16="http://schemas.microsoft.com/office/drawing/2014/main" id="{F4818092-E170-D30B-232F-4E221200EC39}"/>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27</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360F665B-93E5-9C31-3B29-2D3D4527CDB2}"/>
              </a:ext>
            </a:extLst>
          </p:cNvPr>
          <p:cNvSpPr txBox="1">
            <a:spLocks/>
          </p:cNvSpPr>
          <p:nvPr/>
        </p:nvSpPr>
        <p:spPr>
          <a:xfrm>
            <a:off x="0" y="0"/>
            <a:ext cx="8812767" cy="529667"/>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200" b="1" dirty="0">
                <a:solidFill>
                  <a:srgbClr val="181838"/>
                </a:solidFill>
                <a:latin typeface="+mj-lt"/>
                <a:ea typeface="+mj-ea"/>
                <a:cs typeface="Arial" panose="020B0604020202020204" pitchFamily="34" charset="0"/>
              </a:rPr>
              <a:t>A Case Study (Cont’d) </a:t>
            </a:r>
            <a:endParaRPr kumimoji="0" lang="en-US" sz="32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D6F77024-1985-447F-8D90-6A83AD2029BD}"/>
              </a:ext>
            </a:extLst>
          </p:cNvPr>
          <p:cNvPicPr>
            <a:picLocks noChangeAspect="1"/>
          </p:cNvPicPr>
          <p:nvPr/>
        </p:nvPicPr>
        <p:blipFill>
          <a:blip r:embed="rId2"/>
          <a:stretch>
            <a:fillRect/>
          </a:stretch>
        </p:blipFill>
        <p:spPr>
          <a:xfrm>
            <a:off x="5905560" y="6308577"/>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349A048D-82EF-16A1-BE9D-53E0E6DD199A}"/>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375589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7F476-DF1E-76AD-1011-88B46CB62C2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BA4F17-85FC-5AA9-93AF-187FFED88582}"/>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384374F7-D2E8-78A7-FE9B-549AF8EF62C7}"/>
              </a:ext>
            </a:extLst>
          </p:cNvPr>
          <p:cNvSpPr txBox="1">
            <a:spLocks/>
          </p:cNvSpPr>
          <p:nvPr/>
        </p:nvSpPr>
        <p:spPr>
          <a:xfrm>
            <a:off x="91440" y="640081"/>
            <a:ext cx="9052560" cy="6328756"/>
          </a:xfrm>
          <a:prstGeom prst="rect">
            <a:avLst/>
          </a:prstGeom>
        </p:spPr>
        <p:txBody>
          <a:bodyPr vert="horz" lIns="0" tIns="0" rIns="0" bIns="0" rtlCol="0" anchor="t" anchorCtr="0">
            <a:noAutofit/>
          </a:bodyPr>
          <a:lstStyle/>
          <a:p>
            <a:pPr marL="342900" lvl="0" indent="-342900" defTabSz="914400" fontAlgn="base">
              <a:spcBef>
                <a:spcPct val="20000"/>
              </a:spcBef>
              <a:spcAft>
                <a:spcPct val="0"/>
              </a:spcAft>
              <a:buFont typeface="Arial" panose="020B0604020202020204" pitchFamily="34" charset="0"/>
              <a:buChar char="•"/>
            </a:pPr>
            <a:r>
              <a:rPr lang="en-US" altLang="en-US" sz="3200" b="1" dirty="0">
                <a:solidFill>
                  <a:srgbClr val="002060"/>
                </a:solidFill>
                <a:latin typeface="Arial" panose="020B0604020202020204" pitchFamily="34" charset="0"/>
                <a:cs typeface="Arial" panose="020B0604020202020204" pitchFamily="34" charset="0"/>
              </a:rPr>
              <a:t>Life insurance will always play essential roles in promoting economic resilience for families and  communities by providing – financial stability during or following the financial shocks suffered by individuals in the community.</a:t>
            </a:r>
          </a:p>
          <a:p>
            <a:pPr marL="342900" lvl="0" indent="-342900" defTabSz="914400" fontAlgn="base">
              <a:spcBef>
                <a:spcPct val="20000"/>
              </a:spcBef>
              <a:spcAft>
                <a:spcPct val="0"/>
              </a:spcAft>
              <a:buFont typeface="Arial" panose="020B0604020202020204" pitchFamily="34" charset="0"/>
              <a:buChar char="•"/>
            </a:pPr>
            <a:endParaRPr lang="en-US" altLang="en-US" sz="3200" b="1" dirty="0">
              <a:solidFill>
                <a:srgbClr val="00206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12763C6-8587-1075-DE8E-6BBCFEA33C0E}"/>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28</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685047F3-16D1-1739-C25F-32E57C0A5E1A}"/>
              </a:ext>
            </a:extLst>
          </p:cNvPr>
          <p:cNvSpPr txBox="1">
            <a:spLocks/>
          </p:cNvSpPr>
          <p:nvPr/>
        </p:nvSpPr>
        <p:spPr>
          <a:xfrm>
            <a:off x="326571" y="182009"/>
            <a:ext cx="8647611" cy="572903"/>
          </a:xfrm>
          <a:prstGeom prst="rect">
            <a:avLst/>
          </a:prstGeom>
        </p:spPr>
        <p:txBody>
          <a:bodyPr vert="horz" lIns="0" tIns="0" rIns="0" bIns="0" rtlCol="0" anchor="t" anchorCtr="0">
            <a:normAutofit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000" b="1" noProof="0" dirty="0">
                <a:solidFill>
                  <a:srgbClr val="00B050"/>
                </a:solidFill>
                <a:latin typeface="Arial MT Bd"/>
                <a:ea typeface="+mj-ea"/>
                <a:cs typeface="Arial MT Bd"/>
              </a:rPr>
              <a:t>Conclusion</a:t>
            </a:r>
            <a:endParaRPr kumimoji="0" lang="en-US" sz="4000" b="0" i="0" u="none" strike="noStrike" kern="1200" cap="none" spc="0" normalizeH="0" baseline="0" noProof="0" dirty="0">
              <a:ln>
                <a:noFill/>
              </a:ln>
              <a:solidFill>
                <a:srgbClr val="00B050"/>
              </a:solidFill>
              <a:effectLst/>
              <a:uLnTx/>
              <a:uFillTx/>
              <a:latin typeface="Arial MT Bd"/>
              <a:ea typeface="+mj-ea"/>
              <a:cs typeface="Arial MT Bd"/>
            </a:endParaRPr>
          </a:p>
        </p:txBody>
      </p:sp>
      <p:pic>
        <p:nvPicPr>
          <p:cNvPr id="13" name="Picture 12" descr="Africa-Re-Logo-MONO-MASTER-2.png">
            <a:extLst>
              <a:ext uri="{FF2B5EF4-FFF2-40B4-BE49-F238E27FC236}">
                <a16:creationId xmlns:a16="http://schemas.microsoft.com/office/drawing/2014/main" id="{6FE03AE4-04D9-5BB6-2C4E-75838CBD46DB}"/>
              </a:ext>
            </a:extLst>
          </p:cNvPr>
          <p:cNvPicPr>
            <a:picLocks noChangeAspect="1"/>
          </p:cNvPicPr>
          <p:nvPr/>
        </p:nvPicPr>
        <p:blipFill>
          <a:blip r:embed="rId2"/>
          <a:stretch>
            <a:fillRect/>
          </a:stretch>
        </p:blipFill>
        <p:spPr>
          <a:xfrm>
            <a:off x="5969568" y="6253028"/>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76A9F0F6-B1F9-7DC7-1FE7-A7FAE5ED332D}"/>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876777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91440" y="1003971"/>
            <a:ext cx="9052560" cy="5964865"/>
          </a:xfrm>
          <a:prstGeom prst="rect">
            <a:avLst/>
          </a:prstGeom>
        </p:spPr>
        <p:txBody>
          <a:bodyPr vert="horz" lIns="0" tIns="0" rIns="0" bIns="0" rtlCol="0" anchor="t" anchorCtr="0">
            <a:noAutofit/>
          </a:bodyPr>
          <a:lstStyle/>
          <a:p>
            <a:pPr marL="342900" lvl="0" indent="-342900" defTabSz="914400" fontAlgn="base">
              <a:spcBef>
                <a:spcPct val="20000"/>
              </a:spcBef>
              <a:spcAft>
                <a:spcPct val="0"/>
              </a:spcAft>
              <a:buFont typeface="Arial" panose="020B0604020202020204" pitchFamily="34" charset="0"/>
              <a:buChar char="•"/>
            </a:pPr>
            <a:r>
              <a:rPr lang="en-US" altLang="en-US" sz="3200" b="1" dirty="0">
                <a:solidFill>
                  <a:srgbClr val="002060"/>
                </a:solidFill>
                <a:latin typeface="Arial" panose="020B0604020202020204" pitchFamily="34" charset="0"/>
                <a:cs typeface="Arial" panose="020B0604020202020204" pitchFamily="34" charset="0"/>
              </a:rPr>
              <a:t>You don’t buy life insurance because of your death, but rather because of those you truly love and are dependent on you financially for them to get the benefit (a lumpsum amount) following the occurrence of death.</a:t>
            </a:r>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29</a:t>
            </a:fld>
            <a:endParaRPr lang="en-US" sz="1600" dirty="0">
              <a:solidFill>
                <a:srgbClr val="181838"/>
              </a:solidFill>
              <a:latin typeface="Arial"/>
              <a:cs typeface="Arial"/>
            </a:endParaRPr>
          </a:p>
        </p:txBody>
      </p:sp>
      <p:sp>
        <p:nvSpPr>
          <p:cNvPr id="8" name="Title 1"/>
          <p:cNvSpPr txBox="1">
            <a:spLocks/>
          </p:cNvSpPr>
          <p:nvPr/>
        </p:nvSpPr>
        <p:spPr>
          <a:xfrm>
            <a:off x="326571" y="182009"/>
            <a:ext cx="8647611" cy="572903"/>
          </a:xfrm>
          <a:prstGeom prst="rect">
            <a:avLst/>
          </a:prstGeom>
        </p:spPr>
        <p:txBody>
          <a:bodyPr vert="horz" lIns="0" tIns="0" rIns="0" bIns="0" rtlCol="0" anchor="t" anchorCtr="0">
            <a:normAutofit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4000" b="1" noProof="0" dirty="0">
                <a:solidFill>
                  <a:srgbClr val="00B050"/>
                </a:solidFill>
                <a:latin typeface="Arial MT Bd"/>
                <a:ea typeface="+mj-ea"/>
                <a:cs typeface="Arial MT Bd"/>
              </a:rPr>
              <a:t>Quotable Quote</a:t>
            </a:r>
            <a:endParaRPr kumimoji="0" lang="en-US" sz="4000" b="0" i="0" u="none" strike="noStrike" kern="1200" cap="none" spc="0" normalizeH="0" baseline="0" noProof="0" dirty="0">
              <a:ln>
                <a:noFill/>
              </a:ln>
              <a:solidFill>
                <a:srgbClr val="00B050"/>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5969568" y="6253028"/>
            <a:ext cx="1847356" cy="39410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647CB93A-CEF6-B39E-4650-71D16F9C7AFA}"/>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58932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68705"/>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3</a:t>
            </a:fld>
            <a:endParaRPr lang="en-US" sz="1600" dirty="0">
              <a:solidFill>
                <a:srgbClr val="181838"/>
              </a:solidFill>
              <a:latin typeface="Arial"/>
              <a:cs typeface="Arial"/>
            </a:endParaRPr>
          </a:p>
        </p:txBody>
      </p:sp>
      <p:sp>
        <p:nvSpPr>
          <p:cNvPr id="8" name="Title 1"/>
          <p:cNvSpPr txBox="1">
            <a:spLocks/>
          </p:cNvSpPr>
          <p:nvPr/>
        </p:nvSpPr>
        <p:spPr>
          <a:xfrm>
            <a:off x="0" y="73151"/>
            <a:ext cx="9144000" cy="451799"/>
          </a:xfrm>
          <a:prstGeom prst="rect">
            <a:avLst/>
          </a:prstGeom>
        </p:spPr>
        <p:txBody>
          <a:bodyPr vert="horz" lIns="0" tIns="0" rIns="0" bIns="0" rtlCol="0" anchor="t" anchorCtr="0">
            <a:normAutofit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000" b="1" i="0" u="none" strike="noStrike" kern="1200" cap="none" spc="0" normalizeH="0" baseline="0" noProof="0" dirty="0">
                <a:ln>
                  <a:noFill/>
                </a:ln>
                <a:solidFill>
                  <a:srgbClr val="181838"/>
                </a:solidFill>
                <a:effectLst/>
                <a:uLnTx/>
                <a:uFillTx/>
                <a:latin typeface="Arial MT Bd"/>
                <a:ea typeface="+mj-ea"/>
                <a:cs typeface="Arial MT Bd"/>
              </a:rPr>
              <a:t>Presentation Objectives</a:t>
            </a:r>
            <a:endParaRPr kumimoji="0" lang="en-US" sz="2400" b="0" i="0" u="none" strike="noStrike" kern="1200" cap="none" spc="0" normalizeH="0" baseline="0" noProof="0" dirty="0">
              <a:ln>
                <a:noFill/>
              </a:ln>
              <a:solidFill>
                <a:srgbClr val="181838"/>
              </a:solidFill>
              <a:effectLst/>
              <a:uLnTx/>
              <a:uFillTx/>
              <a:latin typeface="Arial MT Bd"/>
              <a:ea typeface="+mj-ea"/>
              <a:cs typeface="Arial MT Bd"/>
            </a:endParaRPr>
          </a:p>
        </p:txBody>
      </p:sp>
      <p:pic>
        <p:nvPicPr>
          <p:cNvPr id="13" name="Picture 12" descr="Africa-Re-Logo-MONO-MASTER-2.png"/>
          <p:cNvPicPr>
            <a:picLocks noChangeAspect="1"/>
          </p:cNvPicPr>
          <p:nvPr/>
        </p:nvPicPr>
        <p:blipFill>
          <a:blip r:embed="rId2"/>
          <a:stretch>
            <a:fillRect/>
          </a:stretch>
        </p:blipFill>
        <p:spPr>
          <a:xfrm>
            <a:off x="6545640" y="6434608"/>
            <a:ext cx="1847356" cy="394103"/>
          </a:xfrm>
          <a:prstGeom prst="rect">
            <a:avLst/>
          </a:prstGeom>
        </p:spPr>
      </p:pic>
      <p:graphicFrame>
        <p:nvGraphicFramePr>
          <p:cNvPr id="3" name="Diagram 2">
            <a:extLst>
              <a:ext uri="{FF2B5EF4-FFF2-40B4-BE49-F238E27FC236}">
                <a16:creationId xmlns:a16="http://schemas.microsoft.com/office/drawing/2014/main" id="{BC9E7C41-47CD-413D-B8E6-B9BE40793080}"/>
              </a:ext>
            </a:extLst>
          </p:cNvPr>
          <p:cNvGraphicFramePr/>
          <p:nvPr>
            <p:extLst>
              <p:ext uri="{D42A27DB-BD31-4B8C-83A1-F6EECF244321}">
                <p14:modId xmlns:p14="http://schemas.microsoft.com/office/powerpoint/2010/main" val="490487625"/>
              </p:ext>
            </p:extLst>
          </p:nvPr>
        </p:nvGraphicFramePr>
        <p:xfrm>
          <a:off x="135294" y="999263"/>
          <a:ext cx="8873412" cy="454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descr="A picture containing symbol, logo, circle&#10;&#10;Description automatically generated">
            <a:extLst>
              <a:ext uri="{FF2B5EF4-FFF2-40B4-BE49-F238E27FC236}">
                <a16:creationId xmlns:a16="http://schemas.microsoft.com/office/drawing/2014/main" id="{960A9466-9CB1-1274-E0DD-417F3C2E11A0}"/>
              </a:ext>
            </a:extLst>
          </p:cNvPr>
          <p:cNvPicPr>
            <a:picLocks noChangeAspect="1"/>
          </p:cNvPicPr>
          <p:nvPr/>
        </p:nvPicPr>
        <p:blipFill>
          <a:blip r:embed="rId8"/>
          <a:stretch>
            <a:fillRect/>
          </a:stretch>
        </p:blipFill>
        <p:spPr>
          <a:xfrm>
            <a:off x="153849" y="6168514"/>
            <a:ext cx="787984" cy="6894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181838"/>
        </a:solidFill>
        <a:effectLst/>
      </p:bgPr>
    </p:bg>
    <p:spTree>
      <p:nvGrpSpPr>
        <p:cNvPr id="1" name=""/>
        <p:cNvGrpSpPr/>
        <p:nvPr/>
      </p:nvGrpSpPr>
      <p:grpSpPr>
        <a:xfrm>
          <a:off x="0" y="0"/>
          <a:ext cx="0" cy="0"/>
          <a:chOff x="0" y="0"/>
          <a:chExt cx="0" cy="0"/>
        </a:xfrm>
      </p:grpSpPr>
      <p:pic>
        <p:nvPicPr>
          <p:cNvPr id="4" name="Picture 3" descr="Africa RE Globe.png"/>
          <p:cNvPicPr>
            <a:picLocks noChangeAspect="1"/>
          </p:cNvPicPr>
          <p:nvPr/>
        </p:nvPicPr>
        <p:blipFill>
          <a:blip r:embed="rId2"/>
          <a:stretch>
            <a:fillRect/>
          </a:stretch>
        </p:blipFill>
        <p:spPr>
          <a:xfrm>
            <a:off x="451000" y="1877305"/>
            <a:ext cx="4992252" cy="4980695"/>
          </a:xfrm>
          <a:prstGeom prst="rect">
            <a:avLst/>
          </a:prstGeom>
        </p:spPr>
      </p:pic>
      <p:pic>
        <p:nvPicPr>
          <p:cNvPr id="5" name="Picture 4" descr="Africa Re Logo MASTER.png"/>
          <p:cNvPicPr>
            <a:picLocks noChangeAspect="1"/>
          </p:cNvPicPr>
          <p:nvPr/>
        </p:nvPicPr>
        <p:blipFill>
          <a:blip r:embed="rId3"/>
          <a:stretch>
            <a:fillRect/>
          </a:stretch>
        </p:blipFill>
        <p:spPr>
          <a:xfrm>
            <a:off x="6020847" y="335183"/>
            <a:ext cx="2634728" cy="557133"/>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FD7C7787-DEF8-4B7F-F5BB-5D77FBD1A14E}"/>
              </a:ext>
            </a:extLst>
          </p:cNvPr>
          <p:cNvPicPr>
            <a:picLocks noChangeAspect="1"/>
          </p:cNvPicPr>
          <p:nvPr/>
        </p:nvPicPr>
        <p:blipFill>
          <a:blip r:embed="rId4"/>
          <a:stretch>
            <a:fillRect/>
          </a:stretch>
        </p:blipFill>
        <p:spPr>
          <a:xfrm>
            <a:off x="345999" y="118285"/>
            <a:ext cx="1159244" cy="101433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4</a:t>
            </a:fld>
            <a:endParaRPr lang="en-US" sz="1600" dirty="0">
              <a:solidFill>
                <a:srgbClr val="181838"/>
              </a:solidFill>
              <a:latin typeface="Arial"/>
              <a:cs typeface="Arial"/>
            </a:endParaRPr>
          </a:p>
        </p:txBody>
      </p:sp>
      <p:sp>
        <p:nvSpPr>
          <p:cNvPr id="8" name="Title 1"/>
          <p:cNvSpPr txBox="1">
            <a:spLocks/>
          </p:cNvSpPr>
          <p:nvPr/>
        </p:nvSpPr>
        <p:spPr>
          <a:xfrm>
            <a:off x="0" y="0"/>
            <a:ext cx="9144000" cy="614363"/>
          </a:xfrm>
          <a:prstGeom prst="rect">
            <a:avLst/>
          </a:prstGeom>
        </p:spPr>
        <p:txBody>
          <a:bodyPr vert="horz" lIns="0" tIns="0" rIns="0" bIns="0" rtlCol="0" anchor="t" anchorCtr="0">
            <a:no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181838"/>
                </a:solidFill>
                <a:effectLst/>
                <a:uLnTx/>
                <a:uFillTx/>
                <a:latin typeface="+mj-lt"/>
                <a:ea typeface="+mj-ea"/>
                <a:cs typeface="Arial" panose="020B0604020202020204" pitchFamily="34" charset="0"/>
              </a:rPr>
              <a:t>Agenda</a:t>
            </a:r>
            <a:endParaRPr kumimoji="0" lang="en-US" sz="3600" b="0" i="0" u="none" strike="noStrike" kern="1200" cap="none" spc="0" normalizeH="0" baseline="0" noProof="0" dirty="0">
              <a:ln>
                <a:noFill/>
              </a:ln>
              <a:solidFill>
                <a:srgbClr val="181838"/>
              </a:solidFill>
              <a:effectLst/>
              <a:uLnTx/>
              <a:uFillTx/>
              <a:latin typeface="+mj-lt"/>
              <a:ea typeface="+mj-ea"/>
              <a:cs typeface="Arial" panose="020B0604020202020204" pitchFamily="34" charset="0"/>
            </a:endParaRPr>
          </a:p>
        </p:txBody>
      </p:sp>
      <p:pic>
        <p:nvPicPr>
          <p:cNvPr id="13" name="Picture 12" descr="Africa-Re-Logo-MONO-MASTER-2.png"/>
          <p:cNvPicPr>
            <a:picLocks noChangeAspect="1"/>
          </p:cNvPicPr>
          <p:nvPr/>
        </p:nvPicPr>
        <p:blipFill>
          <a:blip r:embed="rId2"/>
          <a:stretch>
            <a:fillRect/>
          </a:stretch>
        </p:blipFill>
        <p:spPr>
          <a:xfrm>
            <a:off x="5932235" y="6253028"/>
            <a:ext cx="2407179" cy="513532"/>
          </a:xfrm>
          <a:prstGeom prst="rect">
            <a:avLst/>
          </a:prstGeom>
        </p:spPr>
      </p:pic>
      <p:graphicFrame>
        <p:nvGraphicFramePr>
          <p:cNvPr id="2" name="Diagram 1">
            <a:extLst>
              <a:ext uri="{FF2B5EF4-FFF2-40B4-BE49-F238E27FC236}">
                <a16:creationId xmlns:a16="http://schemas.microsoft.com/office/drawing/2014/main" id="{352506FD-3D9B-4A51-B838-6DAF8E5857C1}"/>
              </a:ext>
            </a:extLst>
          </p:cNvPr>
          <p:cNvGraphicFramePr/>
          <p:nvPr>
            <p:extLst>
              <p:ext uri="{D42A27DB-BD31-4B8C-83A1-F6EECF244321}">
                <p14:modId xmlns:p14="http://schemas.microsoft.com/office/powerpoint/2010/main" val="474713863"/>
              </p:ext>
            </p:extLst>
          </p:nvPr>
        </p:nvGraphicFramePr>
        <p:xfrm>
          <a:off x="-270586" y="794327"/>
          <a:ext cx="8154954" cy="51219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descr="A picture containing symbol, logo, circle&#10;&#10;Description automatically generated">
            <a:extLst>
              <a:ext uri="{FF2B5EF4-FFF2-40B4-BE49-F238E27FC236}">
                <a16:creationId xmlns:a16="http://schemas.microsoft.com/office/drawing/2014/main" id="{5F59FF00-C0C1-9738-CBCE-28E28E7F0041}"/>
              </a:ext>
            </a:extLst>
          </p:cNvPr>
          <p:cNvPicPr>
            <a:picLocks noChangeAspect="1"/>
          </p:cNvPicPr>
          <p:nvPr/>
        </p:nvPicPr>
        <p:blipFill>
          <a:blip r:embed="rId8"/>
          <a:stretch>
            <a:fillRect/>
          </a:stretch>
        </p:blipFill>
        <p:spPr>
          <a:xfrm>
            <a:off x="153849" y="6168514"/>
            <a:ext cx="787984" cy="689485"/>
          </a:xfrm>
          <a:prstGeom prst="rect">
            <a:avLst/>
          </a:prstGeom>
        </p:spPr>
      </p:pic>
    </p:spTree>
    <p:extLst>
      <p:ext uri="{BB962C8B-B14F-4D97-AF65-F5344CB8AC3E}">
        <p14:creationId xmlns:p14="http://schemas.microsoft.com/office/powerpoint/2010/main" val="2935711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9A662B-07F9-E2A7-0E46-3C91792ED12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78D5E45-4062-1298-FEDB-085CF9E3CA66}"/>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9EB1D9E-C256-8CC0-18F8-1735D3C33920}"/>
              </a:ext>
            </a:extLst>
          </p:cNvPr>
          <p:cNvSpPr txBox="1">
            <a:spLocks/>
          </p:cNvSpPr>
          <p:nvPr/>
        </p:nvSpPr>
        <p:spPr>
          <a:xfrm>
            <a:off x="0" y="493776"/>
            <a:ext cx="9144000" cy="5984078"/>
          </a:xfrm>
          <a:prstGeom prst="rect">
            <a:avLst/>
          </a:prstGeom>
        </p:spPr>
        <p:txBody>
          <a:bodyPr vert="horz" lIns="0" tIns="0" rIns="0" bIns="0" rtlCol="0" anchor="t" anchorCtr="0">
            <a:noAutofit/>
          </a:bodyPr>
          <a:lstStyle/>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endParaRPr lang="en-US" sz="2800" b="1" dirty="0">
              <a:solidFill>
                <a:srgbClr val="0070C0"/>
              </a:solidFill>
            </a:endParaRPr>
          </a:p>
        </p:txBody>
      </p:sp>
      <p:sp>
        <p:nvSpPr>
          <p:cNvPr id="7" name="TextBox 6">
            <a:extLst>
              <a:ext uri="{FF2B5EF4-FFF2-40B4-BE49-F238E27FC236}">
                <a16:creationId xmlns:a16="http://schemas.microsoft.com/office/drawing/2014/main" id="{35698F9A-DF3E-A5E5-179B-6AD3FF55E200}"/>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5</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14C9D1FF-6C3D-3CB1-D36D-6DAE5A528D6F}"/>
              </a:ext>
            </a:extLst>
          </p:cNvPr>
          <p:cNvSpPr txBox="1">
            <a:spLocks/>
          </p:cNvSpPr>
          <p:nvPr/>
        </p:nvSpPr>
        <p:spPr>
          <a:xfrm>
            <a:off x="0" y="0"/>
            <a:ext cx="9144000" cy="407038"/>
          </a:xfrm>
          <a:prstGeom prst="rect">
            <a:avLst/>
          </a:prstGeom>
        </p:spPr>
        <p:txBody>
          <a:bodyPr vert="horz" lIns="0" tIns="0" rIns="0" bIns="0" rtlCol="0" anchor="t" anchorCtr="0">
            <a:normAutofit fontScale="85000" lnSpcReduction="2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Preamble</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8F8DF584-C012-CE53-4FE0-897BD61E63DA}"/>
              </a:ext>
            </a:extLst>
          </p:cNvPr>
          <p:cNvPicPr>
            <a:picLocks noChangeAspect="1"/>
          </p:cNvPicPr>
          <p:nvPr/>
        </p:nvPicPr>
        <p:blipFill>
          <a:blip r:embed="rId2"/>
          <a:stretch>
            <a:fillRect/>
          </a:stretch>
        </p:blipFill>
        <p:spPr>
          <a:xfrm>
            <a:off x="5521511" y="6168514"/>
            <a:ext cx="2650099" cy="565355"/>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1AADDB62-73F1-0E26-EFE3-99EA6FACCF85}"/>
              </a:ext>
            </a:extLst>
          </p:cNvPr>
          <p:cNvPicPr>
            <a:picLocks noChangeAspect="1"/>
          </p:cNvPicPr>
          <p:nvPr/>
        </p:nvPicPr>
        <p:blipFill>
          <a:blip r:embed="rId3"/>
          <a:stretch>
            <a:fillRect/>
          </a:stretch>
        </p:blipFill>
        <p:spPr>
          <a:xfrm>
            <a:off x="153849" y="6168514"/>
            <a:ext cx="787984" cy="689485"/>
          </a:xfrm>
          <a:prstGeom prst="rect">
            <a:avLst/>
          </a:prstGeom>
        </p:spPr>
      </p:pic>
      <p:pic>
        <p:nvPicPr>
          <p:cNvPr id="3" name="Picture 2">
            <a:extLst>
              <a:ext uri="{FF2B5EF4-FFF2-40B4-BE49-F238E27FC236}">
                <a16:creationId xmlns:a16="http://schemas.microsoft.com/office/drawing/2014/main" id="{EDB290A2-E89A-3DF3-8B9B-2D05C02EA96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377385"/>
            <a:ext cx="9144000" cy="5749767"/>
          </a:xfrm>
          <a:prstGeom prst="rect">
            <a:avLst/>
          </a:prstGeom>
          <a:noFill/>
          <a:ln>
            <a:noFill/>
          </a:ln>
        </p:spPr>
      </p:pic>
    </p:spTree>
    <p:extLst>
      <p:ext uri="{BB962C8B-B14F-4D97-AF65-F5344CB8AC3E}">
        <p14:creationId xmlns:p14="http://schemas.microsoft.com/office/powerpoint/2010/main" val="361077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39FF2-79D2-0408-C689-898F4DDE781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B11F157-54D0-D51F-3E4E-FB516964177E}"/>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57D7D564-CDEB-7B4C-54C4-CAA463F448B9}"/>
              </a:ext>
            </a:extLst>
          </p:cNvPr>
          <p:cNvSpPr txBox="1">
            <a:spLocks/>
          </p:cNvSpPr>
          <p:nvPr/>
        </p:nvSpPr>
        <p:spPr>
          <a:xfrm>
            <a:off x="0" y="493776"/>
            <a:ext cx="9144000" cy="5984078"/>
          </a:xfrm>
          <a:prstGeom prst="rect">
            <a:avLst/>
          </a:prstGeom>
        </p:spPr>
        <p:txBody>
          <a:bodyPr vert="horz" lIns="0" tIns="0" rIns="0" bIns="0" rtlCol="0" anchor="t" anchorCtr="0">
            <a:noAutofit/>
          </a:bodyPr>
          <a:lstStyle/>
          <a:p>
            <a:pPr marL="274320" indent="-274320">
              <a:lnSpc>
                <a:spcPct val="80000"/>
              </a:lnSpc>
              <a:buFont typeface="Arial" charset="0"/>
              <a:buChar char="•"/>
              <a:defRPr/>
            </a:pPr>
            <a:endParaRPr lang="en-US" sz="2800" b="1" dirty="0">
              <a:solidFill>
                <a:srgbClr val="0070C0"/>
              </a:solidFill>
            </a:endParaRPr>
          </a:p>
        </p:txBody>
      </p:sp>
      <p:sp>
        <p:nvSpPr>
          <p:cNvPr id="7" name="TextBox 6">
            <a:extLst>
              <a:ext uri="{FF2B5EF4-FFF2-40B4-BE49-F238E27FC236}">
                <a16:creationId xmlns:a16="http://schemas.microsoft.com/office/drawing/2014/main" id="{25AF71B7-8405-66D0-5209-A7A070CF0882}"/>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6</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8AE5209B-7AB9-A8D3-8D6A-AEA13DD1E6FA}"/>
              </a:ext>
            </a:extLst>
          </p:cNvPr>
          <p:cNvSpPr txBox="1">
            <a:spLocks/>
          </p:cNvSpPr>
          <p:nvPr/>
        </p:nvSpPr>
        <p:spPr>
          <a:xfrm>
            <a:off x="0" y="0"/>
            <a:ext cx="9144000" cy="493776"/>
          </a:xfrm>
          <a:prstGeom prst="rect">
            <a:avLst/>
          </a:prstGeom>
        </p:spPr>
        <p:txBody>
          <a:bodyPr vert="horz" lIns="0" tIns="0" rIns="0" bIns="0" rtlCol="0" anchor="t" anchorCtr="0">
            <a:normAutofit lnSpcReduction="10000"/>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Preamble</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21C7463F-D886-E44E-59FB-A5094EC2217B}"/>
              </a:ext>
            </a:extLst>
          </p:cNvPr>
          <p:cNvPicPr>
            <a:picLocks noChangeAspect="1"/>
          </p:cNvPicPr>
          <p:nvPr/>
        </p:nvPicPr>
        <p:blipFill>
          <a:blip r:embed="rId2"/>
          <a:stretch>
            <a:fillRect/>
          </a:stretch>
        </p:blipFill>
        <p:spPr>
          <a:xfrm>
            <a:off x="5521511" y="6168514"/>
            <a:ext cx="2650099" cy="565355"/>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6647EE62-00BF-AA8C-0146-5E0C1F4C26B1}"/>
              </a:ext>
            </a:extLst>
          </p:cNvPr>
          <p:cNvPicPr>
            <a:picLocks noChangeAspect="1"/>
          </p:cNvPicPr>
          <p:nvPr/>
        </p:nvPicPr>
        <p:blipFill>
          <a:blip r:embed="rId3"/>
          <a:stretch>
            <a:fillRect/>
          </a:stretch>
        </p:blipFill>
        <p:spPr>
          <a:xfrm>
            <a:off x="153849" y="6168514"/>
            <a:ext cx="787984" cy="689485"/>
          </a:xfrm>
          <a:prstGeom prst="rect">
            <a:avLst/>
          </a:prstGeom>
        </p:spPr>
      </p:pic>
      <p:pic>
        <p:nvPicPr>
          <p:cNvPr id="3" name="Content Placeholder 10" descr="A deceased breadwinner being happy with the achievements of his dependent children after he passed on. ">
            <a:extLst>
              <a:ext uri="{FF2B5EF4-FFF2-40B4-BE49-F238E27FC236}">
                <a16:creationId xmlns:a16="http://schemas.microsoft.com/office/drawing/2014/main" id="{BEC62411-687C-BEA3-6277-873F8604A0FE}"/>
              </a:ext>
            </a:extLst>
          </p:cNvPr>
          <p:cNvPicPr>
            <a:picLocks noGrp="1" noChangeAspect="1"/>
          </p:cNvPicPr>
          <p:nvPr>
            <p:ph idx="1"/>
          </p:nvPr>
        </p:nvPicPr>
        <p:blipFill>
          <a:blip r:embed="rId4"/>
          <a:stretch>
            <a:fillRect/>
          </a:stretch>
        </p:blipFill>
        <p:spPr>
          <a:xfrm>
            <a:off x="0" y="535139"/>
            <a:ext cx="9144000" cy="5562570"/>
          </a:xfrm>
        </p:spPr>
      </p:pic>
    </p:spTree>
    <p:extLst>
      <p:ext uri="{BB962C8B-B14F-4D97-AF65-F5344CB8AC3E}">
        <p14:creationId xmlns:p14="http://schemas.microsoft.com/office/powerpoint/2010/main" val="4082804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B6CBBE-313E-33EB-4604-AE5E21EC545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3007ECE-7E10-E0D8-B20F-9CA3609D9CFD}"/>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F3795559-E1E6-86A8-62BB-A0A9B85312EA}"/>
              </a:ext>
            </a:extLst>
          </p:cNvPr>
          <p:cNvSpPr txBox="1">
            <a:spLocks/>
          </p:cNvSpPr>
          <p:nvPr/>
        </p:nvSpPr>
        <p:spPr>
          <a:xfrm>
            <a:off x="0" y="493776"/>
            <a:ext cx="9144000" cy="5984078"/>
          </a:xfrm>
          <a:prstGeom prst="rect">
            <a:avLst/>
          </a:prstGeom>
        </p:spPr>
        <p:txBody>
          <a:bodyPr vert="horz" lIns="0" tIns="0" rIns="0" bIns="0" rtlCol="0" anchor="t" anchorCtr="0">
            <a:noAutofit/>
          </a:bodyPr>
          <a:lstStyle/>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endParaRPr lang="en-US" sz="2800" b="1" dirty="0">
              <a:solidFill>
                <a:srgbClr val="0070C0"/>
              </a:solidFill>
            </a:endParaRPr>
          </a:p>
        </p:txBody>
      </p:sp>
      <p:sp>
        <p:nvSpPr>
          <p:cNvPr id="7" name="TextBox 6">
            <a:extLst>
              <a:ext uri="{FF2B5EF4-FFF2-40B4-BE49-F238E27FC236}">
                <a16:creationId xmlns:a16="http://schemas.microsoft.com/office/drawing/2014/main" id="{567E740C-CCAF-3A46-E2EC-5EC5A7614A55}"/>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7</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BADCFE09-BB00-3682-E695-AA70E3428999}"/>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Preamble</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9C79DAD9-882B-79E2-240D-818F168715F6}"/>
              </a:ext>
            </a:extLst>
          </p:cNvPr>
          <p:cNvPicPr>
            <a:picLocks noChangeAspect="1"/>
          </p:cNvPicPr>
          <p:nvPr/>
        </p:nvPicPr>
        <p:blipFill>
          <a:blip r:embed="rId2"/>
          <a:stretch>
            <a:fillRect/>
          </a:stretch>
        </p:blipFill>
        <p:spPr>
          <a:xfrm>
            <a:off x="5521511" y="6168514"/>
            <a:ext cx="2650099" cy="565355"/>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6AD0E4EF-FA4C-375C-45E4-863B34EE7153}"/>
              </a:ext>
            </a:extLst>
          </p:cNvPr>
          <p:cNvPicPr>
            <a:picLocks noChangeAspect="1"/>
          </p:cNvPicPr>
          <p:nvPr/>
        </p:nvPicPr>
        <p:blipFill>
          <a:blip r:embed="rId3"/>
          <a:stretch>
            <a:fillRect/>
          </a:stretch>
        </p:blipFill>
        <p:spPr>
          <a:xfrm>
            <a:off x="153849" y="6168514"/>
            <a:ext cx="787984" cy="689485"/>
          </a:xfrm>
          <a:prstGeom prst="rect">
            <a:avLst/>
          </a:prstGeom>
        </p:spPr>
      </p:pic>
      <p:pic>
        <p:nvPicPr>
          <p:cNvPr id="6" name="Picture 5" descr="A person in a wheelchair&#10;&#10;AI-generated content may be incorrect.">
            <a:extLst>
              <a:ext uri="{FF2B5EF4-FFF2-40B4-BE49-F238E27FC236}">
                <a16:creationId xmlns:a16="http://schemas.microsoft.com/office/drawing/2014/main" id="{B16CF13B-A32E-F8B9-44D3-2C5EC358B1B9}"/>
              </a:ext>
            </a:extLst>
          </p:cNvPr>
          <p:cNvPicPr>
            <a:picLocks noChangeAspect="1"/>
          </p:cNvPicPr>
          <p:nvPr/>
        </p:nvPicPr>
        <p:blipFill>
          <a:blip r:embed="rId4"/>
          <a:stretch>
            <a:fillRect/>
          </a:stretch>
        </p:blipFill>
        <p:spPr>
          <a:xfrm>
            <a:off x="0" y="615364"/>
            <a:ext cx="9143999" cy="5511787"/>
          </a:xfrm>
          <a:prstGeom prst="rect">
            <a:avLst/>
          </a:prstGeom>
        </p:spPr>
      </p:pic>
    </p:spTree>
    <p:extLst>
      <p:ext uri="{BB962C8B-B14F-4D97-AF65-F5344CB8AC3E}">
        <p14:creationId xmlns:p14="http://schemas.microsoft.com/office/powerpoint/2010/main" val="631487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5C202-80B5-C0AD-53D1-0993CF567E6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FE2B44-3BC5-3529-DD28-D27B08FB95CF}"/>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D8BA1BBF-B32F-9FA7-78EE-BC2867ABEE74}"/>
              </a:ext>
            </a:extLst>
          </p:cNvPr>
          <p:cNvSpPr txBox="1">
            <a:spLocks/>
          </p:cNvSpPr>
          <p:nvPr/>
        </p:nvSpPr>
        <p:spPr>
          <a:xfrm>
            <a:off x="0" y="493776"/>
            <a:ext cx="9144000" cy="5633376"/>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800" b="1" dirty="0">
                <a:solidFill>
                  <a:srgbClr val="0070C0"/>
                </a:solidFill>
              </a:rPr>
              <a:t>Economic Resilience: </a:t>
            </a:r>
          </a:p>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r>
              <a:rPr lang="en-US" sz="2800" b="1" dirty="0"/>
              <a:t>This may be described as the ability of individuals, communities, and economies to withstand, recover, and adapt to economic shocks, stresses and disruptions. </a:t>
            </a:r>
          </a:p>
          <a:p>
            <a:pPr marL="274320" indent="-274320">
              <a:lnSpc>
                <a:spcPct val="80000"/>
              </a:lnSpc>
              <a:buFont typeface="Arial" charset="0"/>
              <a:buChar char="•"/>
              <a:defRPr/>
            </a:pPr>
            <a:endParaRPr lang="en-US" sz="2800" b="1" dirty="0"/>
          </a:p>
          <a:p>
            <a:pPr marL="274320" indent="-274320">
              <a:lnSpc>
                <a:spcPct val="80000"/>
              </a:lnSpc>
              <a:buFont typeface="Arial" charset="0"/>
              <a:buChar char="•"/>
              <a:defRPr/>
            </a:pPr>
            <a:r>
              <a:rPr lang="en-US" sz="2800" b="1" dirty="0"/>
              <a:t>It also involves developing capacities to absorb and manage risks in order to ensuring sustainable economic growth and improving overall well-being of people in the nation.</a:t>
            </a:r>
          </a:p>
          <a:p>
            <a:pPr marL="274320" indent="-274320">
              <a:lnSpc>
                <a:spcPct val="80000"/>
              </a:lnSpc>
              <a:buFont typeface="Arial" charset="0"/>
              <a:buChar char="•"/>
              <a:defRPr/>
            </a:pPr>
            <a:endParaRPr lang="en-US" sz="2800" b="1" dirty="0">
              <a:solidFill>
                <a:srgbClr val="0070C0"/>
              </a:solidFill>
            </a:endParaRPr>
          </a:p>
          <a:p>
            <a:pPr marL="274320" indent="-274320">
              <a:lnSpc>
                <a:spcPct val="80000"/>
              </a:lnSpc>
              <a:buFont typeface="Arial" charset="0"/>
              <a:buChar char="•"/>
              <a:defRPr/>
            </a:pPr>
            <a:r>
              <a:rPr lang="en-US" sz="2800" b="1" dirty="0"/>
              <a:t>On the other hand,</a:t>
            </a:r>
            <a:r>
              <a:rPr lang="en-US" sz="2800" b="1" dirty="0">
                <a:solidFill>
                  <a:srgbClr val="0070C0"/>
                </a:solidFill>
              </a:rPr>
              <a:t> </a:t>
            </a:r>
            <a:r>
              <a:rPr lang="en-US" sz="2800" b="1" dirty="0">
                <a:solidFill>
                  <a:srgbClr val="FF0000"/>
                </a:solidFill>
              </a:rPr>
              <a:t>economic shocks</a:t>
            </a:r>
            <a:r>
              <a:rPr lang="en-US" sz="2800" b="1" dirty="0">
                <a:solidFill>
                  <a:srgbClr val="0070C0"/>
                </a:solidFill>
              </a:rPr>
              <a:t> </a:t>
            </a:r>
            <a:r>
              <a:rPr lang="en-US" sz="2800" b="1" dirty="0"/>
              <a:t>(especially in the form of </a:t>
            </a:r>
            <a:r>
              <a:rPr lang="en-US" sz="2800" b="1" dirty="0">
                <a:solidFill>
                  <a:srgbClr val="FF0000"/>
                </a:solidFill>
              </a:rPr>
              <a:t>financial shocks</a:t>
            </a:r>
            <a:r>
              <a:rPr lang="en-US" sz="2800" b="1" dirty="0"/>
              <a:t>) refer to sudden and significant disruptions to an economy which may have substantial negative impact on economic activities such as employment, family unit and overall well-being of people in the economy. </a:t>
            </a:r>
          </a:p>
        </p:txBody>
      </p:sp>
      <p:sp>
        <p:nvSpPr>
          <p:cNvPr id="7" name="TextBox 6">
            <a:extLst>
              <a:ext uri="{FF2B5EF4-FFF2-40B4-BE49-F238E27FC236}">
                <a16:creationId xmlns:a16="http://schemas.microsoft.com/office/drawing/2014/main" id="{0EB512F4-CC4A-1287-2CCC-847B1036C70E}"/>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8</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B409DD6E-FA3B-A48E-39A9-42C998FE5337}"/>
              </a:ext>
            </a:extLst>
          </p:cNvPr>
          <p:cNvSpPr txBox="1">
            <a:spLocks/>
          </p:cNvSpPr>
          <p:nvPr/>
        </p:nvSpPr>
        <p:spPr>
          <a:xfrm>
            <a:off x="0" y="0"/>
            <a:ext cx="9144000" cy="706164"/>
          </a:xfrm>
          <a:prstGeom prst="rect">
            <a:avLst/>
          </a:prstGeom>
        </p:spPr>
        <p:txBody>
          <a:bodyPr vert="horz" lIns="0" tIns="0" rIns="0" bIns="0" rtlCol="0" anchor="t" anchorCtr="0">
            <a:normAutofit/>
          </a:bodyPr>
          <a:lstStyle/>
          <a:p>
            <a:pPr algn="ctr">
              <a:spcBef>
                <a:spcPct val="0"/>
              </a:spcBef>
              <a:defRPr/>
            </a:pPr>
            <a:r>
              <a:rPr lang="en-US" sz="3600" b="1" dirty="0">
                <a:solidFill>
                  <a:srgbClr val="181838"/>
                </a:solidFill>
                <a:latin typeface="Arial" panose="020B0604020202020204" pitchFamily="34" charset="0"/>
                <a:ea typeface="+mj-ea"/>
                <a:cs typeface="Arial" panose="020B0604020202020204" pitchFamily="34" charset="0"/>
              </a:rPr>
              <a:t>Preamble (Cont’d)</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DF0C0A72-4585-5B85-1A23-E9B0550E2D3D}"/>
              </a:ext>
            </a:extLst>
          </p:cNvPr>
          <p:cNvPicPr>
            <a:picLocks noChangeAspect="1"/>
          </p:cNvPicPr>
          <p:nvPr/>
        </p:nvPicPr>
        <p:blipFill>
          <a:blip r:embed="rId2"/>
          <a:stretch>
            <a:fillRect/>
          </a:stretch>
        </p:blipFill>
        <p:spPr>
          <a:xfrm>
            <a:off x="5896416" y="6253028"/>
            <a:ext cx="2364316" cy="504388"/>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4018AB37-3E7D-8460-9D70-92DE4E85AFFE}"/>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7374247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B6A54F-1F81-98D5-5263-F05CF97488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9A4BF9-CC96-3022-DF70-10CC24D2F032}"/>
              </a:ext>
            </a:extLst>
          </p:cNvPr>
          <p:cNvSpPr/>
          <p:nvPr/>
        </p:nvSpPr>
        <p:spPr>
          <a:xfrm>
            <a:off x="0" y="6127152"/>
            <a:ext cx="9144000" cy="730847"/>
          </a:xfrm>
          <a:prstGeom prst="rect">
            <a:avLst/>
          </a:prstGeom>
          <a:solidFill>
            <a:srgbClr val="F5B80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Title 1">
            <a:extLst>
              <a:ext uri="{FF2B5EF4-FFF2-40B4-BE49-F238E27FC236}">
                <a16:creationId xmlns:a16="http://schemas.microsoft.com/office/drawing/2014/main" id="{B85B1AC5-080A-3D07-B74D-117ED310DD0A}"/>
              </a:ext>
            </a:extLst>
          </p:cNvPr>
          <p:cNvSpPr txBox="1">
            <a:spLocks/>
          </p:cNvSpPr>
          <p:nvPr/>
        </p:nvSpPr>
        <p:spPr>
          <a:xfrm>
            <a:off x="0" y="493776"/>
            <a:ext cx="9144000" cy="5633376"/>
          </a:xfrm>
          <a:prstGeom prst="rect">
            <a:avLst/>
          </a:prstGeom>
        </p:spPr>
        <p:txBody>
          <a:bodyPr vert="horz" lIns="0" tIns="0" rIns="0" bIns="0" rtlCol="0" anchor="t" anchorCtr="0">
            <a:noAutofit/>
          </a:bodyPr>
          <a:lstStyle/>
          <a:p>
            <a:pPr marL="274320" indent="-274320">
              <a:lnSpc>
                <a:spcPct val="80000"/>
              </a:lnSpc>
              <a:buFont typeface="Arial" charset="0"/>
              <a:buChar char="•"/>
              <a:defRPr/>
            </a:pPr>
            <a:r>
              <a:rPr lang="en-US" sz="2600" b="1" dirty="0">
                <a:solidFill>
                  <a:srgbClr val="0070C0"/>
                </a:solidFill>
              </a:rPr>
              <a:t>In summary, life insurance primarily would always play an essential role in mitigating against the following (and many more) </a:t>
            </a:r>
            <a:r>
              <a:rPr lang="en-US" sz="2600" b="1" dirty="0">
                <a:solidFill>
                  <a:srgbClr val="FF0000"/>
                </a:solidFill>
              </a:rPr>
              <a:t>financial shocks</a:t>
            </a:r>
            <a:r>
              <a:rPr lang="en-US" sz="2600" b="1" dirty="0">
                <a:solidFill>
                  <a:srgbClr val="0070C0"/>
                </a:solidFill>
              </a:rPr>
              <a:t>:</a:t>
            </a:r>
          </a:p>
          <a:p>
            <a:pPr marL="274320" indent="-274320">
              <a:lnSpc>
                <a:spcPct val="80000"/>
              </a:lnSpc>
              <a:buFont typeface="Arial" charset="0"/>
              <a:buChar char="•"/>
              <a:defRPr/>
            </a:pPr>
            <a:endParaRPr lang="en-US" sz="2600" b="1" dirty="0">
              <a:solidFill>
                <a:srgbClr val="0070C0"/>
              </a:solidFill>
            </a:endParaRPr>
          </a:p>
          <a:p>
            <a:pPr marL="274320" indent="-274320">
              <a:lnSpc>
                <a:spcPct val="80000"/>
              </a:lnSpc>
              <a:buFont typeface="Arial" charset="0"/>
              <a:buChar char="•"/>
              <a:defRPr/>
            </a:pPr>
            <a:r>
              <a:rPr lang="en-US" sz="2600" b="1" dirty="0">
                <a:solidFill>
                  <a:srgbClr val="FF0000"/>
                </a:solidFill>
              </a:rPr>
              <a:t>Income loss or financial disruption due to loss of job, illness or sickness or accident.</a:t>
            </a:r>
          </a:p>
          <a:p>
            <a:pPr marL="274320" indent="-274320">
              <a:lnSpc>
                <a:spcPct val="80000"/>
              </a:lnSpc>
              <a:buFont typeface="Arial" charset="0"/>
              <a:buChar char="•"/>
              <a:defRPr/>
            </a:pPr>
            <a:endParaRPr lang="en-US" sz="2600" dirty="0">
              <a:solidFill>
                <a:srgbClr val="7030A0"/>
              </a:solidFill>
            </a:endParaRPr>
          </a:p>
          <a:p>
            <a:pPr marL="274320" indent="-274320">
              <a:lnSpc>
                <a:spcPct val="80000"/>
              </a:lnSpc>
              <a:buFont typeface="Arial" charset="0"/>
              <a:buChar char="•"/>
              <a:defRPr/>
            </a:pPr>
            <a:r>
              <a:rPr lang="en-US" sz="2600" b="1" dirty="0">
                <a:solidFill>
                  <a:srgbClr val="FF0000"/>
                </a:solidFill>
              </a:rPr>
              <a:t>Medical expenses due to illness or sickness or accident and funeral expenses due to the demise of loved ones.</a:t>
            </a:r>
          </a:p>
          <a:p>
            <a:pPr marL="274320" indent="-274320">
              <a:lnSpc>
                <a:spcPct val="80000"/>
              </a:lnSpc>
              <a:buFont typeface="Arial" charset="0"/>
              <a:buChar char="•"/>
              <a:defRPr/>
            </a:pPr>
            <a:endParaRPr lang="en-US" sz="2600" b="1" dirty="0">
              <a:solidFill>
                <a:srgbClr val="0070C0"/>
              </a:solidFill>
            </a:endParaRPr>
          </a:p>
          <a:p>
            <a:pPr marL="274320" indent="-274320">
              <a:lnSpc>
                <a:spcPct val="80000"/>
              </a:lnSpc>
              <a:buFont typeface="Arial" charset="0"/>
              <a:buChar char="•"/>
              <a:defRPr/>
            </a:pPr>
            <a:r>
              <a:rPr lang="en-US" sz="2600" b="1" dirty="0">
                <a:solidFill>
                  <a:srgbClr val="FF0000"/>
                </a:solidFill>
              </a:rPr>
              <a:t>Outstanding debt from loans, credit sales and hire purchase contracts due to death or permanent disability or loss of job.</a:t>
            </a:r>
          </a:p>
          <a:p>
            <a:pPr marL="274320" indent="-274320">
              <a:lnSpc>
                <a:spcPct val="80000"/>
              </a:lnSpc>
              <a:buFont typeface="Arial" charset="0"/>
              <a:buChar char="•"/>
              <a:defRPr/>
            </a:pPr>
            <a:endParaRPr lang="en-US" sz="2600" b="1" dirty="0">
              <a:solidFill>
                <a:srgbClr val="FF0000"/>
              </a:solidFill>
            </a:endParaRPr>
          </a:p>
          <a:p>
            <a:pPr marL="274320" indent="-274320">
              <a:lnSpc>
                <a:spcPct val="80000"/>
              </a:lnSpc>
              <a:buFont typeface="Arial" charset="0"/>
              <a:buChar char="•"/>
              <a:defRPr/>
            </a:pPr>
            <a:r>
              <a:rPr lang="en-US" sz="2600" b="1" dirty="0">
                <a:solidFill>
                  <a:srgbClr val="FF0000"/>
                </a:solidFill>
              </a:rPr>
              <a:t>Children’s education disruption due to the death of parents or guardians etc.  </a:t>
            </a:r>
          </a:p>
          <a:p>
            <a:pPr marL="274320" indent="-274320">
              <a:lnSpc>
                <a:spcPct val="80000"/>
              </a:lnSpc>
              <a:buFont typeface="Arial" charset="0"/>
              <a:buChar char="•"/>
              <a:defRPr/>
            </a:pPr>
            <a:endParaRPr lang="en-US" sz="2600" b="1" dirty="0">
              <a:solidFill>
                <a:srgbClr val="7030A0"/>
              </a:solidFill>
            </a:endParaRPr>
          </a:p>
          <a:p>
            <a:pPr marL="274320" indent="-274320">
              <a:lnSpc>
                <a:spcPct val="80000"/>
              </a:lnSpc>
              <a:buFont typeface="Arial" charset="0"/>
              <a:buChar char="•"/>
              <a:defRPr/>
            </a:pPr>
            <a:r>
              <a:rPr lang="en-US" sz="2600" b="1" dirty="0">
                <a:solidFill>
                  <a:srgbClr val="FF0000"/>
                </a:solidFill>
              </a:rPr>
              <a:t>Reduced income due to Retirement comes as a shock to many who did not plan for it.</a:t>
            </a:r>
          </a:p>
          <a:p>
            <a:pPr marL="274320" indent="-274320">
              <a:lnSpc>
                <a:spcPct val="80000"/>
              </a:lnSpc>
              <a:buFont typeface="Arial" charset="0"/>
              <a:buChar char="•"/>
              <a:defRPr/>
            </a:pPr>
            <a:endParaRPr lang="en-US" sz="2800" b="1" dirty="0">
              <a:solidFill>
                <a:srgbClr val="0070C0"/>
              </a:solidFill>
            </a:endParaRPr>
          </a:p>
        </p:txBody>
      </p:sp>
      <p:sp>
        <p:nvSpPr>
          <p:cNvPr id="7" name="TextBox 6">
            <a:extLst>
              <a:ext uri="{FF2B5EF4-FFF2-40B4-BE49-F238E27FC236}">
                <a16:creationId xmlns:a16="http://schemas.microsoft.com/office/drawing/2014/main" id="{A2441E12-6DB7-9586-40AA-D4690348DD07}"/>
              </a:ext>
            </a:extLst>
          </p:cNvPr>
          <p:cNvSpPr txBox="1"/>
          <p:nvPr/>
        </p:nvSpPr>
        <p:spPr>
          <a:xfrm>
            <a:off x="7636838" y="6308577"/>
            <a:ext cx="964914" cy="338554"/>
          </a:xfrm>
          <a:prstGeom prst="rect">
            <a:avLst/>
          </a:prstGeom>
          <a:noFill/>
        </p:spPr>
        <p:txBody>
          <a:bodyPr wrap="square" rtlCol="0">
            <a:spAutoFit/>
          </a:bodyPr>
          <a:lstStyle/>
          <a:p>
            <a:pPr algn="r"/>
            <a:fld id="{FB60A164-B125-7042-B78E-F495C6EF055C}" type="slidenum">
              <a:rPr lang="en-US" sz="1600" smtClean="0">
                <a:solidFill>
                  <a:srgbClr val="181838"/>
                </a:solidFill>
                <a:latin typeface="Arial"/>
                <a:cs typeface="Arial"/>
              </a:rPr>
              <a:pPr algn="r"/>
              <a:t>9</a:t>
            </a:fld>
            <a:endParaRPr lang="en-US" sz="1600" dirty="0">
              <a:solidFill>
                <a:srgbClr val="181838"/>
              </a:solidFill>
              <a:latin typeface="Arial"/>
              <a:cs typeface="Arial"/>
            </a:endParaRPr>
          </a:p>
        </p:txBody>
      </p:sp>
      <p:sp>
        <p:nvSpPr>
          <p:cNvPr id="8" name="Title 1">
            <a:extLst>
              <a:ext uri="{FF2B5EF4-FFF2-40B4-BE49-F238E27FC236}">
                <a16:creationId xmlns:a16="http://schemas.microsoft.com/office/drawing/2014/main" id="{1DBAD3EF-E6B0-7FE0-0D4D-C566BE343C89}"/>
              </a:ext>
            </a:extLst>
          </p:cNvPr>
          <p:cNvSpPr txBox="1">
            <a:spLocks/>
          </p:cNvSpPr>
          <p:nvPr/>
        </p:nvSpPr>
        <p:spPr>
          <a:xfrm>
            <a:off x="0" y="0"/>
            <a:ext cx="9144000" cy="706164"/>
          </a:xfrm>
          <a:prstGeom prst="rect">
            <a:avLst/>
          </a:prstGeom>
        </p:spPr>
        <p:txBody>
          <a:bodyPr vert="horz" lIns="0" tIns="0" rIns="0" bIns="0" rtlCol="0" anchor="t" anchorCtr="0">
            <a:normAutofit/>
          </a:bodyPr>
          <a:lstStyle/>
          <a:p>
            <a:pPr marL="0" marR="0" lvl="0" indent="0" algn="ctr" defTabSz="457200" rtl="0" eaLnBrk="1" fontAlgn="auto" latinLnBrk="0" hangingPunct="1">
              <a:lnSpc>
                <a:spcPct val="100000"/>
              </a:lnSpc>
              <a:spcBef>
                <a:spcPct val="0"/>
              </a:spcBef>
              <a:spcAft>
                <a:spcPts val="0"/>
              </a:spcAft>
              <a:buClrTx/>
              <a:buSzTx/>
              <a:buFontTx/>
              <a:buNone/>
              <a:tabLst/>
              <a:defRPr/>
            </a:pPr>
            <a:r>
              <a:rPr lang="en-US" sz="3600" b="1" dirty="0">
                <a:solidFill>
                  <a:srgbClr val="181838"/>
                </a:solidFill>
                <a:latin typeface="Arial" panose="020B0604020202020204" pitchFamily="34" charset="0"/>
                <a:ea typeface="+mj-ea"/>
                <a:cs typeface="Arial" panose="020B0604020202020204" pitchFamily="34" charset="0"/>
              </a:rPr>
              <a:t>Preamble (Cont’d)</a:t>
            </a:r>
            <a:endParaRPr kumimoji="0" lang="en-US" sz="3600" b="0" i="0" u="none" strike="noStrike" kern="1200" cap="none" spc="0" normalizeH="0" baseline="0" noProof="0" dirty="0">
              <a:ln>
                <a:noFill/>
              </a:ln>
              <a:solidFill>
                <a:srgbClr val="181838"/>
              </a:solidFill>
              <a:effectLst/>
              <a:uLnTx/>
              <a:uFillTx/>
              <a:latin typeface="Arial" panose="020B0604020202020204" pitchFamily="34" charset="0"/>
              <a:ea typeface="+mj-ea"/>
              <a:cs typeface="Arial" panose="020B0604020202020204" pitchFamily="34" charset="0"/>
            </a:endParaRPr>
          </a:p>
        </p:txBody>
      </p:sp>
      <p:pic>
        <p:nvPicPr>
          <p:cNvPr id="13" name="Picture 12" descr="Africa-Re-Logo-MONO-MASTER-2.png">
            <a:extLst>
              <a:ext uri="{FF2B5EF4-FFF2-40B4-BE49-F238E27FC236}">
                <a16:creationId xmlns:a16="http://schemas.microsoft.com/office/drawing/2014/main" id="{6DFF24C8-6819-8398-5D7F-8399800ED3B3}"/>
              </a:ext>
            </a:extLst>
          </p:cNvPr>
          <p:cNvPicPr>
            <a:picLocks noChangeAspect="1"/>
          </p:cNvPicPr>
          <p:nvPr/>
        </p:nvPicPr>
        <p:blipFill>
          <a:blip r:embed="rId2"/>
          <a:stretch>
            <a:fillRect/>
          </a:stretch>
        </p:blipFill>
        <p:spPr>
          <a:xfrm>
            <a:off x="6106904" y="6295523"/>
            <a:ext cx="2207984" cy="471037"/>
          </a:xfrm>
          <a:prstGeom prst="rect">
            <a:avLst/>
          </a:prstGeom>
        </p:spPr>
      </p:pic>
      <p:pic>
        <p:nvPicPr>
          <p:cNvPr id="2" name="Picture 1" descr="A picture containing symbol, logo, circle&#10;&#10;Description automatically generated">
            <a:extLst>
              <a:ext uri="{FF2B5EF4-FFF2-40B4-BE49-F238E27FC236}">
                <a16:creationId xmlns:a16="http://schemas.microsoft.com/office/drawing/2014/main" id="{5B1F0C02-B109-2ECD-49F6-4A58579303F8}"/>
              </a:ext>
            </a:extLst>
          </p:cNvPr>
          <p:cNvPicPr>
            <a:picLocks noChangeAspect="1"/>
          </p:cNvPicPr>
          <p:nvPr/>
        </p:nvPicPr>
        <p:blipFill>
          <a:blip r:embed="rId3"/>
          <a:stretch>
            <a:fillRect/>
          </a:stretch>
        </p:blipFill>
        <p:spPr>
          <a:xfrm>
            <a:off x="153849" y="6168514"/>
            <a:ext cx="787984" cy="689485"/>
          </a:xfrm>
          <a:prstGeom prst="rect">
            <a:avLst/>
          </a:prstGeom>
        </p:spPr>
      </p:pic>
    </p:spTree>
    <p:extLst>
      <p:ext uri="{BB962C8B-B14F-4D97-AF65-F5344CB8AC3E}">
        <p14:creationId xmlns:p14="http://schemas.microsoft.com/office/powerpoint/2010/main" val="1566574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38688274A2E964AB186A3D1F11EEAE5" ma:contentTypeVersion="14" ma:contentTypeDescription="Create a new document." ma:contentTypeScope="" ma:versionID="5ba4d368c2e5c77571d9cb31d75d2b55">
  <xsd:schema xmlns:xsd="http://www.w3.org/2001/XMLSchema" xmlns:xs="http://www.w3.org/2001/XMLSchema" xmlns:p="http://schemas.microsoft.com/office/2006/metadata/properties" xmlns:ns3="a7c93316-273d-4ae4-9ebc-8059d228d5ff" xmlns:ns4="fca0df44-d51c-4899-87d0-5717c7a3bee5" targetNamespace="http://schemas.microsoft.com/office/2006/metadata/properties" ma:root="true" ma:fieldsID="e7396e139d99f0a9c7ac46a06b77b564" ns3:_="" ns4:_="">
    <xsd:import namespace="a7c93316-273d-4ae4-9ebc-8059d228d5ff"/>
    <xsd:import namespace="fca0df44-d51c-4899-87d0-5717c7a3bee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c93316-273d-4ae4-9ebc-8059d228d5ff"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ca0df44-d51c-4899-87d0-5717c7a3bee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0807D2-C69F-441B-9E4E-85D20D531021}">
  <ds:schemaRefs>
    <ds:schemaRef ds:uri="http://schemas.microsoft.com/sharepoint/v3/contenttype/forms"/>
  </ds:schemaRefs>
</ds:datastoreItem>
</file>

<file path=customXml/itemProps2.xml><?xml version="1.0" encoding="utf-8"?>
<ds:datastoreItem xmlns:ds="http://schemas.openxmlformats.org/officeDocument/2006/customXml" ds:itemID="{3BADF223-148B-4EDC-B2DD-2B642761DB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c93316-273d-4ae4-9ebc-8059d228d5ff"/>
    <ds:schemaRef ds:uri="fca0df44-d51c-4899-87d0-5717c7a3be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543011-57F2-4C84-8855-631BC31636DE}">
  <ds:schemaRefs>
    <ds:schemaRef ds:uri="http://schemas.microsoft.com/office/2006/metadata/properties"/>
    <ds:schemaRef ds:uri="http://schemas.openxmlformats.org/package/2006/metadata/core-properties"/>
    <ds:schemaRef ds:uri="http://purl.org/dc/terms/"/>
    <ds:schemaRef ds:uri="http://purl.org/dc/dcmitype/"/>
    <ds:schemaRef ds:uri="http://schemas.microsoft.com/office/infopath/2007/PartnerControls"/>
    <ds:schemaRef ds:uri="http://schemas.microsoft.com/office/2006/documentManagement/types"/>
    <ds:schemaRef ds:uri="http://www.w3.org/XML/1998/namespace"/>
    <ds:schemaRef ds:uri="fca0df44-d51c-4899-87d0-5717c7a3bee5"/>
    <ds:schemaRef ds:uri="a7c93316-273d-4ae4-9ebc-8059d228d5ff"/>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37885</TotalTime>
  <Words>2422</Words>
  <Application>Microsoft Office PowerPoint</Application>
  <PresentationFormat>On-screen Show (4:3)</PresentationFormat>
  <Paragraphs>198</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Arial MT Bd</vt:lpstr>
      <vt:lpstr>Calibri</vt:lpstr>
      <vt:lpstr>Garamond</vt:lpstr>
      <vt:lpstr>Times New Roman</vt:lpstr>
      <vt:lpstr>Office Theme</vt:lpstr>
      <vt:lpstr>    Economic Resilience Through Life Insurance: Bridging Financial Gaps for Families and Communities   2025 AIO CONFERENCE   MAY 26, 2025  ADDIS ABABA, ETHIOPIA </vt:lpstr>
      <vt:lpstr>   Economic Resilience Through Life Insurance: Bridging Financial Gaps for Families and Communities   Abdul-Rasheed Akolade, FIIN Assistant Director, Underwriting &amp; Marketing (Life Operations)  May 26,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Ashley Crossland</dc:creator>
  <cp:lastModifiedBy>Abdul Rasheed Akolade</cp:lastModifiedBy>
  <cp:revision>488</cp:revision>
  <cp:lastPrinted>2018-06-02T11:24:04Z</cp:lastPrinted>
  <dcterms:created xsi:type="dcterms:W3CDTF">2015-03-25T09:07:38Z</dcterms:created>
  <dcterms:modified xsi:type="dcterms:W3CDTF">2025-05-25T11:51:42Z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0x010100E38688274A2E964AB186A3D1F11EEAE5</vt:lpwstr>
  </property>
  <property fmtid="{D5CDD505-2E9C-101B-9397-08002B2CF9AE}" pid="3" name="MSIP_Label_5adc6b6a-4ebe-4bfc-b552-97378c91879c_Enabled">
    <vt:lpwstr>true</vt:lpwstr>
  </property>
  <property fmtid="{D5CDD505-2E9C-101B-9397-08002B2CF9AE}" pid="4" name="MSIP_Label_5adc6b6a-4ebe-4bfc-b552-97378c91879c_SetDate">
    <vt:lpwstr>2024-11-22T06:26:06Z</vt:lpwstr>
  </property>
  <property fmtid="{D5CDD505-2E9C-101B-9397-08002B2CF9AE}" pid="5" name="MSIP_Label_5adc6b6a-4ebe-4bfc-b552-97378c91879c_Method">
    <vt:lpwstr>Privileged</vt:lpwstr>
  </property>
  <property fmtid="{D5CDD505-2E9C-101B-9397-08002B2CF9AE}" pid="6" name="MSIP_Label_5adc6b6a-4ebe-4bfc-b552-97378c91879c_Name">
    <vt:lpwstr>General</vt:lpwstr>
  </property>
  <property fmtid="{D5CDD505-2E9C-101B-9397-08002B2CF9AE}" pid="7" name="MSIP_Label_5adc6b6a-4ebe-4bfc-b552-97378c91879c_SiteId">
    <vt:lpwstr>89eceddd-1982-4a8b-ad5d-e6b463735d5f</vt:lpwstr>
  </property>
  <property fmtid="{D5CDD505-2E9C-101B-9397-08002B2CF9AE}" pid="8" name="MSIP_Label_5adc6b6a-4ebe-4bfc-b552-97378c91879c_ActionId">
    <vt:lpwstr>38637d89-8305-4e87-affe-8bd673fa4801</vt:lpwstr>
  </property>
  <property fmtid="{D5CDD505-2E9C-101B-9397-08002B2CF9AE}" pid="9" name="MSIP_Label_5adc6b6a-4ebe-4bfc-b552-97378c91879c_ContentBits">
    <vt:lpwstr>0</vt:lpwstr>
  </property>
</Properties>
</file>