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316" r:id="rId3"/>
    <p:sldId id="300" r:id="rId4"/>
    <p:sldId id="256" r:id="rId5"/>
    <p:sldId id="302" r:id="rId6"/>
    <p:sldId id="309" r:id="rId7"/>
    <p:sldId id="319" r:id="rId8"/>
    <p:sldId id="288" r:id="rId9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814522C-A4E6-5FAF-1AFC-0FF604598E18}" name="FMA" initials="FMA" userId="FMA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9C97B0"/>
    <a:srgbClr val="C6D7E6"/>
    <a:srgbClr val="B39987"/>
    <a:srgbClr val="AA1F51"/>
    <a:srgbClr val="575656"/>
    <a:srgbClr val="3679AC"/>
    <a:srgbClr val="9391AA"/>
    <a:srgbClr val="DB3973"/>
    <a:srgbClr val="FFC5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0" autoAdjust="0"/>
    <p:restoredTop sz="80622" autoAdjust="0"/>
  </p:normalViewPr>
  <p:slideViewPr>
    <p:cSldViewPr snapToGrid="0">
      <p:cViewPr varScale="1">
        <p:scale>
          <a:sx n="50" d="100"/>
          <a:sy n="50" d="100"/>
        </p:scale>
        <p:origin x="11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134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Feuil2!$A$5</c:f>
              <c:strCache>
                <c:ptCount val="1"/>
                <c:pt idx="0">
                  <c:v>Année</c:v>
                </c:pt>
              </c:strCache>
            </c:strRef>
          </c:tx>
          <c:spPr>
            <a:solidFill>
              <a:srgbClr val="A91F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Feuil2!$A$6:$A$31</c:f>
              <c:numCache>
                <c:formatCode>@</c:formatCode>
                <c:ptCount val="26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  <c:pt idx="22">
                  <c:v>2021</c:v>
                </c:pt>
                <c:pt idx="23">
                  <c:v>2022</c:v>
                </c:pt>
                <c:pt idx="24">
                  <c:v>2023</c:v>
                </c:pt>
                <c:pt idx="25">
                  <c:v>2024</c:v>
                </c:pt>
              </c:numCache>
            </c:numRef>
          </c:cat>
          <c:val>
            <c:numRef>
              <c:f>Feuil2!$B$6:$B$31</c:f>
              <c:numCache>
                <c:formatCode>General</c:formatCode>
                <c:ptCount val="26"/>
                <c:pt idx="0">
                  <c:v>1.92</c:v>
                </c:pt>
                <c:pt idx="1">
                  <c:v>2.21</c:v>
                </c:pt>
                <c:pt idx="2">
                  <c:v>3.22</c:v>
                </c:pt>
                <c:pt idx="3">
                  <c:v>3.06</c:v>
                </c:pt>
                <c:pt idx="4">
                  <c:v>2.4700000000000002</c:v>
                </c:pt>
                <c:pt idx="5">
                  <c:v>1.84</c:v>
                </c:pt>
                <c:pt idx="6">
                  <c:v>2.16</c:v>
                </c:pt>
                <c:pt idx="7">
                  <c:v>2.7</c:v>
                </c:pt>
                <c:pt idx="8">
                  <c:v>4.21</c:v>
                </c:pt>
                <c:pt idx="9">
                  <c:v>4.87</c:v>
                </c:pt>
                <c:pt idx="10">
                  <c:v>4.91</c:v>
                </c:pt>
                <c:pt idx="11">
                  <c:v>4.6500000000000004</c:v>
                </c:pt>
                <c:pt idx="12">
                  <c:v>5.59</c:v>
                </c:pt>
                <c:pt idx="13">
                  <c:v>6.45</c:v>
                </c:pt>
                <c:pt idx="14">
                  <c:v>6.2</c:v>
                </c:pt>
                <c:pt idx="15">
                  <c:v>6.9</c:v>
                </c:pt>
                <c:pt idx="16">
                  <c:v>7.9</c:v>
                </c:pt>
                <c:pt idx="17">
                  <c:v>11.6</c:v>
                </c:pt>
                <c:pt idx="18">
                  <c:v>14.25</c:v>
                </c:pt>
                <c:pt idx="19">
                  <c:v>15.35</c:v>
                </c:pt>
                <c:pt idx="20">
                  <c:v>17.45</c:v>
                </c:pt>
                <c:pt idx="21">
                  <c:v>17.48</c:v>
                </c:pt>
                <c:pt idx="22">
                  <c:v>19.73</c:v>
                </c:pt>
                <c:pt idx="23">
                  <c:v>22.19</c:v>
                </c:pt>
                <c:pt idx="24">
                  <c:v>22.5</c:v>
                </c:pt>
                <c:pt idx="25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5E-437E-A223-69CD4F8861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7195440"/>
        <c:axId val="1407197360"/>
      </c:barChart>
      <c:catAx>
        <c:axId val="1407195440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07197360"/>
        <c:crosses val="autoZero"/>
        <c:auto val="0"/>
        <c:lblAlgn val="ctr"/>
        <c:lblOffset val="100"/>
        <c:noMultiLvlLbl val="0"/>
      </c:catAx>
      <c:valAx>
        <c:axId val="14071973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07195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PREMIUMS ISSUED: LIFE INSURANCE AND CAPITALISATION OTHER THAN DEATH </a:t>
            </a:r>
            <a:r>
              <a:rPr lang="en-US" sz="1100" i="0" dirty="0">
                <a:solidFill>
                  <a:srgbClr val="58595B"/>
                </a:solidFill>
                <a:effectLst/>
                <a:latin typeface="Open Sans" panose="020B0606030504020204" pitchFamily="34" charset="0"/>
              </a:rPr>
              <a:t>(in billions of Moroccan dirhams)</a:t>
            </a:r>
            <a:endParaRPr lang="en-US" sz="1100" dirty="0">
              <a:solidFill>
                <a:srgbClr val="58595B"/>
              </a:solidFill>
              <a:latin typeface="Montserrat Medium" panose="00000600000000000000" pitchFamily="50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6017473607571896E-2"/>
          <c:y val="7.1189059801436208E-2"/>
          <c:w val="0.97087732071350563"/>
          <c:h val="0.893537081738392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Feuil1!$B$3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numRef>
              <c:f>Feuil1!$A$4:$A$28</c:f>
              <c:numCache>
                <c:formatCode>General</c:formatCode>
                <c:ptCount val="25"/>
              </c:numCache>
            </c:numRef>
          </c:cat>
          <c:val>
            <c:numRef>
              <c:f>Feuil1!$B$4:$B$28</c:f>
              <c:numCache>
                <c:formatCode>General</c:formatCode>
                <c:ptCount val="25"/>
              </c:numCache>
            </c:numRef>
          </c:val>
          <c:extLst>
            <c:ext xmlns:c16="http://schemas.microsoft.com/office/drawing/2014/chart" uri="{C3380CC4-5D6E-409C-BE32-E72D297353CC}">
              <c16:uniqueId val="{00000001-FB4E-4E43-B7D9-7C142A240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8208656"/>
        <c:axId val="1788225296"/>
      </c:barChart>
      <c:catAx>
        <c:axId val="178820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88225296"/>
        <c:crosses val="autoZero"/>
        <c:auto val="1"/>
        <c:lblAlgn val="ctr"/>
        <c:lblOffset val="100"/>
        <c:noMultiLvlLbl val="0"/>
      </c:catAx>
      <c:valAx>
        <c:axId val="17882252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8208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BAE0CE2-EBCB-4348-8292-7F2FE3CD4C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15E2D5-B406-4FE3-BBA8-639967FB52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1BA73-AA8E-4117-9DC7-256BF3DBAD9B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5F459-1FDD-4CAF-89D8-B16400A75A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3B41BA-6ECD-47AE-989E-0159E7C85E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696FB-FD9D-4C91-906A-F8D0BB065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2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BE9DC-520A-46D6-923E-6A43B3472876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9C64C-D911-495F-B60D-F972BFF48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93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9C64C-D911-495F-B60D-F972BFF484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26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41CAE-810D-FA69-73C5-BD5A521E18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5600295-5951-2FC6-F635-7B32732887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240A27E-6A0B-9A09-5F71-3810B43B72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role does life insurance play in ensuring long-term financial stability? </a:t>
            </a:r>
            <a:endParaRPr lang="fr-FR" dirty="0"/>
          </a:p>
          <a:p>
            <a:r>
              <a:rPr lang="fr-FR" dirty="0"/>
              <a:t>Quel est le rôle de l’assurance vie dans la stabilité financière à long terme?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A0A46B-CCD8-2F6C-283A-36D7E46997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9C64C-D911-495F-B60D-F972BFF484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06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9C64C-D911-495F-B60D-F972BFF484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00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9C64C-D911-495F-B60D-F972BFF484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84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huge growth from 1.92 billion in 1999 to 22.5 billion in 2023, with an average annual growth rate of 11%.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9C64C-D911-495F-B60D-F972BFF484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77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savings products are offered by private insurers in Morocco?</a:t>
            </a:r>
            <a:endParaRPr lang="fr-FR" dirty="0"/>
          </a:p>
          <a:p>
            <a:r>
              <a:rPr lang="fr-FR" dirty="0"/>
              <a:t>Quels sont les produits d’épargne proposés par les assureurs privés au Maroc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9C64C-D911-495F-B60D-F972BFF484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85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C2C070-4694-08B3-5809-7005E3BC7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1D2AE6-7ADE-3E0A-245E-EA58E11191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2DC2D76-3B08-E408-3F89-0BBC03639F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the key success factors of savings insurance in Morocco?</a:t>
            </a:r>
          </a:p>
          <a:p>
            <a:r>
              <a:rPr lang="fr-FR" dirty="0"/>
              <a:t>Quels sont les facteurs clés de succès de l’assurance épargne au Maroc ?</a:t>
            </a:r>
            <a:endParaRPr lang="en-US" dirty="0"/>
          </a:p>
          <a:p>
            <a:endParaRPr lang="en-US" dirty="0"/>
          </a:p>
          <a:p>
            <a:r>
              <a:rPr lang="en-US" dirty="0"/>
              <a:t>Moroccan taxation of life contracts distinguishes between retirement and capitalization contracts. </a:t>
            </a:r>
          </a:p>
          <a:p>
            <a:r>
              <a:rPr lang="en-US" dirty="0"/>
              <a:t>A distinction must be made for capitalization contracts, where taxation is limited to the capital gains realized on the contracts.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96D59E-0091-F477-1A3E-747F3AB330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9C64C-D911-495F-B60D-F972BFF484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7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FEA4006-15DB-41B2-B753-D3341AE505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0000" y="1904238"/>
            <a:ext cx="3048000" cy="3049524"/>
          </a:xfrm>
          <a:custGeom>
            <a:avLst/>
            <a:gdLst>
              <a:gd name="connsiteX0" fmla="*/ 1524000 w 3048000"/>
              <a:gd name="connsiteY0" fmla="*/ 0 h 3049524"/>
              <a:gd name="connsiteX1" fmla="*/ 3048000 w 3048000"/>
              <a:gd name="connsiteY1" fmla="*/ 1524762 h 3049524"/>
              <a:gd name="connsiteX2" fmla="*/ 1524000 w 3048000"/>
              <a:gd name="connsiteY2" fmla="*/ 3049524 h 3049524"/>
              <a:gd name="connsiteX3" fmla="*/ 0 w 3048000"/>
              <a:gd name="connsiteY3" fmla="*/ 1524762 h 3049524"/>
              <a:gd name="connsiteX4" fmla="*/ 1524000 w 3048000"/>
              <a:gd name="connsiteY4" fmla="*/ 0 h 3049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3049524">
                <a:moveTo>
                  <a:pt x="1524000" y="0"/>
                </a:moveTo>
                <a:cubicBezTo>
                  <a:pt x="2365682" y="0"/>
                  <a:pt x="3048000" y="682659"/>
                  <a:pt x="3048000" y="1524762"/>
                </a:cubicBezTo>
                <a:cubicBezTo>
                  <a:pt x="3048000" y="2366865"/>
                  <a:pt x="2365682" y="3049524"/>
                  <a:pt x="1524000" y="3049524"/>
                </a:cubicBezTo>
                <a:cubicBezTo>
                  <a:pt x="682318" y="3049524"/>
                  <a:pt x="0" y="2366865"/>
                  <a:pt x="0" y="1524762"/>
                </a:cubicBezTo>
                <a:cubicBezTo>
                  <a:pt x="0" y="682659"/>
                  <a:pt x="682318" y="0"/>
                  <a:pt x="15240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D7A1194-E378-41FE-8790-E67EA066F8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050886" cy="1714500"/>
          </a:xfrm>
          <a:custGeom>
            <a:avLst/>
            <a:gdLst>
              <a:gd name="connsiteX0" fmla="*/ 0 w 3050886"/>
              <a:gd name="connsiteY0" fmla="*/ 0 h 1714500"/>
              <a:gd name="connsiteX1" fmla="*/ 3050886 w 3050886"/>
              <a:gd name="connsiteY1" fmla="*/ 0 h 1714500"/>
              <a:gd name="connsiteX2" fmla="*/ 3050886 w 3050886"/>
              <a:gd name="connsiteY2" fmla="*/ 1714500 h 1714500"/>
              <a:gd name="connsiteX3" fmla="*/ 0 w 3050886"/>
              <a:gd name="connsiteY3" fmla="*/ 1714500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886" h="1714500">
                <a:moveTo>
                  <a:pt x="0" y="0"/>
                </a:moveTo>
                <a:lnTo>
                  <a:pt x="3050886" y="0"/>
                </a:lnTo>
                <a:lnTo>
                  <a:pt x="3050886" y="1714500"/>
                </a:lnTo>
                <a:lnTo>
                  <a:pt x="0" y="1714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E92F11F-0ACA-4B60-A198-1DAF3D2F538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050886" y="0"/>
            <a:ext cx="3050886" cy="1714500"/>
          </a:xfrm>
          <a:custGeom>
            <a:avLst/>
            <a:gdLst>
              <a:gd name="connsiteX0" fmla="*/ 0 w 3050886"/>
              <a:gd name="connsiteY0" fmla="*/ 0 h 1714500"/>
              <a:gd name="connsiteX1" fmla="*/ 3050886 w 3050886"/>
              <a:gd name="connsiteY1" fmla="*/ 0 h 1714500"/>
              <a:gd name="connsiteX2" fmla="*/ 3050886 w 3050886"/>
              <a:gd name="connsiteY2" fmla="*/ 1714500 h 1714500"/>
              <a:gd name="connsiteX3" fmla="*/ 0 w 3050886"/>
              <a:gd name="connsiteY3" fmla="*/ 1714500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886" h="1714500">
                <a:moveTo>
                  <a:pt x="0" y="0"/>
                </a:moveTo>
                <a:lnTo>
                  <a:pt x="3050886" y="0"/>
                </a:lnTo>
                <a:lnTo>
                  <a:pt x="3050886" y="1714500"/>
                </a:lnTo>
                <a:lnTo>
                  <a:pt x="0" y="1714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E6C5EA6-EA36-4D60-9977-343D1CF6EBF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0228" y="0"/>
            <a:ext cx="3050886" cy="1714500"/>
          </a:xfrm>
          <a:custGeom>
            <a:avLst/>
            <a:gdLst>
              <a:gd name="connsiteX0" fmla="*/ 0 w 3050886"/>
              <a:gd name="connsiteY0" fmla="*/ 0 h 1714500"/>
              <a:gd name="connsiteX1" fmla="*/ 3050886 w 3050886"/>
              <a:gd name="connsiteY1" fmla="*/ 0 h 1714500"/>
              <a:gd name="connsiteX2" fmla="*/ 3050886 w 3050886"/>
              <a:gd name="connsiteY2" fmla="*/ 1714500 h 1714500"/>
              <a:gd name="connsiteX3" fmla="*/ 0 w 3050886"/>
              <a:gd name="connsiteY3" fmla="*/ 1714500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886" h="1714500">
                <a:moveTo>
                  <a:pt x="0" y="0"/>
                </a:moveTo>
                <a:lnTo>
                  <a:pt x="3050886" y="0"/>
                </a:lnTo>
                <a:lnTo>
                  <a:pt x="3050886" y="1714500"/>
                </a:lnTo>
                <a:lnTo>
                  <a:pt x="0" y="1714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026D96-A6DD-41FC-BEE5-F59C42BD4B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1114" y="0"/>
            <a:ext cx="3050886" cy="1714500"/>
          </a:xfrm>
          <a:custGeom>
            <a:avLst/>
            <a:gdLst>
              <a:gd name="connsiteX0" fmla="*/ 0 w 3050886"/>
              <a:gd name="connsiteY0" fmla="*/ 0 h 1714500"/>
              <a:gd name="connsiteX1" fmla="*/ 3050886 w 3050886"/>
              <a:gd name="connsiteY1" fmla="*/ 0 h 1714500"/>
              <a:gd name="connsiteX2" fmla="*/ 3050886 w 3050886"/>
              <a:gd name="connsiteY2" fmla="*/ 1714500 h 1714500"/>
              <a:gd name="connsiteX3" fmla="*/ 0 w 3050886"/>
              <a:gd name="connsiteY3" fmla="*/ 1714500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886" h="1714500">
                <a:moveTo>
                  <a:pt x="0" y="0"/>
                </a:moveTo>
                <a:lnTo>
                  <a:pt x="3050886" y="0"/>
                </a:lnTo>
                <a:lnTo>
                  <a:pt x="3050886" y="1714500"/>
                </a:lnTo>
                <a:lnTo>
                  <a:pt x="0" y="17145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07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D2B5B51-76B3-4603-9BF3-4D161204626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50719" y="0"/>
            <a:ext cx="3041198" cy="3429000"/>
          </a:xfrm>
          <a:custGeom>
            <a:avLst/>
            <a:gdLst>
              <a:gd name="connsiteX0" fmla="*/ 0 w 3041198"/>
              <a:gd name="connsiteY0" fmla="*/ 0 h 3429000"/>
              <a:gd name="connsiteX1" fmla="*/ 3041198 w 3041198"/>
              <a:gd name="connsiteY1" fmla="*/ 0 h 3429000"/>
              <a:gd name="connsiteX2" fmla="*/ 3041198 w 3041198"/>
              <a:gd name="connsiteY2" fmla="*/ 3429000 h 3429000"/>
              <a:gd name="connsiteX3" fmla="*/ 0 w 3041198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1198" h="3429000">
                <a:moveTo>
                  <a:pt x="0" y="0"/>
                </a:moveTo>
                <a:lnTo>
                  <a:pt x="3041198" y="0"/>
                </a:lnTo>
                <a:lnTo>
                  <a:pt x="3041198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91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A3D5DC7-F263-4D6A-9461-876568204F2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24000" y="1904238"/>
            <a:ext cx="3048000" cy="3049524"/>
          </a:xfrm>
          <a:custGeom>
            <a:avLst/>
            <a:gdLst>
              <a:gd name="connsiteX0" fmla="*/ 1524000 w 3048000"/>
              <a:gd name="connsiteY0" fmla="*/ 0 h 3049524"/>
              <a:gd name="connsiteX1" fmla="*/ 3048000 w 3048000"/>
              <a:gd name="connsiteY1" fmla="*/ 1524762 h 3049524"/>
              <a:gd name="connsiteX2" fmla="*/ 1524000 w 3048000"/>
              <a:gd name="connsiteY2" fmla="*/ 3049524 h 3049524"/>
              <a:gd name="connsiteX3" fmla="*/ 0 w 3048000"/>
              <a:gd name="connsiteY3" fmla="*/ 1524762 h 3049524"/>
              <a:gd name="connsiteX4" fmla="*/ 1524000 w 3048000"/>
              <a:gd name="connsiteY4" fmla="*/ 0 h 3049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0" h="3049524">
                <a:moveTo>
                  <a:pt x="1524000" y="0"/>
                </a:moveTo>
                <a:cubicBezTo>
                  <a:pt x="2365682" y="0"/>
                  <a:pt x="3048000" y="682659"/>
                  <a:pt x="3048000" y="1524762"/>
                </a:cubicBezTo>
                <a:cubicBezTo>
                  <a:pt x="3048000" y="2366865"/>
                  <a:pt x="2365682" y="3049524"/>
                  <a:pt x="1524000" y="3049524"/>
                </a:cubicBezTo>
                <a:cubicBezTo>
                  <a:pt x="682318" y="3049524"/>
                  <a:pt x="0" y="2366865"/>
                  <a:pt x="0" y="1524762"/>
                </a:cubicBezTo>
                <a:cubicBezTo>
                  <a:pt x="0" y="682659"/>
                  <a:pt x="682318" y="0"/>
                  <a:pt x="15240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8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98009E2-0B2E-4F8C-BA63-AE50A208E95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3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5D915E8-EE88-4143-BE51-FBC71E6536B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30DEC52-9A64-465F-A5C5-E8B03B6EEB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46418" y="609600"/>
            <a:ext cx="5635982" cy="5638800"/>
          </a:xfrm>
          <a:custGeom>
            <a:avLst/>
            <a:gdLst>
              <a:gd name="connsiteX0" fmla="*/ 2817991 w 5635982"/>
              <a:gd name="connsiteY0" fmla="*/ 0 h 5638800"/>
              <a:gd name="connsiteX1" fmla="*/ 5635982 w 5635982"/>
              <a:gd name="connsiteY1" fmla="*/ 2819400 h 5638800"/>
              <a:gd name="connsiteX2" fmla="*/ 2817991 w 5635982"/>
              <a:gd name="connsiteY2" fmla="*/ 5638800 h 5638800"/>
              <a:gd name="connsiteX3" fmla="*/ 0 w 5635982"/>
              <a:gd name="connsiteY3" fmla="*/ 2819400 h 5638800"/>
              <a:gd name="connsiteX4" fmla="*/ 2817991 w 5635982"/>
              <a:gd name="connsiteY4" fmla="*/ 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5982" h="5638800">
                <a:moveTo>
                  <a:pt x="2817991" y="0"/>
                </a:moveTo>
                <a:cubicBezTo>
                  <a:pt x="4374324" y="0"/>
                  <a:pt x="5635982" y="1262288"/>
                  <a:pt x="5635982" y="2819400"/>
                </a:cubicBezTo>
                <a:cubicBezTo>
                  <a:pt x="5635982" y="4376512"/>
                  <a:pt x="4374324" y="5638800"/>
                  <a:pt x="2817991" y="5638800"/>
                </a:cubicBezTo>
                <a:cubicBezTo>
                  <a:pt x="1261658" y="5638800"/>
                  <a:pt x="0" y="4376512"/>
                  <a:pt x="0" y="2819400"/>
                </a:cubicBezTo>
                <a:cubicBezTo>
                  <a:pt x="0" y="1262288"/>
                  <a:pt x="1261658" y="0"/>
                  <a:pt x="281799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9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33C4FF-B4DA-4F90-9884-E6C76E33D5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78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DBD11D7-AD7F-411C-9177-7177F9698D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44000" y="0"/>
            <a:ext cx="3048000" cy="6858000"/>
          </a:xfrm>
          <a:custGeom>
            <a:avLst/>
            <a:gdLst>
              <a:gd name="connsiteX0" fmla="*/ 0 w 3048000"/>
              <a:gd name="connsiteY0" fmla="*/ 0 h 6858000"/>
              <a:gd name="connsiteX1" fmla="*/ 3048000 w 3048000"/>
              <a:gd name="connsiteY1" fmla="*/ 0 h 6858000"/>
              <a:gd name="connsiteX2" fmla="*/ 3048000 w 3048000"/>
              <a:gd name="connsiteY2" fmla="*/ 6858000 h 6858000"/>
              <a:gd name="connsiteX3" fmla="*/ 0 w 3048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6858000">
                <a:moveTo>
                  <a:pt x="0" y="0"/>
                </a:moveTo>
                <a:lnTo>
                  <a:pt x="3048000" y="0"/>
                </a:lnTo>
                <a:lnTo>
                  <a:pt x="3048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0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F44DCCC-9460-42FD-94C3-10CA270CB6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84445" y="0"/>
            <a:ext cx="6107555" cy="2286000"/>
          </a:xfrm>
          <a:custGeom>
            <a:avLst/>
            <a:gdLst>
              <a:gd name="connsiteX0" fmla="*/ 0 w 6107555"/>
              <a:gd name="connsiteY0" fmla="*/ 0 h 2286000"/>
              <a:gd name="connsiteX1" fmla="*/ 6107555 w 6107555"/>
              <a:gd name="connsiteY1" fmla="*/ 0 h 2286000"/>
              <a:gd name="connsiteX2" fmla="*/ 6107555 w 6107555"/>
              <a:gd name="connsiteY2" fmla="*/ 2286000 h 2286000"/>
              <a:gd name="connsiteX3" fmla="*/ 0 w 6107555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7555" h="2286000">
                <a:moveTo>
                  <a:pt x="0" y="0"/>
                </a:moveTo>
                <a:lnTo>
                  <a:pt x="6107555" y="0"/>
                </a:lnTo>
                <a:lnTo>
                  <a:pt x="6107555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EF1154C-04C3-4A92-AAAF-A94F365FFB9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84445" y="2286000"/>
            <a:ext cx="6107555" cy="2264205"/>
          </a:xfrm>
          <a:custGeom>
            <a:avLst/>
            <a:gdLst>
              <a:gd name="connsiteX0" fmla="*/ 0 w 6107555"/>
              <a:gd name="connsiteY0" fmla="*/ 0 h 2264205"/>
              <a:gd name="connsiteX1" fmla="*/ 6107555 w 6107555"/>
              <a:gd name="connsiteY1" fmla="*/ 0 h 2264205"/>
              <a:gd name="connsiteX2" fmla="*/ 6107555 w 6107555"/>
              <a:gd name="connsiteY2" fmla="*/ 2264205 h 2264205"/>
              <a:gd name="connsiteX3" fmla="*/ 0 w 6107555"/>
              <a:gd name="connsiteY3" fmla="*/ 2264205 h 226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7555" h="2264205">
                <a:moveTo>
                  <a:pt x="0" y="0"/>
                </a:moveTo>
                <a:lnTo>
                  <a:pt x="6107555" y="0"/>
                </a:lnTo>
                <a:lnTo>
                  <a:pt x="6107555" y="2264205"/>
                </a:lnTo>
                <a:lnTo>
                  <a:pt x="0" y="226420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9181211-8DC0-4E16-A6FB-812BC5EB286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84445" y="4550206"/>
            <a:ext cx="6107555" cy="2307795"/>
          </a:xfrm>
          <a:custGeom>
            <a:avLst/>
            <a:gdLst>
              <a:gd name="connsiteX0" fmla="*/ 0 w 6107555"/>
              <a:gd name="connsiteY0" fmla="*/ 0 h 2307795"/>
              <a:gd name="connsiteX1" fmla="*/ 6107555 w 6107555"/>
              <a:gd name="connsiteY1" fmla="*/ 0 h 2307795"/>
              <a:gd name="connsiteX2" fmla="*/ 6107555 w 6107555"/>
              <a:gd name="connsiteY2" fmla="*/ 2307795 h 2307795"/>
              <a:gd name="connsiteX3" fmla="*/ 0 w 6107555"/>
              <a:gd name="connsiteY3" fmla="*/ 2307795 h 2307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07555" h="2307795">
                <a:moveTo>
                  <a:pt x="0" y="0"/>
                </a:moveTo>
                <a:lnTo>
                  <a:pt x="6107555" y="0"/>
                </a:lnTo>
                <a:lnTo>
                  <a:pt x="6107555" y="2307795"/>
                </a:lnTo>
                <a:lnTo>
                  <a:pt x="0" y="230779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36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5D7B751-866B-4FC0-99C3-C21C583D58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2819400" y="609600"/>
            <a:ext cx="5638800" cy="5638800"/>
          </a:xfrm>
          <a:custGeom>
            <a:avLst/>
            <a:gdLst>
              <a:gd name="connsiteX0" fmla="*/ 2819400 w 5638800"/>
              <a:gd name="connsiteY0" fmla="*/ 0 h 5638800"/>
              <a:gd name="connsiteX1" fmla="*/ 5638800 w 5638800"/>
              <a:gd name="connsiteY1" fmla="*/ 2819400 h 5638800"/>
              <a:gd name="connsiteX2" fmla="*/ 2819400 w 5638800"/>
              <a:gd name="connsiteY2" fmla="*/ 5638800 h 5638800"/>
              <a:gd name="connsiteX3" fmla="*/ 0 w 5638800"/>
              <a:gd name="connsiteY3" fmla="*/ 2819400 h 5638800"/>
              <a:gd name="connsiteX4" fmla="*/ 2819400 w 5638800"/>
              <a:gd name="connsiteY4" fmla="*/ 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8800" h="5638800">
                <a:moveTo>
                  <a:pt x="2819400" y="0"/>
                </a:moveTo>
                <a:cubicBezTo>
                  <a:pt x="4376512" y="0"/>
                  <a:pt x="5638800" y="1262288"/>
                  <a:pt x="5638800" y="2819400"/>
                </a:cubicBezTo>
                <a:cubicBezTo>
                  <a:pt x="5638800" y="4376512"/>
                  <a:pt x="4376512" y="5638800"/>
                  <a:pt x="2819400" y="5638800"/>
                </a:cubicBezTo>
                <a:cubicBezTo>
                  <a:pt x="1262288" y="5638800"/>
                  <a:pt x="0" y="4376512"/>
                  <a:pt x="0" y="2819400"/>
                </a:cubicBezTo>
                <a:cubicBezTo>
                  <a:pt x="0" y="1262288"/>
                  <a:pt x="1262288" y="0"/>
                  <a:pt x="28194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3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A741607-FC69-4C03-BCC4-799431F057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14500"/>
            <a:ext cx="3050886" cy="3429000"/>
          </a:xfrm>
          <a:custGeom>
            <a:avLst/>
            <a:gdLst>
              <a:gd name="connsiteX0" fmla="*/ 0 w 3050886"/>
              <a:gd name="connsiteY0" fmla="*/ 0 h 3429000"/>
              <a:gd name="connsiteX1" fmla="*/ 3050886 w 3050886"/>
              <a:gd name="connsiteY1" fmla="*/ 0 h 3429000"/>
              <a:gd name="connsiteX2" fmla="*/ 3050886 w 3050886"/>
              <a:gd name="connsiteY2" fmla="*/ 3429000 h 3429000"/>
              <a:gd name="connsiteX3" fmla="*/ 0 w 3050886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886" h="3429000">
                <a:moveTo>
                  <a:pt x="0" y="0"/>
                </a:moveTo>
                <a:lnTo>
                  <a:pt x="3050886" y="0"/>
                </a:lnTo>
                <a:lnTo>
                  <a:pt x="3050886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BAE6121-DB58-4554-9173-39D140C2154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01772" y="1714500"/>
            <a:ext cx="3050886" cy="3429000"/>
          </a:xfrm>
          <a:custGeom>
            <a:avLst/>
            <a:gdLst>
              <a:gd name="connsiteX0" fmla="*/ 0 w 3050886"/>
              <a:gd name="connsiteY0" fmla="*/ 0 h 3429000"/>
              <a:gd name="connsiteX1" fmla="*/ 3050886 w 3050886"/>
              <a:gd name="connsiteY1" fmla="*/ 0 h 3429000"/>
              <a:gd name="connsiteX2" fmla="*/ 3050886 w 3050886"/>
              <a:gd name="connsiteY2" fmla="*/ 3429000 h 3429000"/>
              <a:gd name="connsiteX3" fmla="*/ 0 w 3050886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886" h="3429000">
                <a:moveTo>
                  <a:pt x="0" y="0"/>
                </a:moveTo>
                <a:lnTo>
                  <a:pt x="3050886" y="0"/>
                </a:lnTo>
                <a:lnTo>
                  <a:pt x="3050886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6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93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msar.org.m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8">
            <a:extLst>
              <a:ext uri="{FF2B5EF4-FFF2-40B4-BE49-F238E27FC236}">
                <a16:creationId xmlns:a16="http://schemas.microsoft.com/office/drawing/2014/main" id="{7FE91D57-0A0C-44F6-AF4E-67C0AF8B4F1B}"/>
              </a:ext>
            </a:extLst>
          </p:cNvPr>
          <p:cNvSpPr txBox="1">
            <a:spLocks/>
          </p:cNvSpPr>
          <p:nvPr/>
        </p:nvSpPr>
        <p:spPr>
          <a:xfrm>
            <a:off x="11695123" y="189150"/>
            <a:ext cx="384153" cy="231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C9D6048-453C-45C2-832B-0C0B619EB01E}" type="slidenum">
              <a:rPr lang="en-US" sz="900" smtClean="0">
                <a:solidFill>
                  <a:srgbClr val="F7DFB1"/>
                </a:solidFill>
                <a:latin typeface="Montserrat SemiBold" panose="00000700000000000000" pitchFamily="50" charset="0"/>
              </a:rPr>
              <a:pPr algn="ctr"/>
              <a:t>1</a:t>
            </a:fld>
            <a:endParaRPr lang="en-US" sz="900" dirty="0">
              <a:solidFill>
                <a:srgbClr val="F7DFB1"/>
              </a:solidFill>
              <a:latin typeface="Montserrat SemiBold" panose="00000700000000000000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B71C66-D6A9-4C62-93B9-9CDC2F6DD4DC}"/>
              </a:ext>
            </a:extLst>
          </p:cNvPr>
          <p:cNvSpPr txBox="1"/>
          <p:nvPr/>
        </p:nvSpPr>
        <p:spPr>
          <a:xfrm>
            <a:off x="3656135" y="609600"/>
            <a:ext cx="1830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95000"/>
                  </a:schemeClr>
                </a:solidFill>
                <a:latin typeface="Montserrat ExtraBold" panose="00000900000000000000" pitchFamily="50" charset="0"/>
              </a:rPr>
              <a:t>Jocelyn </a:t>
            </a:r>
          </a:p>
          <a:p>
            <a:r>
              <a:rPr lang="en-US" sz="1600" dirty="0">
                <a:solidFill>
                  <a:schemeClr val="bg1">
                    <a:lumMod val="95000"/>
                  </a:schemeClr>
                </a:solidFill>
                <a:latin typeface="Montserrat Medium" panose="00000600000000000000" pitchFamily="50" charset="0"/>
              </a:rPr>
              <a:t>Bell Burnell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5550C8-D94A-4DE6-8872-AC5C0D552B7C}"/>
              </a:ext>
            </a:extLst>
          </p:cNvPr>
          <p:cNvSpPr txBox="1"/>
          <p:nvPr/>
        </p:nvSpPr>
        <p:spPr>
          <a:xfrm>
            <a:off x="3656135" y="2659001"/>
            <a:ext cx="1830265" cy="35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Montserrat SemiBold" panose="00000700000000000000" pitchFamily="50" charset="0"/>
              </a:rPr>
              <a:t>Information Title</a:t>
            </a:r>
          </a:p>
        </p:txBody>
      </p:sp>
      <p:pic>
        <p:nvPicPr>
          <p:cNvPr id="4" name="Image 3">
            <a:hlinkClick r:id="rId3"/>
            <a:extLst>
              <a:ext uri="{FF2B5EF4-FFF2-40B4-BE49-F238E27FC236}">
                <a16:creationId xmlns:a16="http://schemas.microsoft.com/office/drawing/2014/main" id="{CDA7A44F-3929-FF81-4CE8-843699A1E2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184" y="6125169"/>
            <a:ext cx="3036466" cy="543681"/>
          </a:xfrm>
          <a:prstGeom prst="rect">
            <a:avLst/>
          </a:prstGeom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2B19D94D-721D-1364-C38C-54386854E8EE}"/>
              </a:ext>
            </a:extLst>
          </p:cNvPr>
          <p:cNvSpPr txBox="1"/>
          <p:nvPr/>
        </p:nvSpPr>
        <p:spPr>
          <a:xfrm>
            <a:off x="609600" y="6426081"/>
            <a:ext cx="3451650" cy="254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>
                <a:solidFill>
                  <a:srgbClr val="AA1F51"/>
                </a:solidFill>
                <a:latin typeface="DIN" panose="00000400000000000000" pitchFamily="2" charset="0"/>
              </a:rPr>
              <a:t>www.fma.org.ma</a:t>
            </a:r>
            <a:endParaRPr lang="en-US" sz="800" dirty="0">
              <a:solidFill>
                <a:srgbClr val="AA1F51"/>
              </a:solidFill>
              <a:latin typeface="DIN" panose="00000400000000000000" pitchFamily="2" charset="0"/>
            </a:endParaRP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E12BCA84-86B2-D9B7-78A5-D1C13398A550}"/>
              </a:ext>
            </a:extLst>
          </p:cNvPr>
          <p:cNvSpPr>
            <a:spLocks/>
          </p:cNvSpPr>
          <p:nvPr/>
        </p:nvSpPr>
        <p:spPr bwMode="auto">
          <a:xfrm>
            <a:off x="0" y="-82550"/>
            <a:ext cx="12192000" cy="5835650"/>
          </a:xfrm>
          <a:prstGeom prst="rect">
            <a:avLst/>
          </a:prstGeom>
          <a:solidFill>
            <a:srgbClr val="A91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Lorem ipsum</a:t>
            </a:r>
          </a:p>
        </p:txBody>
      </p:sp>
      <p:sp>
        <p:nvSpPr>
          <p:cNvPr id="3" name="TextBox 21">
            <a:extLst>
              <a:ext uri="{FF2B5EF4-FFF2-40B4-BE49-F238E27FC236}">
                <a16:creationId xmlns:a16="http://schemas.microsoft.com/office/drawing/2014/main" id="{E69EEE58-1567-70B9-9125-4F982300E2D8}"/>
              </a:ext>
            </a:extLst>
          </p:cNvPr>
          <p:cNvSpPr txBox="1"/>
          <p:nvPr/>
        </p:nvSpPr>
        <p:spPr>
          <a:xfrm>
            <a:off x="799718" y="312204"/>
            <a:ext cx="11295400" cy="4970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spc="90" dirty="0">
              <a:solidFill>
                <a:schemeClr val="bg1"/>
              </a:solidFill>
              <a:latin typeface="Montserrat ExtraBold" panose="00000900000000000000" pitchFamily="50" charset="0"/>
            </a:endParaRPr>
          </a:p>
          <a:p>
            <a:pPr algn="ctr"/>
            <a:r>
              <a:rPr lang="en-US" sz="2800" spc="90" dirty="0">
                <a:solidFill>
                  <a:schemeClr val="bg1"/>
                </a:solidFill>
                <a:latin typeface="Montserrat ExtraBold" panose="00000900000000000000" pitchFamily="50" charset="0"/>
              </a:rPr>
              <a:t>INNOVATING FOR IMPACT</a:t>
            </a:r>
          </a:p>
          <a:p>
            <a:pPr algn="ctr"/>
            <a:r>
              <a:rPr lang="en-US" sz="2800" spc="90" dirty="0">
                <a:solidFill>
                  <a:schemeClr val="bg1"/>
                </a:solidFill>
                <a:latin typeface="Montserrat ExtraBold" panose="00000900000000000000" pitchFamily="50" charset="0"/>
              </a:rPr>
              <a:t>-</a:t>
            </a:r>
          </a:p>
          <a:p>
            <a:pPr algn="ctr"/>
            <a:r>
              <a:rPr lang="en-US" sz="3200" spc="90" dirty="0">
                <a:solidFill>
                  <a:schemeClr val="bg1"/>
                </a:solidFill>
                <a:latin typeface="Montserrat ExtraBold" panose="00000900000000000000" pitchFamily="50" charset="0"/>
              </a:rPr>
              <a:t>Life Insurance Products </a:t>
            </a:r>
          </a:p>
          <a:p>
            <a:pPr algn="ctr"/>
            <a:r>
              <a:rPr lang="en-US" sz="3200" spc="90" dirty="0">
                <a:solidFill>
                  <a:schemeClr val="bg1"/>
                </a:solidFill>
                <a:latin typeface="Montserrat ExtraBold" panose="00000900000000000000" pitchFamily="50" charset="0"/>
              </a:rPr>
              <a:t>That Support Long term Financial Sustainability</a:t>
            </a:r>
          </a:p>
          <a:p>
            <a:pPr algn="ctr"/>
            <a:endParaRPr lang="en-US" sz="2000" spc="90" dirty="0">
              <a:solidFill>
                <a:schemeClr val="bg1"/>
              </a:solidFill>
              <a:latin typeface="Montserrat ExtraBold" panose="00000900000000000000" pitchFamily="50" charset="0"/>
            </a:endParaRPr>
          </a:p>
          <a:p>
            <a:pPr algn="ctr"/>
            <a:endParaRPr lang="en-US" sz="2800" spc="90" dirty="0">
              <a:solidFill>
                <a:schemeClr val="bg1"/>
              </a:solidFill>
              <a:latin typeface="Montserrat ExtraBold" panose="00000900000000000000" pitchFamily="50" charset="0"/>
            </a:endParaRPr>
          </a:p>
          <a:p>
            <a:pPr algn="ctr"/>
            <a:r>
              <a:rPr lang="en-US" sz="4800" i="1" spc="90" dirty="0">
                <a:solidFill>
                  <a:srgbClr val="9391AA"/>
                </a:solidFill>
                <a:latin typeface="Montserrat ExtraBold" panose="00000900000000000000" pitchFamily="50" charset="0"/>
              </a:rPr>
              <a:t>51</a:t>
            </a:r>
            <a:r>
              <a:rPr lang="en-US" sz="4800" i="1" spc="90" baseline="30000" dirty="0">
                <a:solidFill>
                  <a:srgbClr val="9391AA"/>
                </a:solidFill>
                <a:latin typeface="Montserrat ExtraBold" panose="00000900000000000000" pitchFamily="50" charset="0"/>
              </a:rPr>
              <a:t>st</a:t>
            </a:r>
            <a:r>
              <a:rPr lang="en-US" sz="4800" i="1" spc="90" dirty="0">
                <a:solidFill>
                  <a:srgbClr val="9391AA"/>
                </a:solidFill>
                <a:latin typeface="Montserrat ExtraBold" panose="00000900000000000000" pitchFamily="50" charset="0"/>
              </a:rPr>
              <a:t> AIO </a:t>
            </a:r>
          </a:p>
          <a:p>
            <a:pPr algn="ctr"/>
            <a:r>
              <a:rPr lang="en-US" sz="4800" i="1" spc="90" dirty="0">
                <a:solidFill>
                  <a:srgbClr val="9391AA"/>
                </a:solidFill>
                <a:latin typeface="Montserrat ExtraBold" panose="00000900000000000000" pitchFamily="50" charset="0"/>
              </a:rPr>
              <a:t>Conference Seminar</a:t>
            </a:r>
            <a:r>
              <a:rPr lang="en-US" sz="4800" spc="90" dirty="0">
                <a:solidFill>
                  <a:schemeClr val="bg1"/>
                </a:solidFill>
                <a:latin typeface="Montserrat ExtraBold" panose="00000900000000000000" pitchFamily="50" charset="0"/>
              </a:rPr>
              <a:t> </a:t>
            </a:r>
          </a:p>
          <a:p>
            <a:pPr algn="ctr"/>
            <a:endParaRPr lang="en-US" sz="1400" spc="90" dirty="0">
              <a:solidFill>
                <a:schemeClr val="bg1"/>
              </a:solidFill>
              <a:latin typeface="Montserrat ExtraBold" panose="00000900000000000000" pitchFamily="50" charset="0"/>
            </a:endParaRPr>
          </a:p>
          <a:p>
            <a:pPr algn="ctr"/>
            <a:endParaRPr lang="en-US" sz="100" spc="90" dirty="0">
              <a:solidFill>
                <a:schemeClr val="bg1"/>
              </a:solidFill>
              <a:latin typeface="Montserrat ExtraBold" panose="00000900000000000000" pitchFamily="50" charset="0"/>
            </a:endParaRPr>
          </a:p>
          <a:p>
            <a:pPr algn="ctr"/>
            <a:r>
              <a:rPr lang="en-US" spc="90" dirty="0">
                <a:solidFill>
                  <a:schemeClr val="bg1"/>
                </a:solidFill>
                <a:latin typeface="Montserrat ExtraBold" panose="00000900000000000000" pitchFamily="50" charset="0"/>
              </a:rPr>
              <a:t>Salaheddine AJI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CC249F0-FA86-6F00-9635-AFE9154602E5}"/>
              </a:ext>
            </a:extLst>
          </p:cNvPr>
          <p:cNvSpPr txBox="1"/>
          <p:nvPr/>
        </p:nvSpPr>
        <p:spPr>
          <a:xfrm>
            <a:off x="10286417" y="5302504"/>
            <a:ext cx="2277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pc="90" dirty="0">
                <a:solidFill>
                  <a:schemeClr val="bg1"/>
                </a:solidFill>
                <a:latin typeface="Montserrat ExtraBold" panose="00000900000000000000" pitchFamily="50" charset="0"/>
              </a:rPr>
              <a:t>May 26, 2025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42224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90BDD-94D1-11A9-F328-ADED89708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77A1FC4-833F-AD1B-1D5F-A8CB80D9DE2C}"/>
              </a:ext>
            </a:extLst>
          </p:cNvPr>
          <p:cNvSpPr txBox="1"/>
          <p:nvPr/>
        </p:nvSpPr>
        <p:spPr>
          <a:xfrm>
            <a:off x="149898" y="70219"/>
            <a:ext cx="118433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000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Role of Life Insurance in Long-term Financial Stability</a:t>
            </a:r>
            <a:endParaRPr lang="fr-FR" sz="3000" spc="90" dirty="0">
              <a:solidFill>
                <a:srgbClr val="AA1F51"/>
              </a:solidFill>
              <a:latin typeface="Montserrat ExtraBold" panose="00000900000000000000" pitchFamily="50" charset="0"/>
            </a:endParaRPr>
          </a:p>
        </p:txBody>
      </p:sp>
      <p:sp>
        <p:nvSpPr>
          <p:cNvPr id="3" name="TextBox 12">
            <a:extLst>
              <a:ext uri="{FF2B5EF4-FFF2-40B4-BE49-F238E27FC236}">
                <a16:creationId xmlns:a16="http://schemas.microsoft.com/office/drawing/2014/main" id="{86717A58-EE50-9B1C-36B1-EF3967F1F3D0}"/>
              </a:ext>
            </a:extLst>
          </p:cNvPr>
          <p:cNvSpPr txBox="1"/>
          <p:nvPr/>
        </p:nvSpPr>
        <p:spPr>
          <a:xfrm>
            <a:off x="149898" y="6367152"/>
            <a:ext cx="3125654" cy="242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724" b="1" dirty="0">
                <a:solidFill>
                  <a:srgbClr val="AA1F51"/>
                </a:solidFill>
                <a:latin typeface="DIN" panose="00000400000000000000" pitchFamily="2" charset="0"/>
              </a:rPr>
              <a:t>www.fma.org.ma</a:t>
            </a:r>
            <a:endParaRPr lang="en-US" sz="724" dirty="0">
              <a:solidFill>
                <a:srgbClr val="AA1F51"/>
              </a:solidFill>
              <a:latin typeface="DIN" panose="00000400000000000000" pitchFamily="2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F7E46D0-3BC6-9542-AC96-B9F3910E79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0575" y="6282386"/>
            <a:ext cx="412769" cy="327012"/>
          </a:xfrm>
          <a:prstGeom prst="rect">
            <a:avLst/>
          </a:prstGeom>
        </p:spPr>
      </p:pic>
      <p:sp>
        <p:nvSpPr>
          <p:cNvPr id="2" name="TextBox 3">
            <a:extLst>
              <a:ext uri="{FF2B5EF4-FFF2-40B4-BE49-F238E27FC236}">
                <a16:creationId xmlns:a16="http://schemas.microsoft.com/office/drawing/2014/main" id="{29477013-8E59-F955-E830-59AA59D5CC4E}"/>
              </a:ext>
            </a:extLst>
          </p:cNvPr>
          <p:cNvSpPr txBox="1"/>
          <p:nvPr/>
        </p:nvSpPr>
        <p:spPr>
          <a:xfrm>
            <a:off x="471775" y="1506119"/>
            <a:ext cx="3497248" cy="4278094"/>
          </a:xfrm>
          <a:prstGeom prst="rect">
            <a:avLst/>
          </a:prstGeom>
          <a:solidFill>
            <a:srgbClr val="9391AA"/>
          </a:solidFill>
        </p:spPr>
        <p:txBody>
          <a:bodyPr wrap="square">
            <a:spAutoFit/>
          </a:bodyPr>
          <a:lstStyle/>
          <a:p>
            <a:pPr>
              <a:defRPr sz="1600" b="1">
                <a:solidFill>
                  <a:srgbClr val="000080"/>
                </a:solidFill>
              </a:defRPr>
            </a:pPr>
            <a:r>
              <a:rPr lang="en-US" sz="2000" spc="90" noProof="0" dirty="0">
                <a:solidFill>
                  <a:srgbClr val="AA1F51"/>
                </a:solidFill>
                <a:latin typeface="Montserrat ExtraBold" panose="00000900000000000000" pitchFamily="50" charset="0"/>
              </a:rPr>
              <a:t>For Insured</a:t>
            </a: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Empowers Financial Inclusion &amp; Resilience: Provides protection and financial stability.</a:t>
            </a: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endParaRPr lang="en-US" sz="1600" noProof="0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Promotes Long-term Savings &amp; Retirement Security: Encourages disciplined saving habits and ensures income after retirement.</a:t>
            </a: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endParaRPr lang="en-US" sz="1400" noProof="0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Reduces Vulnerability to Financial Shocks: Strengthens households’ ability to manage unforeseen events and transfer wealth across generations.</a:t>
            </a:r>
          </a:p>
          <a:p>
            <a:pPr marL="414041" lvl="1">
              <a:buClr>
                <a:srgbClr val="4468AE"/>
              </a:buClr>
              <a:buSzPct val="60000"/>
              <a:defRPr sz="1200"/>
            </a:pPr>
            <a:endParaRPr lang="en-US" sz="800" noProof="0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72816" lvl="1" indent="-258775">
              <a:buClr>
                <a:srgbClr val="4468AE"/>
              </a:buClr>
              <a:buSzPct val="60000"/>
              <a:buBlip>
                <a:blip r:embed="rId5"/>
              </a:buBlip>
              <a:defRPr sz="1200"/>
            </a:pPr>
            <a:endParaRPr lang="en-US" sz="400" noProof="0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B362609C-7DA8-A29D-F443-8CDA536060D5}"/>
              </a:ext>
            </a:extLst>
          </p:cNvPr>
          <p:cNvSpPr txBox="1"/>
          <p:nvPr/>
        </p:nvSpPr>
        <p:spPr>
          <a:xfrm>
            <a:off x="4055165" y="1506119"/>
            <a:ext cx="3614280" cy="4278094"/>
          </a:xfrm>
          <a:prstGeom prst="rect">
            <a:avLst/>
          </a:prstGeom>
          <a:solidFill>
            <a:srgbClr val="C6D7E6"/>
          </a:solidFill>
        </p:spPr>
        <p:txBody>
          <a:bodyPr wrap="square">
            <a:spAutoFit/>
          </a:bodyPr>
          <a:lstStyle/>
          <a:p>
            <a:pPr>
              <a:defRPr sz="1600" b="1">
                <a:solidFill>
                  <a:srgbClr val="000080"/>
                </a:solidFill>
              </a:defRPr>
            </a:pPr>
            <a:r>
              <a:rPr lang="en-US" sz="2000" b="1" spc="90" noProof="0" dirty="0">
                <a:solidFill>
                  <a:srgbClr val="AA1F51"/>
                </a:solidFill>
                <a:latin typeface="Montserrat ExtraBold" panose="00000900000000000000" pitchFamily="50" charset="0"/>
              </a:rPr>
              <a:t>For Insurers</a:t>
            </a: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noProof="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Drives Innovation in Capital Mobilization: Enables insurers to develop innovative solutions for deploying long-term capital. </a:t>
            </a: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endParaRPr lang="en-US" sz="1400" noProof="0" dirty="0">
              <a:solidFill>
                <a:srgbClr val="58595B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noProof="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Enhances Portfolio Diversification &amp; Risk Management: Supports balanced, resilient investment strategies aligned with long-term goals.</a:t>
            </a: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endParaRPr lang="en-US" sz="1400" noProof="0" dirty="0">
              <a:solidFill>
                <a:srgbClr val="58595B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noProof="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Aligns with ESG Objectives:</a:t>
            </a:r>
            <a:br>
              <a:rPr lang="en-US" sz="1400" noProof="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400" noProof="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Enables insurers to integrate ESG factors into product design and investment choices.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EF4E2174-D1DC-A4C2-B0FA-09A4E50E61BD}"/>
              </a:ext>
            </a:extLst>
          </p:cNvPr>
          <p:cNvSpPr txBox="1"/>
          <p:nvPr/>
        </p:nvSpPr>
        <p:spPr>
          <a:xfrm>
            <a:off x="7826731" y="1506119"/>
            <a:ext cx="3921318" cy="4278094"/>
          </a:xfrm>
          <a:prstGeom prst="rect">
            <a:avLst/>
          </a:prstGeom>
          <a:solidFill>
            <a:srgbClr val="9391AA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000" b="1" spc="90">
                <a:solidFill>
                  <a:srgbClr val="AA1F51"/>
                </a:solidFill>
                <a:latin typeface="Montserrat ExtraBold" panose="00000900000000000000" pitchFamily="50" charset="0"/>
              </a:defRPr>
            </a:lvl1pPr>
            <a:lvl2pPr marL="672816" lvl="1" indent="-258775">
              <a:buClr>
                <a:srgbClr val="4468AE"/>
              </a:buClr>
              <a:buSzPct val="60000"/>
              <a:buBlip>
                <a:blip r:embed="rId5"/>
              </a:buBlip>
              <a:defRPr sz="140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</a:lstStyle>
          <a:p>
            <a:r>
              <a:rPr dirty="0"/>
              <a:t>For Countries</a:t>
            </a:r>
          </a:p>
          <a:p>
            <a:pPr lvl="1">
              <a:buBlip>
                <a:blip r:embed="rId4"/>
              </a:buBlip>
            </a:pPr>
            <a:r>
              <a:rPr lang="en-US" dirty="0"/>
              <a:t>Accelerates Socioeconomic Development: Channels life insurance premiums into productive sectors, driving infrastructure, growth, and employment.</a:t>
            </a:r>
          </a:p>
          <a:p>
            <a:pPr lvl="1">
              <a:buBlip>
                <a:blip r:embed="rId4"/>
              </a:buBlip>
            </a:pPr>
            <a:endParaRPr lang="en-US" dirty="0"/>
          </a:p>
          <a:p>
            <a:pPr lvl="1">
              <a:buBlip>
                <a:blip r:embed="rId4"/>
              </a:buBlip>
            </a:pPr>
            <a:r>
              <a:rPr dirty="0"/>
              <a:t>Supports Sustainable Financial Ecosystems:</a:t>
            </a:r>
            <a:r>
              <a:rPr lang="fr-FR" dirty="0"/>
              <a:t> </a:t>
            </a:r>
            <a:r>
              <a:rPr dirty="0"/>
              <a:t>Contributes to macroeconomic stability by reinforcing long-term financial planning and savings culture.</a:t>
            </a:r>
            <a:endParaRPr lang="fr-FR" dirty="0"/>
          </a:p>
          <a:p>
            <a:pPr lvl="1">
              <a:buBlip>
                <a:blip r:embed="rId4"/>
              </a:buBlip>
            </a:pPr>
            <a:endParaRPr lang="fr-FR" dirty="0"/>
          </a:p>
          <a:p>
            <a:pPr lvl="1">
              <a:buBlip>
                <a:blip r:embed="rId4"/>
              </a:buBlip>
            </a:pPr>
            <a:r>
              <a:rPr dirty="0"/>
              <a:t>Catalyst for Climate &amp; Social Impact Investment:</a:t>
            </a:r>
            <a:r>
              <a:rPr lang="fr-FR" dirty="0"/>
              <a:t> </a:t>
            </a:r>
            <a:r>
              <a:rPr dirty="0"/>
              <a:t>Positions insurance as a key enabler of climate resilience and inclusive growth.</a:t>
            </a:r>
          </a:p>
        </p:txBody>
      </p:sp>
    </p:spTree>
    <p:extLst>
      <p:ext uri="{BB962C8B-B14F-4D97-AF65-F5344CB8AC3E}">
        <p14:creationId xmlns:p14="http://schemas.microsoft.com/office/powerpoint/2010/main" val="1503175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2BFEEA1-DC34-49D4-BE83-DAC6C02543E3}"/>
              </a:ext>
            </a:extLst>
          </p:cNvPr>
          <p:cNvSpPr txBox="1"/>
          <p:nvPr/>
        </p:nvSpPr>
        <p:spPr>
          <a:xfrm>
            <a:off x="197531" y="248602"/>
            <a:ext cx="1179693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200" spc="90" noProof="0" dirty="0">
                <a:solidFill>
                  <a:srgbClr val="AA1F51"/>
                </a:solidFill>
                <a:latin typeface="Montserrat ExtraBold" panose="00000900000000000000" pitchFamily="50" charset="0"/>
              </a:rPr>
              <a:t>Morocco Insurance Market </a:t>
            </a:r>
          </a:p>
          <a:p>
            <a:pPr>
              <a:defRPr/>
            </a:pPr>
            <a:r>
              <a:rPr lang="en-US" sz="2000" i="1" spc="90" noProof="0" dirty="0">
                <a:solidFill>
                  <a:srgbClr val="9391AA"/>
                </a:solidFill>
                <a:latin typeface="Montserrat ExtraBold" panose="00000900000000000000" pitchFamily="50" charset="0"/>
              </a:rPr>
              <a:t>Overview 2024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49B34E-F1B0-4F99-8031-EE9169F68453}"/>
              </a:ext>
            </a:extLst>
          </p:cNvPr>
          <p:cNvSpPr txBox="1"/>
          <p:nvPr/>
        </p:nvSpPr>
        <p:spPr>
          <a:xfrm>
            <a:off x="341389" y="2118094"/>
            <a:ext cx="5627087" cy="1738938"/>
          </a:xfrm>
          <a:prstGeom prst="rect">
            <a:avLst/>
          </a:prstGeom>
          <a:solidFill>
            <a:srgbClr val="C6D7E6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A11D4E"/>
              </a:buClr>
              <a:defRPr sz="1600" b="1">
                <a:solidFill>
                  <a:srgbClr val="000080"/>
                </a:solidFill>
              </a:defRPr>
            </a:pPr>
            <a:r>
              <a:rPr lang="en-US" sz="2000" b="1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Market Structure </a:t>
            </a:r>
          </a:p>
          <a:p>
            <a:pPr algn="just">
              <a:buClr>
                <a:srgbClr val="A11D4E"/>
              </a:buClr>
            </a:pPr>
            <a:r>
              <a:rPr lang="en-US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      25 insurance and reinsurance companies: </a:t>
            </a:r>
            <a:r>
              <a:rPr lang="fr-FR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</a:pPr>
            <a:r>
              <a:rPr lang="en-US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7 "generalist" (life and non-life)  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</a:pPr>
            <a:r>
              <a:rPr lang="en-US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2 life-only, 3 non-life-only 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</a:pPr>
            <a:r>
              <a:rPr lang="en-US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3 credit, 5 Assistance, 4 Takaful  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</a:pPr>
            <a:r>
              <a:rPr lang="en-US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1 exclusive reinsurer.</a:t>
            </a:r>
          </a:p>
          <a:p>
            <a:pPr marL="414041" lvl="1" algn="just">
              <a:buClr>
                <a:srgbClr val="4468AE"/>
              </a:buClr>
              <a:buSzPct val="60000"/>
            </a:pPr>
            <a:endParaRPr lang="fr-FR" sz="1200" dirty="0">
              <a:solidFill>
                <a:srgbClr val="4C4E4D"/>
              </a:solidFill>
              <a:latin typeface="Montserrat Light" panose="000004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3" name="TextBox 12">
            <a:extLst>
              <a:ext uri="{FF2B5EF4-FFF2-40B4-BE49-F238E27FC236}">
                <a16:creationId xmlns:a16="http://schemas.microsoft.com/office/drawing/2014/main" id="{653683FB-3530-C27C-FA45-133F6EE1F59E}"/>
              </a:ext>
            </a:extLst>
          </p:cNvPr>
          <p:cNvSpPr txBox="1"/>
          <p:nvPr/>
        </p:nvSpPr>
        <p:spPr>
          <a:xfrm>
            <a:off x="149898" y="6367152"/>
            <a:ext cx="3125654" cy="242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724" b="1" dirty="0">
                <a:solidFill>
                  <a:srgbClr val="AA1F51"/>
                </a:solidFill>
                <a:latin typeface="DIN" panose="00000400000000000000" pitchFamily="2" charset="0"/>
              </a:rPr>
              <a:t>www.fma.org.ma</a:t>
            </a:r>
            <a:endParaRPr lang="en-US" sz="724" dirty="0">
              <a:solidFill>
                <a:srgbClr val="AA1F51"/>
              </a:solidFill>
              <a:latin typeface="DIN" panose="00000400000000000000" pitchFamily="2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89360C2-58FF-C309-A1CE-44D3A47D95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0575" y="6282386"/>
            <a:ext cx="412769" cy="327012"/>
          </a:xfrm>
          <a:prstGeom prst="rect">
            <a:avLst/>
          </a:prstGeom>
        </p:spPr>
      </p:pic>
      <p:sp>
        <p:nvSpPr>
          <p:cNvPr id="2" name="TextBox 8">
            <a:extLst>
              <a:ext uri="{FF2B5EF4-FFF2-40B4-BE49-F238E27FC236}">
                <a16:creationId xmlns:a16="http://schemas.microsoft.com/office/drawing/2014/main" id="{09EC5AB5-647F-9A3A-5B7E-A89A0F2ED9F6}"/>
              </a:ext>
            </a:extLst>
          </p:cNvPr>
          <p:cNvSpPr txBox="1"/>
          <p:nvPr/>
        </p:nvSpPr>
        <p:spPr>
          <a:xfrm>
            <a:off x="349331" y="4044339"/>
            <a:ext cx="5619145" cy="1554272"/>
          </a:xfrm>
          <a:prstGeom prst="rect">
            <a:avLst/>
          </a:prstGeom>
          <a:solidFill>
            <a:srgbClr val="9391AA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A11D4E"/>
              </a:buClr>
              <a:defRPr sz="1600" b="1">
                <a:solidFill>
                  <a:srgbClr val="000080"/>
                </a:solidFill>
              </a:defRPr>
            </a:pPr>
            <a:r>
              <a:rPr lang="fr-FR" sz="2000" b="1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Distribution network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</a:pP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1,473 </a:t>
            </a:r>
            <a:r>
              <a:rPr lang="en-US" sz="14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Agents</a:t>
            </a: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</a:pP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475 </a:t>
            </a:r>
            <a:r>
              <a:rPr lang="en-US" sz="14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Brokers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</a:pP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1,072  </a:t>
            </a:r>
            <a:r>
              <a:rPr lang="en-US" sz="14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Direct management offices  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</a:pP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5,848 </a:t>
            </a:r>
            <a:r>
              <a:rPr lang="en-US" sz="14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Banking branches (life Insurance)</a:t>
            </a:r>
          </a:p>
          <a:p>
            <a:pPr marL="414041" lvl="1" algn="just">
              <a:buClr>
                <a:srgbClr val="4468AE"/>
              </a:buClr>
              <a:buSzPct val="60000"/>
            </a:pPr>
            <a:endParaRPr lang="en-US" sz="1400" dirty="0">
              <a:solidFill>
                <a:srgbClr val="58595B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DD95211E-474A-05FF-478C-91EEBFED02CB}"/>
              </a:ext>
            </a:extLst>
          </p:cNvPr>
          <p:cNvSpPr txBox="1"/>
          <p:nvPr/>
        </p:nvSpPr>
        <p:spPr>
          <a:xfrm>
            <a:off x="6358992" y="2118094"/>
            <a:ext cx="5627087" cy="1769715"/>
          </a:xfrm>
          <a:prstGeom prst="rect">
            <a:avLst/>
          </a:prstGeom>
          <a:solidFill>
            <a:srgbClr val="9391AA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A11D4E"/>
              </a:buClr>
              <a:defRPr sz="1600" b="1">
                <a:solidFill>
                  <a:srgbClr val="000080"/>
                </a:solidFill>
              </a:defRPr>
            </a:pPr>
            <a:r>
              <a:rPr lang="fr-FR" sz="2000" b="1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Key Financial </a:t>
            </a:r>
            <a:r>
              <a:rPr lang="fr-FR" sz="2000" b="1" spc="90" dirty="0" err="1">
                <a:solidFill>
                  <a:srgbClr val="AA1F51"/>
                </a:solidFill>
                <a:latin typeface="Montserrat ExtraBold" panose="00000900000000000000" pitchFamily="50" charset="0"/>
              </a:rPr>
              <a:t>Indicators</a:t>
            </a:r>
            <a:endParaRPr lang="fr-FR" sz="2000" b="1" spc="90" dirty="0">
              <a:solidFill>
                <a:srgbClr val="AA1F51"/>
              </a:solidFill>
              <a:latin typeface="Montserrat ExtraBold" panose="00000900000000000000" pitchFamily="50" charset="0"/>
            </a:endParaRP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</a:pPr>
            <a:r>
              <a:rPr lang="en-US" sz="14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Premiums:</a:t>
            </a: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Dhs</a:t>
            </a: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64 B (including reinsurer)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</a:pPr>
            <a:r>
              <a:rPr lang="en-US" sz="14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Investments: </a:t>
            </a:r>
            <a:r>
              <a:rPr lang="en-US" sz="1400" dirty="0" err="1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Dhs</a:t>
            </a: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234.1 B</a:t>
            </a:r>
          </a:p>
          <a:p>
            <a:pPr marL="414041" lvl="1" algn="just">
              <a:buClr>
                <a:srgbClr val="4468AE"/>
              </a:buClr>
              <a:buSzPct val="60000"/>
            </a:pP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     44% </a:t>
            </a:r>
            <a:r>
              <a:rPr lang="en-US" sz="14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interest rate assets </a:t>
            </a: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| 46% </a:t>
            </a:r>
            <a:r>
              <a:rPr lang="en-US" sz="14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equities</a:t>
            </a: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| 7% </a:t>
            </a:r>
            <a:r>
              <a:rPr lang="en-US" sz="14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real estate</a:t>
            </a:r>
          </a:p>
          <a:p>
            <a:pPr marL="414041" lvl="1" algn="just">
              <a:buClr>
                <a:srgbClr val="4468AE"/>
              </a:buClr>
              <a:buSzPct val="60000"/>
            </a:pP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     | 3% </a:t>
            </a:r>
            <a:r>
              <a:rPr lang="en-US" sz="14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others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</a:pPr>
            <a:r>
              <a:rPr lang="en-US" sz="14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Life Reserves</a:t>
            </a: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US" sz="1400" dirty="0" err="1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Dhs</a:t>
            </a:r>
            <a:r>
              <a:rPr lang="en-US" sz="140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122.7B (67% of technical provisions)</a:t>
            </a:r>
          </a:p>
          <a:p>
            <a:pPr marL="414041" lvl="1" algn="just">
              <a:buClr>
                <a:srgbClr val="4468AE"/>
              </a:buClr>
              <a:buSzPct val="60000"/>
            </a:pPr>
            <a:endParaRPr lang="en-US" sz="1400" dirty="0">
              <a:solidFill>
                <a:srgbClr val="58595B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59899B46-741D-29ED-82D2-6F24100A5EA5}"/>
              </a:ext>
            </a:extLst>
          </p:cNvPr>
          <p:cNvSpPr txBox="1"/>
          <p:nvPr/>
        </p:nvSpPr>
        <p:spPr>
          <a:xfrm>
            <a:off x="6358991" y="4086591"/>
            <a:ext cx="5627087" cy="1554272"/>
          </a:xfrm>
          <a:prstGeom prst="rect">
            <a:avLst/>
          </a:prstGeom>
          <a:solidFill>
            <a:srgbClr val="C6D7E6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A11D4E"/>
              </a:buClr>
              <a:defRPr sz="1600" b="1">
                <a:solidFill>
                  <a:srgbClr val="000080"/>
                </a:solidFill>
              </a:defRPr>
            </a:pPr>
            <a:r>
              <a:rPr lang="en-US" sz="2000" b="1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Economic Contribution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  <a:defRPr sz="1400"/>
            </a:pPr>
            <a:r>
              <a:rPr lang="fr-FR" sz="1400" dirty="0" err="1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Mobilizes</a:t>
            </a:r>
            <a:r>
              <a:rPr lang="fr-FR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long-</a:t>
            </a:r>
            <a:r>
              <a:rPr lang="fr-FR" sz="1400" dirty="0" err="1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term</a:t>
            </a:r>
            <a:r>
              <a:rPr lang="fr-FR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dirty="0" err="1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savings</a:t>
            </a:r>
            <a:endParaRPr lang="fr-FR" sz="1400" dirty="0">
              <a:solidFill>
                <a:srgbClr val="58595B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  <a:defRPr sz="1400"/>
            </a:pPr>
            <a:r>
              <a:rPr lang="fr-FR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Key </a:t>
            </a:r>
            <a:r>
              <a:rPr lang="fr-FR" sz="1400" dirty="0" err="1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investor</a:t>
            </a:r>
            <a:r>
              <a:rPr lang="fr-FR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fr-FR" sz="1400" dirty="0" err="1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Treasury</a:t>
            </a:r>
            <a:r>
              <a:rPr lang="fr-FR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bonds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  <a:defRPr sz="1400"/>
            </a:pPr>
            <a:r>
              <a:rPr lang="fr-FR" sz="1400" dirty="0" err="1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Reinvests</a:t>
            </a:r>
            <a:r>
              <a:rPr lang="fr-FR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in the national </a:t>
            </a:r>
            <a:r>
              <a:rPr lang="fr-FR" sz="1400" dirty="0" err="1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economy</a:t>
            </a:r>
            <a:endParaRPr lang="fr-FR" sz="1400" dirty="0">
              <a:solidFill>
                <a:srgbClr val="58595B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3"/>
              </a:buBlip>
              <a:defRPr sz="1400"/>
            </a:pPr>
            <a:r>
              <a:rPr lang="fr-FR" sz="1400" dirty="0" err="1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Enhances</a:t>
            </a:r>
            <a:r>
              <a:rPr lang="fr-FR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dirty="0" err="1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financial</a:t>
            </a:r>
            <a:r>
              <a:rPr lang="fr-FR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400" dirty="0" err="1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stability</a:t>
            </a:r>
            <a:r>
              <a:rPr lang="fr-FR" sz="1400" dirty="0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and </a:t>
            </a:r>
            <a:r>
              <a:rPr lang="fr-FR" sz="1400" dirty="0" err="1">
                <a:solidFill>
                  <a:srgbClr val="58595B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growth</a:t>
            </a:r>
            <a:endParaRPr lang="fr-FR" sz="1400" dirty="0">
              <a:solidFill>
                <a:srgbClr val="58595B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14041" lvl="1" algn="just">
              <a:buClr>
                <a:srgbClr val="4468AE"/>
              </a:buClr>
              <a:buSzPct val="60000"/>
              <a:defRPr sz="1400"/>
            </a:pPr>
            <a:endParaRPr lang="en-US" sz="1400" dirty="0">
              <a:solidFill>
                <a:srgbClr val="58595B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8" name="Picture 4" descr="Morocco's Social Protection Programs: Can the Country Overcome the Odds? –  Arab Reform Initiative">
            <a:extLst>
              <a:ext uri="{FF2B5EF4-FFF2-40B4-BE49-F238E27FC236}">
                <a16:creationId xmlns:a16="http://schemas.microsoft.com/office/drawing/2014/main" id="{30B87FE2-2EB7-CFC2-CBC2-54D071A9F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3839">
            <a:off x="9719798" y="202841"/>
            <a:ext cx="2369127" cy="13326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16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0F865623-D5FF-49B3-AABF-4FC556D934C7}"/>
              </a:ext>
            </a:extLst>
          </p:cNvPr>
          <p:cNvSpPr txBox="1"/>
          <p:nvPr/>
        </p:nvSpPr>
        <p:spPr>
          <a:xfrm>
            <a:off x="609600" y="6426081"/>
            <a:ext cx="3451650" cy="254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>
                <a:solidFill>
                  <a:srgbClr val="AA1F51"/>
                </a:solidFill>
                <a:latin typeface="DIN" panose="00000400000000000000" pitchFamily="2" charset="0"/>
              </a:rPr>
              <a:t>www.fma.org.ma</a:t>
            </a:r>
            <a:endParaRPr lang="en-US" sz="800" dirty="0">
              <a:solidFill>
                <a:srgbClr val="AA1F51"/>
              </a:solidFill>
              <a:latin typeface="DIN" panose="000004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39B4E27-B098-4864-9357-0A38BFEE3208}"/>
              </a:ext>
            </a:extLst>
          </p:cNvPr>
          <p:cNvSpPr txBox="1"/>
          <p:nvPr/>
        </p:nvSpPr>
        <p:spPr>
          <a:xfrm>
            <a:off x="84307" y="177682"/>
            <a:ext cx="45650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3200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Turnover Structure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8FF8501-18E3-04B5-5ED2-35FBF22604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4260" y="6307732"/>
            <a:ext cx="455820" cy="361118"/>
          </a:xfrm>
          <a:prstGeom prst="rect">
            <a:avLst/>
          </a:prstGeom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ECEEDCDD-0D8E-14C1-E98E-254EEA92A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25348"/>
              </p:ext>
            </p:extLst>
          </p:nvPr>
        </p:nvGraphicFramePr>
        <p:xfrm>
          <a:off x="1200727" y="1505527"/>
          <a:ext cx="9531927" cy="4221019"/>
        </p:xfrm>
        <a:graphic>
          <a:graphicData uri="http://schemas.openxmlformats.org/drawingml/2006/table">
            <a:tbl>
              <a:tblPr/>
              <a:tblGrid>
                <a:gridCol w="5614699">
                  <a:extLst>
                    <a:ext uri="{9D8B030D-6E8A-4147-A177-3AD203B41FA5}">
                      <a16:colId xmlns:a16="http://schemas.microsoft.com/office/drawing/2014/main" val="1954322379"/>
                    </a:ext>
                  </a:extLst>
                </a:gridCol>
                <a:gridCol w="1958614">
                  <a:extLst>
                    <a:ext uri="{9D8B030D-6E8A-4147-A177-3AD203B41FA5}">
                      <a16:colId xmlns:a16="http://schemas.microsoft.com/office/drawing/2014/main" val="75137708"/>
                    </a:ext>
                  </a:extLst>
                </a:gridCol>
                <a:gridCol w="1958614">
                  <a:extLst>
                    <a:ext uri="{9D8B030D-6E8A-4147-A177-3AD203B41FA5}">
                      <a16:colId xmlns:a16="http://schemas.microsoft.com/office/drawing/2014/main" val="3158150663"/>
                    </a:ext>
                  </a:extLst>
                </a:gridCol>
              </a:tblGrid>
              <a:tr h="46257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fr-FR" sz="2000" b="1" kern="1200" spc="90" dirty="0">
                          <a:solidFill>
                            <a:schemeClr val="bg1"/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Turnover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fr-FR" sz="2000" b="1" kern="1200" spc="90" dirty="0">
                          <a:solidFill>
                            <a:schemeClr val="bg1"/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Contribution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179992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Life insurance and Capitalization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27 228,5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3013054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Automotive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15 171,9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222966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Personal Injuries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5 621,6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168233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Workplace accidents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2 754,1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602589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Fire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2 483,3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530106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Assistance - Credit - Surety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1 857,7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21559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Other Non-Life Operations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1 136,2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152025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Transport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814,0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509720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Reinsurance acceptances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839,7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925592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General liability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785,8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960851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GCEC (*)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638,6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300270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sz="1600" b="1">
                          <a:solidFill>
                            <a:srgbClr val="000080"/>
                          </a:solidFill>
                        </a:defRPr>
                      </a:pPr>
                      <a:r>
                        <a:rPr lang="en-US" sz="1600" kern="1200" spc="90" noProof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Montserrat ExtraBold" panose="00000900000000000000" pitchFamily="50" charset="0"/>
                          <a:ea typeface="+mn-ea"/>
                          <a:cs typeface="+mn-cs"/>
                        </a:rPr>
                        <a:t>Technical Risks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380,5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144581"/>
                  </a:ext>
                </a:extLst>
              </a:tr>
              <a:tr h="28911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59 711,9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43979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B519C05-E24B-1709-787B-5F9E7E787C11}"/>
              </a:ext>
            </a:extLst>
          </p:cNvPr>
          <p:cNvSpPr txBox="1"/>
          <p:nvPr/>
        </p:nvSpPr>
        <p:spPr>
          <a:xfrm>
            <a:off x="1114757" y="5726546"/>
            <a:ext cx="6131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noProof="0" dirty="0">
                <a:solidFill>
                  <a:schemeClr val="bg1">
                    <a:lumMod val="50000"/>
                  </a:schemeClr>
                </a:solidFill>
              </a:rPr>
              <a:t>(*) Cover against the consequences of catastrophic events</a:t>
            </a:r>
          </a:p>
        </p:txBody>
      </p:sp>
    </p:spTree>
    <p:extLst>
      <p:ext uri="{BB962C8B-B14F-4D97-AF65-F5344CB8AC3E}">
        <p14:creationId xmlns:p14="http://schemas.microsoft.com/office/powerpoint/2010/main" val="125962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6084447-BB30-0C20-3056-8820CFDEC87F}"/>
              </a:ext>
            </a:extLst>
          </p:cNvPr>
          <p:cNvSpPr/>
          <p:nvPr/>
        </p:nvSpPr>
        <p:spPr>
          <a:xfrm>
            <a:off x="629477" y="891238"/>
            <a:ext cx="10287071" cy="559739"/>
          </a:xfrm>
          <a:prstGeom prst="rect">
            <a:avLst/>
          </a:prstGeom>
          <a:solidFill>
            <a:srgbClr val="9391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BFEEA1-DC34-49D4-BE83-DAC6C02543E3}"/>
              </a:ext>
            </a:extLst>
          </p:cNvPr>
          <p:cNvSpPr txBox="1"/>
          <p:nvPr/>
        </p:nvSpPr>
        <p:spPr>
          <a:xfrm>
            <a:off x="545729" y="328022"/>
            <a:ext cx="107177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0" dirty="0">
                <a:solidFill>
                  <a:srgbClr val="A91F51"/>
                </a:solidFill>
                <a:effectLst/>
                <a:latin typeface="Open Sans" panose="020B0606030504020204" pitchFamily="34" charset="0"/>
              </a:rPr>
              <a:t>Regulatory changes have driven growth in life insurance</a:t>
            </a:r>
            <a:endParaRPr lang="en-US" sz="2600" dirty="0">
              <a:solidFill>
                <a:srgbClr val="A91F51"/>
              </a:solidFill>
              <a:latin typeface="Montserrat Medium" panose="00000600000000000000" pitchFamily="50" charset="0"/>
            </a:endParaRPr>
          </a:p>
        </p:txBody>
      </p:sp>
      <p:sp>
        <p:nvSpPr>
          <p:cNvPr id="3" name="TextBox 12">
            <a:extLst>
              <a:ext uri="{FF2B5EF4-FFF2-40B4-BE49-F238E27FC236}">
                <a16:creationId xmlns:a16="http://schemas.microsoft.com/office/drawing/2014/main" id="{653683FB-3530-C27C-FA45-133F6EE1F59E}"/>
              </a:ext>
            </a:extLst>
          </p:cNvPr>
          <p:cNvSpPr txBox="1"/>
          <p:nvPr/>
        </p:nvSpPr>
        <p:spPr>
          <a:xfrm>
            <a:off x="77821" y="6532962"/>
            <a:ext cx="3451650" cy="254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>
                <a:solidFill>
                  <a:srgbClr val="AA1F51"/>
                </a:solidFill>
                <a:latin typeface="DIN" panose="00000400000000000000" pitchFamily="2" charset="0"/>
              </a:rPr>
              <a:t>www.fma.org.ma</a:t>
            </a:r>
            <a:endParaRPr lang="en-US" sz="800" dirty="0">
              <a:solidFill>
                <a:srgbClr val="AA1F51"/>
              </a:solidFill>
              <a:latin typeface="DIN" panose="00000400000000000000" pitchFamily="2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89360C2-58FF-C309-A1CE-44D3A47D95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0810" y="6426081"/>
            <a:ext cx="455820" cy="36111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70DC928-44F6-AECD-1BB5-E5868D1E52EC}"/>
              </a:ext>
            </a:extLst>
          </p:cNvPr>
          <p:cNvSpPr txBox="1"/>
          <p:nvPr/>
        </p:nvSpPr>
        <p:spPr>
          <a:xfrm>
            <a:off x="629479" y="891238"/>
            <a:ext cx="10287070" cy="579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900"/>
              </a:lnSpc>
            </a:pPr>
            <a:r>
              <a:rPr lang="en-US" dirty="0">
                <a:solidFill>
                  <a:schemeClr val="lt1"/>
                </a:solidFill>
              </a:rPr>
              <a:t>The dynamism of this component over the last 20 years is largely explained by the regulatory and tax changes that have given preferential treatment to long-term savings.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2A009C44-0F9B-450C-C3DB-5BB656E979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802337"/>
              </p:ext>
            </p:extLst>
          </p:nvPr>
        </p:nvGraphicFramePr>
        <p:xfrm>
          <a:off x="629478" y="1857983"/>
          <a:ext cx="9954216" cy="4396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BC45FF2-3997-A992-AC83-A1B6BEEFDF22}"/>
              </a:ext>
            </a:extLst>
          </p:cNvPr>
          <p:cNvSpPr/>
          <p:nvPr/>
        </p:nvSpPr>
        <p:spPr>
          <a:xfrm>
            <a:off x="629477" y="891238"/>
            <a:ext cx="10287071" cy="559739"/>
          </a:xfrm>
          <a:prstGeom prst="rect">
            <a:avLst/>
          </a:prstGeom>
          <a:solidFill>
            <a:srgbClr val="9391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900"/>
              </a:lnSpc>
            </a:pPr>
            <a:r>
              <a:rPr lang="en-US">
                <a:solidFill>
                  <a:schemeClr val="lt1"/>
                </a:solidFill>
              </a:rPr>
              <a:t>The dynamism of this component over the last 20 years is largely explained by the regulatory and tax changes that have given preferential treatment to long-term savings.</a:t>
            </a:r>
            <a:endParaRPr lang="en-US" dirty="0">
              <a:solidFill>
                <a:schemeClr val="lt1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6CE573C-D9E5-A94C-89F1-D8ADD6F680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0810" y="6426081"/>
            <a:ext cx="455820" cy="361118"/>
          </a:xfrm>
          <a:prstGeom prst="rect">
            <a:avLst/>
          </a:prstGeom>
        </p:spPr>
      </p:pic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EAEE18BF-F986-607A-19A0-33EB9AF543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037485"/>
              </p:ext>
            </p:extLst>
          </p:nvPr>
        </p:nvGraphicFramePr>
        <p:xfrm>
          <a:off x="682487" y="1645884"/>
          <a:ext cx="10234061" cy="4884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21007B1C-4909-7406-E99A-89AA9CE4FEFD}"/>
              </a:ext>
            </a:extLst>
          </p:cNvPr>
          <p:cNvSpPr txBox="1"/>
          <p:nvPr/>
        </p:nvSpPr>
        <p:spPr>
          <a:xfrm rot="20473331">
            <a:off x="2963809" y="3567185"/>
            <a:ext cx="56714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A91F51"/>
                </a:solidFill>
                <a:latin typeface="Open Sans" panose="020B0606030504020204" pitchFamily="34" charset="0"/>
              </a:rPr>
              <a:t>Average Annual Growth Rate (AAGR) : +11%</a:t>
            </a:r>
            <a:endParaRPr lang="fr-FR" sz="1400" b="1" dirty="0">
              <a:solidFill>
                <a:srgbClr val="A91F51"/>
              </a:solidFill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2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2BFEEA1-DC34-49D4-BE83-DAC6C02543E3}"/>
              </a:ext>
            </a:extLst>
          </p:cNvPr>
          <p:cNvSpPr txBox="1"/>
          <p:nvPr/>
        </p:nvSpPr>
        <p:spPr>
          <a:xfrm>
            <a:off x="77821" y="177682"/>
            <a:ext cx="122309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0" dirty="0">
                <a:solidFill>
                  <a:srgbClr val="A91F51"/>
                </a:solidFill>
                <a:effectLst/>
                <a:latin typeface="Open Sans" panose="020B0606030504020204" pitchFamily="34" charset="0"/>
              </a:rPr>
              <a:t>Savings </a:t>
            </a:r>
            <a:r>
              <a:rPr lang="en-US" sz="2600" b="1" dirty="0">
                <a:solidFill>
                  <a:srgbClr val="A91F51"/>
                </a:solidFill>
                <a:latin typeface="Open Sans" panose="020B0606030504020204" pitchFamily="34" charset="0"/>
              </a:rPr>
              <a:t>Products offered by Private Insurers </a:t>
            </a:r>
            <a:r>
              <a:rPr lang="en-US" sz="2600" b="1" i="0" dirty="0">
                <a:solidFill>
                  <a:srgbClr val="A91F51"/>
                </a:solidFill>
                <a:effectLst/>
                <a:latin typeface="Open Sans" panose="020B0606030504020204" pitchFamily="34" charset="0"/>
              </a:rPr>
              <a:t>in Morocco</a:t>
            </a:r>
            <a:endParaRPr lang="en-US" sz="2600" dirty="0">
              <a:solidFill>
                <a:srgbClr val="A91F51"/>
              </a:solidFill>
              <a:latin typeface="Montserrat Medium" panose="00000600000000000000" pitchFamily="50" charset="0"/>
            </a:endParaRPr>
          </a:p>
        </p:txBody>
      </p:sp>
      <p:sp>
        <p:nvSpPr>
          <p:cNvPr id="3" name="TextBox 12">
            <a:extLst>
              <a:ext uri="{FF2B5EF4-FFF2-40B4-BE49-F238E27FC236}">
                <a16:creationId xmlns:a16="http://schemas.microsoft.com/office/drawing/2014/main" id="{653683FB-3530-C27C-FA45-133F6EE1F59E}"/>
              </a:ext>
            </a:extLst>
          </p:cNvPr>
          <p:cNvSpPr txBox="1"/>
          <p:nvPr/>
        </p:nvSpPr>
        <p:spPr>
          <a:xfrm>
            <a:off x="609600" y="6426081"/>
            <a:ext cx="3451650" cy="254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>
                <a:solidFill>
                  <a:srgbClr val="AA1F51"/>
                </a:solidFill>
                <a:latin typeface="DIN" panose="00000400000000000000" pitchFamily="2" charset="0"/>
              </a:rPr>
              <a:t>www.fma.org.ma</a:t>
            </a:r>
            <a:endParaRPr lang="en-US" sz="800" dirty="0">
              <a:solidFill>
                <a:srgbClr val="AA1F51"/>
              </a:solidFill>
              <a:latin typeface="DIN" panose="00000400000000000000" pitchFamily="2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89360C2-58FF-C309-A1CE-44D3A47D95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4260" y="6307732"/>
            <a:ext cx="455820" cy="36111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084447-BB30-0C20-3056-8820CFDEC87F}"/>
              </a:ext>
            </a:extLst>
          </p:cNvPr>
          <p:cNvSpPr/>
          <p:nvPr/>
        </p:nvSpPr>
        <p:spPr>
          <a:xfrm>
            <a:off x="77821" y="891238"/>
            <a:ext cx="11992259" cy="55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900"/>
              </a:lnSpc>
            </a:pPr>
            <a:endParaRPr lang="fr-FR" sz="1200" b="1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185234D-377F-4B13-24F3-01D418BB2020}"/>
              </a:ext>
            </a:extLst>
          </p:cNvPr>
          <p:cNvSpPr txBox="1"/>
          <p:nvPr/>
        </p:nvSpPr>
        <p:spPr>
          <a:xfrm>
            <a:off x="121920" y="1259064"/>
            <a:ext cx="5895058" cy="5032147"/>
          </a:xfrm>
          <a:prstGeom prst="rect">
            <a:avLst/>
          </a:prstGeom>
          <a:solidFill>
            <a:srgbClr val="C6D7E6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None/>
              <a:defRPr sz="1600" b="1">
                <a:solidFill>
                  <a:srgbClr val="000080"/>
                </a:solidFill>
              </a:defRPr>
            </a:pPr>
            <a:r>
              <a:rPr lang="en-US" sz="2000" b="1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A Diversified Offering to Address Long-Term Financial Needs</a:t>
            </a:r>
          </a:p>
          <a:p>
            <a:pPr marL="699791" lvl="1" indent="-285750" algn="just">
              <a:spcAft>
                <a:spcPts val="600"/>
              </a:spcAft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b="1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Capitalization Savings (Dirham Support): </a:t>
            </a:r>
          </a:p>
          <a:p>
            <a:pPr marL="1156991" lvl="2" indent="-285750" algn="just">
              <a:spcAft>
                <a:spcPts val="600"/>
              </a:spcAft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Most widespread savings product in Morocco</a:t>
            </a:r>
          </a:p>
          <a:p>
            <a:pPr marL="1156991" lvl="2" indent="-285750" algn="just">
              <a:spcAft>
                <a:spcPts val="600"/>
              </a:spcAft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Guarantees the capital invested, providing financial security over the long term</a:t>
            </a:r>
          </a:p>
          <a:p>
            <a:pPr marL="1156991" lvl="2" indent="-285750" algn="just">
              <a:spcAft>
                <a:spcPts val="600"/>
              </a:spcAft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endParaRPr lang="en-US" sz="1600" b="1" dirty="0">
              <a:solidFill>
                <a:srgbClr val="9391AA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b="1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Unit-Linked Savings (Variable Capital): </a:t>
            </a:r>
          </a:p>
          <a:p>
            <a:pPr marL="1156991" lvl="2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Product designed for individuals seeking higher returns through diversified investments (equities, bonds, or mutual funds).</a:t>
            </a:r>
          </a:p>
          <a:p>
            <a:pPr marL="1156991" lvl="2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endParaRPr lang="en-US" sz="1600" dirty="0">
              <a:solidFill>
                <a:srgbClr val="9391AA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b="1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Takaful Investment Products: </a:t>
            </a:r>
          </a:p>
          <a:p>
            <a:pPr marL="1156991" lvl="2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b="1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Shariah-compliant, with promising growth supported by the development of a participatory capital market (e.g. Sukuks).</a:t>
            </a:r>
          </a:p>
          <a:p>
            <a:pPr marL="871241" lvl="2" algn="just">
              <a:buClr>
                <a:srgbClr val="4468AE"/>
              </a:buClr>
              <a:buSzPct val="60000"/>
              <a:defRPr sz="1200"/>
            </a:pPr>
            <a:endParaRPr lang="en-US" sz="1600" b="1" dirty="0">
              <a:solidFill>
                <a:srgbClr val="9391AA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502D81F-CA67-A007-2BC0-8E7768A44F2A}"/>
              </a:ext>
            </a:extLst>
          </p:cNvPr>
          <p:cNvSpPr txBox="1"/>
          <p:nvPr/>
        </p:nvSpPr>
        <p:spPr>
          <a:xfrm>
            <a:off x="6193276" y="1259064"/>
            <a:ext cx="5770880" cy="4955203"/>
          </a:xfrm>
          <a:prstGeom prst="rect">
            <a:avLst/>
          </a:prstGeom>
          <a:solidFill>
            <a:srgbClr val="9C97B0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 sz="1600" b="1">
                <a:solidFill>
                  <a:srgbClr val="000080"/>
                </a:solidFill>
              </a:defRPr>
            </a:pPr>
            <a:r>
              <a:rPr lang="en-US" sz="2000" b="1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How It Works</a:t>
            </a:r>
          </a:p>
          <a:p>
            <a:pPr>
              <a:spcAft>
                <a:spcPts val="600"/>
              </a:spcAft>
              <a:defRPr sz="1600" b="1">
                <a:solidFill>
                  <a:srgbClr val="000080"/>
                </a:solidFill>
              </a:defRPr>
            </a:pPr>
            <a:endParaRPr lang="en-US" sz="1400" b="1" spc="90" dirty="0">
              <a:solidFill>
                <a:srgbClr val="AA1F51"/>
              </a:solidFill>
              <a:latin typeface="Montserrat ExtraBold" panose="00000900000000000000" pitchFamily="50" charset="0"/>
            </a:endParaRPr>
          </a:p>
          <a:p>
            <a:pPr marL="672816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Flexible Contributions: Single, periodic, or occasional payments.</a:t>
            </a:r>
          </a:p>
          <a:p>
            <a:pPr marL="41404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endParaRPr lang="en-US" sz="1600" b="1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72816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Guaranteed Growth: Minimum return with profit sharing depending on investment results.</a:t>
            </a:r>
          </a:p>
          <a:p>
            <a:pPr marL="41404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endParaRPr lang="en-US" sz="1600" b="1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72816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Exit Options: Lump sum, fixed annuity, or life annuity.</a:t>
            </a:r>
          </a:p>
          <a:p>
            <a:pPr marL="41404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endParaRPr lang="en-US" sz="1600" b="1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72816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Withdrawal Flexibility: Partial or total surrender.</a:t>
            </a:r>
          </a:p>
          <a:p>
            <a:pPr marL="672816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endParaRPr lang="en-US" sz="1600" b="1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72816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Early Surrender Penalties: Discourages short-term use &amp; Reinforces long-term savings behavior</a:t>
            </a:r>
          </a:p>
          <a:p>
            <a:pPr marL="41404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endParaRPr lang="en-US" sz="1600" b="1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72816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600" b="1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Full Transparency: Clients are informed regularly and clearly.</a:t>
            </a:r>
          </a:p>
        </p:txBody>
      </p:sp>
    </p:spTree>
    <p:extLst>
      <p:ext uri="{BB962C8B-B14F-4D97-AF65-F5344CB8AC3E}">
        <p14:creationId xmlns:p14="http://schemas.microsoft.com/office/powerpoint/2010/main" val="3047948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E2783-911D-7296-56E2-7E076DDDD6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1C750B0-F375-FAF6-5A65-508A4728E8C5}"/>
              </a:ext>
            </a:extLst>
          </p:cNvPr>
          <p:cNvSpPr txBox="1"/>
          <p:nvPr/>
        </p:nvSpPr>
        <p:spPr>
          <a:xfrm>
            <a:off x="77821" y="177682"/>
            <a:ext cx="106610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0" dirty="0">
                <a:solidFill>
                  <a:srgbClr val="A91F51"/>
                </a:solidFill>
                <a:effectLst/>
                <a:latin typeface="Open Sans" panose="020B0606030504020204" pitchFamily="34" charset="0"/>
              </a:rPr>
              <a:t>Key Success Factors of Savings Insurance in Morocco</a:t>
            </a:r>
          </a:p>
        </p:txBody>
      </p:sp>
      <p:sp>
        <p:nvSpPr>
          <p:cNvPr id="3" name="TextBox 12">
            <a:extLst>
              <a:ext uri="{FF2B5EF4-FFF2-40B4-BE49-F238E27FC236}">
                <a16:creationId xmlns:a16="http://schemas.microsoft.com/office/drawing/2014/main" id="{9AAF8993-B0CE-EF28-FFE7-388EFAB5E20A}"/>
              </a:ext>
            </a:extLst>
          </p:cNvPr>
          <p:cNvSpPr txBox="1"/>
          <p:nvPr/>
        </p:nvSpPr>
        <p:spPr>
          <a:xfrm>
            <a:off x="609600" y="6426081"/>
            <a:ext cx="3451650" cy="254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>
                <a:solidFill>
                  <a:srgbClr val="AA1F51"/>
                </a:solidFill>
                <a:latin typeface="DIN" panose="00000400000000000000" pitchFamily="2" charset="0"/>
              </a:rPr>
              <a:t>www.fma.org.ma</a:t>
            </a:r>
            <a:endParaRPr lang="en-US" sz="800" dirty="0">
              <a:solidFill>
                <a:srgbClr val="AA1F51"/>
              </a:solidFill>
              <a:latin typeface="DIN" panose="00000400000000000000" pitchFamily="2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ADF2C7D7-999E-C046-B6EA-F1962EFD2D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4260" y="6307732"/>
            <a:ext cx="455820" cy="36111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5011525-2217-B84E-EBD7-6C963C2DF3A1}"/>
              </a:ext>
            </a:extLst>
          </p:cNvPr>
          <p:cNvSpPr/>
          <p:nvPr/>
        </p:nvSpPr>
        <p:spPr>
          <a:xfrm>
            <a:off x="77821" y="891238"/>
            <a:ext cx="11992259" cy="55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900"/>
              </a:lnSpc>
            </a:pPr>
            <a:endParaRPr lang="fr-FR" sz="1200" b="1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CE6935C-FBFB-6664-BC45-A33308797303}"/>
              </a:ext>
            </a:extLst>
          </p:cNvPr>
          <p:cNvSpPr txBox="1"/>
          <p:nvPr/>
        </p:nvSpPr>
        <p:spPr>
          <a:xfrm>
            <a:off x="77821" y="701448"/>
            <a:ext cx="6486266" cy="2154436"/>
          </a:xfrm>
          <a:prstGeom prst="rect">
            <a:avLst/>
          </a:prstGeom>
          <a:solidFill>
            <a:srgbClr val="9C97B0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 sz="1600" b="1">
                <a:solidFill>
                  <a:srgbClr val="000080"/>
                </a:solidFill>
              </a:defRPr>
            </a:pPr>
            <a:r>
              <a:rPr lang="en-US" sz="2000" b="1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Security, Flexibility, Transparency &amp; Digital Access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Capital Guarantee</a:t>
            </a: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Protection of the invested capital.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Flexible Contributions</a:t>
            </a: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Periodic, one-off, or ad hoc payments.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Redemption Options</a:t>
            </a: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Partial or total withdrawals based on client needs.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Real-time Digital Access</a:t>
            </a: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Online tools for contract management (contributions, redemptions, and savings monitoring).</a:t>
            </a:r>
          </a:p>
          <a:p>
            <a:pPr marL="414041" lvl="1" algn="just">
              <a:buClr>
                <a:srgbClr val="4468AE"/>
              </a:buClr>
              <a:buSzPct val="60000"/>
              <a:defRPr sz="1200"/>
            </a:pPr>
            <a:endParaRPr lang="en-US" sz="600" noProof="0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22083E7-524F-6D20-9110-4C5E8778E0B0}"/>
              </a:ext>
            </a:extLst>
          </p:cNvPr>
          <p:cNvSpPr txBox="1"/>
          <p:nvPr/>
        </p:nvSpPr>
        <p:spPr>
          <a:xfrm>
            <a:off x="6655919" y="705114"/>
            <a:ext cx="5458260" cy="5570756"/>
          </a:xfrm>
          <a:prstGeom prst="rect">
            <a:avLst/>
          </a:prstGeom>
          <a:solidFill>
            <a:srgbClr val="C6D7E6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 sz="1600" b="1">
                <a:solidFill>
                  <a:srgbClr val="000080"/>
                </a:solidFill>
              </a:defRPr>
            </a:pPr>
            <a:r>
              <a:rPr lang="en-US" sz="2000" b="1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Attractive Tax Incentives to Encourage long-term savings</a:t>
            </a:r>
          </a:p>
          <a:p>
            <a:pPr>
              <a:defRPr sz="1600" b="1">
                <a:solidFill>
                  <a:srgbClr val="000080"/>
                </a:solidFill>
              </a:defRPr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The Case of Retirement Savings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Contributions:</a:t>
            </a:r>
          </a:p>
          <a:p>
            <a:pPr marL="1156991" lvl="2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Deductible from taxable income: </a:t>
            </a:r>
          </a:p>
          <a:p>
            <a:pPr marL="1614191" lvl="3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3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Up to 50% of salaried income</a:t>
            </a:r>
          </a:p>
          <a:p>
            <a:pPr marL="1614191" lvl="3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3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Up to 10% of income from other categories</a:t>
            </a: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Eligibility Conditions</a:t>
            </a:r>
            <a:r>
              <a:rPr lang="en-US" sz="14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1156991" lvl="2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Minimum membership duration of 8 years</a:t>
            </a:r>
          </a:p>
          <a:p>
            <a:pPr marL="1156991" lvl="2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Retirement age of 45 years or older</a:t>
            </a: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Taxation on Exit Only:</a:t>
            </a:r>
          </a:p>
          <a:p>
            <a:pPr marL="1156991" lvl="2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Capital gains (contributions + interest) are taxed only upon redemption, encouraging long-term savings behavior </a:t>
            </a:r>
          </a:p>
          <a:p>
            <a:pPr marL="699791" lvl="1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Favorable Exit Tax Treatment: </a:t>
            </a:r>
          </a:p>
          <a:p>
            <a:pPr marL="1156991" lvl="2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If received as an annuity : </a:t>
            </a:r>
          </a:p>
          <a:p>
            <a:pPr marL="1614191" lvl="3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70% exemption on amounts up to MAD 168,000</a:t>
            </a:r>
          </a:p>
          <a:p>
            <a:pPr marL="1614191" lvl="3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40% exemption on amounts exceeding MAD 168,000</a:t>
            </a:r>
          </a:p>
          <a:p>
            <a:pPr marL="1156991" lvl="2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If received as a lump sum (capital):</a:t>
            </a:r>
          </a:p>
          <a:p>
            <a:pPr marL="1614191" lvl="3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Capital spread evenly over 4 years</a:t>
            </a:r>
          </a:p>
          <a:p>
            <a:pPr marL="1614191" lvl="3" indent="-285750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Each annual portion benefits from the same tax exemptions as annuities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FB7FAE7-6BA2-4A59-2B0E-B3A24CB92E8A}"/>
              </a:ext>
            </a:extLst>
          </p:cNvPr>
          <p:cNvSpPr txBox="1"/>
          <p:nvPr/>
        </p:nvSpPr>
        <p:spPr>
          <a:xfrm>
            <a:off x="59174" y="2958012"/>
            <a:ext cx="6523559" cy="1723549"/>
          </a:xfrm>
          <a:prstGeom prst="rect">
            <a:avLst/>
          </a:prstGeom>
          <a:solidFill>
            <a:srgbClr val="9C97B0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 sz="1600" b="1">
                <a:solidFill>
                  <a:srgbClr val="000080"/>
                </a:solidFill>
              </a:defRPr>
            </a:pPr>
            <a:r>
              <a:rPr lang="en-US" sz="2000" b="1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Safe, Profitable &amp; Liquid Investment Solutions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Prudent Investment Strategy</a:t>
            </a: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Ensures capital preservation.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Competitive Returns</a:t>
            </a: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Meaningful yields for long-term savers.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Guaranteed Liquidity</a:t>
            </a: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Funds available on demand for redemptions.</a:t>
            </a:r>
          </a:p>
          <a:p>
            <a:pPr marL="414041" lvl="1" algn="just">
              <a:buClr>
                <a:srgbClr val="4468AE"/>
              </a:buClr>
              <a:buSzPct val="60000"/>
              <a:defRPr sz="1200"/>
            </a:pPr>
            <a:endParaRPr lang="en-US" sz="600" noProof="0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EF40DBB-66EB-8BDE-CC0C-146967538BB9}"/>
              </a:ext>
            </a:extLst>
          </p:cNvPr>
          <p:cNvSpPr txBox="1"/>
          <p:nvPr/>
        </p:nvSpPr>
        <p:spPr>
          <a:xfrm>
            <a:off x="40529" y="4810800"/>
            <a:ext cx="6523558" cy="1431161"/>
          </a:xfrm>
          <a:prstGeom prst="rect">
            <a:avLst/>
          </a:prstGeom>
          <a:solidFill>
            <a:srgbClr val="9C97B0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 sz="1600" b="1">
                <a:solidFill>
                  <a:srgbClr val="000080"/>
                </a:solidFill>
              </a:defRPr>
            </a:pPr>
            <a:r>
              <a:rPr lang="en-US" sz="2000" b="1" spc="90" dirty="0">
                <a:solidFill>
                  <a:srgbClr val="AA1F51"/>
                </a:solidFill>
                <a:latin typeface="Montserrat ExtraBold" panose="00000900000000000000" pitchFamily="50" charset="0"/>
              </a:rPr>
              <a:t>Broad Distribution via Banking Networks</a:t>
            </a:r>
            <a:r>
              <a:rPr lang="en-US" sz="1400" noProof="0" dirty="0">
                <a:solidFill>
                  <a:srgbClr val="9391AA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Widespread Access</a:t>
            </a: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High banking network density ensures product availability and proximity to clients.</a:t>
            </a:r>
          </a:p>
          <a:p>
            <a:pPr marL="699791" lvl="1" indent="-285750" algn="just">
              <a:buClr>
                <a:srgbClr val="4468AE"/>
              </a:buClr>
              <a:buSzPct val="60000"/>
              <a:buBlip>
                <a:blip r:embed="rId4"/>
              </a:buBlip>
              <a:defRPr sz="1200"/>
            </a:pPr>
            <a:r>
              <a:rPr lang="en-US" sz="1400" b="1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Trust-Based Relationships</a:t>
            </a:r>
            <a:r>
              <a:rPr lang="en-US" sz="1400" noProof="0" dirty="0">
                <a:solidFill>
                  <a:schemeClr val="bg1"/>
                </a:solidFill>
                <a:latin typeface="Montserrat Light" panose="000004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Strong customer engagement through trusted financial institutions.</a:t>
            </a:r>
          </a:p>
          <a:p>
            <a:pPr marL="414041" lvl="1" algn="just">
              <a:buClr>
                <a:srgbClr val="4468AE"/>
              </a:buClr>
              <a:buSzPct val="60000"/>
              <a:defRPr sz="1200"/>
            </a:pPr>
            <a:endParaRPr lang="en-US" sz="600" noProof="0" dirty="0">
              <a:solidFill>
                <a:schemeClr val="bg1"/>
              </a:solidFill>
              <a:latin typeface="Montserrat Light" panose="000004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167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1F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539B4E27-B098-4864-9357-0A38BFEE3208}"/>
              </a:ext>
            </a:extLst>
          </p:cNvPr>
          <p:cNvSpPr txBox="1"/>
          <p:nvPr/>
        </p:nvSpPr>
        <p:spPr>
          <a:xfrm>
            <a:off x="3360475" y="2828835"/>
            <a:ext cx="54710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7200" spc="90" dirty="0">
                <a:solidFill>
                  <a:schemeClr val="bg1">
                    <a:lumMod val="95000"/>
                  </a:schemeClr>
                </a:solidFill>
                <a:latin typeface="Montserrat ExtraBold" panose="00000900000000000000" pitchFamily="50" charset="0"/>
              </a:rPr>
              <a:t>Thank you</a:t>
            </a:r>
          </a:p>
        </p:txBody>
      </p:sp>
      <p:sp>
        <p:nvSpPr>
          <p:cNvPr id="3" name="TextBox 12">
            <a:extLst>
              <a:ext uri="{FF2B5EF4-FFF2-40B4-BE49-F238E27FC236}">
                <a16:creationId xmlns:a16="http://schemas.microsoft.com/office/drawing/2014/main" id="{8CC736B6-D37E-E884-16C9-1C4744F6EC54}"/>
              </a:ext>
            </a:extLst>
          </p:cNvPr>
          <p:cNvSpPr txBox="1"/>
          <p:nvPr/>
        </p:nvSpPr>
        <p:spPr>
          <a:xfrm>
            <a:off x="609600" y="6426081"/>
            <a:ext cx="3451650" cy="254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800" b="1" dirty="0">
                <a:solidFill>
                  <a:schemeClr val="bg1"/>
                </a:solidFill>
                <a:latin typeface="DIN" panose="00000400000000000000" pitchFamily="2" charset="0"/>
              </a:rPr>
              <a:t>www.fma.org.ma</a:t>
            </a:r>
            <a:endParaRPr lang="en-US" sz="800" dirty="0">
              <a:solidFill>
                <a:schemeClr val="bg1"/>
              </a:solidFill>
              <a:latin typeface="DIN" panose="00000400000000000000" pitchFamily="2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4C35426-556C-7B69-134E-C8D18D7330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614260" y="6307732"/>
            <a:ext cx="455820" cy="36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67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nalisé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CC0066"/>
      </a:accent1>
      <a:accent2>
        <a:srgbClr val="660033"/>
      </a:accent2>
      <a:accent3>
        <a:srgbClr val="993366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15981</TotalTime>
  <Words>1143</Words>
  <Application>Microsoft Office PowerPoint</Application>
  <PresentationFormat>Widescreen</PresentationFormat>
  <Paragraphs>191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DIN</vt:lpstr>
      <vt:lpstr>Montserrat ExtraBold</vt:lpstr>
      <vt:lpstr>Montserrat Light</vt:lpstr>
      <vt:lpstr>Montserrat Medium</vt:lpstr>
      <vt:lpstr>Montserrat SemiBold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Permana Maliq</dc:creator>
  <cp:lastModifiedBy>Moki Charles</cp:lastModifiedBy>
  <cp:revision>358</cp:revision>
  <cp:lastPrinted>2024-07-15T09:07:01Z</cp:lastPrinted>
  <dcterms:created xsi:type="dcterms:W3CDTF">2020-06-10T12:28:55Z</dcterms:created>
  <dcterms:modified xsi:type="dcterms:W3CDTF">2025-05-26T09:55:34Z</dcterms:modified>
</cp:coreProperties>
</file>