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4" r:id="rId5"/>
    <p:sldId id="3485" r:id="rId6"/>
    <p:sldId id="259" r:id="rId7"/>
    <p:sldId id="3457" r:id="rId8"/>
    <p:sldId id="3458" r:id="rId9"/>
    <p:sldId id="3463" r:id="rId10"/>
    <p:sldId id="3466" r:id="rId11"/>
    <p:sldId id="3468" r:id="rId12"/>
    <p:sldId id="3487" r:id="rId13"/>
    <p:sldId id="3464" r:id="rId14"/>
    <p:sldId id="3481" r:id="rId15"/>
    <p:sldId id="3482" r:id="rId16"/>
    <p:sldId id="3486" r:id="rId17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1" autoAdjust="0"/>
    <p:restoredTop sz="94660"/>
  </p:normalViewPr>
  <p:slideViewPr>
    <p:cSldViewPr snapToGrid="0">
      <p:cViewPr varScale="1">
        <p:scale>
          <a:sx n="96" d="100"/>
          <a:sy n="96" d="100"/>
        </p:scale>
        <p:origin x="200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499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F3498-8AB1-4D61-A43D-3BDEA5D41B5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79AEBB4-D03F-4F9A-B5E6-548C5D562B4F}">
      <dgm:prSet/>
      <dgm:spPr/>
      <dgm:t>
        <a:bodyPr/>
        <a:lstStyle/>
        <a:p>
          <a:r>
            <a:rPr lang="en-US" dirty="0"/>
            <a:t>The initiative / objective</a:t>
          </a:r>
        </a:p>
      </dgm:t>
    </dgm:pt>
    <dgm:pt modelId="{EB9691EB-B193-41D0-AA3D-ECA457511FF4}" type="parTrans" cxnId="{34D3F57B-5E86-4626-B83C-FD8BBD50E59D}">
      <dgm:prSet/>
      <dgm:spPr/>
      <dgm:t>
        <a:bodyPr/>
        <a:lstStyle/>
        <a:p>
          <a:endParaRPr lang="en-US"/>
        </a:p>
      </dgm:t>
    </dgm:pt>
    <dgm:pt modelId="{C54F1B31-28B6-4930-BFA0-47C270216F89}" type="sibTrans" cxnId="{34D3F57B-5E86-4626-B83C-FD8BBD50E59D}">
      <dgm:prSet/>
      <dgm:spPr/>
      <dgm:t>
        <a:bodyPr/>
        <a:lstStyle/>
        <a:p>
          <a:endParaRPr lang="en-US"/>
        </a:p>
      </dgm:t>
    </dgm:pt>
    <dgm:pt modelId="{78333BCB-1AC8-4A53-B490-F5DD1A292F66}">
      <dgm:prSet/>
      <dgm:spPr/>
      <dgm:t>
        <a:bodyPr/>
        <a:lstStyle/>
        <a:p>
          <a:r>
            <a:rPr lang="en-US" dirty="0"/>
            <a:t>Development Effort</a:t>
          </a:r>
        </a:p>
      </dgm:t>
    </dgm:pt>
    <dgm:pt modelId="{349006B2-2C38-4E3D-A1F1-CAA7C69C0526}" type="parTrans" cxnId="{A790A0F6-5F83-45BF-AB91-95739625B597}">
      <dgm:prSet/>
      <dgm:spPr/>
      <dgm:t>
        <a:bodyPr/>
        <a:lstStyle/>
        <a:p>
          <a:endParaRPr lang="en-US"/>
        </a:p>
      </dgm:t>
    </dgm:pt>
    <dgm:pt modelId="{194C28EE-E915-40A0-AE0E-942B2C7D121D}" type="sibTrans" cxnId="{A790A0F6-5F83-45BF-AB91-95739625B597}">
      <dgm:prSet/>
      <dgm:spPr/>
      <dgm:t>
        <a:bodyPr/>
        <a:lstStyle/>
        <a:p>
          <a:endParaRPr lang="en-US"/>
        </a:p>
      </dgm:t>
    </dgm:pt>
    <dgm:pt modelId="{7EE05FE3-9FA4-4BE0-89F4-8B986DF4ADB7}">
      <dgm:prSet/>
      <dgm:spPr/>
      <dgm:t>
        <a:bodyPr/>
        <a:lstStyle/>
        <a:p>
          <a:r>
            <a:rPr lang="en-US" dirty="0"/>
            <a:t>Actuarial Landscape</a:t>
          </a:r>
        </a:p>
      </dgm:t>
    </dgm:pt>
    <dgm:pt modelId="{7F0FE706-6F5B-41A4-8D44-60E0C9FC2379}" type="parTrans" cxnId="{317A6CB9-80B9-4348-AAAE-EAE3DF7C40B6}">
      <dgm:prSet/>
      <dgm:spPr/>
      <dgm:t>
        <a:bodyPr/>
        <a:lstStyle/>
        <a:p>
          <a:endParaRPr lang="en-US"/>
        </a:p>
      </dgm:t>
    </dgm:pt>
    <dgm:pt modelId="{DDAB0A17-8DBB-4331-86DD-7300314D2476}" type="sibTrans" cxnId="{317A6CB9-80B9-4348-AAAE-EAE3DF7C40B6}">
      <dgm:prSet/>
      <dgm:spPr/>
      <dgm:t>
        <a:bodyPr/>
        <a:lstStyle/>
        <a:p>
          <a:endParaRPr lang="en-US"/>
        </a:p>
      </dgm:t>
    </dgm:pt>
    <dgm:pt modelId="{FA04CD3D-A5FD-4899-A993-64E5B65336E6}">
      <dgm:prSet/>
      <dgm:spPr/>
      <dgm:t>
        <a:bodyPr/>
        <a:lstStyle/>
        <a:p>
          <a:r>
            <a:rPr lang="en-US" dirty="0"/>
            <a:t>Actuarial function guide</a:t>
          </a:r>
        </a:p>
      </dgm:t>
    </dgm:pt>
    <dgm:pt modelId="{354E7186-028C-47B6-A8B4-DD0D5F3B9829}" type="parTrans" cxnId="{2D03FBDF-C5D5-4754-BBE6-0EBF405DD391}">
      <dgm:prSet/>
      <dgm:spPr/>
      <dgm:t>
        <a:bodyPr/>
        <a:lstStyle/>
        <a:p>
          <a:endParaRPr lang="en-US"/>
        </a:p>
      </dgm:t>
    </dgm:pt>
    <dgm:pt modelId="{0F90F204-A3D0-4026-BA5B-B6A3DF7AE043}" type="sibTrans" cxnId="{2D03FBDF-C5D5-4754-BBE6-0EBF405DD391}">
      <dgm:prSet/>
      <dgm:spPr/>
      <dgm:t>
        <a:bodyPr/>
        <a:lstStyle/>
        <a:p>
          <a:endParaRPr lang="en-US"/>
        </a:p>
      </dgm:t>
    </dgm:pt>
    <dgm:pt modelId="{6C7BDDB3-8508-4754-9F55-342B37C267E1}">
      <dgm:prSet/>
      <dgm:spPr/>
      <dgm:t>
        <a:bodyPr/>
        <a:lstStyle/>
        <a:p>
          <a:r>
            <a:rPr lang="en-US" dirty="0"/>
            <a:t>Regulation &amp; Act</a:t>
          </a:r>
        </a:p>
      </dgm:t>
    </dgm:pt>
    <dgm:pt modelId="{79F6D417-5423-438F-91AF-CD77D13D15D3}" type="parTrans" cxnId="{018BBE65-4592-4C9B-AD04-0E18C88CED91}">
      <dgm:prSet/>
      <dgm:spPr/>
      <dgm:t>
        <a:bodyPr/>
        <a:lstStyle/>
        <a:p>
          <a:endParaRPr lang="en-US"/>
        </a:p>
      </dgm:t>
    </dgm:pt>
    <dgm:pt modelId="{C44E5000-3F9A-4DB1-8AFD-D9DE474EC84E}" type="sibTrans" cxnId="{018BBE65-4592-4C9B-AD04-0E18C88CED91}">
      <dgm:prSet/>
      <dgm:spPr/>
      <dgm:t>
        <a:bodyPr/>
        <a:lstStyle/>
        <a:p>
          <a:endParaRPr lang="en-US"/>
        </a:p>
      </dgm:t>
    </dgm:pt>
    <dgm:pt modelId="{F895133A-A1CF-42E6-8954-01441A86D3A8}">
      <dgm:prSet/>
      <dgm:spPr/>
      <dgm:t>
        <a:bodyPr/>
        <a:lstStyle/>
        <a:p>
          <a:r>
            <a:rPr lang="en-US" dirty="0"/>
            <a:t>Education drive</a:t>
          </a:r>
        </a:p>
      </dgm:t>
    </dgm:pt>
    <dgm:pt modelId="{07DC5815-0525-47D3-8146-394000E034B9}" type="parTrans" cxnId="{F5EFFFCB-EED7-4DFB-A43F-40293A1D83E3}">
      <dgm:prSet/>
      <dgm:spPr/>
      <dgm:t>
        <a:bodyPr/>
        <a:lstStyle/>
        <a:p>
          <a:endParaRPr lang="en-US"/>
        </a:p>
      </dgm:t>
    </dgm:pt>
    <dgm:pt modelId="{2F363E68-6B28-4E85-9C82-1B951F831EE1}" type="sibTrans" cxnId="{F5EFFFCB-EED7-4DFB-A43F-40293A1D83E3}">
      <dgm:prSet/>
      <dgm:spPr/>
      <dgm:t>
        <a:bodyPr/>
        <a:lstStyle/>
        <a:p>
          <a:endParaRPr lang="en-US"/>
        </a:p>
      </dgm:t>
    </dgm:pt>
    <dgm:pt modelId="{69747F12-0A56-0B41-9AC7-8E1268F5A18F}">
      <dgm:prSet/>
      <dgm:spPr/>
      <dgm:t>
        <a:bodyPr/>
        <a:lstStyle/>
        <a:p>
          <a:r>
            <a:rPr lang="en-US" dirty="0"/>
            <a:t>UNDP-Milliman Intervention</a:t>
          </a:r>
        </a:p>
      </dgm:t>
    </dgm:pt>
    <dgm:pt modelId="{E2B75A1A-B0A6-6240-B421-3C24DF8AD2AB}" type="parTrans" cxnId="{57233022-493E-3048-BBE9-323E81E51BE7}">
      <dgm:prSet/>
      <dgm:spPr/>
      <dgm:t>
        <a:bodyPr/>
        <a:lstStyle/>
        <a:p>
          <a:endParaRPr lang="en-US"/>
        </a:p>
      </dgm:t>
    </dgm:pt>
    <dgm:pt modelId="{E7D9CC39-7815-BD46-A1D9-FEEC1770608F}" type="sibTrans" cxnId="{57233022-493E-3048-BBE9-323E81E51BE7}">
      <dgm:prSet/>
      <dgm:spPr/>
      <dgm:t>
        <a:bodyPr/>
        <a:lstStyle/>
        <a:p>
          <a:endParaRPr lang="en-US"/>
        </a:p>
      </dgm:t>
    </dgm:pt>
    <dgm:pt modelId="{5413E916-AFAF-7748-98BB-48CE6904D434}">
      <dgm:prSet/>
      <dgm:spPr/>
      <dgm:t>
        <a:bodyPr/>
        <a:lstStyle/>
        <a:p>
          <a:r>
            <a:rPr lang="en-US" dirty="0"/>
            <a:t>Approach &amp; Outcome</a:t>
          </a:r>
        </a:p>
      </dgm:t>
    </dgm:pt>
    <dgm:pt modelId="{4AF53CD4-7B39-8846-9CD1-3C5BB2A3F063}" type="parTrans" cxnId="{8006279D-CD81-084E-B784-6E85FD8FB87C}">
      <dgm:prSet/>
      <dgm:spPr/>
      <dgm:t>
        <a:bodyPr/>
        <a:lstStyle/>
        <a:p>
          <a:endParaRPr lang="en-US"/>
        </a:p>
      </dgm:t>
    </dgm:pt>
    <dgm:pt modelId="{EE46760C-2016-2A42-8066-6E8538923DD4}" type="sibTrans" cxnId="{8006279D-CD81-084E-B784-6E85FD8FB87C}">
      <dgm:prSet/>
      <dgm:spPr/>
      <dgm:t>
        <a:bodyPr/>
        <a:lstStyle/>
        <a:p>
          <a:endParaRPr lang="en-US"/>
        </a:p>
      </dgm:t>
    </dgm:pt>
    <dgm:pt modelId="{606DA492-346F-D048-9CEF-ADA6F0CE7749}">
      <dgm:prSet/>
      <dgm:spPr/>
      <dgm:t>
        <a:bodyPr/>
        <a:lstStyle/>
        <a:p>
          <a:r>
            <a:rPr lang="en-US" dirty="0"/>
            <a:t>NIC Actuarial support</a:t>
          </a:r>
        </a:p>
      </dgm:t>
    </dgm:pt>
    <dgm:pt modelId="{3D7701C7-4A43-4F4B-B532-C62A3A7A2678}" type="parTrans" cxnId="{21A5E8CE-51FE-3A4D-8C66-0E949C07379D}">
      <dgm:prSet/>
      <dgm:spPr/>
      <dgm:t>
        <a:bodyPr/>
        <a:lstStyle/>
        <a:p>
          <a:endParaRPr lang="en-US"/>
        </a:p>
      </dgm:t>
    </dgm:pt>
    <dgm:pt modelId="{6E989422-52AF-8E4A-9CEC-6426503920D8}" type="sibTrans" cxnId="{21A5E8CE-51FE-3A4D-8C66-0E949C07379D}">
      <dgm:prSet/>
      <dgm:spPr/>
      <dgm:t>
        <a:bodyPr/>
        <a:lstStyle/>
        <a:p>
          <a:endParaRPr lang="en-US"/>
        </a:p>
      </dgm:t>
    </dgm:pt>
    <dgm:pt modelId="{EBEE00B6-1F8E-B040-85F2-9762CE5F1E39}">
      <dgm:prSet/>
      <dgm:spPr/>
      <dgm:t>
        <a:bodyPr/>
        <a:lstStyle/>
        <a:p>
          <a:r>
            <a:rPr lang="en-US" dirty="0"/>
            <a:t>Project Status Chart</a:t>
          </a:r>
        </a:p>
      </dgm:t>
    </dgm:pt>
    <dgm:pt modelId="{573863B5-8FCE-B845-AAC0-8BC8B8DBF518}" type="parTrans" cxnId="{2E56E8C9-7DC1-FD48-8048-C8ED4E69C9F7}">
      <dgm:prSet/>
      <dgm:spPr/>
      <dgm:t>
        <a:bodyPr/>
        <a:lstStyle/>
        <a:p>
          <a:endParaRPr lang="en-US"/>
        </a:p>
      </dgm:t>
    </dgm:pt>
    <dgm:pt modelId="{CA9DB371-32ED-6449-B2FD-593FC0DC0E62}" type="sibTrans" cxnId="{2E56E8C9-7DC1-FD48-8048-C8ED4E69C9F7}">
      <dgm:prSet/>
      <dgm:spPr/>
      <dgm:t>
        <a:bodyPr/>
        <a:lstStyle/>
        <a:p>
          <a:endParaRPr lang="en-US"/>
        </a:p>
      </dgm:t>
    </dgm:pt>
    <dgm:pt modelId="{FF9EFD84-F91E-C84C-8129-9C9592DC1C9D}">
      <dgm:prSet/>
      <dgm:spPr/>
      <dgm:t>
        <a:bodyPr/>
        <a:lstStyle/>
        <a:p>
          <a:r>
            <a:rPr lang="en-US" dirty="0"/>
            <a:t>Industry Challenges</a:t>
          </a:r>
        </a:p>
      </dgm:t>
    </dgm:pt>
    <dgm:pt modelId="{4A3D79A1-2C52-7944-A570-FA8F8908EAAD}" type="parTrans" cxnId="{B011C13B-C8DE-B046-B77C-23D905183263}">
      <dgm:prSet/>
      <dgm:spPr/>
      <dgm:t>
        <a:bodyPr/>
        <a:lstStyle/>
        <a:p>
          <a:endParaRPr lang="en-US"/>
        </a:p>
      </dgm:t>
    </dgm:pt>
    <dgm:pt modelId="{F3CD2170-DE30-6344-8FAC-A20F991E69C3}" type="sibTrans" cxnId="{B011C13B-C8DE-B046-B77C-23D905183263}">
      <dgm:prSet/>
      <dgm:spPr/>
      <dgm:t>
        <a:bodyPr/>
        <a:lstStyle/>
        <a:p>
          <a:endParaRPr lang="en-US"/>
        </a:p>
      </dgm:t>
    </dgm:pt>
    <dgm:pt modelId="{1B463D09-5856-5D4C-A513-F777C5385B2A}">
      <dgm:prSet/>
      <dgm:spPr/>
      <dgm:t>
        <a:bodyPr/>
        <a:lstStyle/>
        <a:p>
          <a:r>
            <a:rPr lang="en-US" dirty="0"/>
            <a:t>Upcoming Event</a:t>
          </a:r>
        </a:p>
      </dgm:t>
    </dgm:pt>
    <dgm:pt modelId="{37694423-9201-D24F-9DA7-CA8CD91019F4}" type="parTrans" cxnId="{A1228E9D-6565-7147-BA5E-BD527D5464BD}">
      <dgm:prSet/>
      <dgm:spPr/>
      <dgm:t>
        <a:bodyPr/>
        <a:lstStyle/>
        <a:p>
          <a:endParaRPr lang="en-US"/>
        </a:p>
      </dgm:t>
    </dgm:pt>
    <dgm:pt modelId="{92A4D162-D81E-B949-A8C0-2703FF437AFB}" type="sibTrans" cxnId="{A1228E9D-6565-7147-BA5E-BD527D5464BD}">
      <dgm:prSet/>
      <dgm:spPr/>
      <dgm:t>
        <a:bodyPr/>
        <a:lstStyle/>
        <a:p>
          <a:endParaRPr lang="en-US"/>
        </a:p>
      </dgm:t>
    </dgm:pt>
    <dgm:pt modelId="{074C64CE-3BBE-8148-8DED-E3420DD05259}" type="pres">
      <dgm:prSet presAssocID="{58CF3498-8AB1-4D61-A43D-3BDEA5D41B51}" presName="linear" presStyleCnt="0">
        <dgm:presLayoutVars>
          <dgm:animLvl val="lvl"/>
          <dgm:resizeHandles val="exact"/>
        </dgm:presLayoutVars>
      </dgm:prSet>
      <dgm:spPr/>
    </dgm:pt>
    <dgm:pt modelId="{066BF717-D850-6F40-848D-10BB7C6C229E}" type="pres">
      <dgm:prSet presAssocID="{F79AEBB4-D03F-4F9A-B5E6-548C5D562B4F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4966A931-428B-F942-9CCF-0DFBD7B33741}" type="pres">
      <dgm:prSet presAssocID="{C54F1B31-28B6-4930-BFA0-47C270216F89}" presName="spacer" presStyleCnt="0"/>
      <dgm:spPr/>
    </dgm:pt>
    <dgm:pt modelId="{A6E76D8B-24D5-5145-8DCF-1F2B32E19126}" type="pres">
      <dgm:prSet presAssocID="{78333BCB-1AC8-4A53-B490-F5DD1A292F66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FE246FCC-EB3A-BA4E-B3AE-22DB045CBEB2}" type="pres">
      <dgm:prSet presAssocID="{194C28EE-E915-40A0-AE0E-942B2C7D121D}" presName="spacer" presStyleCnt="0"/>
      <dgm:spPr/>
    </dgm:pt>
    <dgm:pt modelId="{7AD642D7-B0CE-7349-B8F5-6C2311DB5CF4}" type="pres">
      <dgm:prSet presAssocID="{7EE05FE3-9FA4-4BE0-89F4-8B986DF4ADB7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4BC64652-ECE0-C048-A9E3-BDDEC29BC310}" type="pres">
      <dgm:prSet presAssocID="{DDAB0A17-8DBB-4331-86DD-7300314D2476}" presName="spacer" presStyleCnt="0"/>
      <dgm:spPr/>
    </dgm:pt>
    <dgm:pt modelId="{951DFEA2-DCD4-734A-9AD4-C419ACF3AEC1}" type="pres">
      <dgm:prSet presAssocID="{FA04CD3D-A5FD-4899-A993-64E5B65336E6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7F8C8C3A-1C67-8F4A-B227-C669743841C4}" type="pres">
      <dgm:prSet presAssocID="{0F90F204-A3D0-4026-BA5B-B6A3DF7AE043}" presName="spacer" presStyleCnt="0"/>
      <dgm:spPr/>
    </dgm:pt>
    <dgm:pt modelId="{6BFD5673-47E0-024F-BD37-FC8452F77E6C}" type="pres">
      <dgm:prSet presAssocID="{6C7BDDB3-8508-4754-9F55-342B37C267E1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5D8352B5-11D6-A645-9292-29E1C51F5996}" type="pres">
      <dgm:prSet presAssocID="{C44E5000-3F9A-4DB1-8AFD-D9DE474EC84E}" presName="spacer" presStyleCnt="0"/>
      <dgm:spPr/>
    </dgm:pt>
    <dgm:pt modelId="{F85A15C6-6E74-1F4E-ABD5-71D2E4FEC026}" type="pres">
      <dgm:prSet presAssocID="{F895133A-A1CF-42E6-8954-01441A86D3A8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F0489404-5B55-004C-B6E8-287FB921C029}" type="pres">
      <dgm:prSet presAssocID="{2F363E68-6B28-4E85-9C82-1B951F831EE1}" presName="spacer" presStyleCnt="0"/>
      <dgm:spPr/>
    </dgm:pt>
    <dgm:pt modelId="{FD63D277-72F7-5245-8742-3623DC26EBD7}" type="pres">
      <dgm:prSet presAssocID="{69747F12-0A56-0B41-9AC7-8E1268F5A18F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AF10D2FD-7BF5-FC4C-BDA7-F944F7F11109}" type="pres">
      <dgm:prSet presAssocID="{E7D9CC39-7815-BD46-A1D9-FEEC1770608F}" presName="spacer" presStyleCnt="0"/>
      <dgm:spPr/>
    </dgm:pt>
    <dgm:pt modelId="{9457F4AD-F028-704B-AC42-F2EE59A076A1}" type="pres">
      <dgm:prSet presAssocID="{5413E916-AFAF-7748-98BB-48CE6904D434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42AF73F5-F05F-1349-859C-8046EAC57969}" type="pres">
      <dgm:prSet presAssocID="{EE46760C-2016-2A42-8066-6E8538923DD4}" presName="spacer" presStyleCnt="0"/>
      <dgm:spPr/>
    </dgm:pt>
    <dgm:pt modelId="{301AF323-7F43-944D-8873-2B9D480B3960}" type="pres">
      <dgm:prSet presAssocID="{606DA492-346F-D048-9CEF-ADA6F0CE7749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E3899E10-B168-034F-A04D-1650B9ABB475}" type="pres">
      <dgm:prSet presAssocID="{6E989422-52AF-8E4A-9CEC-6426503920D8}" presName="spacer" presStyleCnt="0"/>
      <dgm:spPr/>
    </dgm:pt>
    <dgm:pt modelId="{987E8D89-6E10-FC44-8729-E03629D14332}" type="pres">
      <dgm:prSet presAssocID="{EBEE00B6-1F8E-B040-85F2-9762CE5F1E39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1ED40BC9-F5CB-1F4A-9050-C0B4CC6393A4}" type="pres">
      <dgm:prSet presAssocID="{CA9DB371-32ED-6449-B2FD-593FC0DC0E62}" presName="spacer" presStyleCnt="0"/>
      <dgm:spPr/>
    </dgm:pt>
    <dgm:pt modelId="{DD68A8C9-8C44-5049-AB0A-EA6B933E3BC6}" type="pres">
      <dgm:prSet presAssocID="{FF9EFD84-F91E-C84C-8129-9C9592DC1C9D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87572B68-9953-334E-89F3-ACE3CF87E606}" type="pres">
      <dgm:prSet presAssocID="{F3CD2170-DE30-6344-8FAC-A20F991E69C3}" presName="spacer" presStyleCnt="0"/>
      <dgm:spPr/>
    </dgm:pt>
    <dgm:pt modelId="{B9766A79-ADEA-3745-ABE1-6051D2D08E03}" type="pres">
      <dgm:prSet presAssocID="{1B463D09-5856-5D4C-A513-F777C5385B2A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F6C1A200-6297-CB4C-9896-8F72C20FD0C2}" type="presOf" srcId="{78333BCB-1AC8-4A53-B490-F5DD1A292F66}" destId="{A6E76D8B-24D5-5145-8DCF-1F2B32E19126}" srcOrd="0" destOrd="0" presId="urn:microsoft.com/office/officeart/2005/8/layout/vList2"/>
    <dgm:cxn modelId="{9B6F9E17-18B5-A547-A8B5-E15908616E94}" type="presOf" srcId="{58CF3498-8AB1-4D61-A43D-3BDEA5D41B51}" destId="{074C64CE-3BBE-8148-8DED-E3420DD05259}" srcOrd="0" destOrd="0" presId="urn:microsoft.com/office/officeart/2005/8/layout/vList2"/>
    <dgm:cxn modelId="{CE013D18-9826-0A40-9EF9-5D637593AB9F}" type="presOf" srcId="{F79AEBB4-D03F-4F9A-B5E6-548C5D562B4F}" destId="{066BF717-D850-6F40-848D-10BB7C6C229E}" srcOrd="0" destOrd="0" presId="urn:microsoft.com/office/officeart/2005/8/layout/vList2"/>
    <dgm:cxn modelId="{57233022-493E-3048-BBE9-323E81E51BE7}" srcId="{58CF3498-8AB1-4D61-A43D-3BDEA5D41B51}" destId="{69747F12-0A56-0B41-9AC7-8E1268F5A18F}" srcOrd="6" destOrd="0" parTransId="{E2B75A1A-B0A6-6240-B421-3C24DF8AD2AB}" sibTransId="{E7D9CC39-7815-BD46-A1D9-FEEC1770608F}"/>
    <dgm:cxn modelId="{F58D8F2B-7D88-7547-854F-DCD717FB94AD}" type="presOf" srcId="{FA04CD3D-A5FD-4899-A993-64E5B65336E6}" destId="{951DFEA2-DCD4-734A-9AD4-C419ACF3AEC1}" srcOrd="0" destOrd="0" presId="urn:microsoft.com/office/officeart/2005/8/layout/vList2"/>
    <dgm:cxn modelId="{1B94F02D-99AB-044D-A9CA-E8569861BAEC}" type="presOf" srcId="{7EE05FE3-9FA4-4BE0-89F4-8B986DF4ADB7}" destId="{7AD642D7-B0CE-7349-B8F5-6C2311DB5CF4}" srcOrd="0" destOrd="0" presId="urn:microsoft.com/office/officeart/2005/8/layout/vList2"/>
    <dgm:cxn modelId="{B011C13B-C8DE-B046-B77C-23D905183263}" srcId="{58CF3498-8AB1-4D61-A43D-3BDEA5D41B51}" destId="{FF9EFD84-F91E-C84C-8129-9C9592DC1C9D}" srcOrd="10" destOrd="0" parTransId="{4A3D79A1-2C52-7944-A570-FA8F8908EAAD}" sibTransId="{F3CD2170-DE30-6344-8FAC-A20F991E69C3}"/>
    <dgm:cxn modelId="{E913614C-8BB8-7346-A4C2-44A85FBF7618}" type="presOf" srcId="{6C7BDDB3-8508-4754-9F55-342B37C267E1}" destId="{6BFD5673-47E0-024F-BD37-FC8452F77E6C}" srcOrd="0" destOrd="0" presId="urn:microsoft.com/office/officeart/2005/8/layout/vList2"/>
    <dgm:cxn modelId="{3C00A84F-5FF5-8443-9DCE-50715F035ACE}" type="presOf" srcId="{1B463D09-5856-5D4C-A513-F777C5385B2A}" destId="{B9766A79-ADEA-3745-ABE1-6051D2D08E03}" srcOrd="0" destOrd="0" presId="urn:microsoft.com/office/officeart/2005/8/layout/vList2"/>
    <dgm:cxn modelId="{58C88C55-10FC-544A-B61F-CF84E98E798A}" type="presOf" srcId="{5413E916-AFAF-7748-98BB-48CE6904D434}" destId="{9457F4AD-F028-704B-AC42-F2EE59A076A1}" srcOrd="0" destOrd="0" presId="urn:microsoft.com/office/officeart/2005/8/layout/vList2"/>
    <dgm:cxn modelId="{018BBE65-4592-4C9B-AD04-0E18C88CED91}" srcId="{58CF3498-8AB1-4D61-A43D-3BDEA5D41B51}" destId="{6C7BDDB3-8508-4754-9F55-342B37C267E1}" srcOrd="4" destOrd="0" parTransId="{79F6D417-5423-438F-91AF-CD77D13D15D3}" sibTransId="{C44E5000-3F9A-4DB1-8AFD-D9DE474EC84E}"/>
    <dgm:cxn modelId="{11F7CC77-D697-4E49-9CC8-44977AC06E4A}" type="presOf" srcId="{EBEE00B6-1F8E-B040-85F2-9762CE5F1E39}" destId="{987E8D89-6E10-FC44-8729-E03629D14332}" srcOrd="0" destOrd="0" presId="urn:microsoft.com/office/officeart/2005/8/layout/vList2"/>
    <dgm:cxn modelId="{34D3F57B-5E86-4626-B83C-FD8BBD50E59D}" srcId="{58CF3498-8AB1-4D61-A43D-3BDEA5D41B51}" destId="{F79AEBB4-D03F-4F9A-B5E6-548C5D562B4F}" srcOrd="0" destOrd="0" parTransId="{EB9691EB-B193-41D0-AA3D-ECA457511FF4}" sibTransId="{C54F1B31-28B6-4930-BFA0-47C270216F89}"/>
    <dgm:cxn modelId="{25116E89-0198-1949-9406-43ED3B88CDAB}" type="presOf" srcId="{606DA492-346F-D048-9CEF-ADA6F0CE7749}" destId="{301AF323-7F43-944D-8873-2B9D480B3960}" srcOrd="0" destOrd="0" presId="urn:microsoft.com/office/officeart/2005/8/layout/vList2"/>
    <dgm:cxn modelId="{CA02B18C-3FE1-B14E-BAD9-16E321BBB7E0}" type="presOf" srcId="{F895133A-A1CF-42E6-8954-01441A86D3A8}" destId="{F85A15C6-6E74-1F4E-ABD5-71D2E4FEC026}" srcOrd="0" destOrd="0" presId="urn:microsoft.com/office/officeart/2005/8/layout/vList2"/>
    <dgm:cxn modelId="{9A1AD896-2D44-C941-94FC-B71F1221B44D}" type="presOf" srcId="{FF9EFD84-F91E-C84C-8129-9C9592DC1C9D}" destId="{DD68A8C9-8C44-5049-AB0A-EA6B933E3BC6}" srcOrd="0" destOrd="0" presId="urn:microsoft.com/office/officeart/2005/8/layout/vList2"/>
    <dgm:cxn modelId="{8006279D-CD81-084E-B784-6E85FD8FB87C}" srcId="{58CF3498-8AB1-4D61-A43D-3BDEA5D41B51}" destId="{5413E916-AFAF-7748-98BB-48CE6904D434}" srcOrd="7" destOrd="0" parTransId="{4AF53CD4-7B39-8846-9CD1-3C5BB2A3F063}" sibTransId="{EE46760C-2016-2A42-8066-6E8538923DD4}"/>
    <dgm:cxn modelId="{A1228E9D-6565-7147-BA5E-BD527D5464BD}" srcId="{58CF3498-8AB1-4D61-A43D-3BDEA5D41B51}" destId="{1B463D09-5856-5D4C-A513-F777C5385B2A}" srcOrd="11" destOrd="0" parTransId="{37694423-9201-D24F-9DA7-CA8CD91019F4}" sibTransId="{92A4D162-D81E-B949-A8C0-2703FF437AFB}"/>
    <dgm:cxn modelId="{317A6CB9-80B9-4348-AAAE-EAE3DF7C40B6}" srcId="{58CF3498-8AB1-4D61-A43D-3BDEA5D41B51}" destId="{7EE05FE3-9FA4-4BE0-89F4-8B986DF4ADB7}" srcOrd="2" destOrd="0" parTransId="{7F0FE706-6F5B-41A4-8D44-60E0C9FC2379}" sibTransId="{DDAB0A17-8DBB-4331-86DD-7300314D2476}"/>
    <dgm:cxn modelId="{2E56E8C9-7DC1-FD48-8048-C8ED4E69C9F7}" srcId="{58CF3498-8AB1-4D61-A43D-3BDEA5D41B51}" destId="{EBEE00B6-1F8E-B040-85F2-9762CE5F1E39}" srcOrd="9" destOrd="0" parTransId="{573863B5-8FCE-B845-AAC0-8BC8B8DBF518}" sibTransId="{CA9DB371-32ED-6449-B2FD-593FC0DC0E62}"/>
    <dgm:cxn modelId="{F5EFFFCB-EED7-4DFB-A43F-40293A1D83E3}" srcId="{58CF3498-8AB1-4D61-A43D-3BDEA5D41B51}" destId="{F895133A-A1CF-42E6-8954-01441A86D3A8}" srcOrd="5" destOrd="0" parTransId="{07DC5815-0525-47D3-8146-394000E034B9}" sibTransId="{2F363E68-6B28-4E85-9C82-1B951F831EE1}"/>
    <dgm:cxn modelId="{21A5E8CE-51FE-3A4D-8C66-0E949C07379D}" srcId="{58CF3498-8AB1-4D61-A43D-3BDEA5D41B51}" destId="{606DA492-346F-D048-9CEF-ADA6F0CE7749}" srcOrd="8" destOrd="0" parTransId="{3D7701C7-4A43-4F4B-B532-C62A3A7A2678}" sibTransId="{6E989422-52AF-8E4A-9CEC-6426503920D8}"/>
    <dgm:cxn modelId="{E3B544D9-486A-0C41-BD7C-130EB6C17CA5}" type="presOf" srcId="{69747F12-0A56-0B41-9AC7-8E1268F5A18F}" destId="{FD63D277-72F7-5245-8742-3623DC26EBD7}" srcOrd="0" destOrd="0" presId="urn:microsoft.com/office/officeart/2005/8/layout/vList2"/>
    <dgm:cxn modelId="{2D03FBDF-C5D5-4754-BBE6-0EBF405DD391}" srcId="{58CF3498-8AB1-4D61-A43D-3BDEA5D41B51}" destId="{FA04CD3D-A5FD-4899-A993-64E5B65336E6}" srcOrd="3" destOrd="0" parTransId="{354E7186-028C-47B6-A8B4-DD0D5F3B9829}" sibTransId="{0F90F204-A3D0-4026-BA5B-B6A3DF7AE043}"/>
    <dgm:cxn modelId="{A790A0F6-5F83-45BF-AB91-95739625B597}" srcId="{58CF3498-8AB1-4D61-A43D-3BDEA5D41B51}" destId="{78333BCB-1AC8-4A53-B490-F5DD1A292F66}" srcOrd="1" destOrd="0" parTransId="{349006B2-2C38-4E3D-A1F1-CAA7C69C0526}" sibTransId="{194C28EE-E915-40A0-AE0E-942B2C7D121D}"/>
    <dgm:cxn modelId="{8F69D511-E86E-6B45-9B39-F1CC822D4E0E}" type="presParOf" srcId="{074C64CE-3BBE-8148-8DED-E3420DD05259}" destId="{066BF717-D850-6F40-848D-10BB7C6C229E}" srcOrd="0" destOrd="0" presId="urn:microsoft.com/office/officeart/2005/8/layout/vList2"/>
    <dgm:cxn modelId="{259CDC40-0077-9A4A-9668-BBF5667C4248}" type="presParOf" srcId="{074C64CE-3BBE-8148-8DED-E3420DD05259}" destId="{4966A931-428B-F942-9CCF-0DFBD7B33741}" srcOrd="1" destOrd="0" presId="urn:microsoft.com/office/officeart/2005/8/layout/vList2"/>
    <dgm:cxn modelId="{B1C32BE6-C4E3-474C-B780-DC4CF53FCDF1}" type="presParOf" srcId="{074C64CE-3BBE-8148-8DED-E3420DD05259}" destId="{A6E76D8B-24D5-5145-8DCF-1F2B32E19126}" srcOrd="2" destOrd="0" presId="urn:microsoft.com/office/officeart/2005/8/layout/vList2"/>
    <dgm:cxn modelId="{8170D348-1939-714F-93E0-5103171940C6}" type="presParOf" srcId="{074C64CE-3BBE-8148-8DED-E3420DD05259}" destId="{FE246FCC-EB3A-BA4E-B3AE-22DB045CBEB2}" srcOrd="3" destOrd="0" presId="urn:microsoft.com/office/officeart/2005/8/layout/vList2"/>
    <dgm:cxn modelId="{323A0714-6022-8D4F-B6E0-38AD4FD491DF}" type="presParOf" srcId="{074C64CE-3BBE-8148-8DED-E3420DD05259}" destId="{7AD642D7-B0CE-7349-B8F5-6C2311DB5CF4}" srcOrd="4" destOrd="0" presId="urn:microsoft.com/office/officeart/2005/8/layout/vList2"/>
    <dgm:cxn modelId="{427C8737-7583-A145-B364-4731AC3F3A75}" type="presParOf" srcId="{074C64CE-3BBE-8148-8DED-E3420DD05259}" destId="{4BC64652-ECE0-C048-A9E3-BDDEC29BC310}" srcOrd="5" destOrd="0" presId="urn:microsoft.com/office/officeart/2005/8/layout/vList2"/>
    <dgm:cxn modelId="{69B6D4F6-CA30-A44E-B704-8636C78C67B6}" type="presParOf" srcId="{074C64CE-3BBE-8148-8DED-E3420DD05259}" destId="{951DFEA2-DCD4-734A-9AD4-C419ACF3AEC1}" srcOrd="6" destOrd="0" presId="urn:microsoft.com/office/officeart/2005/8/layout/vList2"/>
    <dgm:cxn modelId="{BF71A5B7-6B70-A649-908F-6E18B4C8F8DA}" type="presParOf" srcId="{074C64CE-3BBE-8148-8DED-E3420DD05259}" destId="{7F8C8C3A-1C67-8F4A-B227-C669743841C4}" srcOrd="7" destOrd="0" presId="urn:microsoft.com/office/officeart/2005/8/layout/vList2"/>
    <dgm:cxn modelId="{53AF9FF0-5988-434E-A0A9-C32BC9D44307}" type="presParOf" srcId="{074C64CE-3BBE-8148-8DED-E3420DD05259}" destId="{6BFD5673-47E0-024F-BD37-FC8452F77E6C}" srcOrd="8" destOrd="0" presId="urn:microsoft.com/office/officeart/2005/8/layout/vList2"/>
    <dgm:cxn modelId="{E20CF215-193F-494B-8A17-6D2E9DC01FAA}" type="presParOf" srcId="{074C64CE-3BBE-8148-8DED-E3420DD05259}" destId="{5D8352B5-11D6-A645-9292-29E1C51F5996}" srcOrd="9" destOrd="0" presId="urn:microsoft.com/office/officeart/2005/8/layout/vList2"/>
    <dgm:cxn modelId="{EE60E65A-1E75-694E-94E2-BB7CC398BC53}" type="presParOf" srcId="{074C64CE-3BBE-8148-8DED-E3420DD05259}" destId="{F85A15C6-6E74-1F4E-ABD5-71D2E4FEC026}" srcOrd="10" destOrd="0" presId="urn:microsoft.com/office/officeart/2005/8/layout/vList2"/>
    <dgm:cxn modelId="{46E944BB-C630-124B-A1B7-43EABB603622}" type="presParOf" srcId="{074C64CE-3BBE-8148-8DED-E3420DD05259}" destId="{F0489404-5B55-004C-B6E8-287FB921C029}" srcOrd="11" destOrd="0" presId="urn:microsoft.com/office/officeart/2005/8/layout/vList2"/>
    <dgm:cxn modelId="{A9552C2E-80FC-9842-9052-C0818B6B18DD}" type="presParOf" srcId="{074C64CE-3BBE-8148-8DED-E3420DD05259}" destId="{FD63D277-72F7-5245-8742-3623DC26EBD7}" srcOrd="12" destOrd="0" presId="urn:microsoft.com/office/officeart/2005/8/layout/vList2"/>
    <dgm:cxn modelId="{12A31028-69BD-DD41-9CE7-28D3A8111185}" type="presParOf" srcId="{074C64CE-3BBE-8148-8DED-E3420DD05259}" destId="{AF10D2FD-7BF5-FC4C-BDA7-F944F7F11109}" srcOrd="13" destOrd="0" presId="urn:microsoft.com/office/officeart/2005/8/layout/vList2"/>
    <dgm:cxn modelId="{C47B33B4-A0D6-2E45-A4AB-612AB9341FA2}" type="presParOf" srcId="{074C64CE-3BBE-8148-8DED-E3420DD05259}" destId="{9457F4AD-F028-704B-AC42-F2EE59A076A1}" srcOrd="14" destOrd="0" presId="urn:microsoft.com/office/officeart/2005/8/layout/vList2"/>
    <dgm:cxn modelId="{0DB4C843-0F37-B84B-8808-76998FD99466}" type="presParOf" srcId="{074C64CE-3BBE-8148-8DED-E3420DD05259}" destId="{42AF73F5-F05F-1349-859C-8046EAC57969}" srcOrd="15" destOrd="0" presId="urn:microsoft.com/office/officeart/2005/8/layout/vList2"/>
    <dgm:cxn modelId="{D5134EF6-9859-7D46-BCE2-89F28D4B7D0D}" type="presParOf" srcId="{074C64CE-3BBE-8148-8DED-E3420DD05259}" destId="{301AF323-7F43-944D-8873-2B9D480B3960}" srcOrd="16" destOrd="0" presId="urn:microsoft.com/office/officeart/2005/8/layout/vList2"/>
    <dgm:cxn modelId="{538FEB23-4AF9-1140-A9C7-1287D84EE274}" type="presParOf" srcId="{074C64CE-3BBE-8148-8DED-E3420DD05259}" destId="{E3899E10-B168-034F-A04D-1650B9ABB475}" srcOrd="17" destOrd="0" presId="urn:microsoft.com/office/officeart/2005/8/layout/vList2"/>
    <dgm:cxn modelId="{5E336AA4-5C9E-2741-8989-2C6638036D08}" type="presParOf" srcId="{074C64CE-3BBE-8148-8DED-E3420DD05259}" destId="{987E8D89-6E10-FC44-8729-E03629D14332}" srcOrd="18" destOrd="0" presId="urn:microsoft.com/office/officeart/2005/8/layout/vList2"/>
    <dgm:cxn modelId="{40280C67-F0AC-F042-A014-288CFEEF85FA}" type="presParOf" srcId="{074C64CE-3BBE-8148-8DED-E3420DD05259}" destId="{1ED40BC9-F5CB-1F4A-9050-C0B4CC6393A4}" srcOrd="19" destOrd="0" presId="urn:microsoft.com/office/officeart/2005/8/layout/vList2"/>
    <dgm:cxn modelId="{DCC7B9DC-3679-3B46-A22E-22475B791F37}" type="presParOf" srcId="{074C64CE-3BBE-8148-8DED-E3420DD05259}" destId="{DD68A8C9-8C44-5049-AB0A-EA6B933E3BC6}" srcOrd="20" destOrd="0" presId="urn:microsoft.com/office/officeart/2005/8/layout/vList2"/>
    <dgm:cxn modelId="{B60D8691-87D5-D94B-8AC3-5D277251A467}" type="presParOf" srcId="{074C64CE-3BBE-8148-8DED-E3420DD05259}" destId="{87572B68-9953-334E-89F3-ACE3CF87E606}" srcOrd="21" destOrd="0" presId="urn:microsoft.com/office/officeart/2005/8/layout/vList2"/>
    <dgm:cxn modelId="{5549D1D0-9940-DF40-925A-C659F6C3D27D}" type="presParOf" srcId="{074C64CE-3BBE-8148-8DED-E3420DD05259}" destId="{B9766A79-ADEA-3745-ABE1-6051D2D08E03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4DCCA-2447-40D5-AD6B-0270B6E7517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807769-68C6-4F5A-9AEA-C3315FC8F708}">
      <dgm:prSet/>
      <dgm:spPr/>
      <dgm:t>
        <a:bodyPr/>
        <a:lstStyle/>
        <a:p>
          <a:r>
            <a:rPr lang="en-US"/>
            <a:t>NIC</a:t>
          </a:r>
        </a:p>
      </dgm:t>
    </dgm:pt>
    <dgm:pt modelId="{E523B6FF-0813-4E0D-A7C7-3310A92F9600}" type="parTrans" cxnId="{22E0BBCF-81C2-4972-98F6-37AFB97D187F}">
      <dgm:prSet/>
      <dgm:spPr/>
      <dgm:t>
        <a:bodyPr/>
        <a:lstStyle/>
        <a:p>
          <a:endParaRPr lang="en-US"/>
        </a:p>
      </dgm:t>
    </dgm:pt>
    <dgm:pt modelId="{9188F7F9-CBCE-4BE1-AEE4-6710F6561199}" type="sibTrans" cxnId="{22E0BBCF-81C2-4972-98F6-37AFB97D187F}">
      <dgm:prSet/>
      <dgm:spPr/>
      <dgm:t>
        <a:bodyPr/>
        <a:lstStyle/>
        <a:p>
          <a:endParaRPr lang="en-US"/>
        </a:p>
      </dgm:t>
    </dgm:pt>
    <dgm:pt modelId="{6206DC05-2493-4D77-9DCD-AB5A87C4B999}">
      <dgm:prSet/>
      <dgm:spPr/>
      <dgm:t>
        <a:bodyPr/>
        <a:lstStyle/>
        <a:p>
          <a:r>
            <a:rPr lang="en-US" dirty="0"/>
            <a:t>ASG</a:t>
          </a:r>
        </a:p>
      </dgm:t>
    </dgm:pt>
    <dgm:pt modelId="{457E8520-6FB1-4CD8-B3F2-19020BABEE13}" type="parTrans" cxnId="{7415C261-5409-4B0A-83B1-12E25CA89A86}">
      <dgm:prSet/>
      <dgm:spPr/>
      <dgm:t>
        <a:bodyPr/>
        <a:lstStyle/>
        <a:p>
          <a:endParaRPr lang="en-US"/>
        </a:p>
      </dgm:t>
    </dgm:pt>
    <dgm:pt modelId="{39CD6DE6-CE6E-4D47-8CEA-FF17D8974307}" type="sibTrans" cxnId="{7415C261-5409-4B0A-83B1-12E25CA89A86}">
      <dgm:prSet/>
      <dgm:spPr/>
      <dgm:t>
        <a:bodyPr/>
        <a:lstStyle/>
        <a:p>
          <a:endParaRPr lang="en-US"/>
        </a:p>
      </dgm:t>
    </dgm:pt>
    <dgm:pt modelId="{12001731-5D45-41F2-AB09-DB1D8A6AD4B1}">
      <dgm:prSet/>
      <dgm:spPr/>
      <dgm:t>
        <a:bodyPr/>
        <a:lstStyle/>
        <a:p>
          <a:r>
            <a:rPr lang="en-US" dirty="0"/>
            <a:t>MILLIMAN</a:t>
          </a:r>
        </a:p>
      </dgm:t>
    </dgm:pt>
    <dgm:pt modelId="{12C950B7-D04D-4670-A8EB-EC93EF2C6666}" type="parTrans" cxnId="{4CDD6E69-90FB-4532-9256-493736F8F4CC}">
      <dgm:prSet/>
      <dgm:spPr/>
      <dgm:t>
        <a:bodyPr/>
        <a:lstStyle/>
        <a:p>
          <a:endParaRPr lang="en-US"/>
        </a:p>
      </dgm:t>
    </dgm:pt>
    <dgm:pt modelId="{A9F00C86-342A-4E8F-B31E-A995B62763C4}" type="sibTrans" cxnId="{4CDD6E69-90FB-4532-9256-493736F8F4CC}">
      <dgm:prSet/>
      <dgm:spPr/>
      <dgm:t>
        <a:bodyPr/>
        <a:lstStyle/>
        <a:p>
          <a:endParaRPr lang="en-US"/>
        </a:p>
      </dgm:t>
    </dgm:pt>
    <dgm:pt modelId="{97517D36-65E0-4EF3-82F4-4754FEDF9008}">
      <dgm:prSet/>
      <dgm:spPr/>
      <dgm:t>
        <a:bodyPr/>
        <a:lstStyle/>
        <a:p>
          <a:r>
            <a:rPr lang="en-US"/>
            <a:t>EMPLOYERS</a:t>
          </a:r>
        </a:p>
      </dgm:t>
    </dgm:pt>
    <dgm:pt modelId="{D7B6A05F-ACE1-4250-BC3C-DCF256C96EED}" type="parTrans" cxnId="{CE43AD94-FDFA-42E4-A8E1-4C02CDA3FE68}">
      <dgm:prSet/>
      <dgm:spPr/>
      <dgm:t>
        <a:bodyPr/>
        <a:lstStyle/>
        <a:p>
          <a:endParaRPr lang="en-US"/>
        </a:p>
      </dgm:t>
    </dgm:pt>
    <dgm:pt modelId="{77B40C5C-4F21-44DE-96A4-B1773E7E0D99}" type="sibTrans" cxnId="{CE43AD94-FDFA-42E4-A8E1-4C02CDA3FE68}">
      <dgm:prSet/>
      <dgm:spPr/>
      <dgm:t>
        <a:bodyPr/>
        <a:lstStyle/>
        <a:p>
          <a:endParaRPr lang="en-US"/>
        </a:p>
      </dgm:t>
    </dgm:pt>
    <dgm:pt modelId="{BFF22481-28ED-DE46-845D-AA85640880D7}" type="pres">
      <dgm:prSet presAssocID="{C344DCCA-2447-40D5-AD6B-0270B6E751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EFE3DC-AEEB-D545-B7C0-DCD9563A62C0}" type="pres">
      <dgm:prSet presAssocID="{A5807769-68C6-4F5A-9AEA-C3315FC8F708}" presName="root" presStyleCnt="0"/>
      <dgm:spPr/>
    </dgm:pt>
    <dgm:pt modelId="{4E531CAF-EF13-E34A-9606-1ABF95A83B68}" type="pres">
      <dgm:prSet presAssocID="{A5807769-68C6-4F5A-9AEA-C3315FC8F708}" presName="rootComposite" presStyleCnt="0"/>
      <dgm:spPr/>
    </dgm:pt>
    <dgm:pt modelId="{AAF392FA-E0C1-A24F-B67F-9F8AC2B12E4C}" type="pres">
      <dgm:prSet presAssocID="{A5807769-68C6-4F5A-9AEA-C3315FC8F708}" presName="rootText" presStyleLbl="node1" presStyleIdx="0" presStyleCnt="4"/>
      <dgm:spPr/>
    </dgm:pt>
    <dgm:pt modelId="{9EBE88A8-E5B2-6E48-85A8-60CD736CC578}" type="pres">
      <dgm:prSet presAssocID="{A5807769-68C6-4F5A-9AEA-C3315FC8F708}" presName="rootConnector" presStyleLbl="node1" presStyleIdx="0" presStyleCnt="4"/>
      <dgm:spPr/>
    </dgm:pt>
    <dgm:pt modelId="{74BBCF9B-FEE1-9D45-9527-6041F38EBAD9}" type="pres">
      <dgm:prSet presAssocID="{A5807769-68C6-4F5A-9AEA-C3315FC8F708}" presName="childShape" presStyleCnt="0"/>
      <dgm:spPr/>
    </dgm:pt>
    <dgm:pt modelId="{D44F9C67-0F73-5244-B807-565DA49BB81D}" type="pres">
      <dgm:prSet presAssocID="{6206DC05-2493-4D77-9DCD-AB5A87C4B999}" presName="root" presStyleCnt="0"/>
      <dgm:spPr/>
    </dgm:pt>
    <dgm:pt modelId="{905FBAB1-23CE-AA4C-8C8C-66C364B1D37A}" type="pres">
      <dgm:prSet presAssocID="{6206DC05-2493-4D77-9DCD-AB5A87C4B999}" presName="rootComposite" presStyleCnt="0"/>
      <dgm:spPr/>
    </dgm:pt>
    <dgm:pt modelId="{990CF5A1-264F-CC43-8EEA-8F6CA0F698BA}" type="pres">
      <dgm:prSet presAssocID="{6206DC05-2493-4D77-9DCD-AB5A87C4B999}" presName="rootText" presStyleLbl="node1" presStyleIdx="1" presStyleCnt="4"/>
      <dgm:spPr/>
    </dgm:pt>
    <dgm:pt modelId="{23D8102D-3B34-4A44-B969-807569CB0A7E}" type="pres">
      <dgm:prSet presAssocID="{6206DC05-2493-4D77-9DCD-AB5A87C4B999}" presName="rootConnector" presStyleLbl="node1" presStyleIdx="1" presStyleCnt="4"/>
      <dgm:spPr/>
    </dgm:pt>
    <dgm:pt modelId="{3A0D5F00-B368-B84B-8173-D9A5DED877E5}" type="pres">
      <dgm:prSet presAssocID="{6206DC05-2493-4D77-9DCD-AB5A87C4B999}" presName="childShape" presStyleCnt="0"/>
      <dgm:spPr/>
    </dgm:pt>
    <dgm:pt modelId="{D189D00A-318D-3542-94C6-9C83DCA6AE03}" type="pres">
      <dgm:prSet presAssocID="{12001731-5D45-41F2-AB09-DB1D8A6AD4B1}" presName="root" presStyleCnt="0"/>
      <dgm:spPr/>
    </dgm:pt>
    <dgm:pt modelId="{CD470603-7DBB-5047-BBE8-034CC09F2DF4}" type="pres">
      <dgm:prSet presAssocID="{12001731-5D45-41F2-AB09-DB1D8A6AD4B1}" presName="rootComposite" presStyleCnt="0"/>
      <dgm:spPr/>
    </dgm:pt>
    <dgm:pt modelId="{01AD5E24-61A9-8241-8FC2-39FC09B2EC71}" type="pres">
      <dgm:prSet presAssocID="{12001731-5D45-41F2-AB09-DB1D8A6AD4B1}" presName="rootText" presStyleLbl="node1" presStyleIdx="2" presStyleCnt="4"/>
      <dgm:spPr/>
    </dgm:pt>
    <dgm:pt modelId="{EC8B0794-BD39-ED49-B174-244B6CDCD855}" type="pres">
      <dgm:prSet presAssocID="{12001731-5D45-41F2-AB09-DB1D8A6AD4B1}" presName="rootConnector" presStyleLbl="node1" presStyleIdx="2" presStyleCnt="4"/>
      <dgm:spPr/>
    </dgm:pt>
    <dgm:pt modelId="{A1E07C83-2A18-6D4E-BE34-0D7A3D37F96C}" type="pres">
      <dgm:prSet presAssocID="{12001731-5D45-41F2-AB09-DB1D8A6AD4B1}" presName="childShape" presStyleCnt="0"/>
      <dgm:spPr/>
    </dgm:pt>
    <dgm:pt modelId="{EF4EB196-654B-0C4A-A8FB-725028FA49FC}" type="pres">
      <dgm:prSet presAssocID="{97517D36-65E0-4EF3-82F4-4754FEDF9008}" presName="root" presStyleCnt="0"/>
      <dgm:spPr/>
    </dgm:pt>
    <dgm:pt modelId="{172DCF78-9A09-F34F-BE7C-BDA6381B09E9}" type="pres">
      <dgm:prSet presAssocID="{97517D36-65E0-4EF3-82F4-4754FEDF9008}" presName="rootComposite" presStyleCnt="0"/>
      <dgm:spPr/>
    </dgm:pt>
    <dgm:pt modelId="{51034B62-4866-AD44-A626-C6AB19A4F6DE}" type="pres">
      <dgm:prSet presAssocID="{97517D36-65E0-4EF3-82F4-4754FEDF9008}" presName="rootText" presStyleLbl="node1" presStyleIdx="3" presStyleCnt="4"/>
      <dgm:spPr/>
    </dgm:pt>
    <dgm:pt modelId="{FC68619D-7DD5-794D-BD8F-5FA3C6DA4708}" type="pres">
      <dgm:prSet presAssocID="{97517D36-65E0-4EF3-82F4-4754FEDF9008}" presName="rootConnector" presStyleLbl="node1" presStyleIdx="3" presStyleCnt="4"/>
      <dgm:spPr/>
    </dgm:pt>
    <dgm:pt modelId="{D1899E7C-1BDD-7540-BE8D-9CDE6B702BC7}" type="pres">
      <dgm:prSet presAssocID="{97517D36-65E0-4EF3-82F4-4754FEDF9008}" presName="childShape" presStyleCnt="0"/>
      <dgm:spPr/>
    </dgm:pt>
  </dgm:ptLst>
  <dgm:cxnLst>
    <dgm:cxn modelId="{2F998803-D8B0-4242-8CF6-893DA9C47693}" type="presOf" srcId="{A5807769-68C6-4F5A-9AEA-C3315FC8F708}" destId="{9EBE88A8-E5B2-6E48-85A8-60CD736CC578}" srcOrd="1" destOrd="0" presId="urn:microsoft.com/office/officeart/2005/8/layout/hierarchy3"/>
    <dgm:cxn modelId="{07EB9506-3C23-A540-863D-101C836A4A0D}" type="presOf" srcId="{12001731-5D45-41F2-AB09-DB1D8A6AD4B1}" destId="{01AD5E24-61A9-8241-8FC2-39FC09B2EC71}" srcOrd="0" destOrd="0" presId="urn:microsoft.com/office/officeart/2005/8/layout/hierarchy3"/>
    <dgm:cxn modelId="{04058023-312B-DE49-A7A6-670467DA2D95}" type="presOf" srcId="{12001731-5D45-41F2-AB09-DB1D8A6AD4B1}" destId="{EC8B0794-BD39-ED49-B174-244B6CDCD855}" srcOrd="1" destOrd="0" presId="urn:microsoft.com/office/officeart/2005/8/layout/hierarchy3"/>
    <dgm:cxn modelId="{AC838728-CF35-6548-9B32-ABE08E52FCA9}" type="presOf" srcId="{97517D36-65E0-4EF3-82F4-4754FEDF9008}" destId="{FC68619D-7DD5-794D-BD8F-5FA3C6DA4708}" srcOrd="1" destOrd="0" presId="urn:microsoft.com/office/officeart/2005/8/layout/hierarchy3"/>
    <dgm:cxn modelId="{6B521961-73ED-C24F-A9B7-AF2BD0E911B4}" type="presOf" srcId="{A5807769-68C6-4F5A-9AEA-C3315FC8F708}" destId="{AAF392FA-E0C1-A24F-B67F-9F8AC2B12E4C}" srcOrd="0" destOrd="0" presId="urn:microsoft.com/office/officeart/2005/8/layout/hierarchy3"/>
    <dgm:cxn modelId="{7415C261-5409-4B0A-83B1-12E25CA89A86}" srcId="{C344DCCA-2447-40D5-AD6B-0270B6E75173}" destId="{6206DC05-2493-4D77-9DCD-AB5A87C4B999}" srcOrd="1" destOrd="0" parTransId="{457E8520-6FB1-4CD8-B3F2-19020BABEE13}" sibTransId="{39CD6DE6-CE6E-4D47-8CEA-FF17D8974307}"/>
    <dgm:cxn modelId="{4CDD6E69-90FB-4532-9256-493736F8F4CC}" srcId="{C344DCCA-2447-40D5-AD6B-0270B6E75173}" destId="{12001731-5D45-41F2-AB09-DB1D8A6AD4B1}" srcOrd="2" destOrd="0" parTransId="{12C950B7-D04D-4670-A8EB-EC93EF2C6666}" sibTransId="{A9F00C86-342A-4E8F-B31E-A995B62763C4}"/>
    <dgm:cxn modelId="{E9DDF972-DD1B-6E48-9EDC-B654BBB8814E}" type="presOf" srcId="{97517D36-65E0-4EF3-82F4-4754FEDF9008}" destId="{51034B62-4866-AD44-A626-C6AB19A4F6DE}" srcOrd="0" destOrd="0" presId="urn:microsoft.com/office/officeart/2005/8/layout/hierarchy3"/>
    <dgm:cxn modelId="{CE43AD94-FDFA-42E4-A8E1-4C02CDA3FE68}" srcId="{C344DCCA-2447-40D5-AD6B-0270B6E75173}" destId="{97517D36-65E0-4EF3-82F4-4754FEDF9008}" srcOrd="3" destOrd="0" parTransId="{D7B6A05F-ACE1-4250-BC3C-DCF256C96EED}" sibTransId="{77B40C5C-4F21-44DE-96A4-B1773E7E0D99}"/>
    <dgm:cxn modelId="{22E0BBCF-81C2-4972-98F6-37AFB97D187F}" srcId="{C344DCCA-2447-40D5-AD6B-0270B6E75173}" destId="{A5807769-68C6-4F5A-9AEA-C3315FC8F708}" srcOrd="0" destOrd="0" parTransId="{E523B6FF-0813-4E0D-A7C7-3310A92F9600}" sibTransId="{9188F7F9-CBCE-4BE1-AEE4-6710F6561199}"/>
    <dgm:cxn modelId="{8D0ED2E4-9C65-1C45-A718-5834F06147EF}" type="presOf" srcId="{C344DCCA-2447-40D5-AD6B-0270B6E75173}" destId="{BFF22481-28ED-DE46-845D-AA85640880D7}" srcOrd="0" destOrd="0" presId="urn:microsoft.com/office/officeart/2005/8/layout/hierarchy3"/>
    <dgm:cxn modelId="{A43BC9E7-24FC-F148-9409-3C98CB5EBAFE}" type="presOf" srcId="{6206DC05-2493-4D77-9DCD-AB5A87C4B999}" destId="{990CF5A1-264F-CC43-8EEA-8F6CA0F698BA}" srcOrd="0" destOrd="0" presId="urn:microsoft.com/office/officeart/2005/8/layout/hierarchy3"/>
    <dgm:cxn modelId="{1E37A2F5-DB8E-1A41-A5D8-54055B48222A}" type="presOf" srcId="{6206DC05-2493-4D77-9DCD-AB5A87C4B999}" destId="{23D8102D-3B34-4A44-B969-807569CB0A7E}" srcOrd="1" destOrd="0" presId="urn:microsoft.com/office/officeart/2005/8/layout/hierarchy3"/>
    <dgm:cxn modelId="{AFF2FAF4-2AF7-224A-B403-004CAD853E26}" type="presParOf" srcId="{BFF22481-28ED-DE46-845D-AA85640880D7}" destId="{BAEFE3DC-AEEB-D545-B7C0-DCD9563A62C0}" srcOrd="0" destOrd="0" presId="urn:microsoft.com/office/officeart/2005/8/layout/hierarchy3"/>
    <dgm:cxn modelId="{4B1D909A-93AA-4B46-8F0F-4BF233297ED3}" type="presParOf" srcId="{BAEFE3DC-AEEB-D545-B7C0-DCD9563A62C0}" destId="{4E531CAF-EF13-E34A-9606-1ABF95A83B68}" srcOrd="0" destOrd="0" presId="urn:microsoft.com/office/officeart/2005/8/layout/hierarchy3"/>
    <dgm:cxn modelId="{64F9F556-3C17-D844-951B-B996F8E934B1}" type="presParOf" srcId="{4E531CAF-EF13-E34A-9606-1ABF95A83B68}" destId="{AAF392FA-E0C1-A24F-B67F-9F8AC2B12E4C}" srcOrd="0" destOrd="0" presId="urn:microsoft.com/office/officeart/2005/8/layout/hierarchy3"/>
    <dgm:cxn modelId="{A4D4AACD-D6A4-4842-B52D-8D62306EAE22}" type="presParOf" srcId="{4E531CAF-EF13-E34A-9606-1ABF95A83B68}" destId="{9EBE88A8-E5B2-6E48-85A8-60CD736CC578}" srcOrd="1" destOrd="0" presId="urn:microsoft.com/office/officeart/2005/8/layout/hierarchy3"/>
    <dgm:cxn modelId="{F8E2C6BF-7AF4-E44B-B8CC-4DFDAF830AF1}" type="presParOf" srcId="{BAEFE3DC-AEEB-D545-B7C0-DCD9563A62C0}" destId="{74BBCF9B-FEE1-9D45-9527-6041F38EBAD9}" srcOrd="1" destOrd="0" presId="urn:microsoft.com/office/officeart/2005/8/layout/hierarchy3"/>
    <dgm:cxn modelId="{AA9E96AF-7494-A942-9755-024BEBCE6538}" type="presParOf" srcId="{BFF22481-28ED-DE46-845D-AA85640880D7}" destId="{D44F9C67-0F73-5244-B807-565DA49BB81D}" srcOrd="1" destOrd="0" presId="urn:microsoft.com/office/officeart/2005/8/layout/hierarchy3"/>
    <dgm:cxn modelId="{14966957-1D24-1246-A1CF-CC8911524FB5}" type="presParOf" srcId="{D44F9C67-0F73-5244-B807-565DA49BB81D}" destId="{905FBAB1-23CE-AA4C-8C8C-66C364B1D37A}" srcOrd="0" destOrd="0" presId="urn:microsoft.com/office/officeart/2005/8/layout/hierarchy3"/>
    <dgm:cxn modelId="{E3B99A84-16E5-8E48-96E6-3C9DA6243138}" type="presParOf" srcId="{905FBAB1-23CE-AA4C-8C8C-66C364B1D37A}" destId="{990CF5A1-264F-CC43-8EEA-8F6CA0F698BA}" srcOrd="0" destOrd="0" presId="urn:microsoft.com/office/officeart/2005/8/layout/hierarchy3"/>
    <dgm:cxn modelId="{EBA0E641-8CFB-AD4A-9566-820A3B5651CA}" type="presParOf" srcId="{905FBAB1-23CE-AA4C-8C8C-66C364B1D37A}" destId="{23D8102D-3B34-4A44-B969-807569CB0A7E}" srcOrd="1" destOrd="0" presId="urn:microsoft.com/office/officeart/2005/8/layout/hierarchy3"/>
    <dgm:cxn modelId="{D8116834-AA46-9B4E-B74F-4766BB2CBEA0}" type="presParOf" srcId="{D44F9C67-0F73-5244-B807-565DA49BB81D}" destId="{3A0D5F00-B368-B84B-8173-D9A5DED877E5}" srcOrd="1" destOrd="0" presId="urn:microsoft.com/office/officeart/2005/8/layout/hierarchy3"/>
    <dgm:cxn modelId="{C141ACBE-3CBB-EF4C-AF45-E8767BDEF670}" type="presParOf" srcId="{BFF22481-28ED-DE46-845D-AA85640880D7}" destId="{D189D00A-318D-3542-94C6-9C83DCA6AE03}" srcOrd="2" destOrd="0" presId="urn:microsoft.com/office/officeart/2005/8/layout/hierarchy3"/>
    <dgm:cxn modelId="{7D47380F-B2BE-A240-BE57-4C34F918D392}" type="presParOf" srcId="{D189D00A-318D-3542-94C6-9C83DCA6AE03}" destId="{CD470603-7DBB-5047-BBE8-034CC09F2DF4}" srcOrd="0" destOrd="0" presId="urn:microsoft.com/office/officeart/2005/8/layout/hierarchy3"/>
    <dgm:cxn modelId="{0C3C2B1F-CB2E-AA4D-9689-A78B35E2D91C}" type="presParOf" srcId="{CD470603-7DBB-5047-BBE8-034CC09F2DF4}" destId="{01AD5E24-61A9-8241-8FC2-39FC09B2EC71}" srcOrd="0" destOrd="0" presId="urn:microsoft.com/office/officeart/2005/8/layout/hierarchy3"/>
    <dgm:cxn modelId="{8CC85AE3-AF08-6948-A812-64A878C55701}" type="presParOf" srcId="{CD470603-7DBB-5047-BBE8-034CC09F2DF4}" destId="{EC8B0794-BD39-ED49-B174-244B6CDCD855}" srcOrd="1" destOrd="0" presId="urn:microsoft.com/office/officeart/2005/8/layout/hierarchy3"/>
    <dgm:cxn modelId="{DF911DE0-741C-F84A-99CF-26D72E7C9FA8}" type="presParOf" srcId="{D189D00A-318D-3542-94C6-9C83DCA6AE03}" destId="{A1E07C83-2A18-6D4E-BE34-0D7A3D37F96C}" srcOrd="1" destOrd="0" presId="urn:microsoft.com/office/officeart/2005/8/layout/hierarchy3"/>
    <dgm:cxn modelId="{4C571E90-4B2A-9A43-9847-E00E043C5AB7}" type="presParOf" srcId="{BFF22481-28ED-DE46-845D-AA85640880D7}" destId="{EF4EB196-654B-0C4A-A8FB-725028FA49FC}" srcOrd="3" destOrd="0" presId="urn:microsoft.com/office/officeart/2005/8/layout/hierarchy3"/>
    <dgm:cxn modelId="{3A5433A0-0CED-574A-8FD1-461A8455F45D}" type="presParOf" srcId="{EF4EB196-654B-0C4A-A8FB-725028FA49FC}" destId="{172DCF78-9A09-F34F-BE7C-BDA6381B09E9}" srcOrd="0" destOrd="0" presId="urn:microsoft.com/office/officeart/2005/8/layout/hierarchy3"/>
    <dgm:cxn modelId="{6226D625-C1D6-D847-83B1-6F3E6E289E09}" type="presParOf" srcId="{172DCF78-9A09-F34F-BE7C-BDA6381B09E9}" destId="{51034B62-4866-AD44-A626-C6AB19A4F6DE}" srcOrd="0" destOrd="0" presId="urn:microsoft.com/office/officeart/2005/8/layout/hierarchy3"/>
    <dgm:cxn modelId="{F1BE1DC5-CE73-524B-89D2-E0DD60C16F80}" type="presParOf" srcId="{172DCF78-9A09-F34F-BE7C-BDA6381B09E9}" destId="{FC68619D-7DD5-794D-BD8F-5FA3C6DA4708}" srcOrd="1" destOrd="0" presId="urn:microsoft.com/office/officeart/2005/8/layout/hierarchy3"/>
    <dgm:cxn modelId="{8E31498F-3A41-324C-971E-13EF0EB7A547}" type="presParOf" srcId="{EF4EB196-654B-0C4A-A8FB-725028FA49FC}" destId="{D1899E7C-1BDD-7540-BE8D-9CDE6B702BC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44DCCA-2447-40D5-AD6B-0270B6E7517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807769-68C6-4F5A-9AEA-C3315FC8F708}">
      <dgm:prSet/>
      <dgm:spPr/>
      <dgm:t>
        <a:bodyPr/>
        <a:lstStyle/>
        <a:p>
          <a:r>
            <a:rPr lang="en-US"/>
            <a:t>NIC</a:t>
          </a:r>
        </a:p>
      </dgm:t>
    </dgm:pt>
    <dgm:pt modelId="{E523B6FF-0813-4E0D-A7C7-3310A92F9600}" type="parTrans" cxnId="{22E0BBCF-81C2-4972-98F6-37AFB97D187F}">
      <dgm:prSet/>
      <dgm:spPr/>
      <dgm:t>
        <a:bodyPr/>
        <a:lstStyle/>
        <a:p>
          <a:endParaRPr lang="en-US"/>
        </a:p>
      </dgm:t>
    </dgm:pt>
    <dgm:pt modelId="{9188F7F9-CBCE-4BE1-AEE4-6710F6561199}" type="sibTrans" cxnId="{22E0BBCF-81C2-4972-98F6-37AFB97D187F}">
      <dgm:prSet/>
      <dgm:spPr/>
      <dgm:t>
        <a:bodyPr/>
        <a:lstStyle/>
        <a:p>
          <a:endParaRPr lang="en-US"/>
        </a:p>
      </dgm:t>
    </dgm:pt>
    <dgm:pt modelId="{6206DC05-2493-4D77-9DCD-AB5A87C4B999}">
      <dgm:prSet/>
      <dgm:spPr/>
      <dgm:t>
        <a:bodyPr/>
        <a:lstStyle/>
        <a:p>
          <a:r>
            <a:rPr lang="en-US"/>
            <a:t>ASG</a:t>
          </a:r>
        </a:p>
      </dgm:t>
    </dgm:pt>
    <dgm:pt modelId="{457E8520-6FB1-4CD8-B3F2-19020BABEE13}" type="parTrans" cxnId="{7415C261-5409-4B0A-83B1-12E25CA89A86}">
      <dgm:prSet/>
      <dgm:spPr/>
      <dgm:t>
        <a:bodyPr/>
        <a:lstStyle/>
        <a:p>
          <a:endParaRPr lang="en-US"/>
        </a:p>
      </dgm:t>
    </dgm:pt>
    <dgm:pt modelId="{39CD6DE6-CE6E-4D47-8CEA-FF17D8974307}" type="sibTrans" cxnId="{7415C261-5409-4B0A-83B1-12E25CA89A86}">
      <dgm:prSet/>
      <dgm:spPr/>
      <dgm:t>
        <a:bodyPr/>
        <a:lstStyle/>
        <a:p>
          <a:endParaRPr lang="en-US"/>
        </a:p>
      </dgm:t>
    </dgm:pt>
    <dgm:pt modelId="{12001731-5D45-41F2-AB09-DB1D8A6AD4B1}">
      <dgm:prSet/>
      <dgm:spPr/>
      <dgm:t>
        <a:bodyPr/>
        <a:lstStyle/>
        <a:p>
          <a:r>
            <a:rPr lang="en-US"/>
            <a:t>GIZ</a:t>
          </a:r>
        </a:p>
      </dgm:t>
    </dgm:pt>
    <dgm:pt modelId="{12C950B7-D04D-4670-A8EB-EC93EF2C6666}" type="parTrans" cxnId="{4CDD6E69-90FB-4532-9256-493736F8F4CC}">
      <dgm:prSet/>
      <dgm:spPr/>
      <dgm:t>
        <a:bodyPr/>
        <a:lstStyle/>
        <a:p>
          <a:endParaRPr lang="en-US"/>
        </a:p>
      </dgm:t>
    </dgm:pt>
    <dgm:pt modelId="{A9F00C86-342A-4E8F-B31E-A995B62763C4}" type="sibTrans" cxnId="{4CDD6E69-90FB-4532-9256-493736F8F4CC}">
      <dgm:prSet/>
      <dgm:spPr/>
      <dgm:t>
        <a:bodyPr/>
        <a:lstStyle/>
        <a:p>
          <a:endParaRPr lang="en-US"/>
        </a:p>
      </dgm:t>
    </dgm:pt>
    <dgm:pt modelId="{97517D36-65E0-4EF3-82F4-4754FEDF9008}">
      <dgm:prSet/>
      <dgm:spPr/>
      <dgm:t>
        <a:bodyPr/>
        <a:lstStyle/>
        <a:p>
          <a:r>
            <a:rPr lang="en-US"/>
            <a:t>EMPLOYERS</a:t>
          </a:r>
        </a:p>
      </dgm:t>
    </dgm:pt>
    <dgm:pt modelId="{D7B6A05F-ACE1-4250-BC3C-DCF256C96EED}" type="parTrans" cxnId="{CE43AD94-FDFA-42E4-A8E1-4C02CDA3FE68}">
      <dgm:prSet/>
      <dgm:spPr/>
      <dgm:t>
        <a:bodyPr/>
        <a:lstStyle/>
        <a:p>
          <a:endParaRPr lang="en-US"/>
        </a:p>
      </dgm:t>
    </dgm:pt>
    <dgm:pt modelId="{77B40C5C-4F21-44DE-96A4-B1773E7E0D99}" type="sibTrans" cxnId="{CE43AD94-FDFA-42E4-A8E1-4C02CDA3FE68}">
      <dgm:prSet/>
      <dgm:spPr/>
      <dgm:t>
        <a:bodyPr/>
        <a:lstStyle/>
        <a:p>
          <a:endParaRPr lang="en-US"/>
        </a:p>
      </dgm:t>
    </dgm:pt>
    <dgm:pt modelId="{BFF22481-28ED-DE46-845D-AA85640880D7}" type="pres">
      <dgm:prSet presAssocID="{C344DCCA-2447-40D5-AD6B-0270B6E751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EFE3DC-AEEB-D545-B7C0-DCD9563A62C0}" type="pres">
      <dgm:prSet presAssocID="{A5807769-68C6-4F5A-9AEA-C3315FC8F708}" presName="root" presStyleCnt="0"/>
      <dgm:spPr/>
    </dgm:pt>
    <dgm:pt modelId="{4E531CAF-EF13-E34A-9606-1ABF95A83B68}" type="pres">
      <dgm:prSet presAssocID="{A5807769-68C6-4F5A-9AEA-C3315FC8F708}" presName="rootComposite" presStyleCnt="0"/>
      <dgm:spPr/>
    </dgm:pt>
    <dgm:pt modelId="{AAF392FA-E0C1-A24F-B67F-9F8AC2B12E4C}" type="pres">
      <dgm:prSet presAssocID="{A5807769-68C6-4F5A-9AEA-C3315FC8F708}" presName="rootText" presStyleLbl="node1" presStyleIdx="0" presStyleCnt="4"/>
      <dgm:spPr/>
    </dgm:pt>
    <dgm:pt modelId="{9EBE88A8-E5B2-6E48-85A8-60CD736CC578}" type="pres">
      <dgm:prSet presAssocID="{A5807769-68C6-4F5A-9AEA-C3315FC8F708}" presName="rootConnector" presStyleLbl="node1" presStyleIdx="0" presStyleCnt="4"/>
      <dgm:spPr/>
    </dgm:pt>
    <dgm:pt modelId="{74BBCF9B-FEE1-9D45-9527-6041F38EBAD9}" type="pres">
      <dgm:prSet presAssocID="{A5807769-68C6-4F5A-9AEA-C3315FC8F708}" presName="childShape" presStyleCnt="0"/>
      <dgm:spPr/>
    </dgm:pt>
    <dgm:pt modelId="{D44F9C67-0F73-5244-B807-565DA49BB81D}" type="pres">
      <dgm:prSet presAssocID="{6206DC05-2493-4D77-9DCD-AB5A87C4B999}" presName="root" presStyleCnt="0"/>
      <dgm:spPr/>
    </dgm:pt>
    <dgm:pt modelId="{905FBAB1-23CE-AA4C-8C8C-66C364B1D37A}" type="pres">
      <dgm:prSet presAssocID="{6206DC05-2493-4D77-9DCD-AB5A87C4B999}" presName="rootComposite" presStyleCnt="0"/>
      <dgm:spPr/>
    </dgm:pt>
    <dgm:pt modelId="{990CF5A1-264F-CC43-8EEA-8F6CA0F698BA}" type="pres">
      <dgm:prSet presAssocID="{6206DC05-2493-4D77-9DCD-AB5A87C4B999}" presName="rootText" presStyleLbl="node1" presStyleIdx="1" presStyleCnt="4"/>
      <dgm:spPr/>
    </dgm:pt>
    <dgm:pt modelId="{23D8102D-3B34-4A44-B969-807569CB0A7E}" type="pres">
      <dgm:prSet presAssocID="{6206DC05-2493-4D77-9DCD-AB5A87C4B999}" presName="rootConnector" presStyleLbl="node1" presStyleIdx="1" presStyleCnt="4"/>
      <dgm:spPr/>
    </dgm:pt>
    <dgm:pt modelId="{3A0D5F00-B368-B84B-8173-D9A5DED877E5}" type="pres">
      <dgm:prSet presAssocID="{6206DC05-2493-4D77-9DCD-AB5A87C4B999}" presName="childShape" presStyleCnt="0"/>
      <dgm:spPr/>
    </dgm:pt>
    <dgm:pt modelId="{D189D00A-318D-3542-94C6-9C83DCA6AE03}" type="pres">
      <dgm:prSet presAssocID="{12001731-5D45-41F2-AB09-DB1D8A6AD4B1}" presName="root" presStyleCnt="0"/>
      <dgm:spPr/>
    </dgm:pt>
    <dgm:pt modelId="{CD470603-7DBB-5047-BBE8-034CC09F2DF4}" type="pres">
      <dgm:prSet presAssocID="{12001731-5D45-41F2-AB09-DB1D8A6AD4B1}" presName="rootComposite" presStyleCnt="0"/>
      <dgm:spPr/>
    </dgm:pt>
    <dgm:pt modelId="{01AD5E24-61A9-8241-8FC2-39FC09B2EC71}" type="pres">
      <dgm:prSet presAssocID="{12001731-5D45-41F2-AB09-DB1D8A6AD4B1}" presName="rootText" presStyleLbl="node1" presStyleIdx="2" presStyleCnt="4"/>
      <dgm:spPr/>
    </dgm:pt>
    <dgm:pt modelId="{EC8B0794-BD39-ED49-B174-244B6CDCD855}" type="pres">
      <dgm:prSet presAssocID="{12001731-5D45-41F2-AB09-DB1D8A6AD4B1}" presName="rootConnector" presStyleLbl="node1" presStyleIdx="2" presStyleCnt="4"/>
      <dgm:spPr/>
    </dgm:pt>
    <dgm:pt modelId="{A1E07C83-2A18-6D4E-BE34-0D7A3D37F96C}" type="pres">
      <dgm:prSet presAssocID="{12001731-5D45-41F2-AB09-DB1D8A6AD4B1}" presName="childShape" presStyleCnt="0"/>
      <dgm:spPr/>
    </dgm:pt>
    <dgm:pt modelId="{EF4EB196-654B-0C4A-A8FB-725028FA49FC}" type="pres">
      <dgm:prSet presAssocID="{97517D36-65E0-4EF3-82F4-4754FEDF9008}" presName="root" presStyleCnt="0"/>
      <dgm:spPr/>
    </dgm:pt>
    <dgm:pt modelId="{172DCF78-9A09-F34F-BE7C-BDA6381B09E9}" type="pres">
      <dgm:prSet presAssocID="{97517D36-65E0-4EF3-82F4-4754FEDF9008}" presName="rootComposite" presStyleCnt="0"/>
      <dgm:spPr/>
    </dgm:pt>
    <dgm:pt modelId="{51034B62-4866-AD44-A626-C6AB19A4F6DE}" type="pres">
      <dgm:prSet presAssocID="{97517D36-65E0-4EF3-82F4-4754FEDF9008}" presName="rootText" presStyleLbl="node1" presStyleIdx="3" presStyleCnt="4"/>
      <dgm:spPr/>
    </dgm:pt>
    <dgm:pt modelId="{FC68619D-7DD5-794D-BD8F-5FA3C6DA4708}" type="pres">
      <dgm:prSet presAssocID="{97517D36-65E0-4EF3-82F4-4754FEDF9008}" presName="rootConnector" presStyleLbl="node1" presStyleIdx="3" presStyleCnt="4"/>
      <dgm:spPr/>
    </dgm:pt>
    <dgm:pt modelId="{D1899E7C-1BDD-7540-BE8D-9CDE6B702BC7}" type="pres">
      <dgm:prSet presAssocID="{97517D36-65E0-4EF3-82F4-4754FEDF9008}" presName="childShape" presStyleCnt="0"/>
      <dgm:spPr/>
    </dgm:pt>
  </dgm:ptLst>
  <dgm:cxnLst>
    <dgm:cxn modelId="{2F998803-D8B0-4242-8CF6-893DA9C47693}" type="presOf" srcId="{A5807769-68C6-4F5A-9AEA-C3315FC8F708}" destId="{9EBE88A8-E5B2-6E48-85A8-60CD736CC578}" srcOrd="1" destOrd="0" presId="urn:microsoft.com/office/officeart/2005/8/layout/hierarchy3"/>
    <dgm:cxn modelId="{07EB9506-3C23-A540-863D-101C836A4A0D}" type="presOf" srcId="{12001731-5D45-41F2-AB09-DB1D8A6AD4B1}" destId="{01AD5E24-61A9-8241-8FC2-39FC09B2EC71}" srcOrd="0" destOrd="0" presId="urn:microsoft.com/office/officeart/2005/8/layout/hierarchy3"/>
    <dgm:cxn modelId="{04058023-312B-DE49-A7A6-670467DA2D95}" type="presOf" srcId="{12001731-5D45-41F2-AB09-DB1D8A6AD4B1}" destId="{EC8B0794-BD39-ED49-B174-244B6CDCD855}" srcOrd="1" destOrd="0" presId="urn:microsoft.com/office/officeart/2005/8/layout/hierarchy3"/>
    <dgm:cxn modelId="{AC838728-CF35-6548-9B32-ABE08E52FCA9}" type="presOf" srcId="{97517D36-65E0-4EF3-82F4-4754FEDF9008}" destId="{FC68619D-7DD5-794D-BD8F-5FA3C6DA4708}" srcOrd="1" destOrd="0" presId="urn:microsoft.com/office/officeart/2005/8/layout/hierarchy3"/>
    <dgm:cxn modelId="{6B521961-73ED-C24F-A9B7-AF2BD0E911B4}" type="presOf" srcId="{A5807769-68C6-4F5A-9AEA-C3315FC8F708}" destId="{AAF392FA-E0C1-A24F-B67F-9F8AC2B12E4C}" srcOrd="0" destOrd="0" presId="urn:microsoft.com/office/officeart/2005/8/layout/hierarchy3"/>
    <dgm:cxn modelId="{7415C261-5409-4B0A-83B1-12E25CA89A86}" srcId="{C344DCCA-2447-40D5-AD6B-0270B6E75173}" destId="{6206DC05-2493-4D77-9DCD-AB5A87C4B999}" srcOrd="1" destOrd="0" parTransId="{457E8520-6FB1-4CD8-B3F2-19020BABEE13}" sibTransId="{39CD6DE6-CE6E-4D47-8CEA-FF17D8974307}"/>
    <dgm:cxn modelId="{4CDD6E69-90FB-4532-9256-493736F8F4CC}" srcId="{C344DCCA-2447-40D5-AD6B-0270B6E75173}" destId="{12001731-5D45-41F2-AB09-DB1D8A6AD4B1}" srcOrd="2" destOrd="0" parTransId="{12C950B7-D04D-4670-A8EB-EC93EF2C6666}" sibTransId="{A9F00C86-342A-4E8F-B31E-A995B62763C4}"/>
    <dgm:cxn modelId="{E9DDF972-DD1B-6E48-9EDC-B654BBB8814E}" type="presOf" srcId="{97517D36-65E0-4EF3-82F4-4754FEDF9008}" destId="{51034B62-4866-AD44-A626-C6AB19A4F6DE}" srcOrd="0" destOrd="0" presId="urn:microsoft.com/office/officeart/2005/8/layout/hierarchy3"/>
    <dgm:cxn modelId="{CE43AD94-FDFA-42E4-A8E1-4C02CDA3FE68}" srcId="{C344DCCA-2447-40D5-AD6B-0270B6E75173}" destId="{97517D36-65E0-4EF3-82F4-4754FEDF9008}" srcOrd="3" destOrd="0" parTransId="{D7B6A05F-ACE1-4250-BC3C-DCF256C96EED}" sibTransId="{77B40C5C-4F21-44DE-96A4-B1773E7E0D99}"/>
    <dgm:cxn modelId="{22E0BBCF-81C2-4972-98F6-37AFB97D187F}" srcId="{C344DCCA-2447-40D5-AD6B-0270B6E75173}" destId="{A5807769-68C6-4F5A-9AEA-C3315FC8F708}" srcOrd="0" destOrd="0" parTransId="{E523B6FF-0813-4E0D-A7C7-3310A92F9600}" sibTransId="{9188F7F9-CBCE-4BE1-AEE4-6710F6561199}"/>
    <dgm:cxn modelId="{8D0ED2E4-9C65-1C45-A718-5834F06147EF}" type="presOf" srcId="{C344DCCA-2447-40D5-AD6B-0270B6E75173}" destId="{BFF22481-28ED-DE46-845D-AA85640880D7}" srcOrd="0" destOrd="0" presId="urn:microsoft.com/office/officeart/2005/8/layout/hierarchy3"/>
    <dgm:cxn modelId="{A43BC9E7-24FC-F148-9409-3C98CB5EBAFE}" type="presOf" srcId="{6206DC05-2493-4D77-9DCD-AB5A87C4B999}" destId="{990CF5A1-264F-CC43-8EEA-8F6CA0F698BA}" srcOrd="0" destOrd="0" presId="urn:microsoft.com/office/officeart/2005/8/layout/hierarchy3"/>
    <dgm:cxn modelId="{1E37A2F5-DB8E-1A41-A5D8-54055B48222A}" type="presOf" srcId="{6206DC05-2493-4D77-9DCD-AB5A87C4B999}" destId="{23D8102D-3B34-4A44-B969-807569CB0A7E}" srcOrd="1" destOrd="0" presId="urn:microsoft.com/office/officeart/2005/8/layout/hierarchy3"/>
    <dgm:cxn modelId="{AFF2FAF4-2AF7-224A-B403-004CAD853E26}" type="presParOf" srcId="{BFF22481-28ED-DE46-845D-AA85640880D7}" destId="{BAEFE3DC-AEEB-D545-B7C0-DCD9563A62C0}" srcOrd="0" destOrd="0" presId="urn:microsoft.com/office/officeart/2005/8/layout/hierarchy3"/>
    <dgm:cxn modelId="{4B1D909A-93AA-4B46-8F0F-4BF233297ED3}" type="presParOf" srcId="{BAEFE3DC-AEEB-D545-B7C0-DCD9563A62C0}" destId="{4E531CAF-EF13-E34A-9606-1ABF95A83B68}" srcOrd="0" destOrd="0" presId="urn:microsoft.com/office/officeart/2005/8/layout/hierarchy3"/>
    <dgm:cxn modelId="{64F9F556-3C17-D844-951B-B996F8E934B1}" type="presParOf" srcId="{4E531CAF-EF13-E34A-9606-1ABF95A83B68}" destId="{AAF392FA-E0C1-A24F-B67F-9F8AC2B12E4C}" srcOrd="0" destOrd="0" presId="urn:microsoft.com/office/officeart/2005/8/layout/hierarchy3"/>
    <dgm:cxn modelId="{A4D4AACD-D6A4-4842-B52D-8D62306EAE22}" type="presParOf" srcId="{4E531CAF-EF13-E34A-9606-1ABF95A83B68}" destId="{9EBE88A8-E5B2-6E48-85A8-60CD736CC578}" srcOrd="1" destOrd="0" presId="urn:microsoft.com/office/officeart/2005/8/layout/hierarchy3"/>
    <dgm:cxn modelId="{F8E2C6BF-7AF4-E44B-B8CC-4DFDAF830AF1}" type="presParOf" srcId="{BAEFE3DC-AEEB-D545-B7C0-DCD9563A62C0}" destId="{74BBCF9B-FEE1-9D45-9527-6041F38EBAD9}" srcOrd="1" destOrd="0" presId="urn:microsoft.com/office/officeart/2005/8/layout/hierarchy3"/>
    <dgm:cxn modelId="{AA9E96AF-7494-A942-9755-024BEBCE6538}" type="presParOf" srcId="{BFF22481-28ED-DE46-845D-AA85640880D7}" destId="{D44F9C67-0F73-5244-B807-565DA49BB81D}" srcOrd="1" destOrd="0" presId="urn:microsoft.com/office/officeart/2005/8/layout/hierarchy3"/>
    <dgm:cxn modelId="{14966957-1D24-1246-A1CF-CC8911524FB5}" type="presParOf" srcId="{D44F9C67-0F73-5244-B807-565DA49BB81D}" destId="{905FBAB1-23CE-AA4C-8C8C-66C364B1D37A}" srcOrd="0" destOrd="0" presId="urn:microsoft.com/office/officeart/2005/8/layout/hierarchy3"/>
    <dgm:cxn modelId="{E3B99A84-16E5-8E48-96E6-3C9DA6243138}" type="presParOf" srcId="{905FBAB1-23CE-AA4C-8C8C-66C364B1D37A}" destId="{990CF5A1-264F-CC43-8EEA-8F6CA0F698BA}" srcOrd="0" destOrd="0" presId="urn:microsoft.com/office/officeart/2005/8/layout/hierarchy3"/>
    <dgm:cxn modelId="{EBA0E641-8CFB-AD4A-9566-820A3B5651CA}" type="presParOf" srcId="{905FBAB1-23CE-AA4C-8C8C-66C364B1D37A}" destId="{23D8102D-3B34-4A44-B969-807569CB0A7E}" srcOrd="1" destOrd="0" presId="urn:microsoft.com/office/officeart/2005/8/layout/hierarchy3"/>
    <dgm:cxn modelId="{D8116834-AA46-9B4E-B74F-4766BB2CBEA0}" type="presParOf" srcId="{D44F9C67-0F73-5244-B807-565DA49BB81D}" destId="{3A0D5F00-B368-B84B-8173-D9A5DED877E5}" srcOrd="1" destOrd="0" presId="urn:microsoft.com/office/officeart/2005/8/layout/hierarchy3"/>
    <dgm:cxn modelId="{C141ACBE-3CBB-EF4C-AF45-E8767BDEF670}" type="presParOf" srcId="{BFF22481-28ED-DE46-845D-AA85640880D7}" destId="{D189D00A-318D-3542-94C6-9C83DCA6AE03}" srcOrd="2" destOrd="0" presId="urn:microsoft.com/office/officeart/2005/8/layout/hierarchy3"/>
    <dgm:cxn modelId="{7D47380F-B2BE-A240-BE57-4C34F918D392}" type="presParOf" srcId="{D189D00A-318D-3542-94C6-9C83DCA6AE03}" destId="{CD470603-7DBB-5047-BBE8-034CC09F2DF4}" srcOrd="0" destOrd="0" presId="urn:microsoft.com/office/officeart/2005/8/layout/hierarchy3"/>
    <dgm:cxn modelId="{0C3C2B1F-CB2E-AA4D-9689-A78B35E2D91C}" type="presParOf" srcId="{CD470603-7DBB-5047-BBE8-034CC09F2DF4}" destId="{01AD5E24-61A9-8241-8FC2-39FC09B2EC71}" srcOrd="0" destOrd="0" presId="urn:microsoft.com/office/officeart/2005/8/layout/hierarchy3"/>
    <dgm:cxn modelId="{8CC85AE3-AF08-6948-A812-64A878C55701}" type="presParOf" srcId="{CD470603-7DBB-5047-BBE8-034CC09F2DF4}" destId="{EC8B0794-BD39-ED49-B174-244B6CDCD855}" srcOrd="1" destOrd="0" presId="urn:microsoft.com/office/officeart/2005/8/layout/hierarchy3"/>
    <dgm:cxn modelId="{DF911DE0-741C-F84A-99CF-26D72E7C9FA8}" type="presParOf" srcId="{D189D00A-318D-3542-94C6-9C83DCA6AE03}" destId="{A1E07C83-2A18-6D4E-BE34-0D7A3D37F96C}" srcOrd="1" destOrd="0" presId="urn:microsoft.com/office/officeart/2005/8/layout/hierarchy3"/>
    <dgm:cxn modelId="{4C571E90-4B2A-9A43-9847-E00E043C5AB7}" type="presParOf" srcId="{BFF22481-28ED-DE46-845D-AA85640880D7}" destId="{EF4EB196-654B-0C4A-A8FB-725028FA49FC}" srcOrd="3" destOrd="0" presId="urn:microsoft.com/office/officeart/2005/8/layout/hierarchy3"/>
    <dgm:cxn modelId="{3A5433A0-0CED-574A-8FD1-461A8455F45D}" type="presParOf" srcId="{EF4EB196-654B-0C4A-A8FB-725028FA49FC}" destId="{172DCF78-9A09-F34F-BE7C-BDA6381B09E9}" srcOrd="0" destOrd="0" presId="urn:microsoft.com/office/officeart/2005/8/layout/hierarchy3"/>
    <dgm:cxn modelId="{6226D625-C1D6-D847-83B1-6F3E6E289E09}" type="presParOf" srcId="{172DCF78-9A09-F34F-BE7C-BDA6381B09E9}" destId="{51034B62-4866-AD44-A626-C6AB19A4F6DE}" srcOrd="0" destOrd="0" presId="urn:microsoft.com/office/officeart/2005/8/layout/hierarchy3"/>
    <dgm:cxn modelId="{F1BE1DC5-CE73-524B-89D2-E0DD60C16F80}" type="presParOf" srcId="{172DCF78-9A09-F34F-BE7C-BDA6381B09E9}" destId="{FC68619D-7DD5-794D-BD8F-5FA3C6DA4708}" srcOrd="1" destOrd="0" presId="urn:microsoft.com/office/officeart/2005/8/layout/hierarchy3"/>
    <dgm:cxn modelId="{8E31498F-3A41-324C-971E-13EF0EB7A547}" type="presParOf" srcId="{EF4EB196-654B-0C4A-A8FB-725028FA49FC}" destId="{D1899E7C-1BDD-7540-BE8D-9CDE6B702BC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68EB41-FB2E-4EEB-828A-93A4331D61B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F4E644-9BB0-4167-A65B-6CAA006B4FD3}">
      <dgm:prSet/>
      <dgm:spPr/>
      <dgm:t>
        <a:bodyPr/>
        <a:lstStyle/>
        <a:p>
          <a:r>
            <a:rPr lang="en-US" b="1" dirty="0"/>
            <a:t>Basis</a:t>
          </a:r>
        </a:p>
        <a:p>
          <a:r>
            <a:rPr lang="en-US" dirty="0"/>
            <a:t>No actuarial function in non-life as at 2020</a:t>
          </a:r>
        </a:p>
        <a:p>
          <a:r>
            <a:rPr lang="en-US" dirty="0"/>
            <a:t>Only about 45% of the Life insurers had actuarial outfit</a:t>
          </a:r>
        </a:p>
        <a:p>
          <a:r>
            <a:rPr lang="en-US" dirty="0"/>
            <a:t>Proposed provisions under the draft Insurance Act 1061</a:t>
          </a:r>
        </a:p>
        <a:p>
          <a:r>
            <a:rPr lang="en-US" dirty="0"/>
            <a:t>Required mandatory actuarial control function</a:t>
          </a:r>
        </a:p>
        <a:p>
          <a:r>
            <a:rPr lang="en-US" dirty="0"/>
            <a:t>Qualified actuaries for Appointed Actuary role</a:t>
          </a:r>
        </a:p>
      </dgm:t>
    </dgm:pt>
    <dgm:pt modelId="{484E604C-5B49-4496-BD23-4255CC7CD6F4}" type="parTrans" cxnId="{5D37C9F7-13A5-4983-87F7-6CC68650598C}">
      <dgm:prSet/>
      <dgm:spPr/>
      <dgm:t>
        <a:bodyPr/>
        <a:lstStyle/>
        <a:p>
          <a:endParaRPr lang="en-US"/>
        </a:p>
      </dgm:t>
    </dgm:pt>
    <dgm:pt modelId="{EBA1991C-79D1-4AA2-A4BF-577311CF127F}" type="sibTrans" cxnId="{5D37C9F7-13A5-4983-87F7-6CC68650598C}">
      <dgm:prSet/>
      <dgm:spPr/>
      <dgm:t>
        <a:bodyPr/>
        <a:lstStyle/>
        <a:p>
          <a:endParaRPr lang="en-US"/>
        </a:p>
      </dgm:t>
    </dgm:pt>
    <dgm:pt modelId="{82E1E8BE-CCB5-4A2E-8F5A-27E8FB1E7D72}">
      <dgm:prSet custT="1"/>
      <dgm:spPr/>
      <dgm:t>
        <a:bodyPr/>
        <a:lstStyle/>
        <a:p>
          <a:r>
            <a:rPr lang="en-US" sz="1400" b="1" dirty="0"/>
            <a:t>Purpose</a:t>
          </a:r>
        </a:p>
        <a:p>
          <a:r>
            <a:rPr lang="en-US" sz="1400" dirty="0"/>
            <a:t>It was developed to guide insurance companies to deploy an actuarial function with minimum required human capacity</a:t>
          </a:r>
        </a:p>
      </dgm:t>
    </dgm:pt>
    <dgm:pt modelId="{28878AC5-4F75-4FEB-A5C7-083850A56284}" type="parTrans" cxnId="{2D631592-CC62-4B9D-9F95-FC1646B7BC06}">
      <dgm:prSet/>
      <dgm:spPr/>
      <dgm:t>
        <a:bodyPr/>
        <a:lstStyle/>
        <a:p>
          <a:endParaRPr lang="en-US"/>
        </a:p>
      </dgm:t>
    </dgm:pt>
    <dgm:pt modelId="{B1740CA9-E0AE-4311-BED8-D226963A7480}" type="sibTrans" cxnId="{2D631592-CC62-4B9D-9F95-FC1646B7BC06}">
      <dgm:prSet/>
      <dgm:spPr/>
      <dgm:t>
        <a:bodyPr/>
        <a:lstStyle/>
        <a:p>
          <a:endParaRPr lang="en-US"/>
        </a:p>
      </dgm:t>
    </dgm:pt>
    <dgm:pt modelId="{157EF5D4-8B20-884B-A5A3-EE5F910A40C9}" type="pres">
      <dgm:prSet presAssocID="{4568EB41-FB2E-4EEB-828A-93A4331D61B9}" presName="cycle" presStyleCnt="0">
        <dgm:presLayoutVars>
          <dgm:dir/>
          <dgm:resizeHandles val="exact"/>
        </dgm:presLayoutVars>
      </dgm:prSet>
      <dgm:spPr/>
    </dgm:pt>
    <dgm:pt modelId="{7F5760DD-F860-5D4E-AB7B-43B61F653853}" type="pres">
      <dgm:prSet presAssocID="{91F4E644-9BB0-4167-A65B-6CAA006B4FD3}" presName="dummy" presStyleCnt="0"/>
      <dgm:spPr/>
    </dgm:pt>
    <dgm:pt modelId="{83E5BA1A-306F-884D-AD9C-7D08281A01D5}" type="pres">
      <dgm:prSet presAssocID="{91F4E644-9BB0-4167-A65B-6CAA006B4FD3}" presName="node" presStyleLbl="revTx" presStyleIdx="0" presStyleCnt="2">
        <dgm:presLayoutVars>
          <dgm:bulletEnabled val="1"/>
        </dgm:presLayoutVars>
      </dgm:prSet>
      <dgm:spPr/>
    </dgm:pt>
    <dgm:pt modelId="{F8AECE5D-A299-C148-B886-DCB601383286}" type="pres">
      <dgm:prSet presAssocID="{EBA1991C-79D1-4AA2-A4BF-577311CF127F}" presName="sibTrans" presStyleLbl="node1" presStyleIdx="0" presStyleCnt="2"/>
      <dgm:spPr/>
    </dgm:pt>
    <dgm:pt modelId="{E7DDEB28-D3AF-794F-83C0-AE5E36E716B9}" type="pres">
      <dgm:prSet presAssocID="{82E1E8BE-CCB5-4A2E-8F5A-27E8FB1E7D72}" presName="dummy" presStyleCnt="0"/>
      <dgm:spPr/>
    </dgm:pt>
    <dgm:pt modelId="{133F43E1-9B9A-604D-9761-6891B71A2F3F}" type="pres">
      <dgm:prSet presAssocID="{82E1E8BE-CCB5-4A2E-8F5A-27E8FB1E7D72}" presName="node" presStyleLbl="revTx" presStyleIdx="1" presStyleCnt="2" custScaleX="100120">
        <dgm:presLayoutVars>
          <dgm:bulletEnabled val="1"/>
        </dgm:presLayoutVars>
      </dgm:prSet>
      <dgm:spPr/>
    </dgm:pt>
    <dgm:pt modelId="{90168D77-6980-9844-AEA6-62EDD829DAB9}" type="pres">
      <dgm:prSet presAssocID="{B1740CA9-E0AE-4311-BED8-D226963A7480}" presName="sibTrans" presStyleLbl="node1" presStyleIdx="1" presStyleCnt="2"/>
      <dgm:spPr/>
    </dgm:pt>
  </dgm:ptLst>
  <dgm:cxnLst>
    <dgm:cxn modelId="{6952AA4E-4614-A14C-9E0C-69ACB3072465}" type="presOf" srcId="{EBA1991C-79D1-4AA2-A4BF-577311CF127F}" destId="{F8AECE5D-A299-C148-B886-DCB601383286}" srcOrd="0" destOrd="0" presId="urn:microsoft.com/office/officeart/2005/8/layout/cycle1"/>
    <dgm:cxn modelId="{CBA9C370-9161-A24F-8A3B-9BD932DB484B}" type="presOf" srcId="{82E1E8BE-CCB5-4A2E-8F5A-27E8FB1E7D72}" destId="{133F43E1-9B9A-604D-9761-6891B71A2F3F}" srcOrd="0" destOrd="0" presId="urn:microsoft.com/office/officeart/2005/8/layout/cycle1"/>
    <dgm:cxn modelId="{2D631592-CC62-4B9D-9F95-FC1646B7BC06}" srcId="{4568EB41-FB2E-4EEB-828A-93A4331D61B9}" destId="{82E1E8BE-CCB5-4A2E-8F5A-27E8FB1E7D72}" srcOrd="1" destOrd="0" parTransId="{28878AC5-4F75-4FEB-A5C7-083850A56284}" sibTransId="{B1740CA9-E0AE-4311-BED8-D226963A7480}"/>
    <dgm:cxn modelId="{B0387499-41B2-9D4F-B915-99A14C2A1A37}" type="presOf" srcId="{4568EB41-FB2E-4EEB-828A-93A4331D61B9}" destId="{157EF5D4-8B20-884B-A5A3-EE5F910A40C9}" srcOrd="0" destOrd="0" presId="urn:microsoft.com/office/officeart/2005/8/layout/cycle1"/>
    <dgm:cxn modelId="{7F8279E1-7D27-7F44-B3E5-70725CFCD1D9}" type="presOf" srcId="{B1740CA9-E0AE-4311-BED8-D226963A7480}" destId="{90168D77-6980-9844-AEA6-62EDD829DAB9}" srcOrd="0" destOrd="0" presId="urn:microsoft.com/office/officeart/2005/8/layout/cycle1"/>
    <dgm:cxn modelId="{5D37C9F7-13A5-4983-87F7-6CC68650598C}" srcId="{4568EB41-FB2E-4EEB-828A-93A4331D61B9}" destId="{91F4E644-9BB0-4167-A65B-6CAA006B4FD3}" srcOrd="0" destOrd="0" parTransId="{484E604C-5B49-4496-BD23-4255CC7CD6F4}" sibTransId="{EBA1991C-79D1-4AA2-A4BF-577311CF127F}"/>
    <dgm:cxn modelId="{535897FD-6B38-CB49-857E-6C0BBD4EDA0C}" type="presOf" srcId="{91F4E644-9BB0-4167-A65B-6CAA006B4FD3}" destId="{83E5BA1A-306F-884D-AD9C-7D08281A01D5}" srcOrd="0" destOrd="0" presId="urn:microsoft.com/office/officeart/2005/8/layout/cycle1"/>
    <dgm:cxn modelId="{27B4063D-EED2-2E41-8799-74655E73D431}" type="presParOf" srcId="{157EF5D4-8B20-884B-A5A3-EE5F910A40C9}" destId="{7F5760DD-F860-5D4E-AB7B-43B61F653853}" srcOrd="0" destOrd="0" presId="urn:microsoft.com/office/officeart/2005/8/layout/cycle1"/>
    <dgm:cxn modelId="{AF128E7F-4F13-6443-94A6-2F8BF8A6A300}" type="presParOf" srcId="{157EF5D4-8B20-884B-A5A3-EE5F910A40C9}" destId="{83E5BA1A-306F-884D-AD9C-7D08281A01D5}" srcOrd="1" destOrd="0" presId="urn:microsoft.com/office/officeart/2005/8/layout/cycle1"/>
    <dgm:cxn modelId="{15EB5C3F-D0DE-BF48-AAEB-BFC8E75F4F80}" type="presParOf" srcId="{157EF5D4-8B20-884B-A5A3-EE5F910A40C9}" destId="{F8AECE5D-A299-C148-B886-DCB601383286}" srcOrd="2" destOrd="0" presId="urn:microsoft.com/office/officeart/2005/8/layout/cycle1"/>
    <dgm:cxn modelId="{A4548937-4669-4E41-93E1-1474A8CA75AE}" type="presParOf" srcId="{157EF5D4-8B20-884B-A5A3-EE5F910A40C9}" destId="{E7DDEB28-D3AF-794F-83C0-AE5E36E716B9}" srcOrd="3" destOrd="0" presId="urn:microsoft.com/office/officeart/2005/8/layout/cycle1"/>
    <dgm:cxn modelId="{E0B114DB-1510-854C-AA3C-A5368FF78375}" type="presParOf" srcId="{157EF5D4-8B20-884B-A5A3-EE5F910A40C9}" destId="{133F43E1-9B9A-604D-9761-6891B71A2F3F}" srcOrd="4" destOrd="0" presId="urn:microsoft.com/office/officeart/2005/8/layout/cycle1"/>
    <dgm:cxn modelId="{00E053FD-215A-814B-85A6-023749D5D1F1}" type="presParOf" srcId="{157EF5D4-8B20-884B-A5A3-EE5F910A40C9}" destId="{90168D77-6980-9844-AEA6-62EDD829DAB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CF3498-8AB1-4D61-A43D-3BDEA5D41B5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79AEBB4-D03F-4F9A-B5E6-548C5D562B4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Trainees Assessment – </a:t>
          </a:r>
          <a:r>
            <a:rPr lang="en-US" b="1" dirty="0">
              <a:solidFill>
                <a:schemeClr val="bg1"/>
              </a:solidFill>
            </a:rPr>
            <a:t>April - May</a:t>
          </a:r>
          <a:endParaRPr lang="en-US" dirty="0">
            <a:solidFill>
              <a:schemeClr val="bg1"/>
            </a:solidFill>
          </a:endParaRPr>
        </a:p>
      </dgm:t>
    </dgm:pt>
    <dgm:pt modelId="{EB9691EB-B193-41D0-AA3D-ECA457511FF4}" type="parTrans" cxnId="{34D3F57B-5E86-4626-B83C-FD8BBD50E59D}">
      <dgm:prSet/>
      <dgm:spPr/>
      <dgm:t>
        <a:bodyPr/>
        <a:lstStyle/>
        <a:p>
          <a:endParaRPr lang="en-US"/>
        </a:p>
      </dgm:t>
    </dgm:pt>
    <dgm:pt modelId="{C54F1B31-28B6-4930-BFA0-47C270216F89}" type="sibTrans" cxnId="{34D3F57B-5E86-4626-B83C-FD8BBD50E59D}">
      <dgm:prSet/>
      <dgm:spPr/>
      <dgm:t>
        <a:bodyPr/>
        <a:lstStyle/>
        <a:p>
          <a:endParaRPr lang="en-US"/>
        </a:p>
      </dgm:t>
    </dgm:pt>
    <dgm:pt modelId="{78333BCB-1AC8-4A53-B490-F5DD1A292F6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Reinsurance Optimization 2 – </a:t>
          </a:r>
          <a:r>
            <a:rPr lang="en-US" b="1" dirty="0">
              <a:solidFill>
                <a:schemeClr val="bg1"/>
              </a:solidFill>
            </a:rPr>
            <a:t>April 29 – 30</a:t>
          </a:r>
          <a:endParaRPr lang="en-US" dirty="0">
            <a:solidFill>
              <a:schemeClr val="bg1"/>
            </a:solidFill>
          </a:endParaRPr>
        </a:p>
      </dgm:t>
    </dgm:pt>
    <dgm:pt modelId="{349006B2-2C38-4E3D-A1F1-CAA7C69C0526}" type="parTrans" cxnId="{A790A0F6-5F83-45BF-AB91-95739625B597}">
      <dgm:prSet/>
      <dgm:spPr/>
      <dgm:t>
        <a:bodyPr/>
        <a:lstStyle/>
        <a:p>
          <a:endParaRPr lang="en-US"/>
        </a:p>
      </dgm:t>
    </dgm:pt>
    <dgm:pt modelId="{194C28EE-E915-40A0-AE0E-942B2C7D121D}" type="sibTrans" cxnId="{A790A0F6-5F83-45BF-AB91-95739625B597}">
      <dgm:prSet/>
      <dgm:spPr/>
      <dgm:t>
        <a:bodyPr/>
        <a:lstStyle/>
        <a:p>
          <a:endParaRPr lang="en-US"/>
        </a:p>
      </dgm:t>
    </dgm:pt>
    <dgm:pt modelId="{7EE05FE3-9FA4-4BE0-89F4-8B986DF4ADB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Actuarial Society of South Africa -ASG Joint Examination (1</a:t>
          </a:r>
          <a:r>
            <a:rPr lang="en-US" baseline="30000" dirty="0">
              <a:solidFill>
                <a:schemeClr val="bg1"/>
              </a:solidFill>
            </a:rPr>
            <a:t>st</a:t>
          </a:r>
          <a:r>
            <a:rPr lang="en-US" dirty="0">
              <a:solidFill>
                <a:schemeClr val="bg1"/>
              </a:solidFill>
            </a:rPr>
            <a:t> Sitting) </a:t>
          </a:r>
          <a:r>
            <a:rPr lang="en-US" b="1" dirty="0">
              <a:solidFill>
                <a:schemeClr val="bg1"/>
              </a:solidFill>
            </a:rPr>
            <a:t>– May, September/October </a:t>
          </a:r>
          <a:endParaRPr lang="en-US" dirty="0">
            <a:solidFill>
              <a:schemeClr val="bg1"/>
            </a:solidFill>
          </a:endParaRPr>
        </a:p>
      </dgm:t>
    </dgm:pt>
    <dgm:pt modelId="{7F0FE706-6F5B-41A4-8D44-60E0C9FC2379}" type="parTrans" cxnId="{317A6CB9-80B9-4348-AAAE-EAE3DF7C40B6}">
      <dgm:prSet/>
      <dgm:spPr/>
      <dgm:t>
        <a:bodyPr/>
        <a:lstStyle/>
        <a:p>
          <a:endParaRPr lang="en-US"/>
        </a:p>
      </dgm:t>
    </dgm:pt>
    <dgm:pt modelId="{DDAB0A17-8DBB-4331-86DD-7300314D2476}" type="sibTrans" cxnId="{317A6CB9-80B9-4348-AAAE-EAE3DF7C40B6}">
      <dgm:prSet/>
      <dgm:spPr/>
      <dgm:t>
        <a:bodyPr/>
        <a:lstStyle/>
        <a:p>
          <a:endParaRPr lang="en-US"/>
        </a:p>
      </dgm:t>
    </dgm:pt>
    <dgm:pt modelId="{FA04CD3D-A5FD-4899-A993-64E5B65336E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Introduction to IFRS 17 Approach – </a:t>
          </a:r>
          <a:r>
            <a:rPr lang="en-US" b="1" dirty="0">
              <a:solidFill>
                <a:schemeClr val="bg1"/>
              </a:solidFill>
            </a:rPr>
            <a:t>August 6 – 8</a:t>
          </a:r>
          <a:endParaRPr lang="en-US" dirty="0">
            <a:solidFill>
              <a:schemeClr val="bg1"/>
            </a:solidFill>
          </a:endParaRPr>
        </a:p>
      </dgm:t>
    </dgm:pt>
    <dgm:pt modelId="{354E7186-028C-47B6-A8B4-DD0D5F3B9829}" type="parTrans" cxnId="{2D03FBDF-C5D5-4754-BBE6-0EBF405DD391}">
      <dgm:prSet/>
      <dgm:spPr/>
      <dgm:t>
        <a:bodyPr/>
        <a:lstStyle/>
        <a:p>
          <a:endParaRPr lang="en-US"/>
        </a:p>
      </dgm:t>
    </dgm:pt>
    <dgm:pt modelId="{0F90F204-A3D0-4026-BA5B-B6A3DF7AE043}" type="sibTrans" cxnId="{2D03FBDF-C5D5-4754-BBE6-0EBF405DD391}">
      <dgm:prSet/>
      <dgm:spPr/>
      <dgm:t>
        <a:bodyPr/>
        <a:lstStyle/>
        <a:p>
          <a:endParaRPr lang="en-US"/>
        </a:p>
      </dgm:t>
    </dgm:pt>
    <dgm:pt modelId="{6C7BDDB3-8508-4754-9F55-342B37C267E1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NSS &amp; Ghana Actuarial Training Boot Camp – </a:t>
          </a:r>
          <a:r>
            <a:rPr lang="en-US" b="1" dirty="0">
              <a:solidFill>
                <a:schemeClr val="bg1"/>
              </a:solidFill>
            </a:rPr>
            <a:t>August </a:t>
          </a:r>
          <a:endParaRPr lang="en-US" dirty="0">
            <a:solidFill>
              <a:schemeClr val="bg1"/>
            </a:solidFill>
          </a:endParaRPr>
        </a:p>
      </dgm:t>
    </dgm:pt>
    <dgm:pt modelId="{79F6D417-5423-438F-91AF-CD77D13D15D3}" type="parTrans" cxnId="{018BBE65-4592-4C9B-AD04-0E18C88CED91}">
      <dgm:prSet/>
      <dgm:spPr/>
      <dgm:t>
        <a:bodyPr/>
        <a:lstStyle/>
        <a:p>
          <a:endParaRPr lang="en-US"/>
        </a:p>
      </dgm:t>
    </dgm:pt>
    <dgm:pt modelId="{C44E5000-3F9A-4DB1-8AFD-D9DE474EC84E}" type="sibTrans" cxnId="{018BBE65-4592-4C9B-AD04-0E18C88CED91}">
      <dgm:prSet/>
      <dgm:spPr/>
      <dgm:t>
        <a:bodyPr/>
        <a:lstStyle/>
        <a:p>
          <a:endParaRPr lang="en-US"/>
        </a:p>
      </dgm:t>
    </dgm:pt>
    <dgm:pt modelId="{F895133A-A1CF-42E6-8954-01441A86D3A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2</a:t>
          </a:r>
          <a:r>
            <a:rPr lang="en-US" baseline="30000" dirty="0">
              <a:solidFill>
                <a:schemeClr val="bg1"/>
              </a:solidFill>
            </a:rPr>
            <a:t>nd</a:t>
          </a:r>
          <a:r>
            <a:rPr lang="en-US" dirty="0">
              <a:solidFill>
                <a:schemeClr val="bg1"/>
              </a:solidFill>
            </a:rPr>
            <a:t> Management Training - August</a:t>
          </a:r>
        </a:p>
      </dgm:t>
    </dgm:pt>
    <dgm:pt modelId="{07DC5815-0525-47D3-8146-394000E034B9}" type="parTrans" cxnId="{F5EFFFCB-EED7-4DFB-A43F-40293A1D83E3}">
      <dgm:prSet/>
      <dgm:spPr/>
      <dgm:t>
        <a:bodyPr/>
        <a:lstStyle/>
        <a:p>
          <a:endParaRPr lang="en-US"/>
        </a:p>
      </dgm:t>
    </dgm:pt>
    <dgm:pt modelId="{2F363E68-6B28-4E85-9C82-1B951F831EE1}" type="sibTrans" cxnId="{F5EFFFCB-EED7-4DFB-A43F-40293A1D83E3}">
      <dgm:prSet/>
      <dgm:spPr/>
      <dgm:t>
        <a:bodyPr/>
        <a:lstStyle/>
        <a:p>
          <a:endParaRPr lang="en-US"/>
        </a:p>
      </dgm:t>
    </dgm:pt>
    <dgm:pt modelId="{2DC52847-36BC-F644-B9D0-D612814264A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Actuarial Advisors onsite visit for NACDEV training program – </a:t>
          </a:r>
          <a:r>
            <a:rPr lang="en-US" b="1" dirty="0">
              <a:solidFill>
                <a:schemeClr val="bg1"/>
              </a:solidFill>
            </a:rPr>
            <a:t>August </a:t>
          </a:r>
          <a:endParaRPr lang="en-US" dirty="0">
            <a:solidFill>
              <a:schemeClr val="bg1"/>
            </a:solidFill>
          </a:endParaRPr>
        </a:p>
      </dgm:t>
    </dgm:pt>
    <dgm:pt modelId="{577CC822-8CB8-8943-A27C-EFBEFC70FBAB}" type="parTrans" cxnId="{109547D0-8F11-AE48-A2F2-F13D8CB676D2}">
      <dgm:prSet/>
      <dgm:spPr/>
      <dgm:t>
        <a:bodyPr/>
        <a:lstStyle/>
        <a:p>
          <a:endParaRPr lang="en-US"/>
        </a:p>
      </dgm:t>
    </dgm:pt>
    <dgm:pt modelId="{AFC6CD48-34D6-9943-928F-731999FB2073}" type="sibTrans" cxnId="{109547D0-8F11-AE48-A2F2-F13D8CB676D2}">
      <dgm:prSet/>
      <dgm:spPr/>
      <dgm:t>
        <a:bodyPr/>
        <a:lstStyle/>
        <a:p>
          <a:endParaRPr lang="en-US"/>
        </a:p>
      </dgm:t>
    </dgm:pt>
    <dgm:pt modelId="{DC8ED8D5-33B9-734E-AE9A-461D1F9EB00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ASG Actuaries Connect Conference - October</a:t>
          </a:r>
        </a:p>
      </dgm:t>
    </dgm:pt>
    <dgm:pt modelId="{BB0E6F03-743C-014C-A9BA-D2A33BFB2B5C}" type="parTrans" cxnId="{81331E8E-D677-4649-886F-D7347547BAC7}">
      <dgm:prSet/>
      <dgm:spPr/>
      <dgm:t>
        <a:bodyPr/>
        <a:lstStyle/>
        <a:p>
          <a:endParaRPr lang="en-US"/>
        </a:p>
      </dgm:t>
    </dgm:pt>
    <dgm:pt modelId="{EAEE41B3-194C-BA46-BAE0-E6382B25E6FF}" type="sibTrans" cxnId="{81331E8E-D677-4649-886F-D7347547BAC7}">
      <dgm:prSet/>
      <dgm:spPr/>
      <dgm:t>
        <a:bodyPr/>
        <a:lstStyle/>
        <a:p>
          <a:endParaRPr lang="en-US"/>
        </a:p>
      </dgm:t>
    </dgm:pt>
    <dgm:pt modelId="{5364AD3A-6970-B740-A095-29A24E489F9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FCR Components for companies to focus on - </a:t>
          </a:r>
          <a:r>
            <a:rPr lang="en-US" b="1" dirty="0">
              <a:solidFill>
                <a:schemeClr val="bg1"/>
              </a:solidFill>
            </a:rPr>
            <a:t> November 6 - 8</a:t>
          </a:r>
          <a:endParaRPr lang="en-US" dirty="0">
            <a:solidFill>
              <a:schemeClr val="bg1"/>
            </a:solidFill>
          </a:endParaRPr>
        </a:p>
      </dgm:t>
    </dgm:pt>
    <dgm:pt modelId="{7792F79B-BDB4-7947-95F4-E9A35112C89E}" type="parTrans" cxnId="{88DC0475-0A9B-844E-AAEC-6B6D326E62D8}">
      <dgm:prSet/>
      <dgm:spPr/>
      <dgm:t>
        <a:bodyPr/>
        <a:lstStyle/>
        <a:p>
          <a:endParaRPr lang="en-US"/>
        </a:p>
      </dgm:t>
    </dgm:pt>
    <dgm:pt modelId="{4DD75325-7B50-C343-8C1E-3EE9FA45F9BB}" type="sibTrans" cxnId="{88DC0475-0A9B-844E-AAEC-6B6D326E62D8}">
      <dgm:prSet/>
      <dgm:spPr/>
      <dgm:t>
        <a:bodyPr/>
        <a:lstStyle/>
        <a:p>
          <a:endParaRPr lang="en-US"/>
        </a:p>
      </dgm:t>
    </dgm:pt>
    <dgm:pt modelId="{B446C9A5-EFC8-5D43-A553-65B9650F712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ASG Mortality Table Training and Construction – TBD </a:t>
          </a:r>
        </a:p>
      </dgm:t>
    </dgm:pt>
    <dgm:pt modelId="{77DACBD9-B69D-A745-B046-05D4819103F2}" type="parTrans" cxnId="{E314EB6A-146A-294C-8715-3C31588C4A54}">
      <dgm:prSet/>
      <dgm:spPr/>
      <dgm:t>
        <a:bodyPr/>
        <a:lstStyle/>
        <a:p>
          <a:endParaRPr lang="en-US"/>
        </a:p>
      </dgm:t>
    </dgm:pt>
    <dgm:pt modelId="{00AC871B-C9F4-7A41-8D1E-813E613C493A}" type="sibTrans" cxnId="{E314EB6A-146A-294C-8715-3C31588C4A54}">
      <dgm:prSet/>
      <dgm:spPr/>
      <dgm:t>
        <a:bodyPr/>
        <a:lstStyle/>
        <a:p>
          <a:endParaRPr lang="en-US"/>
        </a:p>
      </dgm:t>
    </dgm:pt>
    <dgm:pt modelId="{074C64CE-3BBE-8148-8DED-E3420DD05259}" type="pres">
      <dgm:prSet presAssocID="{58CF3498-8AB1-4D61-A43D-3BDEA5D41B51}" presName="linear" presStyleCnt="0">
        <dgm:presLayoutVars>
          <dgm:animLvl val="lvl"/>
          <dgm:resizeHandles val="exact"/>
        </dgm:presLayoutVars>
      </dgm:prSet>
      <dgm:spPr/>
    </dgm:pt>
    <dgm:pt modelId="{066BF717-D850-6F40-848D-10BB7C6C229E}" type="pres">
      <dgm:prSet presAssocID="{F79AEBB4-D03F-4F9A-B5E6-548C5D562B4F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4966A931-428B-F942-9CCF-0DFBD7B33741}" type="pres">
      <dgm:prSet presAssocID="{C54F1B31-28B6-4930-BFA0-47C270216F89}" presName="spacer" presStyleCnt="0"/>
      <dgm:spPr/>
    </dgm:pt>
    <dgm:pt modelId="{A6E76D8B-24D5-5145-8DCF-1F2B32E19126}" type="pres">
      <dgm:prSet presAssocID="{78333BCB-1AC8-4A53-B490-F5DD1A292F66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FE246FCC-EB3A-BA4E-B3AE-22DB045CBEB2}" type="pres">
      <dgm:prSet presAssocID="{194C28EE-E915-40A0-AE0E-942B2C7D121D}" presName="spacer" presStyleCnt="0"/>
      <dgm:spPr/>
    </dgm:pt>
    <dgm:pt modelId="{7AD642D7-B0CE-7349-B8F5-6C2311DB5CF4}" type="pres">
      <dgm:prSet presAssocID="{7EE05FE3-9FA4-4BE0-89F4-8B986DF4ADB7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4BC64652-ECE0-C048-A9E3-BDDEC29BC310}" type="pres">
      <dgm:prSet presAssocID="{DDAB0A17-8DBB-4331-86DD-7300314D2476}" presName="spacer" presStyleCnt="0"/>
      <dgm:spPr/>
    </dgm:pt>
    <dgm:pt modelId="{951DFEA2-DCD4-734A-9AD4-C419ACF3AEC1}" type="pres">
      <dgm:prSet presAssocID="{FA04CD3D-A5FD-4899-A993-64E5B65336E6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7F8C8C3A-1C67-8F4A-B227-C669743841C4}" type="pres">
      <dgm:prSet presAssocID="{0F90F204-A3D0-4026-BA5B-B6A3DF7AE043}" presName="spacer" presStyleCnt="0"/>
      <dgm:spPr/>
    </dgm:pt>
    <dgm:pt modelId="{6BFD5673-47E0-024F-BD37-FC8452F77E6C}" type="pres">
      <dgm:prSet presAssocID="{6C7BDDB3-8508-4754-9F55-342B37C267E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5D8352B5-11D6-A645-9292-29E1C51F5996}" type="pres">
      <dgm:prSet presAssocID="{C44E5000-3F9A-4DB1-8AFD-D9DE474EC84E}" presName="spacer" presStyleCnt="0"/>
      <dgm:spPr/>
    </dgm:pt>
    <dgm:pt modelId="{F85A15C6-6E74-1F4E-ABD5-71D2E4FEC026}" type="pres">
      <dgm:prSet presAssocID="{F895133A-A1CF-42E6-8954-01441A86D3A8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6E1BBC34-539D-BA4D-89C3-75D043D4AF46}" type="pres">
      <dgm:prSet presAssocID="{2F363E68-6B28-4E85-9C82-1B951F831EE1}" presName="spacer" presStyleCnt="0"/>
      <dgm:spPr/>
    </dgm:pt>
    <dgm:pt modelId="{5EE81A9C-F277-8844-8291-AA8598B419A8}" type="pres">
      <dgm:prSet presAssocID="{2DC52847-36BC-F644-B9D0-D612814264A7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C1C9AC59-D0CB-D148-AD8E-212DB8F76010}" type="pres">
      <dgm:prSet presAssocID="{AFC6CD48-34D6-9943-928F-731999FB2073}" presName="spacer" presStyleCnt="0"/>
      <dgm:spPr/>
    </dgm:pt>
    <dgm:pt modelId="{89D624DE-0129-5A4F-B58F-76685B8FA237}" type="pres">
      <dgm:prSet presAssocID="{DC8ED8D5-33B9-734E-AE9A-461D1F9EB003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66C18E6C-29E7-A84B-853F-E7C29E3E079E}" type="pres">
      <dgm:prSet presAssocID="{EAEE41B3-194C-BA46-BAE0-E6382B25E6FF}" presName="spacer" presStyleCnt="0"/>
      <dgm:spPr/>
    </dgm:pt>
    <dgm:pt modelId="{E219FC32-255E-2243-901C-BC680FD21A8E}" type="pres">
      <dgm:prSet presAssocID="{5364AD3A-6970-B740-A095-29A24E489F90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83C4136C-35B0-8B46-A14C-66007C388D8B}" type="pres">
      <dgm:prSet presAssocID="{4DD75325-7B50-C343-8C1E-3EE9FA45F9BB}" presName="spacer" presStyleCnt="0"/>
      <dgm:spPr/>
    </dgm:pt>
    <dgm:pt modelId="{347393F9-2A3B-FA40-8E13-D2DFEBFDFA7D}" type="pres">
      <dgm:prSet presAssocID="{B446C9A5-EFC8-5D43-A553-65B9650F7129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F6C1A200-6297-CB4C-9896-8F72C20FD0C2}" type="presOf" srcId="{78333BCB-1AC8-4A53-B490-F5DD1A292F66}" destId="{A6E76D8B-24D5-5145-8DCF-1F2B32E19126}" srcOrd="0" destOrd="0" presId="urn:microsoft.com/office/officeart/2005/8/layout/vList2"/>
    <dgm:cxn modelId="{61313806-3D72-1343-8DCD-C5A9628A77E4}" type="presOf" srcId="{DC8ED8D5-33B9-734E-AE9A-461D1F9EB003}" destId="{89D624DE-0129-5A4F-B58F-76685B8FA237}" srcOrd="0" destOrd="0" presId="urn:microsoft.com/office/officeart/2005/8/layout/vList2"/>
    <dgm:cxn modelId="{9B6F9E17-18B5-A547-A8B5-E15908616E94}" type="presOf" srcId="{58CF3498-8AB1-4D61-A43D-3BDEA5D41B51}" destId="{074C64CE-3BBE-8148-8DED-E3420DD05259}" srcOrd="0" destOrd="0" presId="urn:microsoft.com/office/officeart/2005/8/layout/vList2"/>
    <dgm:cxn modelId="{CE013D18-9826-0A40-9EF9-5D637593AB9F}" type="presOf" srcId="{F79AEBB4-D03F-4F9A-B5E6-548C5D562B4F}" destId="{066BF717-D850-6F40-848D-10BB7C6C229E}" srcOrd="0" destOrd="0" presId="urn:microsoft.com/office/officeart/2005/8/layout/vList2"/>
    <dgm:cxn modelId="{F58D8F2B-7D88-7547-854F-DCD717FB94AD}" type="presOf" srcId="{FA04CD3D-A5FD-4899-A993-64E5B65336E6}" destId="{951DFEA2-DCD4-734A-9AD4-C419ACF3AEC1}" srcOrd="0" destOrd="0" presId="urn:microsoft.com/office/officeart/2005/8/layout/vList2"/>
    <dgm:cxn modelId="{1B94F02D-99AB-044D-A9CA-E8569861BAEC}" type="presOf" srcId="{7EE05FE3-9FA4-4BE0-89F4-8B986DF4ADB7}" destId="{7AD642D7-B0CE-7349-B8F5-6C2311DB5CF4}" srcOrd="0" destOrd="0" presId="urn:microsoft.com/office/officeart/2005/8/layout/vList2"/>
    <dgm:cxn modelId="{E913614C-8BB8-7346-A4C2-44A85FBF7618}" type="presOf" srcId="{6C7BDDB3-8508-4754-9F55-342B37C267E1}" destId="{6BFD5673-47E0-024F-BD37-FC8452F77E6C}" srcOrd="0" destOrd="0" presId="urn:microsoft.com/office/officeart/2005/8/layout/vList2"/>
    <dgm:cxn modelId="{018BBE65-4592-4C9B-AD04-0E18C88CED91}" srcId="{58CF3498-8AB1-4D61-A43D-3BDEA5D41B51}" destId="{6C7BDDB3-8508-4754-9F55-342B37C267E1}" srcOrd="4" destOrd="0" parTransId="{79F6D417-5423-438F-91AF-CD77D13D15D3}" sibTransId="{C44E5000-3F9A-4DB1-8AFD-D9DE474EC84E}"/>
    <dgm:cxn modelId="{E314EB6A-146A-294C-8715-3C31588C4A54}" srcId="{58CF3498-8AB1-4D61-A43D-3BDEA5D41B51}" destId="{B446C9A5-EFC8-5D43-A553-65B9650F7129}" srcOrd="9" destOrd="0" parTransId="{77DACBD9-B69D-A745-B046-05D4819103F2}" sibTransId="{00AC871B-C9F4-7A41-8D1E-813E613C493A}"/>
    <dgm:cxn modelId="{3E78E06B-D34F-5541-AA52-1AF58E69AF9C}" type="presOf" srcId="{2DC52847-36BC-F644-B9D0-D612814264A7}" destId="{5EE81A9C-F277-8844-8291-AA8598B419A8}" srcOrd="0" destOrd="0" presId="urn:microsoft.com/office/officeart/2005/8/layout/vList2"/>
    <dgm:cxn modelId="{88DC0475-0A9B-844E-AAEC-6B6D326E62D8}" srcId="{58CF3498-8AB1-4D61-A43D-3BDEA5D41B51}" destId="{5364AD3A-6970-B740-A095-29A24E489F90}" srcOrd="8" destOrd="0" parTransId="{7792F79B-BDB4-7947-95F4-E9A35112C89E}" sibTransId="{4DD75325-7B50-C343-8C1E-3EE9FA45F9BB}"/>
    <dgm:cxn modelId="{34D3F57B-5E86-4626-B83C-FD8BBD50E59D}" srcId="{58CF3498-8AB1-4D61-A43D-3BDEA5D41B51}" destId="{F79AEBB4-D03F-4F9A-B5E6-548C5D562B4F}" srcOrd="0" destOrd="0" parTransId="{EB9691EB-B193-41D0-AA3D-ECA457511FF4}" sibTransId="{C54F1B31-28B6-4930-BFA0-47C270216F89}"/>
    <dgm:cxn modelId="{CA02B18C-3FE1-B14E-BAD9-16E321BBB7E0}" type="presOf" srcId="{F895133A-A1CF-42E6-8954-01441A86D3A8}" destId="{F85A15C6-6E74-1F4E-ABD5-71D2E4FEC026}" srcOrd="0" destOrd="0" presId="urn:microsoft.com/office/officeart/2005/8/layout/vList2"/>
    <dgm:cxn modelId="{81331E8E-D677-4649-886F-D7347547BAC7}" srcId="{58CF3498-8AB1-4D61-A43D-3BDEA5D41B51}" destId="{DC8ED8D5-33B9-734E-AE9A-461D1F9EB003}" srcOrd="7" destOrd="0" parTransId="{BB0E6F03-743C-014C-A9BA-D2A33BFB2B5C}" sibTransId="{EAEE41B3-194C-BA46-BAE0-E6382B25E6FF}"/>
    <dgm:cxn modelId="{2EA50696-9EC4-AF47-BD04-B798A7EEE1A0}" type="presOf" srcId="{B446C9A5-EFC8-5D43-A553-65B9650F7129}" destId="{347393F9-2A3B-FA40-8E13-D2DFEBFDFA7D}" srcOrd="0" destOrd="0" presId="urn:microsoft.com/office/officeart/2005/8/layout/vList2"/>
    <dgm:cxn modelId="{0FBF5D9D-640C-D84A-A740-0B34F4A2D14D}" type="presOf" srcId="{5364AD3A-6970-B740-A095-29A24E489F90}" destId="{E219FC32-255E-2243-901C-BC680FD21A8E}" srcOrd="0" destOrd="0" presId="urn:microsoft.com/office/officeart/2005/8/layout/vList2"/>
    <dgm:cxn modelId="{317A6CB9-80B9-4348-AAAE-EAE3DF7C40B6}" srcId="{58CF3498-8AB1-4D61-A43D-3BDEA5D41B51}" destId="{7EE05FE3-9FA4-4BE0-89F4-8B986DF4ADB7}" srcOrd="2" destOrd="0" parTransId="{7F0FE706-6F5B-41A4-8D44-60E0C9FC2379}" sibTransId="{DDAB0A17-8DBB-4331-86DD-7300314D2476}"/>
    <dgm:cxn modelId="{F5EFFFCB-EED7-4DFB-A43F-40293A1D83E3}" srcId="{58CF3498-8AB1-4D61-A43D-3BDEA5D41B51}" destId="{F895133A-A1CF-42E6-8954-01441A86D3A8}" srcOrd="5" destOrd="0" parTransId="{07DC5815-0525-47D3-8146-394000E034B9}" sibTransId="{2F363E68-6B28-4E85-9C82-1B951F831EE1}"/>
    <dgm:cxn modelId="{109547D0-8F11-AE48-A2F2-F13D8CB676D2}" srcId="{58CF3498-8AB1-4D61-A43D-3BDEA5D41B51}" destId="{2DC52847-36BC-F644-B9D0-D612814264A7}" srcOrd="6" destOrd="0" parTransId="{577CC822-8CB8-8943-A27C-EFBEFC70FBAB}" sibTransId="{AFC6CD48-34D6-9943-928F-731999FB2073}"/>
    <dgm:cxn modelId="{2D03FBDF-C5D5-4754-BBE6-0EBF405DD391}" srcId="{58CF3498-8AB1-4D61-A43D-3BDEA5D41B51}" destId="{FA04CD3D-A5FD-4899-A993-64E5B65336E6}" srcOrd="3" destOrd="0" parTransId="{354E7186-028C-47B6-A8B4-DD0D5F3B9829}" sibTransId="{0F90F204-A3D0-4026-BA5B-B6A3DF7AE043}"/>
    <dgm:cxn modelId="{A790A0F6-5F83-45BF-AB91-95739625B597}" srcId="{58CF3498-8AB1-4D61-A43D-3BDEA5D41B51}" destId="{78333BCB-1AC8-4A53-B490-F5DD1A292F66}" srcOrd="1" destOrd="0" parTransId="{349006B2-2C38-4E3D-A1F1-CAA7C69C0526}" sibTransId="{194C28EE-E915-40A0-AE0E-942B2C7D121D}"/>
    <dgm:cxn modelId="{8F69D511-E86E-6B45-9B39-F1CC822D4E0E}" type="presParOf" srcId="{074C64CE-3BBE-8148-8DED-E3420DD05259}" destId="{066BF717-D850-6F40-848D-10BB7C6C229E}" srcOrd="0" destOrd="0" presId="urn:microsoft.com/office/officeart/2005/8/layout/vList2"/>
    <dgm:cxn modelId="{259CDC40-0077-9A4A-9668-BBF5667C4248}" type="presParOf" srcId="{074C64CE-3BBE-8148-8DED-E3420DD05259}" destId="{4966A931-428B-F942-9CCF-0DFBD7B33741}" srcOrd="1" destOrd="0" presId="urn:microsoft.com/office/officeart/2005/8/layout/vList2"/>
    <dgm:cxn modelId="{B1C32BE6-C4E3-474C-B780-DC4CF53FCDF1}" type="presParOf" srcId="{074C64CE-3BBE-8148-8DED-E3420DD05259}" destId="{A6E76D8B-24D5-5145-8DCF-1F2B32E19126}" srcOrd="2" destOrd="0" presId="urn:microsoft.com/office/officeart/2005/8/layout/vList2"/>
    <dgm:cxn modelId="{8170D348-1939-714F-93E0-5103171940C6}" type="presParOf" srcId="{074C64CE-3BBE-8148-8DED-E3420DD05259}" destId="{FE246FCC-EB3A-BA4E-B3AE-22DB045CBEB2}" srcOrd="3" destOrd="0" presId="urn:microsoft.com/office/officeart/2005/8/layout/vList2"/>
    <dgm:cxn modelId="{323A0714-6022-8D4F-B6E0-38AD4FD491DF}" type="presParOf" srcId="{074C64CE-3BBE-8148-8DED-E3420DD05259}" destId="{7AD642D7-B0CE-7349-B8F5-6C2311DB5CF4}" srcOrd="4" destOrd="0" presId="urn:microsoft.com/office/officeart/2005/8/layout/vList2"/>
    <dgm:cxn modelId="{427C8737-7583-A145-B364-4731AC3F3A75}" type="presParOf" srcId="{074C64CE-3BBE-8148-8DED-E3420DD05259}" destId="{4BC64652-ECE0-C048-A9E3-BDDEC29BC310}" srcOrd="5" destOrd="0" presId="urn:microsoft.com/office/officeart/2005/8/layout/vList2"/>
    <dgm:cxn modelId="{69B6D4F6-CA30-A44E-B704-8636C78C67B6}" type="presParOf" srcId="{074C64CE-3BBE-8148-8DED-E3420DD05259}" destId="{951DFEA2-DCD4-734A-9AD4-C419ACF3AEC1}" srcOrd="6" destOrd="0" presId="urn:microsoft.com/office/officeart/2005/8/layout/vList2"/>
    <dgm:cxn modelId="{BF71A5B7-6B70-A649-908F-6E18B4C8F8DA}" type="presParOf" srcId="{074C64CE-3BBE-8148-8DED-E3420DD05259}" destId="{7F8C8C3A-1C67-8F4A-B227-C669743841C4}" srcOrd="7" destOrd="0" presId="urn:microsoft.com/office/officeart/2005/8/layout/vList2"/>
    <dgm:cxn modelId="{53AF9FF0-5988-434E-A0A9-C32BC9D44307}" type="presParOf" srcId="{074C64CE-3BBE-8148-8DED-E3420DD05259}" destId="{6BFD5673-47E0-024F-BD37-FC8452F77E6C}" srcOrd="8" destOrd="0" presId="urn:microsoft.com/office/officeart/2005/8/layout/vList2"/>
    <dgm:cxn modelId="{E20CF215-193F-494B-8A17-6D2E9DC01FAA}" type="presParOf" srcId="{074C64CE-3BBE-8148-8DED-E3420DD05259}" destId="{5D8352B5-11D6-A645-9292-29E1C51F5996}" srcOrd="9" destOrd="0" presId="urn:microsoft.com/office/officeart/2005/8/layout/vList2"/>
    <dgm:cxn modelId="{EE60E65A-1E75-694E-94E2-BB7CC398BC53}" type="presParOf" srcId="{074C64CE-3BBE-8148-8DED-E3420DD05259}" destId="{F85A15C6-6E74-1F4E-ABD5-71D2E4FEC026}" srcOrd="10" destOrd="0" presId="urn:microsoft.com/office/officeart/2005/8/layout/vList2"/>
    <dgm:cxn modelId="{A4B95D7E-1B6B-FA47-BD67-753E18A0E172}" type="presParOf" srcId="{074C64CE-3BBE-8148-8DED-E3420DD05259}" destId="{6E1BBC34-539D-BA4D-89C3-75D043D4AF46}" srcOrd="11" destOrd="0" presId="urn:microsoft.com/office/officeart/2005/8/layout/vList2"/>
    <dgm:cxn modelId="{14921CBE-CF3D-444C-A2F6-A854A1708644}" type="presParOf" srcId="{074C64CE-3BBE-8148-8DED-E3420DD05259}" destId="{5EE81A9C-F277-8844-8291-AA8598B419A8}" srcOrd="12" destOrd="0" presId="urn:microsoft.com/office/officeart/2005/8/layout/vList2"/>
    <dgm:cxn modelId="{DD9063C3-801F-D445-9433-FCC0574AD97B}" type="presParOf" srcId="{074C64CE-3BBE-8148-8DED-E3420DD05259}" destId="{C1C9AC59-D0CB-D148-AD8E-212DB8F76010}" srcOrd="13" destOrd="0" presId="urn:microsoft.com/office/officeart/2005/8/layout/vList2"/>
    <dgm:cxn modelId="{6AD5AEBB-3342-504E-82B1-07FC6C4E5B08}" type="presParOf" srcId="{074C64CE-3BBE-8148-8DED-E3420DD05259}" destId="{89D624DE-0129-5A4F-B58F-76685B8FA237}" srcOrd="14" destOrd="0" presId="urn:microsoft.com/office/officeart/2005/8/layout/vList2"/>
    <dgm:cxn modelId="{F3AEB147-B26B-234F-932E-1BA98E93766A}" type="presParOf" srcId="{074C64CE-3BBE-8148-8DED-E3420DD05259}" destId="{66C18E6C-29E7-A84B-853F-E7C29E3E079E}" srcOrd="15" destOrd="0" presId="urn:microsoft.com/office/officeart/2005/8/layout/vList2"/>
    <dgm:cxn modelId="{940F41F3-AC83-8047-852E-F9127ED815F5}" type="presParOf" srcId="{074C64CE-3BBE-8148-8DED-E3420DD05259}" destId="{E219FC32-255E-2243-901C-BC680FD21A8E}" srcOrd="16" destOrd="0" presId="urn:microsoft.com/office/officeart/2005/8/layout/vList2"/>
    <dgm:cxn modelId="{050FB8C2-590B-374C-ACBE-B78E71D0469D}" type="presParOf" srcId="{074C64CE-3BBE-8148-8DED-E3420DD05259}" destId="{83C4136C-35B0-8B46-A14C-66007C388D8B}" srcOrd="17" destOrd="0" presId="urn:microsoft.com/office/officeart/2005/8/layout/vList2"/>
    <dgm:cxn modelId="{21B3D0AD-54EA-B94F-8F18-3C1E1F3210DC}" type="presParOf" srcId="{074C64CE-3BBE-8148-8DED-E3420DD05259}" destId="{347393F9-2A3B-FA40-8E13-D2DFEBFDFA7D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BF717-D850-6F40-848D-10BB7C6C229E}">
      <dsp:nvSpPr>
        <dsp:cNvPr id="0" name=""/>
        <dsp:cNvSpPr/>
      </dsp:nvSpPr>
      <dsp:spPr>
        <a:xfrm>
          <a:off x="0" y="96263"/>
          <a:ext cx="4849765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initiative / objective</a:t>
          </a:r>
        </a:p>
      </dsp:txBody>
      <dsp:txXfrm>
        <a:off x="19419" y="115682"/>
        <a:ext cx="4810927" cy="358962"/>
      </dsp:txXfrm>
    </dsp:sp>
    <dsp:sp modelId="{A6E76D8B-24D5-5145-8DCF-1F2B32E19126}">
      <dsp:nvSpPr>
        <dsp:cNvPr id="0" name=""/>
        <dsp:cNvSpPr/>
      </dsp:nvSpPr>
      <dsp:spPr>
        <a:xfrm>
          <a:off x="0" y="543023"/>
          <a:ext cx="4849765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Development Effort</a:t>
          </a:r>
        </a:p>
      </dsp:txBody>
      <dsp:txXfrm>
        <a:off x="19419" y="562442"/>
        <a:ext cx="4810927" cy="358962"/>
      </dsp:txXfrm>
    </dsp:sp>
    <dsp:sp modelId="{7AD642D7-B0CE-7349-B8F5-6C2311DB5CF4}">
      <dsp:nvSpPr>
        <dsp:cNvPr id="0" name=""/>
        <dsp:cNvSpPr/>
      </dsp:nvSpPr>
      <dsp:spPr>
        <a:xfrm>
          <a:off x="0" y="989783"/>
          <a:ext cx="4849765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Actuarial Landscape</a:t>
          </a:r>
        </a:p>
      </dsp:txBody>
      <dsp:txXfrm>
        <a:off x="19419" y="1009202"/>
        <a:ext cx="4810927" cy="358962"/>
      </dsp:txXfrm>
    </dsp:sp>
    <dsp:sp modelId="{951DFEA2-DCD4-734A-9AD4-C419ACF3AEC1}">
      <dsp:nvSpPr>
        <dsp:cNvPr id="0" name=""/>
        <dsp:cNvSpPr/>
      </dsp:nvSpPr>
      <dsp:spPr>
        <a:xfrm>
          <a:off x="0" y="1436543"/>
          <a:ext cx="4849765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Actuarial function guide</a:t>
          </a:r>
        </a:p>
      </dsp:txBody>
      <dsp:txXfrm>
        <a:off x="19419" y="1455962"/>
        <a:ext cx="4810927" cy="358962"/>
      </dsp:txXfrm>
    </dsp:sp>
    <dsp:sp modelId="{6BFD5673-47E0-024F-BD37-FC8452F77E6C}">
      <dsp:nvSpPr>
        <dsp:cNvPr id="0" name=""/>
        <dsp:cNvSpPr/>
      </dsp:nvSpPr>
      <dsp:spPr>
        <a:xfrm>
          <a:off x="0" y="1883303"/>
          <a:ext cx="4849765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Regulation &amp; Act</a:t>
          </a:r>
        </a:p>
      </dsp:txBody>
      <dsp:txXfrm>
        <a:off x="19419" y="1902722"/>
        <a:ext cx="4810927" cy="358962"/>
      </dsp:txXfrm>
    </dsp:sp>
    <dsp:sp modelId="{F85A15C6-6E74-1F4E-ABD5-71D2E4FEC026}">
      <dsp:nvSpPr>
        <dsp:cNvPr id="0" name=""/>
        <dsp:cNvSpPr/>
      </dsp:nvSpPr>
      <dsp:spPr>
        <a:xfrm>
          <a:off x="0" y="2330063"/>
          <a:ext cx="4849765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Education drive</a:t>
          </a:r>
        </a:p>
      </dsp:txBody>
      <dsp:txXfrm>
        <a:off x="19419" y="2349482"/>
        <a:ext cx="4810927" cy="358962"/>
      </dsp:txXfrm>
    </dsp:sp>
    <dsp:sp modelId="{FD63D277-72F7-5245-8742-3623DC26EBD7}">
      <dsp:nvSpPr>
        <dsp:cNvPr id="0" name=""/>
        <dsp:cNvSpPr/>
      </dsp:nvSpPr>
      <dsp:spPr>
        <a:xfrm>
          <a:off x="0" y="2776823"/>
          <a:ext cx="4849765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UNDP-Milliman Intervention</a:t>
          </a:r>
        </a:p>
      </dsp:txBody>
      <dsp:txXfrm>
        <a:off x="19419" y="2796242"/>
        <a:ext cx="4810927" cy="358962"/>
      </dsp:txXfrm>
    </dsp:sp>
    <dsp:sp modelId="{9457F4AD-F028-704B-AC42-F2EE59A076A1}">
      <dsp:nvSpPr>
        <dsp:cNvPr id="0" name=""/>
        <dsp:cNvSpPr/>
      </dsp:nvSpPr>
      <dsp:spPr>
        <a:xfrm>
          <a:off x="0" y="3223583"/>
          <a:ext cx="4849765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Approach &amp; Outcome</a:t>
          </a:r>
        </a:p>
      </dsp:txBody>
      <dsp:txXfrm>
        <a:off x="19419" y="3243002"/>
        <a:ext cx="4810927" cy="358962"/>
      </dsp:txXfrm>
    </dsp:sp>
    <dsp:sp modelId="{301AF323-7F43-944D-8873-2B9D480B3960}">
      <dsp:nvSpPr>
        <dsp:cNvPr id="0" name=""/>
        <dsp:cNvSpPr/>
      </dsp:nvSpPr>
      <dsp:spPr>
        <a:xfrm>
          <a:off x="0" y="3670343"/>
          <a:ext cx="4849765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NIC Actuarial support</a:t>
          </a:r>
        </a:p>
      </dsp:txBody>
      <dsp:txXfrm>
        <a:off x="19419" y="3689762"/>
        <a:ext cx="4810927" cy="358962"/>
      </dsp:txXfrm>
    </dsp:sp>
    <dsp:sp modelId="{987E8D89-6E10-FC44-8729-E03629D14332}">
      <dsp:nvSpPr>
        <dsp:cNvPr id="0" name=""/>
        <dsp:cNvSpPr/>
      </dsp:nvSpPr>
      <dsp:spPr>
        <a:xfrm>
          <a:off x="0" y="4117103"/>
          <a:ext cx="4849765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Project Status Chart</a:t>
          </a:r>
        </a:p>
      </dsp:txBody>
      <dsp:txXfrm>
        <a:off x="19419" y="4136522"/>
        <a:ext cx="4810927" cy="358962"/>
      </dsp:txXfrm>
    </dsp:sp>
    <dsp:sp modelId="{DD68A8C9-8C44-5049-AB0A-EA6B933E3BC6}">
      <dsp:nvSpPr>
        <dsp:cNvPr id="0" name=""/>
        <dsp:cNvSpPr/>
      </dsp:nvSpPr>
      <dsp:spPr>
        <a:xfrm>
          <a:off x="0" y="4563863"/>
          <a:ext cx="4849765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Industry Challenges</a:t>
          </a:r>
        </a:p>
      </dsp:txBody>
      <dsp:txXfrm>
        <a:off x="19419" y="4583282"/>
        <a:ext cx="4810927" cy="358962"/>
      </dsp:txXfrm>
    </dsp:sp>
    <dsp:sp modelId="{B9766A79-ADEA-3745-ABE1-6051D2D08E03}">
      <dsp:nvSpPr>
        <dsp:cNvPr id="0" name=""/>
        <dsp:cNvSpPr/>
      </dsp:nvSpPr>
      <dsp:spPr>
        <a:xfrm>
          <a:off x="0" y="5010623"/>
          <a:ext cx="4849765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Upcoming Event</a:t>
          </a:r>
        </a:p>
      </dsp:txBody>
      <dsp:txXfrm>
        <a:off x="19419" y="5030042"/>
        <a:ext cx="4810927" cy="358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392FA-E0C1-A24F-B67F-9F8AC2B12E4C}">
      <dsp:nvSpPr>
        <dsp:cNvPr id="0" name=""/>
        <dsp:cNvSpPr/>
      </dsp:nvSpPr>
      <dsp:spPr>
        <a:xfrm>
          <a:off x="2857248" y="302"/>
          <a:ext cx="891391" cy="445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NIC</a:t>
          </a:r>
        </a:p>
      </dsp:txBody>
      <dsp:txXfrm>
        <a:off x="2870302" y="13356"/>
        <a:ext cx="865283" cy="419587"/>
      </dsp:txXfrm>
    </dsp:sp>
    <dsp:sp modelId="{990CF5A1-264F-CC43-8EEA-8F6CA0F698BA}">
      <dsp:nvSpPr>
        <dsp:cNvPr id="0" name=""/>
        <dsp:cNvSpPr/>
      </dsp:nvSpPr>
      <dsp:spPr>
        <a:xfrm>
          <a:off x="3971487" y="302"/>
          <a:ext cx="891391" cy="4456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ASG</a:t>
          </a:r>
        </a:p>
      </dsp:txBody>
      <dsp:txXfrm>
        <a:off x="3984541" y="13356"/>
        <a:ext cx="865283" cy="419587"/>
      </dsp:txXfrm>
    </dsp:sp>
    <dsp:sp modelId="{01AD5E24-61A9-8241-8FC2-39FC09B2EC71}">
      <dsp:nvSpPr>
        <dsp:cNvPr id="0" name=""/>
        <dsp:cNvSpPr/>
      </dsp:nvSpPr>
      <dsp:spPr>
        <a:xfrm>
          <a:off x="5085725" y="302"/>
          <a:ext cx="891391" cy="4456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MILLIMAN</a:t>
          </a:r>
        </a:p>
      </dsp:txBody>
      <dsp:txXfrm>
        <a:off x="5098779" y="13356"/>
        <a:ext cx="865283" cy="419587"/>
      </dsp:txXfrm>
    </dsp:sp>
    <dsp:sp modelId="{51034B62-4866-AD44-A626-C6AB19A4F6DE}">
      <dsp:nvSpPr>
        <dsp:cNvPr id="0" name=""/>
        <dsp:cNvSpPr/>
      </dsp:nvSpPr>
      <dsp:spPr>
        <a:xfrm>
          <a:off x="6199964" y="302"/>
          <a:ext cx="891391" cy="4456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EMPLOYERS</a:t>
          </a:r>
        </a:p>
      </dsp:txBody>
      <dsp:txXfrm>
        <a:off x="6213018" y="13356"/>
        <a:ext cx="865283" cy="419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392FA-E0C1-A24F-B67F-9F8AC2B12E4C}">
      <dsp:nvSpPr>
        <dsp:cNvPr id="0" name=""/>
        <dsp:cNvSpPr/>
      </dsp:nvSpPr>
      <dsp:spPr>
        <a:xfrm>
          <a:off x="1974661" y="163"/>
          <a:ext cx="1263006" cy="6315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NIC</a:t>
          </a:r>
        </a:p>
      </dsp:txBody>
      <dsp:txXfrm>
        <a:off x="1993157" y="18659"/>
        <a:ext cx="1226014" cy="594511"/>
      </dsp:txXfrm>
    </dsp:sp>
    <dsp:sp modelId="{990CF5A1-264F-CC43-8EEA-8F6CA0F698BA}">
      <dsp:nvSpPr>
        <dsp:cNvPr id="0" name=""/>
        <dsp:cNvSpPr/>
      </dsp:nvSpPr>
      <dsp:spPr>
        <a:xfrm>
          <a:off x="3553419" y="163"/>
          <a:ext cx="1263006" cy="6315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ASG</a:t>
          </a:r>
        </a:p>
      </dsp:txBody>
      <dsp:txXfrm>
        <a:off x="3571915" y="18659"/>
        <a:ext cx="1226014" cy="594511"/>
      </dsp:txXfrm>
    </dsp:sp>
    <dsp:sp modelId="{01AD5E24-61A9-8241-8FC2-39FC09B2EC71}">
      <dsp:nvSpPr>
        <dsp:cNvPr id="0" name=""/>
        <dsp:cNvSpPr/>
      </dsp:nvSpPr>
      <dsp:spPr>
        <a:xfrm>
          <a:off x="5132177" y="163"/>
          <a:ext cx="1263006" cy="6315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GIZ</a:t>
          </a:r>
        </a:p>
      </dsp:txBody>
      <dsp:txXfrm>
        <a:off x="5150673" y="18659"/>
        <a:ext cx="1226014" cy="594511"/>
      </dsp:txXfrm>
    </dsp:sp>
    <dsp:sp modelId="{51034B62-4866-AD44-A626-C6AB19A4F6DE}">
      <dsp:nvSpPr>
        <dsp:cNvPr id="0" name=""/>
        <dsp:cNvSpPr/>
      </dsp:nvSpPr>
      <dsp:spPr>
        <a:xfrm>
          <a:off x="6710935" y="163"/>
          <a:ext cx="1263006" cy="6315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EMPLOYERS</a:t>
          </a:r>
        </a:p>
      </dsp:txBody>
      <dsp:txXfrm>
        <a:off x="6729431" y="18659"/>
        <a:ext cx="1226014" cy="5945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5BA1A-306F-884D-AD9C-7D08281A01D5}">
      <dsp:nvSpPr>
        <dsp:cNvPr id="0" name=""/>
        <dsp:cNvSpPr/>
      </dsp:nvSpPr>
      <dsp:spPr>
        <a:xfrm>
          <a:off x="3872851" y="1350013"/>
          <a:ext cx="2368027" cy="2368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Basis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 actuarial function in non-life as at 2020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Only about 45% of the Life insurers had actuarial outfit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Proposed provisions under the draft Insurance Act 1061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Required mandatory actuarial control function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Qualified actuaries for Appointed Actuary role</a:t>
          </a:r>
        </a:p>
      </dsp:txBody>
      <dsp:txXfrm>
        <a:off x="3872851" y="1350013"/>
        <a:ext cx="2368027" cy="2368027"/>
      </dsp:txXfrm>
    </dsp:sp>
    <dsp:sp modelId="{F8AECE5D-A299-C148-B886-DCB601383286}">
      <dsp:nvSpPr>
        <dsp:cNvPr id="0" name=""/>
        <dsp:cNvSpPr/>
      </dsp:nvSpPr>
      <dsp:spPr>
        <a:xfrm>
          <a:off x="685905" y="98424"/>
          <a:ext cx="4871205" cy="4871205"/>
        </a:xfrm>
        <a:prstGeom prst="circularArrow">
          <a:avLst>
            <a:gd name="adj1" fmla="val 9479"/>
            <a:gd name="adj2" fmla="val 684653"/>
            <a:gd name="adj3" fmla="val 7852246"/>
            <a:gd name="adj4" fmla="val 2263101"/>
            <a:gd name="adj5" fmla="val 11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F43E1-9B9A-604D-9761-6891B71A2F3F}">
      <dsp:nvSpPr>
        <dsp:cNvPr id="0" name=""/>
        <dsp:cNvSpPr/>
      </dsp:nvSpPr>
      <dsp:spPr>
        <a:xfrm>
          <a:off x="716" y="1350013"/>
          <a:ext cx="2370868" cy="2368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Purpose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was developed to guide insurance companies to deploy an actuarial function with minimum required human capacity</a:t>
          </a:r>
        </a:p>
      </dsp:txBody>
      <dsp:txXfrm>
        <a:off x="716" y="1350013"/>
        <a:ext cx="2370868" cy="2368027"/>
      </dsp:txXfrm>
    </dsp:sp>
    <dsp:sp modelId="{90168D77-6980-9844-AEA6-62EDD829DAB9}">
      <dsp:nvSpPr>
        <dsp:cNvPr id="0" name=""/>
        <dsp:cNvSpPr/>
      </dsp:nvSpPr>
      <dsp:spPr>
        <a:xfrm>
          <a:off x="685905" y="98424"/>
          <a:ext cx="4871205" cy="4871205"/>
        </a:xfrm>
        <a:prstGeom prst="circularArrow">
          <a:avLst>
            <a:gd name="adj1" fmla="val 9479"/>
            <a:gd name="adj2" fmla="val 684653"/>
            <a:gd name="adj3" fmla="val 18652246"/>
            <a:gd name="adj4" fmla="val 13063101"/>
            <a:gd name="adj5" fmla="val 11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BF717-D850-6F40-848D-10BB7C6C229E}">
      <dsp:nvSpPr>
        <dsp:cNvPr id="0" name=""/>
        <dsp:cNvSpPr/>
      </dsp:nvSpPr>
      <dsp:spPr>
        <a:xfrm>
          <a:off x="0" y="127620"/>
          <a:ext cx="5235934" cy="570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Trainees Assessment – </a:t>
          </a:r>
          <a:r>
            <a:rPr lang="en-US" sz="1500" b="1" kern="1200" dirty="0">
              <a:solidFill>
                <a:schemeClr val="bg1"/>
              </a:solidFill>
            </a:rPr>
            <a:t>April - May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7843" y="155463"/>
        <a:ext cx="5180248" cy="514689"/>
      </dsp:txXfrm>
    </dsp:sp>
    <dsp:sp modelId="{A6E76D8B-24D5-5145-8DCF-1F2B32E19126}">
      <dsp:nvSpPr>
        <dsp:cNvPr id="0" name=""/>
        <dsp:cNvSpPr/>
      </dsp:nvSpPr>
      <dsp:spPr>
        <a:xfrm>
          <a:off x="0" y="741195"/>
          <a:ext cx="5235934" cy="570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Reinsurance Optimization 2 – </a:t>
          </a:r>
          <a:r>
            <a:rPr lang="en-US" sz="1500" b="1" kern="1200" dirty="0">
              <a:solidFill>
                <a:schemeClr val="bg1"/>
              </a:solidFill>
            </a:rPr>
            <a:t>April 29 – 30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7843" y="769038"/>
        <a:ext cx="5180248" cy="514689"/>
      </dsp:txXfrm>
    </dsp:sp>
    <dsp:sp modelId="{7AD642D7-B0CE-7349-B8F5-6C2311DB5CF4}">
      <dsp:nvSpPr>
        <dsp:cNvPr id="0" name=""/>
        <dsp:cNvSpPr/>
      </dsp:nvSpPr>
      <dsp:spPr>
        <a:xfrm>
          <a:off x="0" y="1354770"/>
          <a:ext cx="5235934" cy="570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Actuarial Society of South Africa -ASG Joint Examination (1</a:t>
          </a:r>
          <a:r>
            <a:rPr lang="en-US" sz="1500" kern="1200" baseline="30000" dirty="0">
              <a:solidFill>
                <a:schemeClr val="bg1"/>
              </a:solidFill>
            </a:rPr>
            <a:t>st</a:t>
          </a:r>
          <a:r>
            <a:rPr lang="en-US" sz="1500" kern="1200" dirty="0">
              <a:solidFill>
                <a:schemeClr val="bg1"/>
              </a:solidFill>
            </a:rPr>
            <a:t> Sitting) </a:t>
          </a:r>
          <a:r>
            <a:rPr lang="en-US" sz="1500" b="1" kern="1200" dirty="0">
              <a:solidFill>
                <a:schemeClr val="bg1"/>
              </a:solidFill>
            </a:rPr>
            <a:t>– May, September/October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7843" y="1382613"/>
        <a:ext cx="5180248" cy="514689"/>
      </dsp:txXfrm>
    </dsp:sp>
    <dsp:sp modelId="{951DFEA2-DCD4-734A-9AD4-C419ACF3AEC1}">
      <dsp:nvSpPr>
        <dsp:cNvPr id="0" name=""/>
        <dsp:cNvSpPr/>
      </dsp:nvSpPr>
      <dsp:spPr>
        <a:xfrm>
          <a:off x="0" y="1968345"/>
          <a:ext cx="5235934" cy="570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Introduction to IFRS 17 Approach – </a:t>
          </a:r>
          <a:r>
            <a:rPr lang="en-US" sz="1500" b="1" kern="1200" dirty="0">
              <a:solidFill>
                <a:schemeClr val="bg1"/>
              </a:solidFill>
            </a:rPr>
            <a:t>August 6 – 8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7843" y="1996188"/>
        <a:ext cx="5180248" cy="514689"/>
      </dsp:txXfrm>
    </dsp:sp>
    <dsp:sp modelId="{6BFD5673-47E0-024F-BD37-FC8452F77E6C}">
      <dsp:nvSpPr>
        <dsp:cNvPr id="0" name=""/>
        <dsp:cNvSpPr/>
      </dsp:nvSpPr>
      <dsp:spPr>
        <a:xfrm>
          <a:off x="0" y="2581920"/>
          <a:ext cx="5235934" cy="570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NSS &amp; Ghana Actuarial Training Boot Camp – </a:t>
          </a:r>
          <a:r>
            <a:rPr lang="en-US" sz="1500" b="1" kern="1200" dirty="0">
              <a:solidFill>
                <a:schemeClr val="bg1"/>
              </a:solidFill>
            </a:rPr>
            <a:t>August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7843" y="2609763"/>
        <a:ext cx="5180248" cy="514689"/>
      </dsp:txXfrm>
    </dsp:sp>
    <dsp:sp modelId="{F85A15C6-6E74-1F4E-ABD5-71D2E4FEC026}">
      <dsp:nvSpPr>
        <dsp:cNvPr id="0" name=""/>
        <dsp:cNvSpPr/>
      </dsp:nvSpPr>
      <dsp:spPr>
        <a:xfrm>
          <a:off x="0" y="3195495"/>
          <a:ext cx="5235934" cy="570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2</a:t>
          </a:r>
          <a:r>
            <a:rPr lang="en-US" sz="1500" kern="1200" baseline="30000" dirty="0">
              <a:solidFill>
                <a:schemeClr val="bg1"/>
              </a:solidFill>
            </a:rPr>
            <a:t>nd</a:t>
          </a:r>
          <a:r>
            <a:rPr lang="en-US" sz="1500" kern="1200" dirty="0">
              <a:solidFill>
                <a:schemeClr val="bg1"/>
              </a:solidFill>
            </a:rPr>
            <a:t> Management Training - August</a:t>
          </a:r>
        </a:p>
      </dsp:txBody>
      <dsp:txXfrm>
        <a:off x="27843" y="3223338"/>
        <a:ext cx="5180248" cy="514689"/>
      </dsp:txXfrm>
    </dsp:sp>
    <dsp:sp modelId="{5EE81A9C-F277-8844-8291-AA8598B419A8}">
      <dsp:nvSpPr>
        <dsp:cNvPr id="0" name=""/>
        <dsp:cNvSpPr/>
      </dsp:nvSpPr>
      <dsp:spPr>
        <a:xfrm>
          <a:off x="0" y="3809070"/>
          <a:ext cx="5235934" cy="570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Actuarial Advisors onsite visit for NACDEV training program – </a:t>
          </a:r>
          <a:r>
            <a:rPr lang="en-US" sz="1500" b="1" kern="1200" dirty="0">
              <a:solidFill>
                <a:schemeClr val="bg1"/>
              </a:solidFill>
            </a:rPr>
            <a:t>August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7843" y="3836913"/>
        <a:ext cx="5180248" cy="514689"/>
      </dsp:txXfrm>
    </dsp:sp>
    <dsp:sp modelId="{89D624DE-0129-5A4F-B58F-76685B8FA237}">
      <dsp:nvSpPr>
        <dsp:cNvPr id="0" name=""/>
        <dsp:cNvSpPr/>
      </dsp:nvSpPr>
      <dsp:spPr>
        <a:xfrm>
          <a:off x="0" y="4422645"/>
          <a:ext cx="5235934" cy="570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ASG Actuaries Connect Conference - October</a:t>
          </a:r>
        </a:p>
      </dsp:txBody>
      <dsp:txXfrm>
        <a:off x="27843" y="4450488"/>
        <a:ext cx="5180248" cy="514689"/>
      </dsp:txXfrm>
    </dsp:sp>
    <dsp:sp modelId="{E219FC32-255E-2243-901C-BC680FD21A8E}">
      <dsp:nvSpPr>
        <dsp:cNvPr id="0" name=""/>
        <dsp:cNvSpPr/>
      </dsp:nvSpPr>
      <dsp:spPr>
        <a:xfrm>
          <a:off x="0" y="5036220"/>
          <a:ext cx="5235934" cy="570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FCR Components for companies to focus on - </a:t>
          </a:r>
          <a:r>
            <a:rPr lang="en-US" sz="1500" b="1" kern="1200" dirty="0">
              <a:solidFill>
                <a:schemeClr val="bg1"/>
              </a:solidFill>
            </a:rPr>
            <a:t> November 6 - 8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27843" y="5064063"/>
        <a:ext cx="5180248" cy="514689"/>
      </dsp:txXfrm>
    </dsp:sp>
    <dsp:sp modelId="{347393F9-2A3B-FA40-8E13-D2DFEBFDFA7D}">
      <dsp:nvSpPr>
        <dsp:cNvPr id="0" name=""/>
        <dsp:cNvSpPr/>
      </dsp:nvSpPr>
      <dsp:spPr>
        <a:xfrm>
          <a:off x="0" y="5649795"/>
          <a:ext cx="5235934" cy="570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ASG Mortality Table Training and Construction – TBD </a:t>
          </a:r>
        </a:p>
      </dsp:txBody>
      <dsp:txXfrm>
        <a:off x="27843" y="5677638"/>
        <a:ext cx="5180248" cy="514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5002AB-823A-4DA5-8C7D-D206F3A40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98819-ADBE-4871-B3E7-E1C6F5A7B9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5EE0C-9D43-4773-A971-0678ADB4DC0C}" type="datetimeFigureOut">
              <a:rPr lang="en-GB" smtClean="0">
                <a:latin typeface="Calibri" panose="020F0502020204030204" pitchFamily="34" charset="0"/>
              </a:rPr>
              <a:t>25/05/2025</a:t>
            </a:fld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AFF31-5304-476F-A49E-B762DDC2F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FC7DF-E726-4E61-AF77-0884F189AE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25F6F-1500-40E5-9901-53972E0D9086}" type="slidenum">
              <a:rPr lang="en-GB" smtClean="0">
                <a:latin typeface="Calibri" panose="020F0502020204030204" pitchFamily="34" charset="0"/>
              </a:rPr>
              <a:t>‹#›</a:t>
            </a:fld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4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FCD1C0-F0E7-4FF1-8EB4-A2F608EFCBD0}" type="datetimeFigureOut">
              <a:rPr lang="en-GB" smtClean="0"/>
              <a:pPr/>
              <a:t>25/05/2025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DA70EB2-EE6C-42A1-AC62-8F38C3857F2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52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46ABE-650D-426E-E3C8-4A75B635A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117BFC-DFDC-6117-7316-23F53C0E0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7CA7EA-A5EF-583C-A151-DD4D6D598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56CA1-315C-12DD-EF21-085F50C22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</a:r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6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83ADE164-D45A-44D8-82C5-2E0962BB70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7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10160" imgH="10160" progId="TCLayout.ActiveDocument.1">
                  <p:embed/>
                </p:oleObj>
              </mc:Choice>
              <mc:Fallback>
                <p:oleObj name="think-cell Slide" r:id="rId4" imgW="10160" imgH="101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en-US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500062" y="-1"/>
            <a:ext cx="11073452" cy="15149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rtl="0">
              <a:defRPr/>
            </a:lvl1pPr>
          </a:lstStyle>
          <a:p>
            <a:r>
              <a:rPr lang="en-US" dirty="0"/>
              <a:t>Click to </a:t>
            </a:r>
            <a:r>
              <a:rPr lang="en-US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0450" y="6611448"/>
            <a:ext cx="353064" cy="1875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F5C94B-8C55-478B-B509-BAE6A06B2E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17402" y="6628286"/>
            <a:ext cx="250825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 defTabSz="914400" rtl="0" eaLnBrk="1" latinLnBrk="0" hangingPunct="1">
              <a:defRPr lang="en-IN" sz="1000" kern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37902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. Title and Content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10160" imgH="10160" progId="TCLayout.ActiveDocument.1">
                  <p:embed/>
                </p:oleObj>
              </mc:Choice>
              <mc:Fallback>
                <p:oleObj name="think-cell Slide" r:id="rId4" imgW="10160" imgH="101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8990" y="973737"/>
            <a:ext cx="1098313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9073" y="136272"/>
            <a:ext cx="11073049" cy="8062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8001" y="1619830"/>
            <a:ext cx="11079163" cy="16963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181195" y="6632714"/>
            <a:ext cx="2743200" cy="187565"/>
          </a:xfrm>
        </p:spPr>
        <p:txBody>
          <a:bodyPr vert="horz" lIns="91440" tIns="0" rIns="0" bIns="45720" rtlCol="0" anchor="ctr"/>
          <a:lstStyle>
            <a:lvl1pPr>
              <a:defRPr lang="en-US" sz="1000" smtClean="0">
                <a:solidFill>
                  <a:srgbClr val="ADAFBB"/>
                </a:solidFill>
              </a:defRPr>
            </a:lvl1pPr>
          </a:lstStyle>
          <a:p>
            <a:fld id="{37F5C94B-8C55-478B-B509-BAE6A06B2E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8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02131-22DB-4754-A433-C2056EB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0D3D-41CA-4DC7-907E-3C00ACD2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224000"/>
            <a:ext cx="11339999" cy="485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C7A0-E91C-4A95-B866-B5D3FEE0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1BA1-B199-498E-8F99-F7D1F586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7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83ADE164-D45A-44D8-82C5-2E0962BB70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7" Type="http://schemas.openxmlformats.org/officeDocument/2006/relationships/image" Target="../media/image8.png"/><Relationship Id="rId2" Type="http://schemas.microsoft.com/office/2007/relationships/media" Target="../media/media2.mp4"/><Relationship Id="rId1" Type="http://schemas.openxmlformats.org/officeDocument/2006/relationships/tags" Target="../tags/tag5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1.emf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and holding ball">
            <a:extLst>
              <a:ext uri="{FF2B5EF4-FFF2-40B4-BE49-F238E27FC236}">
                <a16:creationId xmlns:a16="http://schemas.microsoft.com/office/drawing/2014/main" id="{9A09D302-28CE-1A83-BEE1-C700E82C76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414"/>
          <a:stretch>
            <a:fillRect/>
          </a:stretch>
        </p:blipFill>
        <p:spPr>
          <a:xfrm>
            <a:off x="19203" y="254526"/>
            <a:ext cx="12191994" cy="663698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AF46152-5285-7C9A-57F1-8F26140FFC69}"/>
              </a:ext>
            </a:extLst>
          </p:cNvPr>
          <p:cNvSpPr/>
          <p:nvPr/>
        </p:nvSpPr>
        <p:spPr>
          <a:xfrm>
            <a:off x="-3" y="0"/>
            <a:ext cx="12191997" cy="76861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EE7D6-FAD3-F9AD-D994-D569C56B6AA6}"/>
              </a:ext>
            </a:extLst>
          </p:cNvPr>
          <p:cNvSpPr/>
          <p:nvPr/>
        </p:nvSpPr>
        <p:spPr>
          <a:xfrm>
            <a:off x="1233609" y="1818733"/>
            <a:ext cx="2451391" cy="339311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6B7205-E513-25A1-A9F4-AC082ADBDD91}"/>
              </a:ext>
            </a:extLst>
          </p:cNvPr>
          <p:cNvSpPr txBox="1">
            <a:spLocks/>
          </p:cNvSpPr>
          <p:nvPr/>
        </p:nvSpPr>
        <p:spPr>
          <a:xfrm>
            <a:off x="1602079" y="2670695"/>
            <a:ext cx="1669774" cy="132959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1727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17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152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Ghana’s Case Study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834A5A-8999-C52D-ABA9-79078DBF52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5129" y="11917"/>
            <a:ext cx="9952383" cy="98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1500"/>
              </a:spcAft>
            </a:pPr>
            <a:r>
              <a:rPr lang="en-US" sz="2800" b="1" i="0" dirty="0">
                <a:solidFill>
                  <a:srgbClr val="FFFFFF"/>
                </a:solidFill>
                <a:effectLst/>
                <a:latin typeface="+mj-lt"/>
                <a:cs typeface="+mj-cs"/>
              </a:rPr>
              <a:t>UNDP-MILLIMAN GLOBAL ACTUARIAL INITIATIVE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08E355-9B3D-1F69-E05B-BEB04C9F6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52" y="-6047"/>
            <a:ext cx="1556545" cy="1556545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8D185F-10E7-777C-8CD1-A58BC3855C9D}"/>
              </a:ext>
            </a:extLst>
          </p:cNvPr>
          <p:cNvSpPr txBox="1"/>
          <p:nvPr/>
        </p:nvSpPr>
        <p:spPr>
          <a:xfrm>
            <a:off x="8799443" y="5651411"/>
            <a:ext cx="3220278" cy="571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1727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17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152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Dr.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Abiba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Zakariah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Commissioner of Insurance, NIC.</a:t>
            </a: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56753D70-2852-26DD-601E-4C48856AA289}"/>
              </a:ext>
            </a:extLst>
          </p:cNvPr>
          <p:cNvSpPr/>
          <p:nvPr/>
        </p:nvSpPr>
        <p:spPr>
          <a:xfrm rot="782218">
            <a:off x="3336765" y="3439600"/>
            <a:ext cx="978408" cy="484632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JS Builders x Milliman - New York">
            <a:extLst>
              <a:ext uri="{FF2B5EF4-FFF2-40B4-BE49-F238E27FC236}">
                <a16:creationId xmlns:a16="http://schemas.microsoft.com/office/drawing/2014/main" id="{7B1824A0-FBBA-6F4B-0BBC-B30CCD894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652" y="1520000"/>
            <a:ext cx="1537952" cy="15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UNDP Logo PNG Vector (SVG) Free Download">
            <a:extLst>
              <a:ext uri="{FF2B5EF4-FFF2-40B4-BE49-F238E27FC236}">
                <a16:creationId xmlns:a16="http://schemas.microsoft.com/office/drawing/2014/main" id="{CBEFF6F0-E637-48E0-B9B9-563F61878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652" y="3050884"/>
            <a:ext cx="1558366" cy="15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44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>
            <a:extLst>
              <a:ext uri="{FF2B5EF4-FFF2-40B4-BE49-F238E27FC236}">
                <a16:creationId xmlns:a16="http://schemas.microsoft.com/office/drawing/2014/main" id="{EC8C6D6D-736A-73D8-8FEC-B20A7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137896"/>
            <a:ext cx="11073452" cy="67787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j-lt"/>
              </a:rPr>
              <a:t>APPROACH &amp; OUTCOME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9AA83E-9A0D-538C-30D9-CC2D070BF80F}"/>
              </a:ext>
            </a:extLst>
          </p:cNvPr>
          <p:cNvGrpSpPr/>
          <p:nvPr/>
        </p:nvGrpSpPr>
        <p:grpSpPr>
          <a:xfrm>
            <a:off x="279306" y="1090554"/>
            <a:ext cx="762000" cy="660400"/>
            <a:chOff x="510898" y="3221992"/>
            <a:chExt cx="762000" cy="660400"/>
          </a:xfrm>
        </p:grpSpPr>
        <p:pic>
          <p:nvPicPr>
            <p:cNvPr id="5" name="Graphic 26">
              <a:extLst>
                <a:ext uri="{FF2B5EF4-FFF2-40B4-BE49-F238E27FC236}">
                  <a16:creationId xmlns:a16="http://schemas.microsoft.com/office/drawing/2014/main" id="{76BCFA08-4233-F8D6-9838-4D9E0C4A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0898" y="3221992"/>
              <a:ext cx="762000" cy="660400"/>
            </a:xfrm>
            <a:prstGeom prst="rect">
              <a:avLst/>
            </a:prstGeom>
          </p:spPr>
        </p:pic>
        <p:pic>
          <p:nvPicPr>
            <p:cNvPr id="6" name="Graphic 27">
              <a:extLst>
                <a:ext uri="{FF2B5EF4-FFF2-40B4-BE49-F238E27FC236}">
                  <a16:creationId xmlns:a16="http://schemas.microsoft.com/office/drawing/2014/main" id="{E671D5F9-6245-7129-C3D4-44FDCFE64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0898" y="3221992"/>
              <a:ext cx="762000" cy="660400"/>
            </a:xfrm>
            <a:prstGeom prst="rect">
              <a:avLst/>
            </a:prstGeom>
          </p:spPr>
        </p:pic>
      </p:grp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E81976F7-F7C9-1E4C-AF3C-1FB544806F6A}"/>
              </a:ext>
            </a:extLst>
          </p:cNvPr>
          <p:cNvSpPr txBox="1"/>
          <p:nvPr/>
        </p:nvSpPr>
        <p:spPr>
          <a:xfrm>
            <a:off x="257881" y="1796331"/>
            <a:ext cx="2589708" cy="14157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1727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17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152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Stakeholder Sensitization</a:t>
            </a:r>
          </a:p>
          <a:p>
            <a:pPr marL="172085" lvl="2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The ASG, in collaboration NIC, GIA and Milliman team organized sensitization seminar for management of general insurers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21958-E29F-B182-7A7E-3BBA812DEE2F}"/>
              </a:ext>
            </a:extLst>
          </p:cNvPr>
          <p:cNvCxnSpPr/>
          <p:nvPr/>
        </p:nvCxnSpPr>
        <p:spPr>
          <a:xfrm flipV="1">
            <a:off x="568278" y="1043055"/>
            <a:ext cx="10965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0F2208-A469-3D90-D561-1F2A8F0B77C1}"/>
              </a:ext>
            </a:extLst>
          </p:cNvPr>
          <p:cNvCxnSpPr/>
          <p:nvPr/>
        </p:nvCxnSpPr>
        <p:spPr>
          <a:xfrm>
            <a:off x="2993837" y="1049339"/>
            <a:ext cx="0" cy="2382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53AD7A-7E72-0E9B-0468-B7476C2EC709}"/>
              </a:ext>
            </a:extLst>
          </p:cNvPr>
          <p:cNvCxnSpPr/>
          <p:nvPr/>
        </p:nvCxnSpPr>
        <p:spPr>
          <a:xfrm>
            <a:off x="5784092" y="1043055"/>
            <a:ext cx="0" cy="2382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3CA9DF2F-AF62-2908-E419-9A92E883F9C3}"/>
              </a:ext>
            </a:extLst>
          </p:cNvPr>
          <p:cNvSpPr txBox="1"/>
          <p:nvPr/>
        </p:nvSpPr>
        <p:spPr>
          <a:xfrm>
            <a:off x="3141096" y="1767044"/>
            <a:ext cx="2544088" cy="14311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1727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17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152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Actuarial Training Programs</a:t>
            </a:r>
          </a:p>
          <a:p>
            <a:pPr marL="177800" lvl="3" indent="-170180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Graduate Actuarial Training</a:t>
            </a:r>
          </a:p>
          <a:p>
            <a:pPr marL="177800" lvl="3" indent="-170180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Actuarial Examination</a:t>
            </a:r>
          </a:p>
          <a:p>
            <a:pPr marL="177800" lvl="3" indent="-170180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Skill-based Training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30DE4E-23D3-1ACC-50C1-02D908241630}"/>
              </a:ext>
            </a:extLst>
          </p:cNvPr>
          <p:cNvGrpSpPr/>
          <p:nvPr/>
        </p:nvGrpSpPr>
        <p:grpSpPr>
          <a:xfrm>
            <a:off x="5825319" y="1141076"/>
            <a:ext cx="762000" cy="660400"/>
            <a:chOff x="3362718" y="3221992"/>
            <a:chExt cx="762000" cy="660400"/>
          </a:xfrm>
        </p:grpSpPr>
        <p:pic>
          <p:nvPicPr>
            <p:cNvPr id="13" name="Graphic 7">
              <a:extLst>
                <a:ext uri="{FF2B5EF4-FFF2-40B4-BE49-F238E27FC236}">
                  <a16:creationId xmlns:a16="http://schemas.microsoft.com/office/drawing/2014/main" id="{29632195-60D7-B473-B8F5-320A9E067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62718" y="3221992"/>
              <a:ext cx="762000" cy="660400"/>
            </a:xfrm>
            <a:prstGeom prst="rect">
              <a:avLst/>
            </a:prstGeom>
          </p:spPr>
        </p:pic>
        <p:pic>
          <p:nvPicPr>
            <p:cNvPr id="14" name="Graphic 8">
              <a:extLst>
                <a:ext uri="{FF2B5EF4-FFF2-40B4-BE49-F238E27FC236}">
                  <a16:creationId xmlns:a16="http://schemas.microsoft.com/office/drawing/2014/main" id="{5A510444-90AD-600F-E04D-53E3BAF67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62718" y="3221992"/>
              <a:ext cx="762000" cy="660400"/>
            </a:xfrm>
            <a:prstGeom prst="rect">
              <a:avLst/>
            </a:prstGeom>
          </p:spPr>
        </p:pic>
      </p:grpSp>
      <p:pic>
        <p:nvPicPr>
          <p:cNvPr id="15" name="Graphic 14" descr="Clipboard outline">
            <a:extLst>
              <a:ext uri="{FF2B5EF4-FFF2-40B4-BE49-F238E27FC236}">
                <a16:creationId xmlns:a16="http://schemas.microsoft.com/office/drawing/2014/main" id="{97390EE1-B671-5B8C-04FA-86BAA9497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36665" y="1080073"/>
            <a:ext cx="660400" cy="660400"/>
          </a:xfrm>
          <a:prstGeom prst="rect">
            <a:avLst/>
          </a:prstGeom>
        </p:spPr>
      </p:pic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6C626777-BE65-8DCB-ECC8-C14E49C041BF}"/>
              </a:ext>
            </a:extLst>
          </p:cNvPr>
          <p:cNvSpPr txBox="1"/>
          <p:nvPr/>
        </p:nvSpPr>
        <p:spPr>
          <a:xfrm>
            <a:off x="5966941" y="1739934"/>
            <a:ext cx="2712167" cy="12311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1727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17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152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Setting-up in-house Actuarial Office for Non-Life Company</a:t>
            </a:r>
          </a:p>
          <a:p>
            <a:pPr marL="450850" lvl="3" indent="-170180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Operations Manual</a:t>
            </a:r>
          </a:p>
          <a:p>
            <a:pPr marL="450850" lvl="3" indent="-170180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Actuarial Advisor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97C3EF-C6E2-7B5D-2D6B-01C3DD33C287}"/>
              </a:ext>
            </a:extLst>
          </p:cNvPr>
          <p:cNvGrpSpPr/>
          <p:nvPr/>
        </p:nvGrpSpPr>
        <p:grpSpPr>
          <a:xfrm>
            <a:off x="8935361" y="1077260"/>
            <a:ext cx="762000" cy="660400"/>
            <a:chOff x="6186474" y="3221992"/>
            <a:chExt cx="762000" cy="660400"/>
          </a:xfrm>
        </p:grpSpPr>
        <p:pic>
          <p:nvPicPr>
            <p:cNvPr id="18" name="Graphic 29">
              <a:extLst>
                <a:ext uri="{FF2B5EF4-FFF2-40B4-BE49-F238E27FC236}">
                  <a16:creationId xmlns:a16="http://schemas.microsoft.com/office/drawing/2014/main" id="{A08DC0CA-5D3F-DACE-C1C4-B7AF1356E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186474" y="3221992"/>
              <a:ext cx="762000" cy="660400"/>
            </a:xfrm>
            <a:prstGeom prst="rect">
              <a:avLst/>
            </a:prstGeom>
          </p:spPr>
        </p:pic>
        <p:pic>
          <p:nvPicPr>
            <p:cNvPr id="19" name="Graphic 31">
              <a:extLst>
                <a:ext uri="{FF2B5EF4-FFF2-40B4-BE49-F238E27FC236}">
                  <a16:creationId xmlns:a16="http://schemas.microsoft.com/office/drawing/2014/main" id="{2655DE76-1E7B-D041-8BB9-6CC7BEFBF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186474" y="3221992"/>
              <a:ext cx="762000" cy="660400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5DE651-7227-63EE-B38B-BFDB78E40526}"/>
              </a:ext>
            </a:extLst>
          </p:cNvPr>
          <p:cNvCxnSpPr/>
          <p:nvPr/>
        </p:nvCxnSpPr>
        <p:spPr>
          <a:xfrm>
            <a:off x="8778023" y="1033877"/>
            <a:ext cx="0" cy="2382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819488E-8320-51AF-EC96-EB6979C42DBF}"/>
              </a:ext>
            </a:extLst>
          </p:cNvPr>
          <p:cNvSpPr txBox="1"/>
          <p:nvPr/>
        </p:nvSpPr>
        <p:spPr>
          <a:xfrm>
            <a:off x="9003355" y="1687826"/>
            <a:ext cx="2768599" cy="21852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1727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17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152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Monitoring and Evaluation Reports</a:t>
            </a:r>
          </a:p>
          <a:p>
            <a:pPr marL="177800" lvl="3" indent="-170180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Progress Report and Discussion</a:t>
            </a:r>
          </a:p>
          <a:p>
            <a:pPr marL="177800" lvl="3" indent="-170180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Training and Assignment Report</a:t>
            </a:r>
          </a:p>
          <a:p>
            <a:pPr marL="177800" lvl="3" indent="-170180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On-site Assessment Report</a:t>
            </a:r>
          </a:p>
          <a:p>
            <a:pPr marL="177800" lvl="3" indent="-170180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Compliance Monitoring Report</a:t>
            </a:r>
          </a:p>
          <a:p>
            <a:pPr marL="177800" lvl="3" indent="-170180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Trainees’ annual evaluation</a:t>
            </a:r>
          </a:p>
          <a:p>
            <a:pPr marL="177800" lvl="3" indent="-170180"/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Exam progression Report</a:t>
            </a:r>
          </a:p>
        </p:txBody>
      </p:sp>
      <p:sp>
        <p:nvSpPr>
          <p:cNvPr id="22" name="Title 13">
            <a:extLst>
              <a:ext uri="{FF2B5EF4-FFF2-40B4-BE49-F238E27FC236}">
                <a16:creationId xmlns:a16="http://schemas.microsoft.com/office/drawing/2014/main" id="{DD5FC523-2181-EDFC-5DC9-25298CAC244A}"/>
              </a:ext>
            </a:extLst>
          </p:cNvPr>
          <p:cNvSpPr txBox="1"/>
          <p:nvPr/>
        </p:nvSpPr>
        <p:spPr>
          <a:xfrm>
            <a:off x="288593" y="3234572"/>
            <a:ext cx="11073452" cy="5301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THE OUTCOMES</a:t>
            </a:r>
          </a:p>
        </p:txBody>
      </p:sp>
      <p:sp>
        <p:nvSpPr>
          <p:cNvPr id="23" name="Arrow: Pentagon 16">
            <a:extLst>
              <a:ext uri="{FF2B5EF4-FFF2-40B4-BE49-F238E27FC236}">
                <a16:creationId xmlns:a16="http://schemas.microsoft.com/office/drawing/2014/main" id="{8BB30CD6-77BE-A7F0-6785-A095D8B7FD86}"/>
              </a:ext>
            </a:extLst>
          </p:cNvPr>
          <p:cNvSpPr/>
          <p:nvPr/>
        </p:nvSpPr>
        <p:spPr>
          <a:xfrm>
            <a:off x="378320" y="3764748"/>
            <a:ext cx="3673275" cy="507600"/>
          </a:xfrm>
          <a:prstGeom prst="homePlate">
            <a:avLst>
              <a:gd name="adj" fmla="val 31069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square" lIns="72000" tIns="45715" rIns="72000" bIns="45715" rtlCol="0" anchor="ctr">
            <a:noAutofit/>
          </a:bodyPr>
          <a:lstStyle/>
          <a:p>
            <a:pPr algn="ctr" defTabSz="62357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13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Regulatory Compliance</a:t>
            </a:r>
            <a:endParaRPr lang="en-US" sz="13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hevron 17">
            <a:extLst>
              <a:ext uri="{FF2B5EF4-FFF2-40B4-BE49-F238E27FC236}">
                <a16:creationId xmlns:a16="http://schemas.microsoft.com/office/drawing/2014/main" id="{B9B02EFA-A096-8B6B-D2BA-AAEF256949CA}"/>
              </a:ext>
            </a:extLst>
          </p:cNvPr>
          <p:cNvSpPr/>
          <p:nvPr/>
        </p:nvSpPr>
        <p:spPr bwMode="auto">
          <a:xfrm>
            <a:off x="4051595" y="3734123"/>
            <a:ext cx="3745258" cy="508561"/>
          </a:xfrm>
          <a:prstGeom prst="chevron">
            <a:avLst>
              <a:gd name="adj" fmla="val 31818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square" lIns="72000" tIns="45715" rIns="72000" bIns="45715" rtlCol="0" anchor="ctr">
            <a:noAutofit/>
          </a:bodyPr>
          <a:lstStyle/>
          <a:p>
            <a:pPr algn="ctr" defTabSz="62357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Functional Actuarial unit</a:t>
            </a:r>
          </a:p>
        </p:txBody>
      </p:sp>
      <p:sp>
        <p:nvSpPr>
          <p:cNvPr id="25" name="Chevron 17">
            <a:extLst>
              <a:ext uri="{FF2B5EF4-FFF2-40B4-BE49-F238E27FC236}">
                <a16:creationId xmlns:a16="http://schemas.microsoft.com/office/drawing/2014/main" id="{F7079669-5415-CB11-71ED-DF7257C1DE50}"/>
              </a:ext>
            </a:extLst>
          </p:cNvPr>
          <p:cNvSpPr/>
          <p:nvPr/>
        </p:nvSpPr>
        <p:spPr bwMode="auto">
          <a:xfrm>
            <a:off x="7745434" y="3711919"/>
            <a:ext cx="3745258" cy="508561"/>
          </a:xfrm>
          <a:prstGeom prst="chevron">
            <a:avLst>
              <a:gd name="adj" fmla="val 31818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square" lIns="72000" tIns="45715" rIns="72000" bIns="45715" rtlCol="0" anchor="ctr">
            <a:noAutofit/>
          </a:bodyPr>
          <a:lstStyle/>
          <a:p>
            <a:pPr algn="ctr" defTabSz="62357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3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Skilled Actuarial Human Capita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778C3A-7EC3-4127-276F-7EC7F062CDD5}"/>
              </a:ext>
            </a:extLst>
          </p:cNvPr>
          <p:cNvSpPr/>
          <p:nvPr/>
        </p:nvSpPr>
        <p:spPr>
          <a:xfrm>
            <a:off x="475325" y="4369691"/>
            <a:ext cx="3479263" cy="523220"/>
          </a:xfrm>
          <a:prstGeom prst="rect">
            <a:avLst/>
          </a:prstGeom>
          <a:effectLst/>
        </p:spPr>
        <p:txBody>
          <a:bodyPr wrap="square" lIns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 dirty="0">
                <a:latin typeface="Century Gothic" panose="020B0502020202020204" pitchFamily="34" charset="0"/>
              </a:rPr>
              <a:t>From </a:t>
            </a:r>
            <a:r>
              <a:rPr lang="en-GB" sz="1400" b="1" dirty="0">
                <a:latin typeface="Century Gothic" panose="020B0502020202020204" pitchFamily="34" charset="0"/>
              </a:rPr>
              <a:t>0% </a:t>
            </a:r>
            <a:r>
              <a:rPr lang="en-GB" sz="1400" dirty="0">
                <a:latin typeface="Century Gothic" panose="020B0502020202020204" pitchFamily="34" charset="0"/>
              </a:rPr>
              <a:t>to </a:t>
            </a:r>
            <a:r>
              <a:rPr lang="en-GB" sz="1400" b="1" dirty="0">
                <a:latin typeface="Century Gothic" panose="020B0502020202020204" pitchFamily="34" charset="0"/>
              </a:rPr>
              <a:t>60%</a:t>
            </a:r>
            <a:r>
              <a:rPr lang="en-GB" sz="1400" dirty="0">
                <a:latin typeface="Century Gothic" panose="020B0502020202020204" pitchFamily="34" charset="0"/>
              </a:rPr>
              <a:t> compliance with Section 77 of insurance Act, 2021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412FF3-CF93-A9FB-43EC-0B9B3D705248}"/>
              </a:ext>
            </a:extLst>
          </p:cNvPr>
          <p:cNvSpPr/>
          <p:nvPr/>
        </p:nvSpPr>
        <p:spPr>
          <a:xfrm>
            <a:off x="4211730" y="4306116"/>
            <a:ext cx="3424988" cy="7386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 b="1" dirty="0">
                <a:latin typeface="Century Gothic" panose="020B0502020202020204" pitchFamily="34" charset="0"/>
              </a:rPr>
              <a:t>16</a:t>
            </a:r>
            <a:r>
              <a:rPr lang="en-GB" sz="1400" dirty="0">
                <a:latin typeface="Century Gothic" panose="020B0502020202020204" pitchFamily="34" charset="0"/>
              </a:rPr>
              <a:t> out of 23 general insurance companies participating including NIC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58F6E7-0C86-9E98-CF1B-D3500C44BFEC}"/>
              </a:ext>
            </a:extLst>
          </p:cNvPr>
          <p:cNvSpPr/>
          <p:nvPr/>
        </p:nvSpPr>
        <p:spPr>
          <a:xfrm>
            <a:off x="7893860" y="4272348"/>
            <a:ext cx="3642023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 dirty="0">
                <a:latin typeface="Century Gothic" panose="020B0502020202020204" pitchFamily="34" charset="0"/>
              </a:rPr>
              <a:t>At least 20 actuarial trainees added to the industry</a:t>
            </a:r>
          </a:p>
        </p:txBody>
      </p:sp>
      <p:sp>
        <p:nvSpPr>
          <p:cNvPr id="33" name="Title 13">
            <a:extLst>
              <a:ext uri="{FF2B5EF4-FFF2-40B4-BE49-F238E27FC236}">
                <a16:creationId xmlns:a16="http://schemas.microsoft.com/office/drawing/2014/main" id="{E1651810-117A-C262-08DA-0E858B8F893C}"/>
              </a:ext>
            </a:extLst>
          </p:cNvPr>
          <p:cNvSpPr txBox="1"/>
          <p:nvPr/>
        </p:nvSpPr>
        <p:spPr>
          <a:xfrm>
            <a:off x="388147" y="4901505"/>
            <a:ext cx="11077661" cy="61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Century Gothic"/>
                <a:cs typeface="Arial"/>
              </a:rPr>
              <a:t>Forward Looking</a:t>
            </a:r>
            <a:endParaRPr lang="en-US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4" name="Arrow: Pentagon 16">
            <a:extLst>
              <a:ext uri="{FF2B5EF4-FFF2-40B4-BE49-F238E27FC236}">
                <a16:creationId xmlns:a16="http://schemas.microsoft.com/office/drawing/2014/main" id="{4FA9E554-E510-2292-EC8E-5098AFE868DE}"/>
              </a:ext>
            </a:extLst>
          </p:cNvPr>
          <p:cNvSpPr/>
          <p:nvPr/>
        </p:nvSpPr>
        <p:spPr>
          <a:xfrm>
            <a:off x="420751" y="5392901"/>
            <a:ext cx="2827357" cy="557080"/>
          </a:xfrm>
          <a:prstGeom prst="homePlate">
            <a:avLst>
              <a:gd name="adj" fmla="val 31069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square" lIns="72000" tIns="45715" rIns="72000" bIns="45715" rtlCol="0" anchor="ctr">
            <a:noAutofit/>
          </a:bodyPr>
          <a:lstStyle/>
          <a:p>
            <a:pPr algn="ctr" defTabSz="623570">
              <a:spcBef>
                <a:spcPts val="600"/>
              </a:spcBef>
              <a:spcAft>
                <a:spcPts val="600"/>
              </a:spcAft>
            </a:pPr>
            <a:r>
              <a:rPr lang="en-GB" sz="1300" b="1" dirty="0">
                <a:solidFill>
                  <a:schemeClr val="bg1"/>
                </a:solidFill>
                <a:latin typeface="Century Gothic"/>
                <a:cs typeface="Times New Roman"/>
              </a:rPr>
              <a:t>Study Leave with pay for Actuarial Staff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7C6BA1-2FB6-57AA-505C-92B2AC739B18}"/>
              </a:ext>
            </a:extLst>
          </p:cNvPr>
          <p:cNvSpPr/>
          <p:nvPr/>
        </p:nvSpPr>
        <p:spPr>
          <a:xfrm>
            <a:off x="420751" y="5903893"/>
            <a:ext cx="2598510" cy="523220"/>
          </a:xfrm>
          <a:prstGeom prst="rect">
            <a:avLst/>
          </a:prstGeom>
          <a:effectLst/>
        </p:spPr>
        <p:txBody>
          <a:bodyPr wrap="square" lIns="0" tIns="45720" rIns="91440" bIns="45720" anchor="t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 dirty="0">
                <a:latin typeface="Century Gothic"/>
              </a:rPr>
              <a:t>To study abroad and get bonded for a period </a:t>
            </a:r>
          </a:p>
        </p:txBody>
      </p:sp>
      <p:sp>
        <p:nvSpPr>
          <p:cNvPr id="36" name="Chevron 17">
            <a:extLst>
              <a:ext uri="{FF2B5EF4-FFF2-40B4-BE49-F238E27FC236}">
                <a16:creationId xmlns:a16="http://schemas.microsoft.com/office/drawing/2014/main" id="{2C7891CB-A3DD-23F3-49BA-D060529E4EE1}"/>
              </a:ext>
            </a:extLst>
          </p:cNvPr>
          <p:cNvSpPr/>
          <p:nvPr/>
        </p:nvSpPr>
        <p:spPr bwMode="auto">
          <a:xfrm>
            <a:off x="3169349" y="5402316"/>
            <a:ext cx="2926651" cy="538249"/>
          </a:xfrm>
          <a:prstGeom prst="chevron">
            <a:avLst>
              <a:gd name="adj" fmla="val 31818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square" lIns="72000" tIns="45715" rIns="72000" bIns="45715" rtlCol="0" anchor="ctr">
            <a:noAutofit/>
          </a:bodyPr>
          <a:lstStyle/>
          <a:p>
            <a:pPr algn="ctr" defTabSz="623570">
              <a:spcBef>
                <a:spcPts val="600"/>
              </a:spcBef>
              <a:spcAft>
                <a:spcPts val="600"/>
              </a:spcAft>
            </a:pPr>
            <a:r>
              <a:rPr lang="en-US" sz="1300" b="1" dirty="0">
                <a:solidFill>
                  <a:schemeClr val="bg1"/>
                </a:solidFill>
                <a:latin typeface="Century Gothic"/>
                <a:cs typeface="Times New Roman"/>
              </a:rPr>
              <a:t>Full or Subsidize cost of training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Chevron 17">
            <a:extLst>
              <a:ext uri="{FF2B5EF4-FFF2-40B4-BE49-F238E27FC236}">
                <a16:creationId xmlns:a16="http://schemas.microsoft.com/office/drawing/2014/main" id="{8243B884-7785-AAF8-659B-B73FA3C9C417}"/>
              </a:ext>
            </a:extLst>
          </p:cNvPr>
          <p:cNvSpPr/>
          <p:nvPr/>
        </p:nvSpPr>
        <p:spPr bwMode="auto">
          <a:xfrm>
            <a:off x="5997831" y="5392420"/>
            <a:ext cx="2419180" cy="548145"/>
          </a:xfrm>
          <a:prstGeom prst="chevron">
            <a:avLst>
              <a:gd name="adj" fmla="val 31818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square" lIns="72000" tIns="45715" rIns="72000" bIns="45715" rtlCol="0" anchor="ctr">
            <a:noAutofit/>
          </a:bodyPr>
          <a:lstStyle/>
          <a:p>
            <a:pPr algn="ctr" defTabSz="62357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300" b="1" dirty="0">
                <a:solidFill>
                  <a:schemeClr val="bg1"/>
                </a:solidFill>
                <a:latin typeface="Century Gothic"/>
                <a:cs typeface="Times New Roman"/>
              </a:rPr>
              <a:t>Study time for staff prior to examinations</a:t>
            </a:r>
            <a:endParaRPr lang="en-US" sz="13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hevron 17">
            <a:extLst>
              <a:ext uri="{FF2B5EF4-FFF2-40B4-BE49-F238E27FC236}">
                <a16:creationId xmlns:a16="http://schemas.microsoft.com/office/drawing/2014/main" id="{C4EA9B05-203F-FAE0-A824-6A1C99E16871}"/>
              </a:ext>
            </a:extLst>
          </p:cNvPr>
          <p:cNvSpPr/>
          <p:nvPr/>
        </p:nvSpPr>
        <p:spPr bwMode="auto">
          <a:xfrm>
            <a:off x="8322203" y="5367139"/>
            <a:ext cx="2785335" cy="558041"/>
          </a:xfrm>
          <a:prstGeom prst="chevron">
            <a:avLst>
              <a:gd name="adj" fmla="val 31818"/>
            </a:avLst>
          </a:prstGeom>
          <a:solidFill>
            <a:schemeClr val="tx1"/>
          </a:solidFill>
          <a:ln>
            <a:noFill/>
          </a:ln>
          <a:effectLst/>
        </p:spPr>
        <p:txBody>
          <a:bodyPr wrap="square" lIns="72000" tIns="45715" rIns="72000" bIns="45715" rtlCol="0" anchor="ctr">
            <a:noAutofit/>
          </a:bodyPr>
          <a:lstStyle/>
          <a:p>
            <a:pPr algn="ctr" defTabSz="62357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1300" b="1">
                <a:solidFill>
                  <a:schemeClr val="bg1"/>
                </a:solidFill>
                <a:latin typeface="Century Gothic"/>
                <a:cs typeface="Times New Roman"/>
              </a:rPr>
              <a:t>Impact on Promotions</a:t>
            </a:r>
            <a:endParaRPr lang="en-US" sz="1300" b="1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017647-F1C7-A89B-6286-7BE69B6B9FDC}"/>
              </a:ext>
            </a:extLst>
          </p:cNvPr>
          <p:cNvSpPr/>
          <p:nvPr/>
        </p:nvSpPr>
        <p:spPr>
          <a:xfrm>
            <a:off x="3083891" y="5911683"/>
            <a:ext cx="2910880" cy="954107"/>
          </a:xfrm>
          <a:prstGeom prst="rect">
            <a:avLst/>
          </a:prstGeom>
          <a:effectLst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 dirty="0">
                <a:latin typeface="Century Gothic"/>
              </a:rPr>
              <a:t>Or support with payout from the Ghana Insurance education fund for deserving trainee Actuaries 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0DBAB1-E8AC-B5D2-E2BF-234FBAB16637}"/>
              </a:ext>
            </a:extLst>
          </p:cNvPr>
          <p:cNvSpPr/>
          <p:nvPr/>
        </p:nvSpPr>
        <p:spPr>
          <a:xfrm>
            <a:off x="6083823" y="5965846"/>
            <a:ext cx="2207089" cy="738664"/>
          </a:xfrm>
          <a:prstGeom prst="rect">
            <a:avLst/>
          </a:prstGeom>
          <a:effectLst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 dirty="0">
                <a:latin typeface="Century Gothic"/>
              </a:rPr>
              <a:t>As support towards their examination preparations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1248AE-82E3-BEDE-D4C7-706252120EDE}"/>
              </a:ext>
            </a:extLst>
          </p:cNvPr>
          <p:cNvSpPr/>
          <p:nvPr/>
        </p:nvSpPr>
        <p:spPr>
          <a:xfrm>
            <a:off x="8417011" y="5949981"/>
            <a:ext cx="2690527" cy="738664"/>
          </a:xfrm>
          <a:prstGeom prst="rect">
            <a:avLst/>
          </a:prstGeom>
          <a:effectLst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1400" dirty="0">
                <a:latin typeface="Century Gothic"/>
              </a:rPr>
              <a:t>Promotions  could be given upon the successful sitting of a number of papers</a:t>
            </a:r>
            <a:endParaRPr lang="en-GB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10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057FA-CA6E-410E-8C25-6086A42C5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409B60-2887-39CD-DE16-D6178632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74" y="153073"/>
            <a:ext cx="11039475" cy="332399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STATUS CHART</a:t>
            </a:r>
          </a:p>
        </p:txBody>
      </p:sp>
      <p:pic>
        <p:nvPicPr>
          <p:cNvPr id="18" name="Video 17" title="Flowing white liquid">
            <a:hlinkClick r:id="" action="ppaction://media"/>
            <a:extLst>
              <a:ext uri="{FF2B5EF4-FFF2-40B4-BE49-F238E27FC236}">
                <a16:creationId xmlns:a16="http://schemas.microsoft.com/office/drawing/2014/main" id="{0B0DB390-7A57-6002-B686-2F2F012ACC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F1AD4-A47D-8FAE-D37F-183F813996E3}"/>
              </a:ext>
            </a:extLst>
          </p:cNvPr>
          <p:cNvSpPr txBox="1">
            <a:spLocks/>
          </p:cNvSpPr>
          <p:nvPr/>
        </p:nvSpPr>
        <p:spPr>
          <a:xfrm>
            <a:off x="829911" y="378247"/>
            <a:ext cx="11072813" cy="7292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582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29895"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859790"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289050"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718945"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kern="0" dirty="0"/>
              <a:t>INDUSTRY CHALLENGES</a:t>
            </a:r>
            <a:br>
              <a:rPr lang="en-US" sz="2400" kern="0" dirty="0"/>
            </a:br>
            <a:endParaRPr lang="en-US" sz="2400" b="0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F6D219-A249-E375-55FD-B9DBAC1D55D8}"/>
              </a:ext>
            </a:extLst>
          </p:cNvPr>
          <p:cNvSpPr/>
          <p:nvPr/>
        </p:nvSpPr>
        <p:spPr>
          <a:xfrm>
            <a:off x="514350" y="1621640"/>
            <a:ext cx="686889" cy="5200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4161E-6453-B0E2-B829-45551D0A22E0}"/>
              </a:ext>
            </a:extLst>
          </p:cNvPr>
          <p:cNvSpPr/>
          <p:nvPr/>
        </p:nvSpPr>
        <p:spPr>
          <a:xfrm>
            <a:off x="514349" y="2300390"/>
            <a:ext cx="686889" cy="5200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C0AA5-A0AA-5D58-DD0C-71188869BCC4}"/>
              </a:ext>
            </a:extLst>
          </p:cNvPr>
          <p:cNvSpPr/>
          <p:nvPr/>
        </p:nvSpPr>
        <p:spPr>
          <a:xfrm>
            <a:off x="514348" y="2967095"/>
            <a:ext cx="686889" cy="5200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EC904-ECFE-2F46-00CC-CB017B48DF62}"/>
              </a:ext>
            </a:extLst>
          </p:cNvPr>
          <p:cNvSpPr/>
          <p:nvPr/>
        </p:nvSpPr>
        <p:spPr>
          <a:xfrm>
            <a:off x="514347" y="3665746"/>
            <a:ext cx="686889" cy="5200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C56B2D-7014-0704-1685-04CB513A7C7A}"/>
              </a:ext>
            </a:extLst>
          </p:cNvPr>
          <p:cNvSpPr/>
          <p:nvPr/>
        </p:nvSpPr>
        <p:spPr>
          <a:xfrm>
            <a:off x="514346" y="4335324"/>
            <a:ext cx="686889" cy="5200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B9CE5E-6094-C9A8-AB31-4FBD8CEE55D8}"/>
              </a:ext>
            </a:extLst>
          </p:cNvPr>
          <p:cNvSpPr/>
          <p:nvPr/>
        </p:nvSpPr>
        <p:spPr>
          <a:xfrm>
            <a:off x="1270497" y="1618823"/>
            <a:ext cx="9652047" cy="52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Low -compliance to provisions under Section 77 of Insurance Act 1061 that requires inhouse actuaries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0%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- General Insurers and 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65% 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- Life insurance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EAF7D-5BEA-38EB-146C-E91A4625EF94}"/>
              </a:ext>
            </a:extLst>
          </p:cNvPr>
          <p:cNvSpPr/>
          <p:nvPr/>
        </p:nvSpPr>
        <p:spPr>
          <a:xfrm>
            <a:off x="1270496" y="2322740"/>
            <a:ext cx="9652048" cy="519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Difficulty in Actuarial talent retention.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Only few HR Policies supports Actuarial Practitioners and growth within their companies.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3A6261-452C-48BD-0809-37EE808D55B8}"/>
              </a:ext>
            </a:extLst>
          </p:cNvPr>
          <p:cNvSpPr/>
          <p:nvPr/>
        </p:nvSpPr>
        <p:spPr>
          <a:xfrm>
            <a:off x="1270498" y="2963476"/>
            <a:ext cx="9652046" cy="5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Affecting IFRS 17 and RBC implementation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Delay and serious challenges due to limited actuarial control function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29035F-F95F-55BF-F8D6-21C6BDAF5328}"/>
              </a:ext>
            </a:extLst>
          </p:cNvPr>
          <p:cNvSpPr/>
          <p:nvPr/>
        </p:nvSpPr>
        <p:spPr>
          <a:xfrm>
            <a:off x="1270497" y="3665746"/>
            <a:ext cx="9652047" cy="52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1" indent="-285750"/>
            <a:r>
              <a:rPr lang="en-US" sz="1400" dirty="0">
                <a:solidFill>
                  <a:schemeClr val="tx1"/>
                </a:solidFill>
              </a:rPr>
              <a:t>Early trainee exit either through job changes or continuing education: 4 pursuing further studies outside Ghana</a:t>
            </a:r>
          </a:p>
          <a:p>
            <a:pPr marL="1337284" lvl="5" indent="-285750"/>
            <a:r>
              <a:rPr lang="en-US" sz="1400" dirty="0">
                <a:solidFill>
                  <a:schemeClr val="tx1"/>
                </a:solidFill>
              </a:rPr>
              <a:t>3 changed jobs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5ABE6E-603A-BDA7-34C2-5BDC12733965}"/>
              </a:ext>
            </a:extLst>
          </p:cNvPr>
          <p:cNvSpPr/>
          <p:nvPr/>
        </p:nvSpPr>
        <p:spPr>
          <a:xfrm>
            <a:off x="1270496" y="4371075"/>
            <a:ext cx="9652045" cy="51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Actuarial Education Challenges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No clear pathway, costly examination and resource deficiency</a:t>
            </a:r>
          </a:p>
        </p:txBody>
      </p:sp>
    </p:spTree>
    <p:extLst>
      <p:ext uri="{BB962C8B-B14F-4D97-AF65-F5344CB8AC3E}">
        <p14:creationId xmlns:p14="http://schemas.microsoft.com/office/powerpoint/2010/main" val="1536006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057FA-CA6E-410E-8C25-6086A42C5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t>12</a:t>
            </a:fld>
            <a:endParaRPr lang="en-US" dirty="0"/>
          </a:p>
        </p:txBody>
      </p:sp>
      <p:pic>
        <p:nvPicPr>
          <p:cNvPr id="18" name="Video 17" title="Flowing white liquid">
            <a:hlinkClick r:id="" action="ppaction://media"/>
            <a:extLst>
              <a:ext uri="{FF2B5EF4-FFF2-40B4-BE49-F238E27FC236}">
                <a16:creationId xmlns:a16="http://schemas.microsoft.com/office/drawing/2014/main" id="{0B0DB390-7A57-6002-B686-2F2F012ACC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20279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9CCAAD8-1B7A-E276-A661-F6D9BBDB985F}"/>
              </a:ext>
            </a:extLst>
          </p:cNvPr>
          <p:cNvSpPr txBox="1">
            <a:spLocks/>
          </p:cNvSpPr>
          <p:nvPr/>
        </p:nvSpPr>
        <p:spPr>
          <a:xfrm>
            <a:off x="787400" y="793223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+mj-lt"/>
              </a:rPr>
              <a:t>up next 2025</a:t>
            </a:r>
          </a:p>
        </p:txBody>
      </p:sp>
      <p:graphicFrame>
        <p:nvGraphicFramePr>
          <p:cNvPr id="21" name="TextBox 2">
            <a:extLst>
              <a:ext uri="{FF2B5EF4-FFF2-40B4-BE49-F238E27FC236}">
                <a16:creationId xmlns:a16="http://schemas.microsoft.com/office/drawing/2014/main" id="{8A230034-61CE-B59B-B366-EC26700A6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458509"/>
              </p:ext>
            </p:extLst>
          </p:nvPr>
        </p:nvGraphicFramePr>
        <p:xfrm>
          <a:off x="5493291" y="212035"/>
          <a:ext cx="5235934" cy="6347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8547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9055B8-6AE5-3A8B-3F80-41535FAC8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and holding ball">
            <a:extLst>
              <a:ext uri="{FF2B5EF4-FFF2-40B4-BE49-F238E27FC236}">
                <a16:creationId xmlns:a16="http://schemas.microsoft.com/office/drawing/2014/main" id="{1E8F96A1-7BF8-86B8-AACE-34A27C8438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b="15414"/>
          <a:stretch>
            <a:fillRect/>
          </a:stretch>
        </p:blipFill>
        <p:spPr>
          <a:xfrm>
            <a:off x="19203" y="0"/>
            <a:ext cx="12191994" cy="689151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A9AAC79-EDD7-17E4-33FF-2A80D478F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C9F764-AB93-FA5D-A343-18B48A70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9375BD-F5E7-3BC5-CA5F-7E5E86EB9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F0EE538-5C27-5132-7A21-91ADE5DF2328}"/>
              </a:ext>
            </a:extLst>
          </p:cNvPr>
          <p:cNvSpPr/>
          <p:nvPr/>
        </p:nvSpPr>
        <p:spPr>
          <a:xfrm>
            <a:off x="1233609" y="1818733"/>
            <a:ext cx="2451391" cy="339311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31750"/>
          </a:effectLst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18A554-0F30-F530-5231-CF66CE606878}"/>
              </a:ext>
            </a:extLst>
          </p:cNvPr>
          <p:cNvSpPr txBox="1">
            <a:spLocks/>
          </p:cNvSpPr>
          <p:nvPr/>
        </p:nvSpPr>
        <p:spPr>
          <a:xfrm>
            <a:off x="1602079" y="3082802"/>
            <a:ext cx="1669774" cy="88639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1727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17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152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A16687-F234-4933-C9C8-36EE6AB49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52" y="-6047"/>
            <a:ext cx="1556545" cy="1556545"/>
          </a:xfrm>
          <a:prstGeom prst="rect">
            <a:avLst/>
          </a:prstGeom>
        </p:spPr>
      </p:pic>
      <p:pic>
        <p:nvPicPr>
          <p:cNvPr id="19" name="Picture 2" descr="CJS Builders x Milliman - New York">
            <a:extLst>
              <a:ext uri="{FF2B5EF4-FFF2-40B4-BE49-F238E27FC236}">
                <a16:creationId xmlns:a16="http://schemas.microsoft.com/office/drawing/2014/main" id="{C0E3AB7F-5964-E6D0-950C-69C1707B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652" y="1520000"/>
            <a:ext cx="1537952" cy="15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UNDP Logo PNG Vector (SVG) Free Download">
            <a:extLst>
              <a:ext uri="{FF2B5EF4-FFF2-40B4-BE49-F238E27FC236}">
                <a16:creationId xmlns:a16="http://schemas.microsoft.com/office/drawing/2014/main" id="{35D4486F-3835-A085-D424-94E369CE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652" y="3050884"/>
            <a:ext cx="1558366" cy="15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29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0DA16-5565-0F48-78F3-98EB26C6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outline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4" title="Flowing white liquid">
            <a:hlinkClick r:id="" action="ppaction://media"/>
            <a:extLst>
              <a:ext uri="{FF2B5EF4-FFF2-40B4-BE49-F238E27FC236}">
                <a16:creationId xmlns:a16="http://schemas.microsoft.com/office/drawing/2014/main" id="{43D5F462-BA1E-1EE7-FBB6-6798FF8612B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C4E3A9F-33E6-4D85-7EE4-066FD68678D7}"/>
              </a:ext>
            </a:extLst>
          </p:cNvPr>
          <p:cNvSpPr txBox="1">
            <a:spLocks/>
          </p:cNvSpPr>
          <p:nvPr/>
        </p:nvSpPr>
        <p:spPr>
          <a:xfrm>
            <a:off x="787400" y="793223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+mj-lt"/>
              </a:rPr>
              <a:t>outline</a:t>
            </a: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D415AA16-AAEB-EA3D-A01D-693CF4E85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513187"/>
              </p:ext>
            </p:extLst>
          </p:nvPr>
        </p:nvGraphicFramePr>
        <p:xfrm>
          <a:off x="5493291" y="620392"/>
          <a:ext cx="4849766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90285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FA4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Video 4" title="Flowing white liquid">
            <a:hlinkClick r:id="" action="ppaction://media"/>
            <a:extLst>
              <a:ext uri="{FF2B5EF4-FFF2-40B4-BE49-F238E27FC236}">
                <a16:creationId xmlns:a16="http://schemas.microsoft.com/office/drawing/2014/main" id="{B9BE873E-D0BB-B3BC-BE45-CC71A41942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DA33CB8-39D3-4EFD-9131-548EFD9286FF}"/>
              </a:ext>
            </a:extLst>
          </p:cNvPr>
          <p:cNvSpPr txBox="1">
            <a:spLocks/>
          </p:cNvSpPr>
          <p:nvPr/>
        </p:nvSpPr>
        <p:spPr>
          <a:xfrm>
            <a:off x="3558208" y="141595"/>
            <a:ext cx="8256103" cy="364221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1727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17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152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28600"/>
            <a:r>
              <a:rPr lang="en-US" sz="1900" dirty="0">
                <a:solidFill>
                  <a:schemeClr val="tx1"/>
                </a:solidFill>
                <a:latin typeface="+mn-lt"/>
                <a:cs typeface="+mn-cs"/>
              </a:rPr>
              <a:t>The initiative was to support the Actuarial Society of Ghana and the National Insurance Commission (ASG-NIC) to develop actuarial capacity and resources for the Ghana Insurance Industry to end in 2033.</a:t>
            </a:r>
          </a:p>
          <a:p>
            <a:pPr lvl="3" indent="-228600"/>
            <a:r>
              <a:rPr lang="en-US" sz="1900" dirty="0">
                <a:solidFill>
                  <a:schemeClr val="tx1"/>
                </a:solidFill>
                <a:latin typeface="+mn-lt"/>
                <a:cs typeface="+mn-cs"/>
              </a:rPr>
              <a:t>Currently the focus is on ‘The Non-Life Actuarial Capacity Development (NACDev) Program’ which will last over a 3year period.  </a:t>
            </a:r>
          </a:p>
          <a:p>
            <a:pPr lvl="3" indent="-228600"/>
            <a:r>
              <a:rPr lang="en-US" sz="1900" dirty="0">
                <a:solidFill>
                  <a:schemeClr val="tx1"/>
                </a:solidFill>
                <a:latin typeface="+mn-lt"/>
                <a:cs typeface="+mn-cs"/>
              </a:rPr>
              <a:t>The scope of the program covered building skilled actuarial staff, develop frameworks, guidelines, operational manuals, industry supported models and research projects that drive technical development and sustenance of the non-life industry</a:t>
            </a: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1258570" lvl="3" indent="0">
              <a:buNone/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512926-A72F-5CE6-4D6D-EBD8ED3F75A7}"/>
              </a:ext>
            </a:extLst>
          </p:cNvPr>
          <p:cNvSpPr txBox="1">
            <a:spLocks/>
          </p:cNvSpPr>
          <p:nvPr/>
        </p:nvSpPr>
        <p:spPr>
          <a:xfrm>
            <a:off x="933174" y="543721"/>
            <a:ext cx="3418659" cy="210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+mj-lt"/>
              </a:rPr>
              <a:t>the initiative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482D32-2883-7AFD-B622-BA0C11529721}"/>
              </a:ext>
            </a:extLst>
          </p:cNvPr>
          <p:cNvSpPr txBox="1">
            <a:spLocks/>
          </p:cNvSpPr>
          <p:nvPr/>
        </p:nvSpPr>
        <p:spPr>
          <a:xfrm>
            <a:off x="933174" y="4214241"/>
            <a:ext cx="3418659" cy="1614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+mj-lt"/>
              </a:rPr>
              <a:t>the objectives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AC0516C-2F1F-72CA-094B-98C6E46F6185}"/>
              </a:ext>
            </a:extLst>
          </p:cNvPr>
          <p:cNvSpPr txBox="1">
            <a:spLocks/>
          </p:cNvSpPr>
          <p:nvPr/>
        </p:nvSpPr>
        <p:spPr>
          <a:xfrm>
            <a:off x="3445566" y="3576746"/>
            <a:ext cx="8481389" cy="288945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005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1727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717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152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8570" lvl="3" indent="0">
              <a:buNone/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3" indent="-228600"/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To support the NIC in driving insurers compliance with applicable actuarial regulations promulgated by the Insurance Act, 2021 (Act 1061)</a:t>
            </a:r>
          </a:p>
          <a:p>
            <a:pPr lvl="3" indent="-228600"/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To develop and grow a working and active community of non-life actuarial practitioners in Ghana</a:t>
            </a:r>
          </a:p>
          <a:p>
            <a:pPr lvl="3" indent="-228600"/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To ensure the establishment of a skilled and functional actuarial outfit for every nonlife insurance company in Ghana.</a:t>
            </a:r>
          </a:p>
          <a:p>
            <a:pPr lvl="3" indent="-228600"/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To support and ensure progression of non-life student actuarial practitioners.</a:t>
            </a:r>
          </a:p>
          <a:p>
            <a:pPr lvl="3" indent="-228600"/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1" name="TextBox 3">
            <a:extLst>
              <a:ext uri="{FF2B5EF4-FFF2-40B4-BE49-F238E27FC236}">
                <a16:creationId xmlns:a16="http://schemas.microsoft.com/office/drawing/2014/main" id="{BEDE01D3-9D4E-27A8-0BC0-49AF75D4C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289521"/>
              </p:ext>
            </p:extLst>
          </p:nvPr>
        </p:nvGraphicFramePr>
        <p:xfrm>
          <a:off x="2711958" y="6311396"/>
          <a:ext cx="9948604" cy="44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523BEB9-D669-137D-8938-71548628F0A2}"/>
              </a:ext>
            </a:extLst>
          </p:cNvPr>
          <p:cNvSpPr txBox="1"/>
          <p:nvPr/>
        </p:nvSpPr>
        <p:spPr>
          <a:xfrm>
            <a:off x="989102" y="6316296"/>
            <a:ext cx="3445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STAKEHOLDERS</a:t>
            </a:r>
          </a:p>
        </p:txBody>
      </p:sp>
    </p:spTree>
    <p:extLst>
      <p:ext uri="{BB962C8B-B14F-4D97-AF65-F5344CB8AC3E}">
        <p14:creationId xmlns:p14="http://schemas.microsoft.com/office/powerpoint/2010/main" val="155851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715" imgH="5715" progId="TCLayout.ActiveDocument.1">
                  <p:embed/>
                </p:oleObj>
              </mc:Choice>
              <mc:Fallback>
                <p:oleObj name="think-cell Slide" r:id="rId5" imgW="5715" imgH="5715" progId="TCLayout.ActiveDocument.1">
                  <p:embed/>
                  <p:pic>
                    <p:nvPicPr>
                      <p:cNvPr id="5" name="think-cell data - do not delete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5" y="237076"/>
            <a:ext cx="10504986" cy="689981"/>
          </a:xfrm>
        </p:spPr>
        <p:txBody>
          <a:bodyPr vert="horz"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INDUSTRY-WIDE KEY ACTUARIAL DEVELOPMENT EFFORT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>
                <a:latin typeface="Century Gothic" panose="020B0502020202020204" pitchFamily="34" charset="0"/>
              </a:rPr>
              <a:t>4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5" name="Freeform 6"/>
          <p:cNvSpPr>
            <a:spLocks noChangeArrowheads="1"/>
          </p:cNvSpPr>
          <p:nvPr/>
        </p:nvSpPr>
        <p:spPr bwMode="auto">
          <a:xfrm>
            <a:off x="797781" y="1703392"/>
            <a:ext cx="10625693" cy="4838549"/>
          </a:xfrm>
          <a:custGeom>
            <a:avLst/>
            <a:gdLst>
              <a:gd name="connsiteX0" fmla="*/ 19348523 w 19348523"/>
              <a:gd name="connsiteY0" fmla="*/ 0 h 11361807"/>
              <a:gd name="connsiteX1" fmla="*/ 19348523 w 19348523"/>
              <a:gd name="connsiteY1" fmla="*/ 218962 h 11361807"/>
              <a:gd name="connsiteX2" fmla="*/ 19303173 w 19348523"/>
              <a:gd name="connsiteY2" fmla="*/ 224482 h 11361807"/>
              <a:gd name="connsiteX3" fmla="*/ 17812153 w 19348523"/>
              <a:gd name="connsiteY3" fmla="*/ 424309 h 11361807"/>
              <a:gd name="connsiteX4" fmla="*/ 13923887 w 19348523"/>
              <a:gd name="connsiteY4" fmla="*/ 1169809 h 11361807"/>
              <a:gd name="connsiteX5" fmla="*/ 12563385 w 19348523"/>
              <a:gd name="connsiteY5" fmla="*/ 1675078 h 11361807"/>
              <a:gd name="connsiteX6" fmla="*/ 12183437 w 19348523"/>
              <a:gd name="connsiteY6" fmla="*/ 2226044 h 11361807"/>
              <a:gd name="connsiteX7" fmla="*/ 12905469 w 19348523"/>
              <a:gd name="connsiteY7" fmla="*/ 2906264 h 11361807"/>
              <a:gd name="connsiteX8" fmla="*/ 13825961 w 19348523"/>
              <a:gd name="connsiteY8" fmla="*/ 3740545 h 11361807"/>
              <a:gd name="connsiteX9" fmla="*/ 12951167 w 19348523"/>
              <a:gd name="connsiteY9" fmla="*/ 4581356 h 11361807"/>
              <a:gd name="connsiteX10" fmla="*/ 10762875 w 19348523"/>
              <a:gd name="connsiteY10" fmla="*/ 4785030 h 11361807"/>
              <a:gd name="connsiteX11" fmla="*/ 8239027 w 19348523"/>
              <a:gd name="connsiteY11" fmla="*/ 5321634 h 11361807"/>
              <a:gd name="connsiteX12" fmla="*/ 8368289 w 19348523"/>
              <a:gd name="connsiteY12" fmla="*/ 5499196 h 11361807"/>
              <a:gd name="connsiteX13" fmla="*/ 8851384 w 19348523"/>
              <a:gd name="connsiteY13" fmla="*/ 5901322 h 11361807"/>
              <a:gd name="connsiteX14" fmla="*/ 10281085 w 19348523"/>
              <a:gd name="connsiteY14" fmla="*/ 7759198 h 11361807"/>
              <a:gd name="connsiteX15" fmla="*/ 9880246 w 19348523"/>
              <a:gd name="connsiteY15" fmla="*/ 8774959 h 11361807"/>
              <a:gd name="connsiteX16" fmla="*/ 8783489 w 19348523"/>
              <a:gd name="connsiteY16" fmla="*/ 9551794 h 11361807"/>
              <a:gd name="connsiteX17" fmla="*/ 5627700 w 19348523"/>
              <a:gd name="connsiteY17" fmla="*/ 10704643 h 11361807"/>
              <a:gd name="connsiteX18" fmla="*/ 3922769 w 19348523"/>
              <a:gd name="connsiteY18" fmla="*/ 11257016 h 11361807"/>
              <a:gd name="connsiteX19" fmla="*/ 3637608 w 19348523"/>
              <a:gd name="connsiteY19" fmla="*/ 11361807 h 11361807"/>
              <a:gd name="connsiteX20" fmla="*/ 0 w 19348523"/>
              <a:gd name="connsiteY20" fmla="*/ 11361807 h 11361807"/>
              <a:gd name="connsiteX21" fmla="*/ 69573 w 19348523"/>
              <a:gd name="connsiteY21" fmla="*/ 11313341 h 11361807"/>
              <a:gd name="connsiteX22" fmla="*/ 1614091 w 19348523"/>
              <a:gd name="connsiteY22" fmla="*/ 10485302 h 11361807"/>
              <a:gd name="connsiteX23" fmla="*/ 5310424 w 19348523"/>
              <a:gd name="connsiteY23" fmla="*/ 9252810 h 11361807"/>
              <a:gd name="connsiteX24" fmla="*/ 7893026 w 19348523"/>
              <a:gd name="connsiteY24" fmla="*/ 8414612 h 11361807"/>
              <a:gd name="connsiteX25" fmla="*/ 8658145 w 19348523"/>
              <a:gd name="connsiteY25" fmla="*/ 7759198 h 11361807"/>
              <a:gd name="connsiteX26" fmla="*/ 7686732 w 19348523"/>
              <a:gd name="connsiteY26" fmla="*/ 6427481 h 11361807"/>
              <a:gd name="connsiteX27" fmla="*/ 6935975 w 19348523"/>
              <a:gd name="connsiteY27" fmla="*/ 5321634 h 11361807"/>
              <a:gd name="connsiteX28" fmla="*/ 8449239 w 19348523"/>
              <a:gd name="connsiteY28" fmla="*/ 4362014 h 11361807"/>
              <a:gd name="connsiteX29" fmla="*/ 10565720 w 19348523"/>
              <a:gd name="connsiteY29" fmla="*/ 4179229 h 11361807"/>
              <a:gd name="connsiteX30" fmla="*/ 12730509 w 19348523"/>
              <a:gd name="connsiteY30" fmla="*/ 3740545 h 11361807"/>
              <a:gd name="connsiteX31" fmla="*/ 12101181 w 19348523"/>
              <a:gd name="connsiteY31" fmla="*/ 3104717 h 11361807"/>
              <a:gd name="connsiteX32" fmla="*/ 11283835 w 19348523"/>
              <a:gd name="connsiteY32" fmla="*/ 2226044 h 11361807"/>
              <a:gd name="connsiteX33" fmla="*/ 11851797 w 19348523"/>
              <a:gd name="connsiteY33" fmla="*/ 1493599 h 11361807"/>
              <a:gd name="connsiteX34" fmla="*/ 13372897 w 19348523"/>
              <a:gd name="connsiteY34" fmla="*/ 967440 h 11361807"/>
              <a:gd name="connsiteX35" fmla="*/ 17338197 w 19348523"/>
              <a:gd name="connsiteY35" fmla="*/ 249358 h 11361807"/>
              <a:gd name="connsiteX36" fmla="*/ 19283963 w 19348523"/>
              <a:gd name="connsiteY36" fmla="*/ 7168 h 1136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348523" h="11361807">
                <a:moveTo>
                  <a:pt x="19348523" y="0"/>
                </a:moveTo>
                <a:lnTo>
                  <a:pt x="19348523" y="218962"/>
                </a:lnTo>
                <a:lnTo>
                  <a:pt x="19303173" y="224482"/>
                </a:lnTo>
                <a:cubicBezTo>
                  <a:pt x="18827877" y="283609"/>
                  <a:pt x="18323319" y="350379"/>
                  <a:pt x="17812153" y="424309"/>
                </a:cubicBezTo>
                <a:cubicBezTo>
                  <a:pt x="16216631" y="654095"/>
                  <a:pt x="14892689" y="904771"/>
                  <a:pt x="13923887" y="1169809"/>
                </a:cubicBezTo>
                <a:cubicBezTo>
                  <a:pt x="13324587" y="1334315"/>
                  <a:pt x="12862381" y="1504044"/>
                  <a:pt x="12563385" y="1675078"/>
                </a:cubicBezTo>
                <a:cubicBezTo>
                  <a:pt x="12240885" y="1857864"/>
                  <a:pt x="12107709" y="2043260"/>
                  <a:pt x="12183437" y="2226044"/>
                </a:cubicBezTo>
                <a:cubicBezTo>
                  <a:pt x="12325753" y="2568113"/>
                  <a:pt x="12599945" y="2727396"/>
                  <a:pt x="12905469" y="2906264"/>
                </a:cubicBezTo>
                <a:cubicBezTo>
                  <a:pt x="13218829" y="3089049"/>
                  <a:pt x="13594859" y="3308391"/>
                  <a:pt x="13825961" y="3740545"/>
                </a:cubicBezTo>
                <a:cubicBezTo>
                  <a:pt x="13965669" y="3999055"/>
                  <a:pt x="13940861" y="4371153"/>
                  <a:pt x="12951167" y="4581356"/>
                </a:cubicBezTo>
                <a:cubicBezTo>
                  <a:pt x="12353173" y="4709305"/>
                  <a:pt x="11547579" y="4748473"/>
                  <a:pt x="10762875" y="4785030"/>
                </a:cubicBezTo>
                <a:cubicBezTo>
                  <a:pt x="9022425" y="4868589"/>
                  <a:pt x="8279503" y="4959981"/>
                  <a:pt x="8239027" y="5321634"/>
                </a:cubicBezTo>
                <a:cubicBezTo>
                  <a:pt x="8239027" y="5324245"/>
                  <a:pt x="8239027" y="5369941"/>
                  <a:pt x="8368289" y="5499196"/>
                </a:cubicBezTo>
                <a:cubicBezTo>
                  <a:pt x="8484492" y="5615395"/>
                  <a:pt x="8660757" y="5752483"/>
                  <a:pt x="8851384" y="5901322"/>
                </a:cubicBezTo>
                <a:cubicBezTo>
                  <a:pt x="9428487" y="6351755"/>
                  <a:pt x="10219719" y="6969307"/>
                  <a:pt x="10281085" y="7759198"/>
                </a:cubicBezTo>
                <a:cubicBezTo>
                  <a:pt x="10307198" y="8106489"/>
                  <a:pt x="10176632" y="8449863"/>
                  <a:pt x="9880246" y="8774959"/>
                </a:cubicBezTo>
                <a:cubicBezTo>
                  <a:pt x="9632170" y="9046525"/>
                  <a:pt x="9275724" y="9301118"/>
                  <a:pt x="8783489" y="9551794"/>
                </a:cubicBezTo>
                <a:cubicBezTo>
                  <a:pt x="7929585" y="9985255"/>
                  <a:pt x="6787129" y="10341685"/>
                  <a:pt x="5627700" y="10704643"/>
                </a:cubicBezTo>
                <a:cubicBezTo>
                  <a:pt x="5067244" y="10879921"/>
                  <a:pt x="4487938" y="11061073"/>
                  <a:pt x="3922769" y="11257016"/>
                </a:cubicBezTo>
                <a:lnTo>
                  <a:pt x="3637608" y="11361807"/>
                </a:lnTo>
                <a:lnTo>
                  <a:pt x="0" y="11361807"/>
                </a:lnTo>
                <a:lnTo>
                  <a:pt x="69573" y="11313341"/>
                </a:lnTo>
                <a:cubicBezTo>
                  <a:pt x="536674" y="11008686"/>
                  <a:pt x="1047106" y="10735978"/>
                  <a:pt x="1614091" y="10485302"/>
                </a:cubicBezTo>
                <a:cubicBezTo>
                  <a:pt x="2807467" y="9956532"/>
                  <a:pt x="4110519" y="9589656"/>
                  <a:pt x="5310424" y="9252810"/>
                </a:cubicBezTo>
                <a:cubicBezTo>
                  <a:pt x="6324924" y="8966883"/>
                  <a:pt x="7246723" y="8708373"/>
                  <a:pt x="7893026" y="8414612"/>
                </a:cubicBezTo>
                <a:cubicBezTo>
                  <a:pt x="8641173" y="8076460"/>
                  <a:pt x="8654228" y="7844063"/>
                  <a:pt x="8658145" y="7759198"/>
                </a:cubicBezTo>
                <a:cubicBezTo>
                  <a:pt x="8681647" y="7319209"/>
                  <a:pt x="8134574" y="6826996"/>
                  <a:pt x="7686732" y="6427481"/>
                </a:cubicBezTo>
                <a:cubicBezTo>
                  <a:pt x="7242806" y="6027966"/>
                  <a:pt x="6851107" y="5676758"/>
                  <a:pt x="6935975" y="5321634"/>
                </a:cubicBezTo>
                <a:cubicBezTo>
                  <a:pt x="7015622" y="4986093"/>
                  <a:pt x="7344648" y="4566994"/>
                  <a:pt x="8449239" y="4362014"/>
                </a:cubicBezTo>
                <a:cubicBezTo>
                  <a:pt x="9069429" y="4245815"/>
                  <a:pt x="9833243" y="4211869"/>
                  <a:pt x="10565720" y="4179229"/>
                </a:cubicBezTo>
                <a:cubicBezTo>
                  <a:pt x="12193881" y="4106116"/>
                  <a:pt x="12846713" y="4027779"/>
                  <a:pt x="12730509" y="3740545"/>
                </a:cubicBezTo>
                <a:cubicBezTo>
                  <a:pt x="12601249" y="3423284"/>
                  <a:pt x="12375369" y="3279667"/>
                  <a:pt x="12101181" y="3104717"/>
                </a:cubicBezTo>
                <a:cubicBezTo>
                  <a:pt x="11766929" y="2891903"/>
                  <a:pt x="11409179" y="2663421"/>
                  <a:pt x="11283835" y="2226044"/>
                </a:cubicBezTo>
                <a:cubicBezTo>
                  <a:pt x="11210718" y="1967534"/>
                  <a:pt x="11411790" y="1722080"/>
                  <a:pt x="11851797" y="1493599"/>
                </a:cubicBezTo>
                <a:cubicBezTo>
                  <a:pt x="12203021" y="1310814"/>
                  <a:pt x="12720065" y="1134558"/>
                  <a:pt x="13372897" y="967440"/>
                </a:cubicBezTo>
                <a:cubicBezTo>
                  <a:pt x="14378257" y="710236"/>
                  <a:pt x="15727009" y="468699"/>
                  <a:pt x="17338197" y="249358"/>
                </a:cubicBezTo>
                <a:cubicBezTo>
                  <a:pt x="18018449" y="156007"/>
                  <a:pt x="18684337" y="75059"/>
                  <a:pt x="19283963" y="716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6530" dirty="0">
              <a:latin typeface="Century Gothic" panose="020B0502020202020204" pitchFamily="34" charset="0"/>
            </a:endParaRPr>
          </a:p>
        </p:txBody>
      </p:sp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604433" y="1654494"/>
            <a:ext cx="10813209" cy="4887445"/>
          </a:xfrm>
          <a:custGeom>
            <a:avLst/>
            <a:gdLst>
              <a:gd name="connsiteX0" fmla="*/ 19689976 w 19689976"/>
              <a:gd name="connsiteY0" fmla="*/ 0 h 11419247"/>
              <a:gd name="connsiteX1" fmla="*/ 19689976 w 19689976"/>
              <a:gd name="connsiteY1" fmla="*/ 215360 h 11419247"/>
              <a:gd name="connsiteX2" fmla="*/ 19640824 w 19689976"/>
              <a:gd name="connsiteY2" fmla="*/ 221250 h 11419247"/>
              <a:gd name="connsiteX3" fmla="*/ 18150068 w 19689976"/>
              <a:gd name="connsiteY3" fmla="*/ 418216 h 11419247"/>
              <a:gd name="connsiteX4" fmla="*/ 14262486 w 19689976"/>
              <a:gd name="connsiteY4" fmla="*/ 1151996 h 11419247"/>
              <a:gd name="connsiteX5" fmla="*/ 12902224 w 19689976"/>
              <a:gd name="connsiteY5" fmla="*/ 1649452 h 11419247"/>
              <a:gd name="connsiteX6" fmla="*/ 12522342 w 19689976"/>
              <a:gd name="connsiteY6" fmla="*/ 2191301 h 11419247"/>
              <a:gd name="connsiteX7" fmla="*/ 13244246 w 19689976"/>
              <a:gd name="connsiteY7" fmla="*/ 2861105 h 11419247"/>
              <a:gd name="connsiteX8" fmla="*/ 14164578 w 19689976"/>
              <a:gd name="connsiteY8" fmla="*/ 3682364 h 11419247"/>
              <a:gd name="connsiteX9" fmla="*/ 13289938 w 19689976"/>
              <a:gd name="connsiteY9" fmla="*/ 4510152 h 11419247"/>
              <a:gd name="connsiteX10" fmla="*/ 11102031 w 19689976"/>
              <a:gd name="connsiteY10" fmla="*/ 4711224 h 11419247"/>
              <a:gd name="connsiteX11" fmla="*/ 8578627 w 19689976"/>
              <a:gd name="connsiteY11" fmla="*/ 5240016 h 11419247"/>
              <a:gd name="connsiteX12" fmla="*/ 8707865 w 19689976"/>
              <a:gd name="connsiteY12" fmla="*/ 5413668 h 11419247"/>
              <a:gd name="connsiteX13" fmla="*/ 9190877 w 19689976"/>
              <a:gd name="connsiteY13" fmla="*/ 5809283 h 11419247"/>
              <a:gd name="connsiteX14" fmla="*/ 10620326 w 19689976"/>
              <a:gd name="connsiteY14" fmla="*/ 7638511 h 11419247"/>
              <a:gd name="connsiteX15" fmla="*/ 10219558 w 19689976"/>
              <a:gd name="connsiteY15" fmla="*/ 8637341 h 11419247"/>
              <a:gd name="connsiteX16" fmla="*/ 9122993 w 19689976"/>
              <a:gd name="connsiteY16" fmla="*/ 9402458 h 11419247"/>
              <a:gd name="connsiteX17" fmla="*/ 5967761 w 19689976"/>
              <a:gd name="connsiteY17" fmla="*/ 10538381 h 11419247"/>
              <a:gd name="connsiteX18" fmla="*/ 3430250 w 19689976"/>
              <a:gd name="connsiteY18" fmla="*/ 11382727 h 11419247"/>
              <a:gd name="connsiteX19" fmla="*/ 3339249 w 19689976"/>
              <a:gd name="connsiteY19" fmla="*/ 11419247 h 11419247"/>
              <a:gd name="connsiteX20" fmla="*/ 0 w 19689976"/>
              <a:gd name="connsiteY20" fmla="*/ 11419247 h 11419247"/>
              <a:gd name="connsiteX21" fmla="*/ 410611 w 19689976"/>
              <a:gd name="connsiteY21" fmla="*/ 11137047 h 11419247"/>
              <a:gd name="connsiteX22" fmla="*/ 1954857 w 19689976"/>
              <a:gd name="connsiteY22" fmla="*/ 10321642 h 11419247"/>
              <a:gd name="connsiteX23" fmla="*/ 5650540 w 19689976"/>
              <a:gd name="connsiteY23" fmla="*/ 9108684 h 11419247"/>
              <a:gd name="connsiteX24" fmla="*/ 8232687 w 19689976"/>
              <a:gd name="connsiteY24" fmla="*/ 8284813 h 11419247"/>
              <a:gd name="connsiteX25" fmla="*/ 8997672 w 19689976"/>
              <a:gd name="connsiteY25" fmla="*/ 7638511 h 11419247"/>
              <a:gd name="connsiteX26" fmla="*/ 8026430 w 19689976"/>
              <a:gd name="connsiteY26" fmla="*/ 6327629 h 11419247"/>
              <a:gd name="connsiteX27" fmla="*/ 7275805 w 19689976"/>
              <a:gd name="connsiteY27" fmla="*/ 5240016 h 11419247"/>
              <a:gd name="connsiteX28" fmla="*/ 8788802 w 19689976"/>
              <a:gd name="connsiteY28" fmla="*/ 4293413 h 11419247"/>
              <a:gd name="connsiteX29" fmla="*/ 10904910 w 19689976"/>
              <a:gd name="connsiteY29" fmla="*/ 4113232 h 11419247"/>
              <a:gd name="connsiteX30" fmla="*/ 13069318 w 19689976"/>
              <a:gd name="connsiteY30" fmla="*/ 3682364 h 11419247"/>
              <a:gd name="connsiteX31" fmla="*/ 12440100 w 19689976"/>
              <a:gd name="connsiteY31" fmla="*/ 3055648 h 11419247"/>
              <a:gd name="connsiteX32" fmla="*/ 11622899 w 19689976"/>
              <a:gd name="connsiteY32" fmla="*/ 2191301 h 11419247"/>
              <a:gd name="connsiteX33" fmla="*/ 12190762 w 19689976"/>
              <a:gd name="connsiteY33" fmla="*/ 1470577 h 11419247"/>
              <a:gd name="connsiteX34" fmla="*/ 13711594 w 19689976"/>
              <a:gd name="connsiteY34" fmla="*/ 952230 h 11419247"/>
              <a:gd name="connsiteX35" fmla="*/ 17676196 w 19689976"/>
              <a:gd name="connsiteY35" fmla="*/ 244563 h 11419247"/>
              <a:gd name="connsiteX36" fmla="*/ 19621618 w 19689976"/>
              <a:gd name="connsiteY36" fmla="*/ 7423 h 1141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689976" h="11419247">
                <a:moveTo>
                  <a:pt x="19689976" y="0"/>
                </a:moveTo>
                <a:lnTo>
                  <a:pt x="19689976" y="215360"/>
                </a:lnTo>
                <a:lnTo>
                  <a:pt x="19640824" y="221250"/>
                </a:lnTo>
                <a:cubicBezTo>
                  <a:pt x="19165614" y="279469"/>
                  <a:pt x="18661146" y="345262"/>
                  <a:pt x="18150068" y="418216"/>
                </a:cubicBezTo>
                <a:cubicBezTo>
                  <a:pt x="16554828" y="644095"/>
                  <a:pt x="15231118" y="890864"/>
                  <a:pt x="14262486" y="1151996"/>
                </a:cubicBezTo>
                <a:cubicBezTo>
                  <a:pt x="13663292" y="1312592"/>
                  <a:pt x="13201168" y="1479717"/>
                  <a:pt x="12902224" y="1649452"/>
                </a:cubicBezTo>
                <a:cubicBezTo>
                  <a:pt x="12579782" y="1829634"/>
                  <a:pt x="12446626" y="2012426"/>
                  <a:pt x="12522342" y="2191301"/>
                </a:cubicBezTo>
                <a:cubicBezTo>
                  <a:pt x="12664634" y="2528161"/>
                  <a:pt x="12938776" y="2686147"/>
                  <a:pt x="13244246" y="2861105"/>
                </a:cubicBezTo>
                <a:cubicBezTo>
                  <a:pt x="13557552" y="3041286"/>
                  <a:pt x="13933518" y="3256720"/>
                  <a:pt x="14164578" y="3682364"/>
                </a:cubicBezTo>
                <a:cubicBezTo>
                  <a:pt x="14304260" y="3936968"/>
                  <a:pt x="14279456" y="4303858"/>
                  <a:pt x="13289938" y="4510152"/>
                </a:cubicBezTo>
                <a:cubicBezTo>
                  <a:pt x="12692050" y="4635495"/>
                  <a:pt x="11886596" y="4673360"/>
                  <a:pt x="11102031" y="4711224"/>
                </a:cubicBezTo>
                <a:cubicBezTo>
                  <a:pt x="9361888" y="4793481"/>
                  <a:pt x="8619096" y="4882265"/>
                  <a:pt x="8578627" y="5240016"/>
                </a:cubicBezTo>
                <a:cubicBezTo>
                  <a:pt x="8578627" y="5241321"/>
                  <a:pt x="8578627" y="5287020"/>
                  <a:pt x="8707865" y="5413668"/>
                </a:cubicBezTo>
                <a:cubicBezTo>
                  <a:pt x="8824050" y="5527261"/>
                  <a:pt x="9000283" y="5663049"/>
                  <a:pt x="9190877" y="5809283"/>
                </a:cubicBezTo>
                <a:cubicBezTo>
                  <a:pt x="9767877" y="6253207"/>
                  <a:pt x="10558970" y="6860339"/>
                  <a:pt x="10620326" y="7638511"/>
                </a:cubicBezTo>
                <a:cubicBezTo>
                  <a:pt x="10646434" y="7980595"/>
                  <a:pt x="10515891" y="8317455"/>
                  <a:pt x="10219558" y="8637341"/>
                </a:cubicBezTo>
                <a:cubicBezTo>
                  <a:pt x="9971525" y="8905001"/>
                  <a:pt x="9615142" y="9155688"/>
                  <a:pt x="9122993" y="9402458"/>
                </a:cubicBezTo>
                <a:cubicBezTo>
                  <a:pt x="8269240" y="9829408"/>
                  <a:pt x="7126985" y="10180631"/>
                  <a:pt x="5967761" y="10538381"/>
                </a:cubicBezTo>
                <a:cubicBezTo>
                  <a:pt x="5127224" y="10796901"/>
                  <a:pt x="4244282" y="11068458"/>
                  <a:pt x="3430250" y="11382727"/>
                </a:cubicBezTo>
                <a:lnTo>
                  <a:pt x="3339249" y="11419247"/>
                </a:lnTo>
                <a:lnTo>
                  <a:pt x="0" y="11419247"/>
                </a:lnTo>
                <a:lnTo>
                  <a:pt x="410611" y="11137047"/>
                </a:lnTo>
                <a:cubicBezTo>
                  <a:pt x="877630" y="10836969"/>
                  <a:pt x="1387973" y="10569391"/>
                  <a:pt x="1954857" y="10321642"/>
                </a:cubicBezTo>
                <a:cubicBezTo>
                  <a:pt x="3148024" y="9800684"/>
                  <a:pt x="4450846" y="9440322"/>
                  <a:pt x="5650540" y="9108684"/>
                </a:cubicBezTo>
                <a:cubicBezTo>
                  <a:pt x="6664861" y="8826662"/>
                  <a:pt x="7586498" y="8572058"/>
                  <a:pt x="8232687" y="8284813"/>
                </a:cubicBezTo>
                <a:cubicBezTo>
                  <a:pt x="8980701" y="7949259"/>
                  <a:pt x="8993755" y="7722074"/>
                  <a:pt x="8997672" y="7638511"/>
                </a:cubicBezTo>
                <a:cubicBezTo>
                  <a:pt x="9021170" y="7205033"/>
                  <a:pt x="8474193" y="6723245"/>
                  <a:pt x="8026430" y="6327629"/>
                </a:cubicBezTo>
                <a:cubicBezTo>
                  <a:pt x="7582582" y="5934627"/>
                  <a:pt x="7190951" y="5588627"/>
                  <a:pt x="7275805" y="5240016"/>
                </a:cubicBezTo>
                <a:cubicBezTo>
                  <a:pt x="7355436" y="4908378"/>
                  <a:pt x="7684405" y="4497096"/>
                  <a:pt x="8788802" y="4293413"/>
                </a:cubicBezTo>
                <a:cubicBezTo>
                  <a:pt x="9408883" y="4179821"/>
                  <a:pt x="10172562" y="4145874"/>
                  <a:pt x="10904910" y="4113232"/>
                </a:cubicBezTo>
                <a:cubicBezTo>
                  <a:pt x="12532786" y="4042727"/>
                  <a:pt x="13185502" y="3964386"/>
                  <a:pt x="13069318" y="3682364"/>
                </a:cubicBezTo>
                <a:cubicBezTo>
                  <a:pt x="12940082" y="3370311"/>
                  <a:pt x="12714242" y="3229300"/>
                  <a:pt x="12440100" y="3055648"/>
                </a:cubicBezTo>
                <a:cubicBezTo>
                  <a:pt x="12105910" y="2845437"/>
                  <a:pt x="11748220" y="2622169"/>
                  <a:pt x="11622899" y="2191301"/>
                </a:cubicBezTo>
                <a:cubicBezTo>
                  <a:pt x="11549795" y="1938004"/>
                  <a:pt x="11750831" y="1695151"/>
                  <a:pt x="12190762" y="1470577"/>
                </a:cubicBezTo>
                <a:cubicBezTo>
                  <a:pt x="12541924" y="1290396"/>
                  <a:pt x="13058876" y="1116743"/>
                  <a:pt x="13711594" y="952230"/>
                </a:cubicBezTo>
                <a:cubicBezTo>
                  <a:pt x="14716778" y="698932"/>
                  <a:pt x="16065290" y="461302"/>
                  <a:pt x="17676196" y="244563"/>
                </a:cubicBezTo>
                <a:cubicBezTo>
                  <a:pt x="18356326" y="153167"/>
                  <a:pt x="19022098" y="73848"/>
                  <a:pt x="19621618" y="7423"/>
                </a:cubicBezTo>
                <a:close/>
              </a:path>
            </a:pathLst>
          </a:custGeom>
          <a:solidFill>
            <a:srgbClr val="ABAB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6530" dirty="0">
              <a:latin typeface="Century Gothic" panose="020B0502020202020204" pitchFamily="34" charset="0"/>
            </a:endParaRPr>
          </a:p>
        </p:txBody>
      </p:sp>
      <p:sp>
        <p:nvSpPr>
          <p:cNvPr id="17" name="Freeform 10"/>
          <p:cNvSpPr>
            <a:spLocks noChangeArrowheads="1"/>
          </p:cNvSpPr>
          <p:nvPr/>
        </p:nvSpPr>
        <p:spPr bwMode="auto">
          <a:xfrm>
            <a:off x="1376627" y="1720822"/>
            <a:ext cx="10064299" cy="4821117"/>
          </a:xfrm>
          <a:custGeom>
            <a:avLst/>
            <a:gdLst>
              <a:gd name="connsiteX0" fmla="*/ 18326271 w 18326271"/>
              <a:gd name="connsiteY0" fmla="*/ 0 h 11320874"/>
              <a:gd name="connsiteX1" fmla="*/ 18326271 w 18326271"/>
              <a:gd name="connsiteY1" fmla="*/ 9721 h 11320874"/>
              <a:gd name="connsiteX2" fmla="*/ 18075965 w 18326271"/>
              <a:gd name="connsiteY2" fmla="*/ 38759 h 11320874"/>
              <a:gd name="connsiteX3" fmla="*/ 16586433 w 18326271"/>
              <a:gd name="connsiteY3" fmla="*/ 228947 h 11320874"/>
              <a:gd name="connsiteX4" fmla="*/ 12646293 w 18326271"/>
              <a:gd name="connsiteY4" fmla="*/ 950776 h 11320874"/>
              <a:gd name="connsiteX5" fmla="*/ 10732361 w 18326271"/>
              <a:gd name="connsiteY5" fmla="*/ 2090301 h 11320874"/>
              <a:gd name="connsiteX6" fmla="*/ 11503939 w 18326271"/>
              <a:gd name="connsiteY6" fmla="*/ 2851288 h 11320874"/>
              <a:gd name="connsiteX7" fmla="*/ 12280739 w 18326271"/>
              <a:gd name="connsiteY7" fmla="*/ 3580950 h 11320874"/>
              <a:gd name="connsiteX8" fmla="*/ 11624049 w 18326271"/>
              <a:gd name="connsiteY8" fmla="*/ 4143533 h 11320874"/>
              <a:gd name="connsiteX9" fmla="*/ 9643535 w 18326271"/>
              <a:gd name="connsiteY9" fmla="*/ 4314526 h 11320874"/>
              <a:gd name="connsiteX10" fmla="*/ 7623854 w 18326271"/>
              <a:gd name="connsiteY10" fmla="*/ 4486826 h 11320874"/>
              <a:gd name="connsiteX11" fmla="*/ 6595083 w 18326271"/>
              <a:gd name="connsiteY11" fmla="*/ 5138168 h 11320874"/>
              <a:gd name="connsiteX12" fmla="*/ 7288328 w 18326271"/>
              <a:gd name="connsiteY12" fmla="*/ 5948758 h 11320874"/>
              <a:gd name="connsiteX13" fmla="*/ 8484209 w 18326271"/>
              <a:gd name="connsiteY13" fmla="*/ 7535998 h 11320874"/>
              <a:gd name="connsiteX14" fmla="*/ 7317051 w 18326271"/>
              <a:gd name="connsiteY14" fmla="*/ 8742092 h 11320874"/>
              <a:gd name="connsiteX15" fmla="*/ 4447459 w 18326271"/>
              <a:gd name="connsiteY15" fmla="*/ 9715844 h 11320874"/>
              <a:gd name="connsiteX16" fmla="*/ 285001 w 18326271"/>
              <a:gd name="connsiteY16" fmla="*/ 11239536 h 11320874"/>
              <a:gd name="connsiteX17" fmla="*/ 142245 w 18326271"/>
              <a:gd name="connsiteY17" fmla="*/ 11320874 h 11320874"/>
              <a:gd name="connsiteX18" fmla="*/ 0 w 18326271"/>
              <a:gd name="connsiteY18" fmla="*/ 11320874 h 11320874"/>
              <a:gd name="connsiteX19" fmla="*/ 227877 w 18326271"/>
              <a:gd name="connsiteY19" fmla="*/ 11190623 h 11320874"/>
              <a:gd name="connsiteX20" fmla="*/ 4433097 w 18326271"/>
              <a:gd name="connsiteY20" fmla="*/ 9653190 h 11320874"/>
              <a:gd name="connsiteX21" fmla="*/ 8412404 w 18326271"/>
              <a:gd name="connsiteY21" fmla="*/ 7535998 h 11320874"/>
              <a:gd name="connsiteX22" fmla="*/ 7236106 w 18326271"/>
              <a:gd name="connsiteY22" fmla="*/ 5972253 h 11320874"/>
              <a:gd name="connsiteX23" fmla="*/ 6537639 w 18326271"/>
              <a:gd name="connsiteY23" fmla="*/ 5138168 h 11320874"/>
              <a:gd name="connsiteX24" fmla="*/ 7605576 w 18326271"/>
              <a:gd name="connsiteY24" fmla="*/ 4460719 h 11320874"/>
              <a:gd name="connsiteX25" fmla="*/ 9635701 w 18326271"/>
              <a:gd name="connsiteY25" fmla="*/ 4287115 h 11320874"/>
              <a:gd name="connsiteX26" fmla="*/ 11596633 w 18326271"/>
              <a:gd name="connsiteY26" fmla="*/ 4118731 h 11320874"/>
              <a:gd name="connsiteX27" fmla="*/ 12232433 w 18326271"/>
              <a:gd name="connsiteY27" fmla="*/ 3580950 h 11320874"/>
              <a:gd name="connsiteX28" fmla="*/ 11468689 w 18326271"/>
              <a:gd name="connsiteY28" fmla="*/ 2860425 h 11320874"/>
              <a:gd name="connsiteX29" fmla="*/ 10691889 w 18326271"/>
              <a:gd name="connsiteY29" fmla="*/ 2090301 h 11320874"/>
              <a:gd name="connsiteX30" fmla="*/ 11167109 w 18326271"/>
              <a:gd name="connsiteY30" fmla="*/ 1452010 h 11320874"/>
              <a:gd name="connsiteX31" fmla="*/ 12620181 w 18326271"/>
              <a:gd name="connsiteY31" fmla="*/ 942944 h 11320874"/>
              <a:gd name="connsiteX32" fmla="*/ 16564239 w 18326271"/>
              <a:gd name="connsiteY32" fmla="*/ 222420 h 11320874"/>
              <a:gd name="connsiteX33" fmla="*/ 18052371 w 18326271"/>
              <a:gd name="connsiteY33" fmla="*/ 31888 h 1132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326271" h="11320874">
                <a:moveTo>
                  <a:pt x="18326271" y="0"/>
                </a:moveTo>
                <a:lnTo>
                  <a:pt x="18326271" y="9721"/>
                </a:lnTo>
                <a:lnTo>
                  <a:pt x="18075965" y="38759"/>
                </a:lnTo>
                <a:cubicBezTo>
                  <a:pt x="17601945" y="94950"/>
                  <a:pt x="17098043" y="158461"/>
                  <a:pt x="16586433" y="228947"/>
                </a:cubicBezTo>
                <a:cubicBezTo>
                  <a:pt x="14977999" y="452153"/>
                  <a:pt x="13635897" y="693633"/>
                  <a:pt x="12646293" y="950776"/>
                </a:cubicBezTo>
                <a:cubicBezTo>
                  <a:pt x="11280689" y="1305817"/>
                  <a:pt x="10588750" y="1689574"/>
                  <a:pt x="10732361" y="2090301"/>
                </a:cubicBezTo>
                <a:cubicBezTo>
                  <a:pt x="10869443" y="2472753"/>
                  <a:pt x="11184081" y="2659410"/>
                  <a:pt x="11503939" y="2851288"/>
                </a:cubicBezTo>
                <a:cubicBezTo>
                  <a:pt x="11805521" y="3031419"/>
                  <a:pt x="12101879" y="3210246"/>
                  <a:pt x="12280739" y="3580950"/>
                </a:cubicBezTo>
                <a:cubicBezTo>
                  <a:pt x="12407377" y="3840704"/>
                  <a:pt x="12197185" y="4027361"/>
                  <a:pt x="11624049" y="4143533"/>
                </a:cubicBezTo>
                <a:cubicBezTo>
                  <a:pt x="11108357" y="4247956"/>
                  <a:pt x="10366807" y="4281894"/>
                  <a:pt x="9643535" y="4314526"/>
                </a:cubicBezTo>
                <a:cubicBezTo>
                  <a:pt x="8928095" y="4347158"/>
                  <a:pt x="8181322" y="4381096"/>
                  <a:pt x="7623854" y="4486826"/>
                </a:cubicBezTo>
                <a:cubicBezTo>
                  <a:pt x="6981525" y="4609524"/>
                  <a:pt x="6652527" y="4811845"/>
                  <a:pt x="6595083" y="5138168"/>
                </a:cubicBezTo>
                <a:cubicBezTo>
                  <a:pt x="6558527" y="5350932"/>
                  <a:pt x="6901886" y="5632876"/>
                  <a:pt x="7288328" y="5948758"/>
                </a:cubicBezTo>
                <a:cubicBezTo>
                  <a:pt x="7818381" y="6383421"/>
                  <a:pt x="8475070" y="6919898"/>
                  <a:pt x="8484209" y="7535998"/>
                </a:cubicBezTo>
                <a:cubicBezTo>
                  <a:pt x="8490737" y="7965441"/>
                  <a:pt x="8119961" y="8363556"/>
                  <a:pt x="7317051" y="8742092"/>
                </a:cubicBezTo>
                <a:cubicBezTo>
                  <a:pt x="6566362" y="9097133"/>
                  <a:pt x="5559784" y="9390825"/>
                  <a:pt x="4447459" y="9715844"/>
                </a:cubicBezTo>
                <a:cubicBezTo>
                  <a:pt x="3055094" y="10122607"/>
                  <a:pt x="1548717" y="10562823"/>
                  <a:pt x="285001" y="11239536"/>
                </a:cubicBezTo>
                <a:lnTo>
                  <a:pt x="142245" y="11320874"/>
                </a:lnTo>
                <a:lnTo>
                  <a:pt x="0" y="11320874"/>
                </a:lnTo>
                <a:lnTo>
                  <a:pt x="227877" y="11190623"/>
                </a:lnTo>
                <a:cubicBezTo>
                  <a:pt x="1509204" y="10502464"/>
                  <a:pt x="3028982" y="10060687"/>
                  <a:pt x="4433097" y="9653190"/>
                </a:cubicBezTo>
                <a:cubicBezTo>
                  <a:pt x="6567666" y="9031868"/>
                  <a:pt x="8420237" y="8492781"/>
                  <a:pt x="8412404" y="7535998"/>
                </a:cubicBezTo>
                <a:cubicBezTo>
                  <a:pt x="8405876" y="6935562"/>
                  <a:pt x="7759631" y="6403000"/>
                  <a:pt x="7236106" y="5972253"/>
                </a:cubicBezTo>
                <a:cubicBezTo>
                  <a:pt x="6828776" y="5635486"/>
                  <a:pt x="6495861" y="5362680"/>
                  <a:pt x="6537639" y="5138168"/>
                </a:cubicBezTo>
                <a:cubicBezTo>
                  <a:pt x="6597694" y="4802707"/>
                  <a:pt x="6950193" y="4586028"/>
                  <a:pt x="7605576" y="4460719"/>
                </a:cubicBezTo>
                <a:cubicBezTo>
                  <a:pt x="8169572" y="4353685"/>
                  <a:pt x="8917651" y="4321052"/>
                  <a:pt x="9635701" y="4287115"/>
                </a:cubicBezTo>
                <a:cubicBezTo>
                  <a:pt x="10352446" y="4255788"/>
                  <a:pt x="11087469" y="4221850"/>
                  <a:pt x="11596633" y="4118731"/>
                </a:cubicBezTo>
                <a:cubicBezTo>
                  <a:pt x="12155407" y="4006476"/>
                  <a:pt x="12352545" y="3832872"/>
                  <a:pt x="12232433" y="3580950"/>
                </a:cubicBezTo>
                <a:cubicBezTo>
                  <a:pt x="12057491" y="3215466"/>
                  <a:pt x="11765049" y="3039252"/>
                  <a:pt x="11468689" y="2860425"/>
                </a:cubicBezTo>
                <a:cubicBezTo>
                  <a:pt x="11146219" y="2667241"/>
                  <a:pt x="10828971" y="2475363"/>
                  <a:pt x="10691889" y="2090301"/>
                </a:cubicBezTo>
                <a:cubicBezTo>
                  <a:pt x="10614861" y="1871010"/>
                  <a:pt x="10781971" y="1656942"/>
                  <a:pt x="11167109" y="1452010"/>
                </a:cubicBezTo>
                <a:cubicBezTo>
                  <a:pt x="11494801" y="1277100"/>
                  <a:pt x="11989601" y="1106106"/>
                  <a:pt x="12620181" y="942944"/>
                </a:cubicBezTo>
                <a:cubicBezTo>
                  <a:pt x="13611091" y="685801"/>
                  <a:pt x="14954499" y="443016"/>
                  <a:pt x="16564239" y="222420"/>
                </a:cubicBezTo>
                <a:cubicBezTo>
                  <a:pt x="17075361" y="151934"/>
                  <a:pt x="17578771" y="88240"/>
                  <a:pt x="18052371" y="31888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6530" dirty="0">
              <a:latin typeface="Century Gothic" panose="020B0502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21793" y="5503538"/>
            <a:ext cx="504528" cy="762640"/>
            <a:chOff x="1529980" y="5036596"/>
            <a:chExt cx="694236" cy="1129426"/>
          </a:xfrm>
        </p:grpSpPr>
        <p:sp>
          <p:nvSpPr>
            <p:cNvPr id="18" name="Freeform 31"/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519058" y="6188153"/>
            <a:ext cx="3328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highlight>
                  <a:srgbClr val="EBF6DE"/>
                </a:highlight>
                <a:latin typeface="Century Gothic" panose="020B0502020202020204" pitchFamily="34" charset="0"/>
              </a:rPr>
              <a:t>Actuarial Landscape Study (GIZ/ASG/NIC) 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100" dirty="0">
                <a:latin typeface="Century Gothic" panose="020B0502020202020204" pitchFamily="34" charset="0"/>
              </a:rPr>
              <a:t>2018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04260" y="4729407"/>
            <a:ext cx="3529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highlight>
                  <a:srgbClr val="EBF6DE"/>
                </a:highlight>
                <a:latin typeface="Century Gothic" panose="020B0502020202020204" pitchFamily="34" charset="0"/>
              </a:rPr>
              <a:t>Actuarial Function Guideline  (ASG)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100" dirty="0"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38202" y="2228716"/>
            <a:ext cx="3328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EBF6DE"/>
                </a:highlight>
                <a:latin typeface="Century Gothic" panose="020B0502020202020204" pitchFamily="34" charset="0"/>
              </a:rPr>
              <a:t>UNDP-Milliman GAIN 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200" b="1" dirty="0">
                <a:latin typeface="Century Gothic" panose="020B0502020202020204" pitchFamily="34" charset="0"/>
              </a:rPr>
              <a:t>GAT &amp; NACDev***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200" dirty="0">
                <a:latin typeface="Century Gothic" panose="020B0502020202020204" pitchFamily="34" charset="0"/>
              </a:rPr>
              <a:t>Mortality &amp; Morbidity Table Dev.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200" dirty="0">
                <a:latin typeface="Century Gothic" panose="020B0502020202020204" pitchFamily="34" charset="0"/>
              </a:rPr>
              <a:t>Mentorship Programme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200" dirty="0">
                <a:latin typeface="Century Gothic" panose="020B0502020202020204" pitchFamily="34" charset="0"/>
              </a:rPr>
              <a:t>Aggregate Data Repo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200" dirty="0">
                <a:latin typeface="Century Gothic" panose="020B0502020202020204" pitchFamily="34" charset="0"/>
              </a:rPr>
              <a:t>Actuarial Bill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200" dirty="0">
                <a:latin typeface="Century Gothic" panose="020B0502020202020204" pitchFamily="34" charset="0"/>
              </a:rPr>
              <a:t>Senior Management Education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200" dirty="0">
                <a:latin typeface="Century Gothic" panose="020B0502020202020204" pitchFamily="34" charset="0"/>
              </a:rPr>
              <a:t>Microinsurance Toolkits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06367" y="4389603"/>
            <a:ext cx="468780" cy="762640"/>
            <a:chOff x="1529980" y="5036596"/>
            <a:chExt cx="694236" cy="1129426"/>
          </a:xfrm>
        </p:grpSpPr>
        <p:sp>
          <p:nvSpPr>
            <p:cNvPr id="8" name="Freeform 31"/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40865" y="3161274"/>
            <a:ext cx="468780" cy="762640"/>
            <a:chOff x="1529980" y="5036596"/>
            <a:chExt cx="694236" cy="1129426"/>
          </a:xfrm>
        </p:grpSpPr>
        <p:sp>
          <p:nvSpPr>
            <p:cNvPr id="11" name="Freeform 31"/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907761" y="1290008"/>
            <a:ext cx="394641" cy="642026"/>
            <a:chOff x="1529980" y="5036596"/>
            <a:chExt cx="694236" cy="1129426"/>
          </a:xfrm>
        </p:grpSpPr>
        <p:sp>
          <p:nvSpPr>
            <p:cNvPr id="21" name="Freeform 31"/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8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583335" y="1368449"/>
            <a:ext cx="3328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highlight>
                  <a:srgbClr val="FFE9A0"/>
                </a:highlight>
                <a:latin typeface="Century Gothic" panose="020B0502020202020204" pitchFamily="34" charset="0"/>
              </a:rPr>
              <a:t>Actuarial Education (ASG/ASSA/NIC/GIC)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100" dirty="0">
                <a:latin typeface="Century Gothic" panose="020B0502020202020204" pitchFamily="34" charset="0"/>
              </a:rPr>
              <a:t>2023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331652" y="1748740"/>
            <a:ext cx="394641" cy="642026"/>
            <a:chOff x="1529980" y="5036596"/>
            <a:chExt cx="694236" cy="1129426"/>
          </a:xfrm>
        </p:grpSpPr>
        <p:sp>
          <p:nvSpPr>
            <p:cNvPr id="52" name="Freeform 31"/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800" dirty="0">
                <a:latin typeface="Century Gothic" panose="020B050202020202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64127" y="3493027"/>
            <a:ext cx="3562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highlight>
                  <a:srgbClr val="EBF6DE"/>
                </a:highlight>
                <a:latin typeface="Century Gothic" panose="020B0502020202020204" pitchFamily="34" charset="0"/>
              </a:rPr>
              <a:t>Insurance Act 1061 &amp; Regulator Office (NIC/GIZ)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100" dirty="0">
                <a:latin typeface="Century Gothic" panose="020B0502020202020204" pitchFamily="34" charset="0"/>
              </a:rPr>
              <a:t>2021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6523436" y="906037"/>
            <a:ext cx="0" cy="57040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Video 13" title="Car driving on windy road background">
            <a:hlinkClick r:id="" action="ppaction://media"/>
            <a:extLst>
              <a:ext uri="{FF2B5EF4-FFF2-40B4-BE49-F238E27FC236}">
                <a16:creationId xmlns:a16="http://schemas.microsoft.com/office/drawing/2014/main" id="{4AB26343-B1E6-BC3E-9AC3-0F1B0A97FED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7FA27BA-C302-2410-B0BE-DD55C574DABD}"/>
              </a:ext>
            </a:extLst>
          </p:cNvPr>
          <p:cNvGrpSpPr/>
          <p:nvPr/>
        </p:nvGrpSpPr>
        <p:grpSpPr>
          <a:xfrm>
            <a:off x="834940" y="5441152"/>
            <a:ext cx="504528" cy="762640"/>
            <a:chOff x="1529980" y="5036596"/>
            <a:chExt cx="694236" cy="1129426"/>
          </a:xfrm>
        </p:grpSpPr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EBFA1CFC-92B5-9BA0-0307-24D356BF1258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08D8622-9A74-75CF-B204-FCCB4B771B96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B524A15-D1C6-04DC-D644-98BD08C0F904}"/>
              </a:ext>
            </a:extLst>
          </p:cNvPr>
          <p:cNvSpPr txBox="1"/>
          <p:nvPr/>
        </p:nvSpPr>
        <p:spPr>
          <a:xfrm>
            <a:off x="1386126" y="5757439"/>
            <a:ext cx="3328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EBF6DE"/>
                </a:highlight>
                <a:latin typeface="Century Gothic" panose="020B0502020202020204" pitchFamily="34" charset="0"/>
              </a:rPr>
              <a:t>Actuarial Landscape Study (GIZ/ASG/NIC) 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400" dirty="0">
                <a:latin typeface="Century Gothic" panose="020B0502020202020204" pitchFamily="34" charset="0"/>
              </a:rPr>
              <a:t>2018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31629A-2029-49FF-CB5A-996593C1774C}"/>
              </a:ext>
            </a:extLst>
          </p:cNvPr>
          <p:cNvGrpSpPr/>
          <p:nvPr/>
        </p:nvGrpSpPr>
        <p:grpSpPr>
          <a:xfrm>
            <a:off x="795347" y="4255667"/>
            <a:ext cx="468780" cy="762640"/>
            <a:chOff x="1529980" y="5036596"/>
            <a:chExt cx="694236" cy="1129426"/>
          </a:xfrm>
        </p:grpSpPr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944E53BB-F3EC-F195-658C-BEE1816CA6EE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9C559D-004A-6D0B-F28A-EC9F9EE444E4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CABCBD6-95F3-2ACA-0E45-51B687317F16}"/>
              </a:ext>
            </a:extLst>
          </p:cNvPr>
          <p:cNvSpPr txBox="1"/>
          <p:nvPr/>
        </p:nvSpPr>
        <p:spPr>
          <a:xfrm>
            <a:off x="1492691" y="4513963"/>
            <a:ext cx="356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EBF6DE"/>
                </a:highlight>
                <a:latin typeface="Century Gothic" panose="020B0502020202020204" pitchFamily="34" charset="0"/>
              </a:rPr>
              <a:t>Actuarial Function Guideline  (ASG)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400" dirty="0">
                <a:latin typeface="Century Gothic" panose="020B0502020202020204" pitchFamily="34" charset="0"/>
              </a:rPr>
              <a:t>2020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16C9F0-16DD-412A-F58A-D52F4AFCDCC8}"/>
              </a:ext>
            </a:extLst>
          </p:cNvPr>
          <p:cNvGrpSpPr/>
          <p:nvPr/>
        </p:nvGrpSpPr>
        <p:grpSpPr>
          <a:xfrm>
            <a:off x="804338" y="3100545"/>
            <a:ext cx="468780" cy="762640"/>
            <a:chOff x="1529980" y="5036596"/>
            <a:chExt cx="694236" cy="1129426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1DCE795-E03D-946F-F6A0-4D539F209FA5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812BC01-668D-87C0-B6F5-3528791CABA6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D0ADB94-7A0F-2198-7421-AE28325973AD}"/>
              </a:ext>
            </a:extLst>
          </p:cNvPr>
          <p:cNvSpPr txBox="1"/>
          <p:nvPr/>
        </p:nvSpPr>
        <p:spPr>
          <a:xfrm>
            <a:off x="1426137" y="3246198"/>
            <a:ext cx="3562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EBF6DE"/>
                </a:highlight>
                <a:latin typeface="Century Gothic" panose="020B0502020202020204" pitchFamily="34" charset="0"/>
              </a:rPr>
              <a:t>Insurance Act 1061 &amp; Regulator Office (NIC/GIZ)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400" dirty="0">
                <a:latin typeface="Century Gothic" panose="020B0502020202020204" pitchFamily="34" charset="0"/>
              </a:rPr>
              <a:t>2021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06DC989-60CB-DDCE-6EB9-061BE8AFE778}"/>
              </a:ext>
            </a:extLst>
          </p:cNvPr>
          <p:cNvGrpSpPr/>
          <p:nvPr/>
        </p:nvGrpSpPr>
        <p:grpSpPr>
          <a:xfrm>
            <a:off x="827689" y="1923313"/>
            <a:ext cx="394641" cy="642026"/>
            <a:chOff x="1529980" y="5036596"/>
            <a:chExt cx="694236" cy="1129426"/>
          </a:xfrm>
        </p:grpSpPr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6955F8C6-18BC-AE63-8930-56A260F18BBF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800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B17564F-A993-D275-5BAD-2664BC1E13D6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C363737-4300-78F6-AFDB-8E490A6AA235}"/>
              </a:ext>
            </a:extLst>
          </p:cNvPr>
          <p:cNvSpPr txBox="1"/>
          <p:nvPr/>
        </p:nvSpPr>
        <p:spPr>
          <a:xfrm>
            <a:off x="1405010" y="2104111"/>
            <a:ext cx="332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FFE9A0"/>
                </a:highlight>
                <a:latin typeface="Century Gothic" panose="020B0502020202020204" pitchFamily="34" charset="0"/>
              </a:rPr>
              <a:t>Actuarial Education (ASG/NIC/GIC)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400" dirty="0">
                <a:latin typeface="Century Gothic" panose="020B0502020202020204" pitchFamily="34" charset="0"/>
              </a:rPr>
              <a:t>2023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CC3BADC-EDD6-C0B5-C350-2F1BFA189EA8}"/>
              </a:ext>
            </a:extLst>
          </p:cNvPr>
          <p:cNvGrpSpPr/>
          <p:nvPr/>
        </p:nvGrpSpPr>
        <p:grpSpPr>
          <a:xfrm>
            <a:off x="823964" y="926123"/>
            <a:ext cx="394641" cy="642026"/>
            <a:chOff x="1529980" y="5036596"/>
            <a:chExt cx="694236" cy="1129426"/>
          </a:xfrm>
        </p:grpSpPr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BCE86F36-5240-32B3-A8DE-3F7BEC591A12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4800" dirty="0">
                <a:latin typeface="Century Gothic" panose="020B0502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566ECEB-AF39-2C9E-6970-E3F438D21F7A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AA629F6-13FD-D150-7DE9-85845C4085A5}"/>
              </a:ext>
            </a:extLst>
          </p:cNvPr>
          <p:cNvSpPr txBox="1"/>
          <p:nvPr/>
        </p:nvSpPr>
        <p:spPr>
          <a:xfrm>
            <a:off x="1370795" y="338538"/>
            <a:ext cx="33283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ighlight>
                  <a:srgbClr val="EBF6DE"/>
                </a:highlight>
                <a:latin typeface="Century Gothic" panose="020B0502020202020204" pitchFamily="34" charset="0"/>
              </a:rPr>
              <a:t>UNDP-Milliman GAIN </a:t>
            </a:r>
            <a:endParaRPr lang="en-US" sz="1400" b="1" dirty="0">
              <a:latin typeface="Century Gothic" panose="020B0502020202020204" pitchFamily="34" charset="0"/>
            </a:endParaRP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400" dirty="0">
                <a:latin typeface="Century Gothic" panose="020B0502020202020204" pitchFamily="34" charset="0"/>
              </a:rPr>
              <a:t>Mortality &amp; Morbidity Table Dev.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400" dirty="0">
                <a:latin typeface="Century Gothic" panose="020B0502020202020204" pitchFamily="34" charset="0"/>
              </a:rPr>
              <a:t>Mentorship Programme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400" dirty="0">
                <a:latin typeface="Century Gothic" panose="020B0502020202020204" pitchFamily="34" charset="0"/>
              </a:rPr>
              <a:t>Aggregate Data Repository 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400" dirty="0">
                <a:latin typeface="Century Gothic" panose="020B0502020202020204" pitchFamily="34" charset="0"/>
              </a:rPr>
              <a:t>Actuarial Bill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400" dirty="0">
                <a:latin typeface="Century Gothic" panose="020B0502020202020204" pitchFamily="34" charset="0"/>
              </a:rPr>
              <a:t>Senior Management Education</a:t>
            </a:r>
          </a:p>
          <a:p>
            <a:pPr marL="285750" indent="-200025">
              <a:buFont typeface="Wingdings" panose="05000000000000000000" pitchFamily="2" charset="2"/>
              <a:buChar char="q"/>
            </a:pPr>
            <a:r>
              <a:rPr lang="en-US" sz="1400" dirty="0">
                <a:latin typeface="Century Gothic" panose="020B0502020202020204" pitchFamily="34" charset="0"/>
              </a:rPr>
              <a:t>Microinsurance Toolkits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F3B259B7-F933-B6F3-6CEC-67A59DE8461A}"/>
              </a:ext>
            </a:extLst>
          </p:cNvPr>
          <p:cNvSpPr txBox="1">
            <a:spLocks/>
          </p:cNvSpPr>
          <p:nvPr/>
        </p:nvSpPr>
        <p:spPr>
          <a:xfrm>
            <a:off x="6234013" y="75826"/>
            <a:ext cx="4684014" cy="2027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+mj-lt"/>
              </a:rPr>
              <a:t>development </a:t>
            </a:r>
          </a:p>
          <a:p>
            <a:r>
              <a:rPr lang="en-US" sz="5400" dirty="0">
                <a:latin typeface="+mj-lt"/>
              </a:rPr>
              <a:t>effort</a:t>
            </a:r>
          </a:p>
        </p:txBody>
      </p:sp>
    </p:spTree>
    <p:extLst>
      <p:ext uri="{BB962C8B-B14F-4D97-AF65-F5344CB8AC3E}">
        <p14:creationId xmlns:p14="http://schemas.microsoft.com/office/powerpoint/2010/main" val="162789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10160" imgH="10160" progId="TCLayout.ActiveDocument.1">
                  <p:embed/>
                </p:oleObj>
              </mc:Choice>
              <mc:Fallback>
                <p:oleObj name="think-cell Slide" r:id="rId5" imgW="10160" imgH="10160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4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003403" y="154426"/>
            <a:ext cx="4465981" cy="693759"/>
          </a:xfrm>
        </p:spPr>
        <p:txBody>
          <a:bodyPr vert="horz">
            <a:normAutofit/>
          </a:bodyPr>
          <a:lstStyle/>
          <a:p>
            <a:r>
              <a:rPr lang="en-US" sz="2400" kern="0" dirty="0"/>
              <a:t>ACTUARIAL LANDSCAPE 2018</a:t>
            </a:r>
            <a:endParaRPr lang="en-US" b="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Freeform 62"/>
          <p:cNvSpPr>
            <a:spLocks noChangeArrowheads="1"/>
          </p:cNvSpPr>
          <p:nvPr/>
        </p:nvSpPr>
        <p:spPr bwMode="auto">
          <a:xfrm>
            <a:off x="1799054" y="3534270"/>
            <a:ext cx="935578" cy="648000"/>
          </a:xfrm>
          <a:custGeom>
            <a:avLst/>
            <a:gdLst>
              <a:gd name="T0" fmla="*/ 831 w 957"/>
              <a:gd name="T1" fmla="*/ 958 h 959"/>
              <a:gd name="T2" fmla="*/ 831 w 957"/>
              <a:gd name="T3" fmla="*/ 958 h 959"/>
              <a:gd name="T4" fmla="*/ 126 w 957"/>
              <a:gd name="T5" fmla="*/ 958 h 959"/>
              <a:gd name="T6" fmla="*/ 0 w 957"/>
              <a:gd name="T7" fmla="*/ 831 h 959"/>
              <a:gd name="T8" fmla="*/ 0 w 957"/>
              <a:gd name="T9" fmla="*/ 127 h 959"/>
              <a:gd name="T10" fmla="*/ 126 w 957"/>
              <a:gd name="T11" fmla="*/ 0 h 959"/>
              <a:gd name="T12" fmla="*/ 831 w 957"/>
              <a:gd name="T13" fmla="*/ 0 h 959"/>
              <a:gd name="T14" fmla="*/ 956 w 957"/>
              <a:gd name="T15" fmla="*/ 127 h 959"/>
              <a:gd name="T16" fmla="*/ 956 w 957"/>
              <a:gd name="T17" fmla="*/ 831 h 959"/>
              <a:gd name="T18" fmla="*/ 831 w 957"/>
              <a:gd name="T19" fmla="*/ 958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7" h="959">
                <a:moveTo>
                  <a:pt x="831" y="958"/>
                </a:moveTo>
                <a:lnTo>
                  <a:pt x="831" y="958"/>
                </a:lnTo>
                <a:cubicBezTo>
                  <a:pt x="126" y="958"/>
                  <a:pt x="126" y="958"/>
                  <a:pt x="126" y="958"/>
                </a:cubicBezTo>
                <a:cubicBezTo>
                  <a:pt x="55" y="958"/>
                  <a:pt x="0" y="901"/>
                  <a:pt x="0" y="831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57"/>
                  <a:pt x="55" y="0"/>
                  <a:pt x="126" y="0"/>
                </a:cubicBezTo>
                <a:cubicBezTo>
                  <a:pt x="831" y="0"/>
                  <a:pt x="831" y="0"/>
                  <a:pt x="831" y="0"/>
                </a:cubicBezTo>
                <a:cubicBezTo>
                  <a:pt x="900" y="0"/>
                  <a:pt x="956" y="57"/>
                  <a:pt x="956" y="127"/>
                </a:cubicBezTo>
                <a:cubicBezTo>
                  <a:pt x="956" y="831"/>
                  <a:pt x="956" y="831"/>
                  <a:pt x="956" y="831"/>
                </a:cubicBezTo>
                <a:cubicBezTo>
                  <a:pt x="956" y="901"/>
                  <a:pt x="900" y="958"/>
                  <a:pt x="831" y="958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 cap="flat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Poppins Medium" pitchFamily="2" charset="77"/>
              </a:rPr>
              <a:t>ASG</a:t>
            </a:r>
          </a:p>
        </p:txBody>
      </p:sp>
      <p:sp>
        <p:nvSpPr>
          <p:cNvPr id="15" name="Freeform 64"/>
          <p:cNvSpPr>
            <a:spLocks noChangeArrowheads="1"/>
          </p:cNvSpPr>
          <p:nvPr/>
        </p:nvSpPr>
        <p:spPr bwMode="auto">
          <a:xfrm>
            <a:off x="1799054" y="2697844"/>
            <a:ext cx="936000" cy="648000"/>
          </a:xfrm>
          <a:custGeom>
            <a:avLst/>
            <a:gdLst>
              <a:gd name="T0" fmla="*/ 831 w 957"/>
              <a:gd name="T1" fmla="*/ 956 h 957"/>
              <a:gd name="T2" fmla="*/ 831 w 957"/>
              <a:gd name="T3" fmla="*/ 956 h 957"/>
              <a:gd name="T4" fmla="*/ 126 w 957"/>
              <a:gd name="T5" fmla="*/ 956 h 957"/>
              <a:gd name="T6" fmla="*/ 0 w 957"/>
              <a:gd name="T7" fmla="*/ 829 h 957"/>
              <a:gd name="T8" fmla="*/ 0 w 957"/>
              <a:gd name="T9" fmla="*/ 125 h 957"/>
              <a:gd name="T10" fmla="*/ 126 w 957"/>
              <a:gd name="T11" fmla="*/ 0 h 957"/>
              <a:gd name="T12" fmla="*/ 831 w 957"/>
              <a:gd name="T13" fmla="*/ 0 h 957"/>
              <a:gd name="T14" fmla="*/ 956 w 957"/>
              <a:gd name="T15" fmla="*/ 125 h 957"/>
              <a:gd name="T16" fmla="*/ 956 w 957"/>
              <a:gd name="T17" fmla="*/ 829 h 957"/>
              <a:gd name="T18" fmla="*/ 831 w 957"/>
              <a:gd name="T19" fmla="*/ 956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7" h="957">
                <a:moveTo>
                  <a:pt x="831" y="956"/>
                </a:moveTo>
                <a:lnTo>
                  <a:pt x="831" y="956"/>
                </a:lnTo>
                <a:cubicBezTo>
                  <a:pt x="126" y="956"/>
                  <a:pt x="126" y="956"/>
                  <a:pt x="126" y="956"/>
                </a:cubicBezTo>
                <a:cubicBezTo>
                  <a:pt x="55" y="956"/>
                  <a:pt x="0" y="900"/>
                  <a:pt x="0" y="829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55"/>
                  <a:pt x="55" y="0"/>
                  <a:pt x="126" y="0"/>
                </a:cubicBezTo>
                <a:cubicBezTo>
                  <a:pt x="831" y="0"/>
                  <a:pt x="831" y="0"/>
                  <a:pt x="831" y="0"/>
                </a:cubicBezTo>
                <a:cubicBezTo>
                  <a:pt x="900" y="0"/>
                  <a:pt x="956" y="55"/>
                  <a:pt x="956" y="125"/>
                </a:cubicBezTo>
                <a:cubicBezTo>
                  <a:pt x="956" y="829"/>
                  <a:pt x="956" y="829"/>
                  <a:pt x="956" y="829"/>
                </a:cubicBezTo>
                <a:cubicBezTo>
                  <a:pt x="956" y="900"/>
                  <a:pt x="900" y="956"/>
                  <a:pt x="831" y="956"/>
                </a:cubicBezTo>
              </a:path>
            </a:pathLst>
          </a:custGeom>
          <a:solidFill>
            <a:schemeClr val="accent1"/>
          </a:solidFill>
          <a:ln w="9525" cap="flat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Poppins Medium" pitchFamily="2" charset="77"/>
              </a:rPr>
              <a:t>GIZ (ACDC)</a:t>
            </a:r>
          </a:p>
        </p:txBody>
      </p:sp>
      <p:sp>
        <p:nvSpPr>
          <p:cNvPr id="18" name="Freeform 65"/>
          <p:cNvSpPr>
            <a:spLocks noChangeArrowheads="1"/>
          </p:cNvSpPr>
          <p:nvPr/>
        </p:nvSpPr>
        <p:spPr bwMode="auto">
          <a:xfrm>
            <a:off x="1798632" y="4370696"/>
            <a:ext cx="936000" cy="648000"/>
          </a:xfrm>
          <a:custGeom>
            <a:avLst/>
            <a:gdLst>
              <a:gd name="T0" fmla="*/ 831 w 957"/>
              <a:gd name="T1" fmla="*/ 958 h 959"/>
              <a:gd name="T2" fmla="*/ 831 w 957"/>
              <a:gd name="T3" fmla="*/ 958 h 959"/>
              <a:gd name="T4" fmla="*/ 126 w 957"/>
              <a:gd name="T5" fmla="*/ 958 h 959"/>
              <a:gd name="T6" fmla="*/ 0 w 957"/>
              <a:gd name="T7" fmla="*/ 831 h 959"/>
              <a:gd name="T8" fmla="*/ 0 w 957"/>
              <a:gd name="T9" fmla="*/ 126 h 959"/>
              <a:gd name="T10" fmla="*/ 126 w 957"/>
              <a:gd name="T11" fmla="*/ 0 h 959"/>
              <a:gd name="T12" fmla="*/ 831 w 957"/>
              <a:gd name="T13" fmla="*/ 0 h 959"/>
              <a:gd name="T14" fmla="*/ 956 w 957"/>
              <a:gd name="T15" fmla="*/ 126 h 959"/>
              <a:gd name="T16" fmla="*/ 956 w 957"/>
              <a:gd name="T17" fmla="*/ 831 h 959"/>
              <a:gd name="T18" fmla="*/ 831 w 957"/>
              <a:gd name="T19" fmla="*/ 958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7" h="959">
                <a:moveTo>
                  <a:pt x="831" y="958"/>
                </a:moveTo>
                <a:lnTo>
                  <a:pt x="831" y="958"/>
                </a:lnTo>
                <a:cubicBezTo>
                  <a:pt x="126" y="958"/>
                  <a:pt x="126" y="958"/>
                  <a:pt x="126" y="958"/>
                </a:cubicBezTo>
                <a:cubicBezTo>
                  <a:pt x="55" y="958"/>
                  <a:pt x="0" y="900"/>
                  <a:pt x="0" y="831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57"/>
                  <a:pt x="55" y="0"/>
                  <a:pt x="126" y="0"/>
                </a:cubicBezTo>
                <a:cubicBezTo>
                  <a:pt x="831" y="0"/>
                  <a:pt x="831" y="0"/>
                  <a:pt x="831" y="0"/>
                </a:cubicBezTo>
                <a:cubicBezTo>
                  <a:pt x="900" y="0"/>
                  <a:pt x="956" y="57"/>
                  <a:pt x="956" y="126"/>
                </a:cubicBezTo>
                <a:cubicBezTo>
                  <a:pt x="956" y="831"/>
                  <a:pt x="956" y="831"/>
                  <a:pt x="956" y="831"/>
                </a:cubicBezTo>
                <a:cubicBezTo>
                  <a:pt x="956" y="900"/>
                  <a:pt x="900" y="958"/>
                  <a:pt x="831" y="958"/>
                </a:cubicBezTo>
              </a:path>
            </a:pathLst>
          </a:custGeom>
          <a:solidFill>
            <a:schemeClr val="accent3"/>
          </a:solidFill>
          <a:ln w="9525" cap="flat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Poppins Medium" pitchFamily="2" charset="77"/>
              </a:rPr>
              <a:t>NIC &amp; 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Poppins Medium" pitchFamily="2" charset="77"/>
              </a:rPr>
              <a:t>Regulators</a:t>
            </a:r>
          </a:p>
        </p:txBody>
      </p:sp>
      <p:sp>
        <p:nvSpPr>
          <p:cNvPr id="19" name="Freeform 66"/>
          <p:cNvSpPr>
            <a:spLocks noChangeArrowheads="1"/>
          </p:cNvSpPr>
          <p:nvPr/>
        </p:nvSpPr>
        <p:spPr bwMode="auto">
          <a:xfrm>
            <a:off x="3304266" y="3518004"/>
            <a:ext cx="935578" cy="648000"/>
          </a:xfrm>
          <a:custGeom>
            <a:avLst/>
            <a:gdLst>
              <a:gd name="T0" fmla="*/ 0 w 957"/>
              <a:gd name="T1" fmla="*/ 832 h 959"/>
              <a:gd name="T2" fmla="*/ 0 w 957"/>
              <a:gd name="T3" fmla="*/ 832 h 959"/>
              <a:gd name="T4" fmla="*/ 0 w 957"/>
              <a:gd name="T5" fmla="*/ 127 h 959"/>
              <a:gd name="T6" fmla="*/ 125 w 957"/>
              <a:gd name="T7" fmla="*/ 0 h 959"/>
              <a:gd name="T8" fmla="*/ 829 w 957"/>
              <a:gd name="T9" fmla="*/ 0 h 959"/>
              <a:gd name="T10" fmla="*/ 956 w 957"/>
              <a:gd name="T11" fmla="*/ 127 h 959"/>
              <a:gd name="T12" fmla="*/ 956 w 957"/>
              <a:gd name="T13" fmla="*/ 832 h 959"/>
              <a:gd name="T14" fmla="*/ 829 w 957"/>
              <a:gd name="T15" fmla="*/ 958 h 959"/>
              <a:gd name="T16" fmla="*/ 125 w 957"/>
              <a:gd name="T17" fmla="*/ 958 h 959"/>
              <a:gd name="T18" fmla="*/ 0 w 957"/>
              <a:gd name="T19" fmla="*/ 832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7" h="959">
                <a:moveTo>
                  <a:pt x="0" y="832"/>
                </a:moveTo>
                <a:lnTo>
                  <a:pt x="0" y="832"/>
                </a:lnTo>
                <a:cubicBezTo>
                  <a:pt x="0" y="127"/>
                  <a:pt x="0" y="127"/>
                  <a:pt x="0" y="127"/>
                </a:cubicBezTo>
                <a:cubicBezTo>
                  <a:pt x="0" y="57"/>
                  <a:pt x="55" y="0"/>
                  <a:pt x="125" y="0"/>
                </a:cubicBezTo>
                <a:cubicBezTo>
                  <a:pt x="829" y="0"/>
                  <a:pt x="829" y="0"/>
                  <a:pt x="829" y="0"/>
                </a:cubicBezTo>
                <a:cubicBezTo>
                  <a:pt x="899" y="0"/>
                  <a:pt x="956" y="57"/>
                  <a:pt x="956" y="127"/>
                </a:cubicBezTo>
                <a:cubicBezTo>
                  <a:pt x="956" y="832"/>
                  <a:pt x="956" y="832"/>
                  <a:pt x="956" y="832"/>
                </a:cubicBezTo>
                <a:cubicBezTo>
                  <a:pt x="956" y="901"/>
                  <a:pt x="899" y="958"/>
                  <a:pt x="829" y="958"/>
                </a:cubicBezTo>
                <a:cubicBezTo>
                  <a:pt x="125" y="958"/>
                  <a:pt x="125" y="958"/>
                  <a:pt x="125" y="958"/>
                </a:cubicBezTo>
                <a:cubicBezTo>
                  <a:pt x="55" y="958"/>
                  <a:pt x="0" y="901"/>
                  <a:pt x="0" y="832"/>
                </a:cubicBezTo>
              </a:path>
            </a:pathLst>
          </a:custGeom>
          <a:solidFill>
            <a:schemeClr val="accent2"/>
          </a:solidFill>
          <a:ln w="9525" cap="flat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Poppins Medium" pitchFamily="2" charset="77"/>
              </a:rPr>
              <a:t>Employers</a:t>
            </a:r>
          </a:p>
        </p:txBody>
      </p:sp>
      <p:sp>
        <p:nvSpPr>
          <p:cNvPr id="20" name="Freeform 67"/>
          <p:cNvSpPr>
            <a:spLocks noChangeArrowheads="1"/>
          </p:cNvSpPr>
          <p:nvPr/>
        </p:nvSpPr>
        <p:spPr bwMode="auto">
          <a:xfrm>
            <a:off x="515134" y="3534270"/>
            <a:ext cx="935578" cy="648000"/>
          </a:xfrm>
          <a:custGeom>
            <a:avLst/>
            <a:gdLst>
              <a:gd name="T0" fmla="*/ 0 w 958"/>
              <a:gd name="T1" fmla="*/ 832 h 959"/>
              <a:gd name="T2" fmla="*/ 0 w 958"/>
              <a:gd name="T3" fmla="*/ 832 h 959"/>
              <a:gd name="T4" fmla="*/ 0 w 958"/>
              <a:gd name="T5" fmla="*/ 127 h 959"/>
              <a:gd name="T6" fmla="*/ 125 w 958"/>
              <a:gd name="T7" fmla="*/ 0 h 959"/>
              <a:gd name="T8" fmla="*/ 831 w 958"/>
              <a:gd name="T9" fmla="*/ 0 h 959"/>
              <a:gd name="T10" fmla="*/ 957 w 958"/>
              <a:gd name="T11" fmla="*/ 127 h 959"/>
              <a:gd name="T12" fmla="*/ 957 w 958"/>
              <a:gd name="T13" fmla="*/ 832 h 959"/>
              <a:gd name="T14" fmla="*/ 831 w 958"/>
              <a:gd name="T15" fmla="*/ 958 h 959"/>
              <a:gd name="T16" fmla="*/ 125 w 958"/>
              <a:gd name="T17" fmla="*/ 958 h 959"/>
              <a:gd name="T18" fmla="*/ 0 w 958"/>
              <a:gd name="T19" fmla="*/ 832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8" h="959">
                <a:moveTo>
                  <a:pt x="0" y="832"/>
                </a:moveTo>
                <a:lnTo>
                  <a:pt x="0" y="832"/>
                </a:lnTo>
                <a:cubicBezTo>
                  <a:pt x="0" y="127"/>
                  <a:pt x="0" y="127"/>
                  <a:pt x="0" y="127"/>
                </a:cubicBezTo>
                <a:cubicBezTo>
                  <a:pt x="0" y="57"/>
                  <a:pt x="56" y="0"/>
                  <a:pt x="125" y="0"/>
                </a:cubicBezTo>
                <a:cubicBezTo>
                  <a:pt x="831" y="0"/>
                  <a:pt x="831" y="0"/>
                  <a:pt x="831" y="0"/>
                </a:cubicBezTo>
                <a:cubicBezTo>
                  <a:pt x="901" y="0"/>
                  <a:pt x="957" y="57"/>
                  <a:pt x="957" y="127"/>
                </a:cubicBezTo>
                <a:cubicBezTo>
                  <a:pt x="957" y="832"/>
                  <a:pt x="957" y="832"/>
                  <a:pt x="957" y="832"/>
                </a:cubicBezTo>
                <a:cubicBezTo>
                  <a:pt x="957" y="901"/>
                  <a:pt x="901" y="958"/>
                  <a:pt x="831" y="958"/>
                </a:cubicBezTo>
                <a:cubicBezTo>
                  <a:pt x="125" y="958"/>
                  <a:pt x="125" y="958"/>
                  <a:pt x="125" y="958"/>
                </a:cubicBezTo>
                <a:cubicBezTo>
                  <a:pt x="56" y="958"/>
                  <a:pt x="0" y="901"/>
                  <a:pt x="0" y="832"/>
                </a:cubicBezTo>
              </a:path>
            </a:pathLst>
          </a:custGeom>
          <a:solidFill>
            <a:schemeClr val="accent4"/>
          </a:solidFill>
          <a:ln w="9525" cap="flat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Poppins Medium" pitchFamily="2" charset="77"/>
              </a:rPr>
              <a:t>Universities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2832337" y="2697844"/>
            <a:ext cx="348342" cy="2320852"/>
          </a:xfrm>
          <a:prstGeom prst="rightBrace">
            <a:avLst>
              <a:gd name="adj1" fmla="val 8333"/>
              <a:gd name="adj2" fmla="val 494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390811" y="2697844"/>
            <a:ext cx="348342" cy="2320852"/>
          </a:xfrm>
          <a:prstGeom prst="leftBrace">
            <a:avLst>
              <a:gd name="adj1" fmla="val 8333"/>
              <a:gd name="adj2" fmla="val 758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48418" y="2415654"/>
            <a:ext cx="0" cy="1118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838" y="4370696"/>
            <a:ext cx="1277583" cy="3650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Supply-side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31619" y="1692488"/>
            <a:ext cx="2961563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Demand-side: 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Insurers, consulting firms, regulators pension trustees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etc</a:t>
            </a:r>
            <a:endParaRPr lang="en-US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39467C-6CAB-EDE9-64C9-5D8047E296CE}"/>
              </a:ext>
            </a:extLst>
          </p:cNvPr>
          <p:cNvGrpSpPr/>
          <p:nvPr/>
        </p:nvGrpSpPr>
        <p:grpSpPr>
          <a:xfrm>
            <a:off x="2734632" y="-15381"/>
            <a:ext cx="1256494" cy="1441367"/>
            <a:chOff x="1529980" y="5036596"/>
            <a:chExt cx="694236" cy="1129426"/>
          </a:xfrm>
        </p:grpSpPr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C4B1DC93-6877-2FFC-59ED-BAFDE0875749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2535BC0-B92E-D4FC-AC9F-4ECEC65AFC60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153725D-8EE6-B48F-7D45-7CC2854A3A06}"/>
              </a:ext>
            </a:extLst>
          </p:cNvPr>
          <p:cNvSpPr txBox="1"/>
          <p:nvPr/>
        </p:nvSpPr>
        <p:spPr>
          <a:xfrm>
            <a:off x="689132" y="5663904"/>
            <a:ext cx="2594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Stakeholders</a:t>
            </a:r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4A503051-D535-2025-7778-66B10381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827" y="182992"/>
            <a:ext cx="6019226" cy="1473667"/>
          </a:xfrm>
          <a:custGeom>
            <a:avLst/>
            <a:gdLst>
              <a:gd name="connsiteX0" fmla="*/ 19689976 w 19689976"/>
              <a:gd name="connsiteY0" fmla="*/ 0 h 11419247"/>
              <a:gd name="connsiteX1" fmla="*/ 19689976 w 19689976"/>
              <a:gd name="connsiteY1" fmla="*/ 215360 h 11419247"/>
              <a:gd name="connsiteX2" fmla="*/ 19640824 w 19689976"/>
              <a:gd name="connsiteY2" fmla="*/ 221250 h 11419247"/>
              <a:gd name="connsiteX3" fmla="*/ 18150068 w 19689976"/>
              <a:gd name="connsiteY3" fmla="*/ 418216 h 11419247"/>
              <a:gd name="connsiteX4" fmla="*/ 14262486 w 19689976"/>
              <a:gd name="connsiteY4" fmla="*/ 1151996 h 11419247"/>
              <a:gd name="connsiteX5" fmla="*/ 12902224 w 19689976"/>
              <a:gd name="connsiteY5" fmla="*/ 1649452 h 11419247"/>
              <a:gd name="connsiteX6" fmla="*/ 12522342 w 19689976"/>
              <a:gd name="connsiteY6" fmla="*/ 2191301 h 11419247"/>
              <a:gd name="connsiteX7" fmla="*/ 13244246 w 19689976"/>
              <a:gd name="connsiteY7" fmla="*/ 2861105 h 11419247"/>
              <a:gd name="connsiteX8" fmla="*/ 14164578 w 19689976"/>
              <a:gd name="connsiteY8" fmla="*/ 3682364 h 11419247"/>
              <a:gd name="connsiteX9" fmla="*/ 13289938 w 19689976"/>
              <a:gd name="connsiteY9" fmla="*/ 4510152 h 11419247"/>
              <a:gd name="connsiteX10" fmla="*/ 11102031 w 19689976"/>
              <a:gd name="connsiteY10" fmla="*/ 4711224 h 11419247"/>
              <a:gd name="connsiteX11" fmla="*/ 8578627 w 19689976"/>
              <a:gd name="connsiteY11" fmla="*/ 5240016 h 11419247"/>
              <a:gd name="connsiteX12" fmla="*/ 8707865 w 19689976"/>
              <a:gd name="connsiteY12" fmla="*/ 5413668 h 11419247"/>
              <a:gd name="connsiteX13" fmla="*/ 9190877 w 19689976"/>
              <a:gd name="connsiteY13" fmla="*/ 5809283 h 11419247"/>
              <a:gd name="connsiteX14" fmla="*/ 10620326 w 19689976"/>
              <a:gd name="connsiteY14" fmla="*/ 7638511 h 11419247"/>
              <a:gd name="connsiteX15" fmla="*/ 10219558 w 19689976"/>
              <a:gd name="connsiteY15" fmla="*/ 8637341 h 11419247"/>
              <a:gd name="connsiteX16" fmla="*/ 9122993 w 19689976"/>
              <a:gd name="connsiteY16" fmla="*/ 9402458 h 11419247"/>
              <a:gd name="connsiteX17" fmla="*/ 5967761 w 19689976"/>
              <a:gd name="connsiteY17" fmla="*/ 10538381 h 11419247"/>
              <a:gd name="connsiteX18" fmla="*/ 3430250 w 19689976"/>
              <a:gd name="connsiteY18" fmla="*/ 11382727 h 11419247"/>
              <a:gd name="connsiteX19" fmla="*/ 3339249 w 19689976"/>
              <a:gd name="connsiteY19" fmla="*/ 11419247 h 11419247"/>
              <a:gd name="connsiteX20" fmla="*/ 0 w 19689976"/>
              <a:gd name="connsiteY20" fmla="*/ 11419247 h 11419247"/>
              <a:gd name="connsiteX21" fmla="*/ 410611 w 19689976"/>
              <a:gd name="connsiteY21" fmla="*/ 11137047 h 11419247"/>
              <a:gd name="connsiteX22" fmla="*/ 1954857 w 19689976"/>
              <a:gd name="connsiteY22" fmla="*/ 10321642 h 11419247"/>
              <a:gd name="connsiteX23" fmla="*/ 5650540 w 19689976"/>
              <a:gd name="connsiteY23" fmla="*/ 9108684 h 11419247"/>
              <a:gd name="connsiteX24" fmla="*/ 8232687 w 19689976"/>
              <a:gd name="connsiteY24" fmla="*/ 8284813 h 11419247"/>
              <a:gd name="connsiteX25" fmla="*/ 8997672 w 19689976"/>
              <a:gd name="connsiteY25" fmla="*/ 7638511 h 11419247"/>
              <a:gd name="connsiteX26" fmla="*/ 8026430 w 19689976"/>
              <a:gd name="connsiteY26" fmla="*/ 6327629 h 11419247"/>
              <a:gd name="connsiteX27" fmla="*/ 7275805 w 19689976"/>
              <a:gd name="connsiteY27" fmla="*/ 5240016 h 11419247"/>
              <a:gd name="connsiteX28" fmla="*/ 8788802 w 19689976"/>
              <a:gd name="connsiteY28" fmla="*/ 4293413 h 11419247"/>
              <a:gd name="connsiteX29" fmla="*/ 10904910 w 19689976"/>
              <a:gd name="connsiteY29" fmla="*/ 4113232 h 11419247"/>
              <a:gd name="connsiteX30" fmla="*/ 13069318 w 19689976"/>
              <a:gd name="connsiteY30" fmla="*/ 3682364 h 11419247"/>
              <a:gd name="connsiteX31" fmla="*/ 12440100 w 19689976"/>
              <a:gd name="connsiteY31" fmla="*/ 3055648 h 11419247"/>
              <a:gd name="connsiteX32" fmla="*/ 11622899 w 19689976"/>
              <a:gd name="connsiteY32" fmla="*/ 2191301 h 11419247"/>
              <a:gd name="connsiteX33" fmla="*/ 12190762 w 19689976"/>
              <a:gd name="connsiteY33" fmla="*/ 1470577 h 11419247"/>
              <a:gd name="connsiteX34" fmla="*/ 13711594 w 19689976"/>
              <a:gd name="connsiteY34" fmla="*/ 952230 h 11419247"/>
              <a:gd name="connsiteX35" fmla="*/ 17676196 w 19689976"/>
              <a:gd name="connsiteY35" fmla="*/ 244563 h 11419247"/>
              <a:gd name="connsiteX36" fmla="*/ 19621618 w 19689976"/>
              <a:gd name="connsiteY36" fmla="*/ 7423 h 1141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689976" h="11419247">
                <a:moveTo>
                  <a:pt x="19689976" y="0"/>
                </a:moveTo>
                <a:lnTo>
                  <a:pt x="19689976" y="215360"/>
                </a:lnTo>
                <a:lnTo>
                  <a:pt x="19640824" y="221250"/>
                </a:lnTo>
                <a:cubicBezTo>
                  <a:pt x="19165614" y="279469"/>
                  <a:pt x="18661146" y="345262"/>
                  <a:pt x="18150068" y="418216"/>
                </a:cubicBezTo>
                <a:cubicBezTo>
                  <a:pt x="16554828" y="644095"/>
                  <a:pt x="15231118" y="890864"/>
                  <a:pt x="14262486" y="1151996"/>
                </a:cubicBezTo>
                <a:cubicBezTo>
                  <a:pt x="13663292" y="1312592"/>
                  <a:pt x="13201168" y="1479717"/>
                  <a:pt x="12902224" y="1649452"/>
                </a:cubicBezTo>
                <a:cubicBezTo>
                  <a:pt x="12579782" y="1829634"/>
                  <a:pt x="12446626" y="2012426"/>
                  <a:pt x="12522342" y="2191301"/>
                </a:cubicBezTo>
                <a:cubicBezTo>
                  <a:pt x="12664634" y="2528161"/>
                  <a:pt x="12938776" y="2686147"/>
                  <a:pt x="13244246" y="2861105"/>
                </a:cubicBezTo>
                <a:cubicBezTo>
                  <a:pt x="13557552" y="3041286"/>
                  <a:pt x="13933518" y="3256720"/>
                  <a:pt x="14164578" y="3682364"/>
                </a:cubicBezTo>
                <a:cubicBezTo>
                  <a:pt x="14304260" y="3936968"/>
                  <a:pt x="14279456" y="4303858"/>
                  <a:pt x="13289938" y="4510152"/>
                </a:cubicBezTo>
                <a:cubicBezTo>
                  <a:pt x="12692050" y="4635495"/>
                  <a:pt x="11886596" y="4673360"/>
                  <a:pt x="11102031" y="4711224"/>
                </a:cubicBezTo>
                <a:cubicBezTo>
                  <a:pt x="9361888" y="4793481"/>
                  <a:pt x="8619096" y="4882265"/>
                  <a:pt x="8578627" y="5240016"/>
                </a:cubicBezTo>
                <a:cubicBezTo>
                  <a:pt x="8578627" y="5241321"/>
                  <a:pt x="8578627" y="5287020"/>
                  <a:pt x="8707865" y="5413668"/>
                </a:cubicBezTo>
                <a:cubicBezTo>
                  <a:pt x="8824050" y="5527261"/>
                  <a:pt x="9000283" y="5663049"/>
                  <a:pt x="9190877" y="5809283"/>
                </a:cubicBezTo>
                <a:cubicBezTo>
                  <a:pt x="9767877" y="6253207"/>
                  <a:pt x="10558970" y="6860339"/>
                  <a:pt x="10620326" y="7638511"/>
                </a:cubicBezTo>
                <a:cubicBezTo>
                  <a:pt x="10646434" y="7980595"/>
                  <a:pt x="10515891" y="8317455"/>
                  <a:pt x="10219558" y="8637341"/>
                </a:cubicBezTo>
                <a:cubicBezTo>
                  <a:pt x="9971525" y="8905001"/>
                  <a:pt x="9615142" y="9155688"/>
                  <a:pt x="9122993" y="9402458"/>
                </a:cubicBezTo>
                <a:cubicBezTo>
                  <a:pt x="8269240" y="9829408"/>
                  <a:pt x="7126985" y="10180631"/>
                  <a:pt x="5967761" y="10538381"/>
                </a:cubicBezTo>
                <a:cubicBezTo>
                  <a:pt x="5127224" y="10796901"/>
                  <a:pt x="4244282" y="11068458"/>
                  <a:pt x="3430250" y="11382727"/>
                </a:cubicBezTo>
                <a:lnTo>
                  <a:pt x="3339249" y="11419247"/>
                </a:lnTo>
                <a:lnTo>
                  <a:pt x="0" y="11419247"/>
                </a:lnTo>
                <a:lnTo>
                  <a:pt x="410611" y="11137047"/>
                </a:lnTo>
                <a:cubicBezTo>
                  <a:pt x="877630" y="10836969"/>
                  <a:pt x="1387973" y="10569391"/>
                  <a:pt x="1954857" y="10321642"/>
                </a:cubicBezTo>
                <a:cubicBezTo>
                  <a:pt x="3148024" y="9800684"/>
                  <a:pt x="4450846" y="9440322"/>
                  <a:pt x="5650540" y="9108684"/>
                </a:cubicBezTo>
                <a:cubicBezTo>
                  <a:pt x="6664861" y="8826662"/>
                  <a:pt x="7586498" y="8572058"/>
                  <a:pt x="8232687" y="8284813"/>
                </a:cubicBezTo>
                <a:cubicBezTo>
                  <a:pt x="8980701" y="7949259"/>
                  <a:pt x="8993755" y="7722074"/>
                  <a:pt x="8997672" y="7638511"/>
                </a:cubicBezTo>
                <a:cubicBezTo>
                  <a:pt x="9021170" y="7205033"/>
                  <a:pt x="8474193" y="6723245"/>
                  <a:pt x="8026430" y="6327629"/>
                </a:cubicBezTo>
                <a:cubicBezTo>
                  <a:pt x="7582582" y="5934627"/>
                  <a:pt x="7190951" y="5588627"/>
                  <a:pt x="7275805" y="5240016"/>
                </a:cubicBezTo>
                <a:cubicBezTo>
                  <a:pt x="7355436" y="4908378"/>
                  <a:pt x="7684405" y="4497096"/>
                  <a:pt x="8788802" y="4293413"/>
                </a:cubicBezTo>
                <a:cubicBezTo>
                  <a:pt x="9408883" y="4179821"/>
                  <a:pt x="10172562" y="4145874"/>
                  <a:pt x="10904910" y="4113232"/>
                </a:cubicBezTo>
                <a:cubicBezTo>
                  <a:pt x="12532786" y="4042727"/>
                  <a:pt x="13185502" y="3964386"/>
                  <a:pt x="13069318" y="3682364"/>
                </a:cubicBezTo>
                <a:cubicBezTo>
                  <a:pt x="12940082" y="3370311"/>
                  <a:pt x="12714242" y="3229300"/>
                  <a:pt x="12440100" y="3055648"/>
                </a:cubicBezTo>
                <a:cubicBezTo>
                  <a:pt x="12105910" y="2845437"/>
                  <a:pt x="11748220" y="2622169"/>
                  <a:pt x="11622899" y="2191301"/>
                </a:cubicBezTo>
                <a:cubicBezTo>
                  <a:pt x="11549795" y="1938004"/>
                  <a:pt x="11750831" y="1695151"/>
                  <a:pt x="12190762" y="1470577"/>
                </a:cubicBezTo>
                <a:cubicBezTo>
                  <a:pt x="12541924" y="1290396"/>
                  <a:pt x="13058876" y="1116743"/>
                  <a:pt x="13711594" y="952230"/>
                </a:cubicBezTo>
                <a:cubicBezTo>
                  <a:pt x="14716778" y="698932"/>
                  <a:pt x="16065290" y="461302"/>
                  <a:pt x="17676196" y="244563"/>
                </a:cubicBezTo>
                <a:cubicBezTo>
                  <a:pt x="18356326" y="153167"/>
                  <a:pt x="19022098" y="73848"/>
                  <a:pt x="19621618" y="7423"/>
                </a:cubicBezTo>
                <a:close/>
              </a:path>
            </a:pathLst>
          </a:custGeom>
          <a:solidFill>
            <a:srgbClr val="ABAB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6530" dirty="0">
              <a:latin typeface="Century Gothic" panose="020B0502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AD508D-6746-97E2-A2E7-4B81C5A86CB1}"/>
              </a:ext>
            </a:extLst>
          </p:cNvPr>
          <p:cNvGrpSpPr/>
          <p:nvPr/>
        </p:nvGrpSpPr>
        <p:grpSpPr>
          <a:xfrm>
            <a:off x="10101100" y="317359"/>
            <a:ext cx="243575" cy="523220"/>
            <a:chOff x="1529980" y="5036596"/>
            <a:chExt cx="694236" cy="1129426"/>
          </a:xfrm>
        </p:grpSpPr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359E1AA8-882A-48D8-68FD-62D41580550B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5C7E61B-D27D-BFAF-D6D6-6F738343F706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04635F6-EB3E-231C-87CF-BF3F8E6AF878}"/>
              </a:ext>
            </a:extLst>
          </p:cNvPr>
          <p:cNvSpPr txBox="1"/>
          <p:nvPr/>
        </p:nvSpPr>
        <p:spPr>
          <a:xfrm>
            <a:off x="5899054" y="2472740"/>
            <a:ext cx="5787148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latin typeface="Century Gothic" panose="020B0502020202020204" pitchFamily="34" charset="0"/>
              </a:rPr>
              <a:t>NIC </a:t>
            </a:r>
            <a:r>
              <a:rPr lang="en-US" sz="2000" dirty="0">
                <a:latin typeface="Century Gothic" panose="020B0502020202020204" pitchFamily="34" charset="0"/>
              </a:rPr>
              <a:t>commissioned the Actuarial Landscape study to evaluate the supply and demand of actuarial skills, to inform policy and regulatory direction under the </a:t>
            </a:r>
            <a:r>
              <a:rPr lang="en-US" sz="2000" b="1" dirty="0">
                <a:latin typeface="Century Gothic" panose="020B0502020202020204" pitchFamily="34" charset="0"/>
              </a:rPr>
              <a:t>GIZ </a:t>
            </a:r>
            <a:r>
              <a:rPr lang="en-US" sz="2000" b="1" dirty="0" err="1">
                <a:latin typeface="Century Gothic" panose="020B0502020202020204" pitchFamily="34" charset="0"/>
              </a:rPr>
              <a:t>PromiGH</a:t>
            </a:r>
            <a:r>
              <a:rPr lang="en-US" sz="2000" b="1" dirty="0">
                <a:latin typeface="Century Gothic" panose="020B0502020202020204" pitchFamily="34" charset="0"/>
              </a:rPr>
              <a:t> Project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b="1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latin typeface="Century Gothic" panose="020B0502020202020204" pitchFamily="34" charset="0"/>
              </a:rPr>
              <a:t>Key outcomes and impact: </a:t>
            </a:r>
          </a:p>
          <a:p>
            <a:pPr marL="342900" indent="-257175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Informed the improvement of actuarial provisions under the new insurance Act</a:t>
            </a:r>
          </a:p>
          <a:p>
            <a:pPr marL="342900" indent="-257175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Informed the development Actuarial function Guidelines</a:t>
            </a:r>
          </a:p>
          <a:p>
            <a:pPr marL="342900" indent="-257175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2000" dirty="0">
                <a:latin typeface="Century Gothic" panose="020B0502020202020204" pitchFamily="34" charset="0"/>
              </a:rPr>
              <a:t>Informed ASG decision to support actuarial students and develop actuarial education.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CAC164-9DAB-228D-EEC8-11AA14442CD2}"/>
              </a:ext>
            </a:extLst>
          </p:cNvPr>
          <p:cNvSpPr txBox="1"/>
          <p:nvPr/>
        </p:nvSpPr>
        <p:spPr>
          <a:xfrm>
            <a:off x="5964722" y="1387899"/>
            <a:ext cx="2504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Description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1015B-82A5-B32F-D2C4-C0717A524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CE20C5AE-34C4-EA0A-4134-C1B0A7907721}"/>
              </a:ext>
            </a:extLst>
          </p:cNvPr>
          <p:cNvSpPr txBox="1">
            <a:spLocks/>
          </p:cNvSpPr>
          <p:nvPr/>
        </p:nvSpPr>
        <p:spPr>
          <a:xfrm>
            <a:off x="2184546" y="2269378"/>
            <a:ext cx="3344715" cy="99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n-US" sz="2400" kern="0" dirty="0"/>
          </a:p>
          <a:p>
            <a:r>
              <a:rPr lang="en-US" sz="2400" kern="0" dirty="0"/>
              <a:t>ACTUARIAL FUNCTION GUIDELINE EFFORTS 2020 </a:t>
            </a:r>
            <a:br>
              <a:rPr lang="en-US" sz="2400" kern="0" dirty="0"/>
            </a:br>
            <a:endParaRPr lang="en-US" sz="2400" kern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6C73B6-3653-1888-F769-551A624E6606}"/>
              </a:ext>
            </a:extLst>
          </p:cNvPr>
          <p:cNvGrpSpPr/>
          <p:nvPr/>
        </p:nvGrpSpPr>
        <p:grpSpPr>
          <a:xfrm>
            <a:off x="5682257" y="4997249"/>
            <a:ext cx="3683305" cy="338554"/>
            <a:chOff x="599178" y="1686792"/>
            <a:chExt cx="5127265" cy="33855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2AAAFD3-869B-239C-559C-36E5A4C040DD}"/>
                </a:ext>
              </a:extLst>
            </p:cNvPr>
            <p:cNvCxnSpPr/>
            <p:nvPr/>
          </p:nvCxnSpPr>
          <p:spPr>
            <a:xfrm>
              <a:off x="627319" y="2009553"/>
              <a:ext cx="509912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68D64D-EA26-8074-E1AA-0DB9EA3445FD}"/>
                </a:ext>
              </a:extLst>
            </p:cNvPr>
            <p:cNvSpPr txBox="1"/>
            <p:nvPr/>
          </p:nvSpPr>
          <p:spPr>
            <a:xfrm>
              <a:off x="599178" y="1686792"/>
              <a:ext cx="51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Key Stakeholders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5BE346-6915-8C10-FEBB-84118F7001F5}"/>
              </a:ext>
            </a:extLst>
          </p:cNvPr>
          <p:cNvGrpSpPr/>
          <p:nvPr/>
        </p:nvGrpSpPr>
        <p:grpSpPr>
          <a:xfrm>
            <a:off x="937470" y="2269378"/>
            <a:ext cx="1256494" cy="1958065"/>
            <a:chOff x="1529980" y="5036596"/>
            <a:chExt cx="694236" cy="1129426"/>
          </a:xfrm>
        </p:grpSpPr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0083EB78-84AF-30EA-CB33-9C705778FA9D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A0D2DAF-36BC-D4A2-018E-638A0FA06902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sp>
        <p:nvSpPr>
          <p:cNvPr id="11" name="Freeform 8">
            <a:extLst>
              <a:ext uri="{FF2B5EF4-FFF2-40B4-BE49-F238E27FC236}">
                <a16:creationId xmlns:a16="http://schemas.microsoft.com/office/drawing/2014/main" id="{659DD48D-C7D2-B386-221A-66F0EE7CE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64534"/>
            <a:ext cx="6419219" cy="1473667"/>
          </a:xfrm>
          <a:custGeom>
            <a:avLst/>
            <a:gdLst>
              <a:gd name="connsiteX0" fmla="*/ 19689976 w 19689976"/>
              <a:gd name="connsiteY0" fmla="*/ 0 h 11419247"/>
              <a:gd name="connsiteX1" fmla="*/ 19689976 w 19689976"/>
              <a:gd name="connsiteY1" fmla="*/ 215360 h 11419247"/>
              <a:gd name="connsiteX2" fmla="*/ 19640824 w 19689976"/>
              <a:gd name="connsiteY2" fmla="*/ 221250 h 11419247"/>
              <a:gd name="connsiteX3" fmla="*/ 18150068 w 19689976"/>
              <a:gd name="connsiteY3" fmla="*/ 418216 h 11419247"/>
              <a:gd name="connsiteX4" fmla="*/ 14262486 w 19689976"/>
              <a:gd name="connsiteY4" fmla="*/ 1151996 h 11419247"/>
              <a:gd name="connsiteX5" fmla="*/ 12902224 w 19689976"/>
              <a:gd name="connsiteY5" fmla="*/ 1649452 h 11419247"/>
              <a:gd name="connsiteX6" fmla="*/ 12522342 w 19689976"/>
              <a:gd name="connsiteY6" fmla="*/ 2191301 h 11419247"/>
              <a:gd name="connsiteX7" fmla="*/ 13244246 w 19689976"/>
              <a:gd name="connsiteY7" fmla="*/ 2861105 h 11419247"/>
              <a:gd name="connsiteX8" fmla="*/ 14164578 w 19689976"/>
              <a:gd name="connsiteY8" fmla="*/ 3682364 h 11419247"/>
              <a:gd name="connsiteX9" fmla="*/ 13289938 w 19689976"/>
              <a:gd name="connsiteY9" fmla="*/ 4510152 h 11419247"/>
              <a:gd name="connsiteX10" fmla="*/ 11102031 w 19689976"/>
              <a:gd name="connsiteY10" fmla="*/ 4711224 h 11419247"/>
              <a:gd name="connsiteX11" fmla="*/ 8578627 w 19689976"/>
              <a:gd name="connsiteY11" fmla="*/ 5240016 h 11419247"/>
              <a:gd name="connsiteX12" fmla="*/ 8707865 w 19689976"/>
              <a:gd name="connsiteY12" fmla="*/ 5413668 h 11419247"/>
              <a:gd name="connsiteX13" fmla="*/ 9190877 w 19689976"/>
              <a:gd name="connsiteY13" fmla="*/ 5809283 h 11419247"/>
              <a:gd name="connsiteX14" fmla="*/ 10620326 w 19689976"/>
              <a:gd name="connsiteY14" fmla="*/ 7638511 h 11419247"/>
              <a:gd name="connsiteX15" fmla="*/ 10219558 w 19689976"/>
              <a:gd name="connsiteY15" fmla="*/ 8637341 h 11419247"/>
              <a:gd name="connsiteX16" fmla="*/ 9122993 w 19689976"/>
              <a:gd name="connsiteY16" fmla="*/ 9402458 h 11419247"/>
              <a:gd name="connsiteX17" fmla="*/ 5967761 w 19689976"/>
              <a:gd name="connsiteY17" fmla="*/ 10538381 h 11419247"/>
              <a:gd name="connsiteX18" fmla="*/ 3430250 w 19689976"/>
              <a:gd name="connsiteY18" fmla="*/ 11382727 h 11419247"/>
              <a:gd name="connsiteX19" fmla="*/ 3339249 w 19689976"/>
              <a:gd name="connsiteY19" fmla="*/ 11419247 h 11419247"/>
              <a:gd name="connsiteX20" fmla="*/ 0 w 19689976"/>
              <a:gd name="connsiteY20" fmla="*/ 11419247 h 11419247"/>
              <a:gd name="connsiteX21" fmla="*/ 410611 w 19689976"/>
              <a:gd name="connsiteY21" fmla="*/ 11137047 h 11419247"/>
              <a:gd name="connsiteX22" fmla="*/ 1954857 w 19689976"/>
              <a:gd name="connsiteY22" fmla="*/ 10321642 h 11419247"/>
              <a:gd name="connsiteX23" fmla="*/ 5650540 w 19689976"/>
              <a:gd name="connsiteY23" fmla="*/ 9108684 h 11419247"/>
              <a:gd name="connsiteX24" fmla="*/ 8232687 w 19689976"/>
              <a:gd name="connsiteY24" fmla="*/ 8284813 h 11419247"/>
              <a:gd name="connsiteX25" fmla="*/ 8997672 w 19689976"/>
              <a:gd name="connsiteY25" fmla="*/ 7638511 h 11419247"/>
              <a:gd name="connsiteX26" fmla="*/ 8026430 w 19689976"/>
              <a:gd name="connsiteY26" fmla="*/ 6327629 h 11419247"/>
              <a:gd name="connsiteX27" fmla="*/ 7275805 w 19689976"/>
              <a:gd name="connsiteY27" fmla="*/ 5240016 h 11419247"/>
              <a:gd name="connsiteX28" fmla="*/ 8788802 w 19689976"/>
              <a:gd name="connsiteY28" fmla="*/ 4293413 h 11419247"/>
              <a:gd name="connsiteX29" fmla="*/ 10904910 w 19689976"/>
              <a:gd name="connsiteY29" fmla="*/ 4113232 h 11419247"/>
              <a:gd name="connsiteX30" fmla="*/ 13069318 w 19689976"/>
              <a:gd name="connsiteY30" fmla="*/ 3682364 h 11419247"/>
              <a:gd name="connsiteX31" fmla="*/ 12440100 w 19689976"/>
              <a:gd name="connsiteY31" fmla="*/ 3055648 h 11419247"/>
              <a:gd name="connsiteX32" fmla="*/ 11622899 w 19689976"/>
              <a:gd name="connsiteY32" fmla="*/ 2191301 h 11419247"/>
              <a:gd name="connsiteX33" fmla="*/ 12190762 w 19689976"/>
              <a:gd name="connsiteY33" fmla="*/ 1470577 h 11419247"/>
              <a:gd name="connsiteX34" fmla="*/ 13711594 w 19689976"/>
              <a:gd name="connsiteY34" fmla="*/ 952230 h 11419247"/>
              <a:gd name="connsiteX35" fmla="*/ 17676196 w 19689976"/>
              <a:gd name="connsiteY35" fmla="*/ 244563 h 11419247"/>
              <a:gd name="connsiteX36" fmla="*/ 19621618 w 19689976"/>
              <a:gd name="connsiteY36" fmla="*/ 7423 h 1141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689976" h="11419247">
                <a:moveTo>
                  <a:pt x="19689976" y="0"/>
                </a:moveTo>
                <a:lnTo>
                  <a:pt x="19689976" y="215360"/>
                </a:lnTo>
                <a:lnTo>
                  <a:pt x="19640824" y="221250"/>
                </a:lnTo>
                <a:cubicBezTo>
                  <a:pt x="19165614" y="279469"/>
                  <a:pt x="18661146" y="345262"/>
                  <a:pt x="18150068" y="418216"/>
                </a:cubicBezTo>
                <a:cubicBezTo>
                  <a:pt x="16554828" y="644095"/>
                  <a:pt x="15231118" y="890864"/>
                  <a:pt x="14262486" y="1151996"/>
                </a:cubicBezTo>
                <a:cubicBezTo>
                  <a:pt x="13663292" y="1312592"/>
                  <a:pt x="13201168" y="1479717"/>
                  <a:pt x="12902224" y="1649452"/>
                </a:cubicBezTo>
                <a:cubicBezTo>
                  <a:pt x="12579782" y="1829634"/>
                  <a:pt x="12446626" y="2012426"/>
                  <a:pt x="12522342" y="2191301"/>
                </a:cubicBezTo>
                <a:cubicBezTo>
                  <a:pt x="12664634" y="2528161"/>
                  <a:pt x="12938776" y="2686147"/>
                  <a:pt x="13244246" y="2861105"/>
                </a:cubicBezTo>
                <a:cubicBezTo>
                  <a:pt x="13557552" y="3041286"/>
                  <a:pt x="13933518" y="3256720"/>
                  <a:pt x="14164578" y="3682364"/>
                </a:cubicBezTo>
                <a:cubicBezTo>
                  <a:pt x="14304260" y="3936968"/>
                  <a:pt x="14279456" y="4303858"/>
                  <a:pt x="13289938" y="4510152"/>
                </a:cubicBezTo>
                <a:cubicBezTo>
                  <a:pt x="12692050" y="4635495"/>
                  <a:pt x="11886596" y="4673360"/>
                  <a:pt x="11102031" y="4711224"/>
                </a:cubicBezTo>
                <a:cubicBezTo>
                  <a:pt x="9361888" y="4793481"/>
                  <a:pt x="8619096" y="4882265"/>
                  <a:pt x="8578627" y="5240016"/>
                </a:cubicBezTo>
                <a:cubicBezTo>
                  <a:pt x="8578627" y="5241321"/>
                  <a:pt x="8578627" y="5287020"/>
                  <a:pt x="8707865" y="5413668"/>
                </a:cubicBezTo>
                <a:cubicBezTo>
                  <a:pt x="8824050" y="5527261"/>
                  <a:pt x="9000283" y="5663049"/>
                  <a:pt x="9190877" y="5809283"/>
                </a:cubicBezTo>
                <a:cubicBezTo>
                  <a:pt x="9767877" y="6253207"/>
                  <a:pt x="10558970" y="6860339"/>
                  <a:pt x="10620326" y="7638511"/>
                </a:cubicBezTo>
                <a:cubicBezTo>
                  <a:pt x="10646434" y="7980595"/>
                  <a:pt x="10515891" y="8317455"/>
                  <a:pt x="10219558" y="8637341"/>
                </a:cubicBezTo>
                <a:cubicBezTo>
                  <a:pt x="9971525" y="8905001"/>
                  <a:pt x="9615142" y="9155688"/>
                  <a:pt x="9122993" y="9402458"/>
                </a:cubicBezTo>
                <a:cubicBezTo>
                  <a:pt x="8269240" y="9829408"/>
                  <a:pt x="7126985" y="10180631"/>
                  <a:pt x="5967761" y="10538381"/>
                </a:cubicBezTo>
                <a:cubicBezTo>
                  <a:pt x="5127224" y="10796901"/>
                  <a:pt x="4244282" y="11068458"/>
                  <a:pt x="3430250" y="11382727"/>
                </a:cubicBezTo>
                <a:lnTo>
                  <a:pt x="3339249" y="11419247"/>
                </a:lnTo>
                <a:lnTo>
                  <a:pt x="0" y="11419247"/>
                </a:lnTo>
                <a:lnTo>
                  <a:pt x="410611" y="11137047"/>
                </a:lnTo>
                <a:cubicBezTo>
                  <a:pt x="877630" y="10836969"/>
                  <a:pt x="1387973" y="10569391"/>
                  <a:pt x="1954857" y="10321642"/>
                </a:cubicBezTo>
                <a:cubicBezTo>
                  <a:pt x="3148024" y="9800684"/>
                  <a:pt x="4450846" y="9440322"/>
                  <a:pt x="5650540" y="9108684"/>
                </a:cubicBezTo>
                <a:cubicBezTo>
                  <a:pt x="6664861" y="8826662"/>
                  <a:pt x="7586498" y="8572058"/>
                  <a:pt x="8232687" y="8284813"/>
                </a:cubicBezTo>
                <a:cubicBezTo>
                  <a:pt x="8980701" y="7949259"/>
                  <a:pt x="8993755" y="7722074"/>
                  <a:pt x="8997672" y="7638511"/>
                </a:cubicBezTo>
                <a:cubicBezTo>
                  <a:pt x="9021170" y="7205033"/>
                  <a:pt x="8474193" y="6723245"/>
                  <a:pt x="8026430" y="6327629"/>
                </a:cubicBezTo>
                <a:cubicBezTo>
                  <a:pt x="7582582" y="5934627"/>
                  <a:pt x="7190951" y="5588627"/>
                  <a:pt x="7275805" y="5240016"/>
                </a:cubicBezTo>
                <a:cubicBezTo>
                  <a:pt x="7355436" y="4908378"/>
                  <a:pt x="7684405" y="4497096"/>
                  <a:pt x="8788802" y="4293413"/>
                </a:cubicBezTo>
                <a:cubicBezTo>
                  <a:pt x="9408883" y="4179821"/>
                  <a:pt x="10172562" y="4145874"/>
                  <a:pt x="10904910" y="4113232"/>
                </a:cubicBezTo>
                <a:cubicBezTo>
                  <a:pt x="12532786" y="4042727"/>
                  <a:pt x="13185502" y="3964386"/>
                  <a:pt x="13069318" y="3682364"/>
                </a:cubicBezTo>
                <a:cubicBezTo>
                  <a:pt x="12940082" y="3370311"/>
                  <a:pt x="12714242" y="3229300"/>
                  <a:pt x="12440100" y="3055648"/>
                </a:cubicBezTo>
                <a:cubicBezTo>
                  <a:pt x="12105910" y="2845437"/>
                  <a:pt x="11748220" y="2622169"/>
                  <a:pt x="11622899" y="2191301"/>
                </a:cubicBezTo>
                <a:cubicBezTo>
                  <a:pt x="11549795" y="1938004"/>
                  <a:pt x="11750831" y="1695151"/>
                  <a:pt x="12190762" y="1470577"/>
                </a:cubicBezTo>
                <a:cubicBezTo>
                  <a:pt x="12541924" y="1290396"/>
                  <a:pt x="13058876" y="1116743"/>
                  <a:pt x="13711594" y="952230"/>
                </a:cubicBezTo>
                <a:cubicBezTo>
                  <a:pt x="14716778" y="698932"/>
                  <a:pt x="16065290" y="461302"/>
                  <a:pt x="17676196" y="244563"/>
                </a:cubicBezTo>
                <a:cubicBezTo>
                  <a:pt x="18356326" y="153167"/>
                  <a:pt x="19022098" y="73848"/>
                  <a:pt x="19621618" y="7423"/>
                </a:cubicBezTo>
                <a:close/>
              </a:path>
            </a:pathLst>
          </a:custGeom>
          <a:solidFill>
            <a:srgbClr val="ABAB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6530" dirty="0"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E4C44-FE7D-06DD-BA87-22633BCB4E27}"/>
              </a:ext>
            </a:extLst>
          </p:cNvPr>
          <p:cNvGrpSpPr/>
          <p:nvPr/>
        </p:nvGrpSpPr>
        <p:grpSpPr>
          <a:xfrm>
            <a:off x="198784" y="4759888"/>
            <a:ext cx="298758" cy="474722"/>
            <a:chOff x="1529980" y="5036596"/>
            <a:chExt cx="694236" cy="1129426"/>
          </a:xfrm>
        </p:grpSpPr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8230ABC7-002B-8224-20C2-70D2FCC13ED9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DA6D77-B143-D048-6064-4B10893152A8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aphicFrame>
        <p:nvGraphicFramePr>
          <p:cNvPr id="15" name="TextBox 3">
            <a:extLst>
              <a:ext uri="{FF2B5EF4-FFF2-40B4-BE49-F238E27FC236}">
                <a16:creationId xmlns:a16="http://schemas.microsoft.com/office/drawing/2014/main" id="{5B15E049-C809-205B-6E7A-1F4D52585A20}"/>
              </a:ext>
            </a:extLst>
          </p:cNvPr>
          <p:cNvGraphicFramePr/>
          <p:nvPr/>
        </p:nvGraphicFramePr>
        <p:xfrm>
          <a:off x="1607292" y="5883965"/>
          <a:ext cx="9948604" cy="631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TextBox 2">
            <a:extLst>
              <a:ext uri="{FF2B5EF4-FFF2-40B4-BE49-F238E27FC236}">
                <a16:creationId xmlns:a16="http://schemas.microsoft.com/office/drawing/2014/main" id="{00B361D6-5907-003A-EEB3-8FE3EDCB7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914563"/>
              </p:ext>
            </p:extLst>
          </p:nvPr>
        </p:nvGraphicFramePr>
        <p:xfrm>
          <a:off x="5751621" y="300003"/>
          <a:ext cx="6241595" cy="506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2207359D-8E84-AAC8-9601-2B4048E6018C}"/>
              </a:ext>
            </a:extLst>
          </p:cNvPr>
          <p:cNvGrpSpPr/>
          <p:nvPr/>
        </p:nvGrpSpPr>
        <p:grpSpPr>
          <a:xfrm>
            <a:off x="5529262" y="3280408"/>
            <a:ext cx="328199" cy="430202"/>
            <a:chOff x="1529980" y="5036596"/>
            <a:chExt cx="694236" cy="1129426"/>
          </a:xfrm>
        </p:grpSpPr>
        <p:sp>
          <p:nvSpPr>
            <p:cNvPr id="3" name="Freeform 31">
              <a:extLst>
                <a:ext uri="{FF2B5EF4-FFF2-40B4-BE49-F238E27FC236}">
                  <a16:creationId xmlns:a16="http://schemas.microsoft.com/office/drawing/2014/main" id="{19655FFB-6378-7D71-B588-57CCB082D589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A65B55-EA92-144D-BC9F-2749F1156095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2867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06" y="306133"/>
            <a:ext cx="10969057" cy="10913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REGULATIONS AND ACT EFFORTS 2021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IN" smtClean="0"/>
              <a:t>7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618106" y="1565205"/>
            <a:ext cx="3599052" cy="477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Act 1061 &amp;</a:t>
            </a:r>
            <a:r>
              <a:rPr kumimoji="0" lang="en-AU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 Statutory Reports</a:t>
            </a: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106" y="2133542"/>
            <a:ext cx="3599052" cy="463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Section 3(</a:t>
            </a:r>
            <a:r>
              <a:rPr lang="en-US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– Setting minimum premium and commission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Section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77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– Actuarial Control Function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Section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78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– Risk Management Control Function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Sections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79, 80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83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–Appointed Actuary (appointment, approval and reporting)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Section 82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– Actuarial Investigation and Financial Condition Report.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Actuarial Memo on new products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Actuarial Valuation Report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defRPr/>
            </a:pPr>
            <a:b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7162" y="1565205"/>
            <a:ext cx="3599052" cy="477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Frameworks and Guidelines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4240" y="2110655"/>
            <a:ext cx="3599052" cy="463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Risk-Based Capital and Solvency Framework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Actuarial Function Guideline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defRPr/>
            </a:pPr>
            <a:b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0374" y="1565205"/>
            <a:ext cx="3516789" cy="477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Directives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0374" y="2110655"/>
            <a:ext cx="3599052" cy="463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IFRS 17 Implementation</a:t>
            </a: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ASG Certification or Recognition for Appointed Actuary (effective </a:t>
            </a:r>
            <a:r>
              <a:rPr lang="en-US" sz="16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June 2025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)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defRPr/>
            </a:pPr>
            <a:b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DCF9A750-C281-40D6-0D03-649C1F000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795" y="4814994"/>
            <a:ext cx="6419219" cy="1473667"/>
          </a:xfrm>
          <a:custGeom>
            <a:avLst/>
            <a:gdLst>
              <a:gd name="connsiteX0" fmla="*/ 19689976 w 19689976"/>
              <a:gd name="connsiteY0" fmla="*/ 0 h 11419247"/>
              <a:gd name="connsiteX1" fmla="*/ 19689976 w 19689976"/>
              <a:gd name="connsiteY1" fmla="*/ 215360 h 11419247"/>
              <a:gd name="connsiteX2" fmla="*/ 19640824 w 19689976"/>
              <a:gd name="connsiteY2" fmla="*/ 221250 h 11419247"/>
              <a:gd name="connsiteX3" fmla="*/ 18150068 w 19689976"/>
              <a:gd name="connsiteY3" fmla="*/ 418216 h 11419247"/>
              <a:gd name="connsiteX4" fmla="*/ 14262486 w 19689976"/>
              <a:gd name="connsiteY4" fmla="*/ 1151996 h 11419247"/>
              <a:gd name="connsiteX5" fmla="*/ 12902224 w 19689976"/>
              <a:gd name="connsiteY5" fmla="*/ 1649452 h 11419247"/>
              <a:gd name="connsiteX6" fmla="*/ 12522342 w 19689976"/>
              <a:gd name="connsiteY6" fmla="*/ 2191301 h 11419247"/>
              <a:gd name="connsiteX7" fmla="*/ 13244246 w 19689976"/>
              <a:gd name="connsiteY7" fmla="*/ 2861105 h 11419247"/>
              <a:gd name="connsiteX8" fmla="*/ 14164578 w 19689976"/>
              <a:gd name="connsiteY8" fmla="*/ 3682364 h 11419247"/>
              <a:gd name="connsiteX9" fmla="*/ 13289938 w 19689976"/>
              <a:gd name="connsiteY9" fmla="*/ 4510152 h 11419247"/>
              <a:gd name="connsiteX10" fmla="*/ 11102031 w 19689976"/>
              <a:gd name="connsiteY10" fmla="*/ 4711224 h 11419247"/>
              <a:gd name="connsiteX11" fmla="*/ 8578627 w 19689976"/>
              <a:gd name="connsiteY11" fmla="*/ 5240016 h 11419247"/>
              <a:gd name="connsiteX12" fmla="*/ 8707865 w 19689976"/>
              <a:gd name="connsiteY12" fmla="*/ 5413668 h 11419247"/>
              <a:gd name="connsiteX13" fmla="*/ 9190877 w 19689976"/>
              <a:gd name="connsiteY13" fmla="*/ 5809283 h 11419247"/>
              <a:gd name="connsiteX14" fmla="*/ 10620326 w 19689976"/>
              <a:gd name="connsiteY14" fmla="*/ 7638511 h 11419247"/>
              <a:gd name="connsiteX15" fmla="*/ 10219558 w 19689976"/>
              <a:gd name="connsiteY15" fmla="*/ 8637341 h 11419247"/>
              <a:gd name="connsiteX16" fmla="*/ 9122993 w 19689976"/>
              <a:gd name="connsiteY16" fmla="*/ 9402458 h 11419247"/>
              <a:gd name="connsiteX17" fmla="*/ 5967761 w 19689976"/>
              <a:gd name="connsiteY17" fmla="*/ 10538381 h 11419247"/>
              <a:gd name="connsiteX18" fmla="*/ 3430250 w 19689976"/>
              <a:gd name="connsiteY18" fmla="*/ 11382727 h 11419247"/>
              <a:gd name="connsiteX19" fmla="*/ 3339249 w 19689976"/>
              <a:gd name="connsiteY19" fmla="*/ 11419247 h 11419247"/>
              <a:gd name="connsiteX20" fmla="*/ 0 w 19689976"/>
              <a:gd name="connsiteY20" fmla="*/ 11419247 h 11419247"/>
              <a:gd name="connsiteX21" fmla="*/ 410611 w 19689976"/>
              <a:gd name="connsiteY21" fmla="*/ 11137047 h 11419247"/>
              <a:gd name="connsiteX22" fmla="*/ 1954857 w 19689976"/>
              <a:gd name="connsiteY22" fmla="*/ 10321642 h 11419247"/>
              <a:gd name="connsiteX23" fmla="*/ 5650540 w 19689976"/>
              <a:gd name="connsiteY23" fmla="*/ 9108684 h 11419247"/>
              <a:gd name="connsiteX24" fmla="*/ 8232687 w 19689976"/>
              <a:gd name="connsiteY24" fmla="*/ 8284813 h 11419247"/>
              <a:gd name="connsiteX25" fmla="*/ 8997672 w 19689976"/>
              <a:gd name="connsiteY25" fmla="*/ 7638511 h 11419247"/>
              <a:gd name="connsiteX26" fmla="*/ 8026430 w 19689976"/>
              <a:gd name="connsiteY26" fmla="*/ 6327629 h 11419247"/>
              <a:gd name="connsiteX27" fmla="*/ 7275805 w 19689976"/>
              <a:gd name="connsiteY27" fmla="*/ 5240016 h 11419247"/>
              <a:gd name="connsiteX28" fmla="*/ 8788802 w 19689976"/>
              <a:gd name="connsiteY28" fmla="*/ 4293413 h 11419247"/>
              <a:gd name="connsiteX29" fmla="*/ 10904910 w 19689976"/>
              <a:gd name="connsiteY29" fmla="*/ 4113232 h 11419247"/>
              <a:gd name="connsiteX30" fmla="*/ 13069318 w 19689976"/>
              <a:gd name="connsiteY30" fmla="*/ 3682364 h 11419247"/>
              <a:gd name="connsiteX31" fmla="*/ 12440100 w 19689976"/>
              <a:gd name="connsiteY31" fmla="*/ 3055648 h 11419247"/>
              <a:gd name="connsiteX32" fmla="*/ 11622899 w 19689976"/>
              <a:gd name="connsiteY32" fmla="*/ 2191301 h 11419247"/>
              <a:gd name="connsiteX33" fmla="*/ 12190762 w 19689976"/>
              <a:gd name="connsiteY33" fmla="*/ 1470577 h 11419247"/>
              <a:gd name="connsiteX34" fmla="*/ 13711594 w 19689976"/>
              <a:gd name="connsiteY34" fmla="*/ 952230 h 11419247"/>
              <a:gd name="connsiteX35" fmla="*/ 17676196 w 19689976"/>
              <a:gd name="connsiteY35" fmla="*/ 244563 h 11419247"/>
              <a:gd name="connsiteX36" fmla="*/ 19621618 w 19689976"/>
              <a:gd name="connsiteY36" fmla="*/ 7423 h 1141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689976" h="11419247">
                <a:moveTo>
                  <a:pt x="19689976" y="0"/>
                </a:moveTo>
                <a:lnTo>
                  <a:pt x="19689976" y="215360"/>
                </a:lnTo>
                <a:lnTo>
                  <a:pt x="19640824" y="221250"/>
                </a:lnTo>
                <a:cubicBezTo>
                  <a:pt x="19165614" y="279469"/>
                  <a:pt x="18661146" y="345262"/>
                  <a:pt x="18150068" y="418216"/>
                </a:cubicBezTo>
                <a:cubicBezTo>
                  <a:pt x="16554828" y="644095"/>
                  <a:pt x="15231118" y="890864"/>
                  <a:pt x="14262486" y="1151996"/>
                </a:cubicBezTo>
                <a:cubicBezTo>
                  <a:pt x="13663292" y="1312592"/>
                  <a:pt x="13201168" y="1479717"/>
                  <a:pt x="12902224" y="1649452"/>
                </a:cubicBezTo>
                <a:cubicBezTo>
                  <a:pt x="12579782" y="1829634"/>
                  <a:pt x="12446626" y="2012426"/>
                  <a:pt x="12522342" y="2191301"/>
                </a:cubicBezTo>
                <a:cubicBezTo>
                  <a:pt x="12664634" y="2528161"/>
                  <a:pt x="12938776" y="2686147"/>
                  <a:pt x="13244246" y="2861105"/>
                </a:cubicBezTo>
                <a:cubicBezTo>
                  <a:pt x="13557552" y="3041286"/>
                  <a:pt x="13933518" y="3256720"/>
                  <a:pt x="14164578" y="3682364"/>
                </a:cubicBezTo>
                <a:cubicBezTo>
                  <a:pt x="14304260" y="3936968"/>
                  <a:pt x="14279456" y="4303858"/>
                  <a:pt x="13289938" y="4510152"/>
                </a:cubicBezTo>
                <a:cubicBezTo>
                  <a:pt x="12692050" y="4635495"/>
                  <a:pt x="11886596" y="4673360"/>
                  <a:pt x="11102031" y="4711224"/>
                </a:cubicBezTo>
                <a:cubicBezTo>
                  <a:pt x="9361888" y="4793481"/>
                  <a:pt x="8619096" y="4882265"/>
                  <a:pt x="8578627" y="5240016"/>
                </a:cubicBezTo>
                <a:cubicBezTo>
                  <a:pt x="8578627" y="5241321"/>
                  <a:pt x="8578627" y="5287020"/>
                  <a:pt x="8707865" y="5413668"/>
                </a:cubicBezTo>
                <a:cubicBezTo>
                  <a:pt x="8824050" y="5527261"/>
                  <a:pt x="9000283" y="5663049"/>
                  <a:pt x="9190877" y="5809283"/>
                </a:cubicBezTo>
                <a:cubicBezTo>
                  <a:pt x="9767877" y="6253207"/>
                  <a:pt x="10558970" y="6860339"/>
                  <a:pt x="10620326" y="7638511"/>
                </a:cubicBezTo>
                <a:cubicBezTo>
                  <a:pt x="10646434" y="7980595"/>
                  <a:pt x="10515891" y="8317455"/>
                  <a:pt x="10219558" y="8637341"/>
                </a:cubicBezTo>
                <a:cubicBezTo>
                  <a:pt x="9971525" y="8905001"/>
                  <a:pt x="9615142" y="9155688"/>
                  <a:pt x="9122993" y="9402458"/>
                </a:cubicBezTo>
                <a:cubicBezTo>
                  <a:pt x="8269240" y="9829408"/>
                  <a:pt x="7126985" y="10180631"/>
                  <a:pt x="5967761" y="10538381"/>
                </a:cubicBezTo>
                <a:cubicBezTo>
                  <a:pt x="5127224" y="10796901"/>
                  <a:pt x="4244282" y="11068458"/>
                  <a:pt x="3430250" y="11382727"/>
                </a:cubicBezTo>
                <a:lnTo>
                  <a:pt x="3339249" y="11419247"/>
                </a:lnTo>
                <a:lnTo>
                  <a:pt x="0" y="11419247"/>
                </a:lnTo>
                <a:lnTo>
                  <a:pt x="410611" y="11137047"/>
                </a:lnTo>
                <a:cubicBezTo>
                  <a:pt x="877630" y="10836969"/>
                  <a:pt x="1387973" y="10569391"/>
                  <a:pt x="1954857" y="10321642"/>
                </a:cubicBezTo>
                <a:cubicBezTo>
                  <a:pt x="3148024" y="9800684"/>
                  <a:pt x="4450846" y="9440322"/>
                  <a:pt x="5650540" y="9108684"/>
                </a:cubicBezTo>
                <a:cubicBezTo>
                  <a:pt x="6664861" y="8826662"/>
                  <a:pt x="7586498" y="8572058"/>
                  <a:pt x="8232687" y="8284813"/>
                </a:cubicBezTo>
                <a:cubicBezTo>
                  <a:pt x="8980701" y="7949259"/>
                  <a:pt x="8993755" y="7722074"/>
                  <a:pt x="8997672" y="7638511"/>
                </a:cubicBezTo>
                <a:cubicBezTo>
                  <a:pt x="9021170" y="7205033"/>
                  <a:pt x="8474193" y="6723245"/>
                  <a:pt x="8026430" y="6327629"/>
                </a:cubicBezTo>
                <a:cubicBezTo>
                  <a:pt x="7582582" y="5934627"/>
                  <a:pt x="7190951" y="5588627"/>
                  <a:pt x="7275805" y="5240016"/>
                </a:cubicBezTo>
                <a:cubicBezTo>
                  <a:pt x="7355436" y="4908378"/>
                  <a:pt x="7684405" y="4497096"/>
                  <a:pt x="8788802" y="4293413"/>
                </a:cubicBezTo>
                <a:cubicBezTo>
                  <a:pt x="9408883" y="4179821"/>
                  <a:pt x="10172562" y="4145874"/>
                  <a:pt x="10904910" y="4113232"/>
                </a:cubicBezTo>
                <a:cubicBezTo>
                  <a:pt x="12532786" y="4042727"/>
                  <a:pt x="13185502" y="3964386"/>
                  <a:pt x="13069318" y="3682364"/>
                </a:cubicBezTo>
                <a:cubicBezTo>
                  <a:pt x="12940082" y="3370311"/>
                  <a:pt x="12714242" y="3229300"/>
                  <a:pt x="12440100" y="3055648"/>
                </a:cubicBezTo>
                <a:cubicBezTo>
                  <a:pt x="12105910" y="2845437"/>
                  <a:pt x="11748220" y="2622169"/>
                  <a:pt x="11622899" y="2191301"/>
                </a:cubicBezTo>
                <a:cubicBezTo>
                  <a:pt x="11549795" y="1938004"/>
                  <a:pt x="11750831" y="1695151"/>
                  <a:pt x="12190762" y="1470577"/>
                </a:cubicBezTo>
                <a:cubicBezTo>
                  <a:pt x="12541924" y="1290396"/>
                  <a:pt x="13058876" y="1116743"/>
                  <a:pt x="13711594" y="952230"/>
                </a:cubicBezTo>
                <a:cubicBezTo>
                  <a:pt x="14716778" y="698932"/>
                  <a:pt x="16065290" y="461302"/>
                  <a:pt x="17676196" y="244563"/>
                </a:cubicBezTo>
                <a:cubicBezTo>
                  <a:pt x="18356326" y="153167"/>
                  <a:pt x="19022098" y="73848"/>
                  <a:pt x="19621618" y="7423"/>
                </a:cubicBezTo>
                <a:close/>
              </a:path>
            </a:pathLst>
          </a:custGeom>
          <a:solidFill>
            <a:srgbClr val="ABAB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6530" dirty="0"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0AF29B-615B-5B04-A8C3-9FA38DAE9AD7}"/>
              </a:ext>
            </a:extLst>
          </p:cNvPr>
          <p:cNvGrpSpPr/>
          <p:nvPr/>
        </p:nvGrpSpPr>
        <p:grpSpPr>
          <a:xfrm>
            <a:off x="5933540" y="3835961"/>
            <a:ext cx="1256494" cy="1958065"/>
            <a:chOff x="1529980" y="5036596"/>
            <a:chExt cx="694236" cy="1129426"/>
          </a:xfrm>
        </p:grpSpPr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8AE80747-2F07-9216-C2A4-1329904CE464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D79224-95CA-0F01-2927-BF46FA445224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7EFB5F-ADEF-C132-E474-AE7E2DAFD521}"/>
              </a:ext>
            </a:extLst>
          </p:cNvPr>
          <p:cNvGrpSpPr/>
          <p:nvPr/>
        </p:nvGrpSpPr>
        <p:grpSpPr>
          <a:xfrm>
            <a:off x="4750521" y="6292800"/>
            <a:ext cx="311810" cy="474722"/>
            <a:chOff x="1529980" y="5036596"/>
            <a:chExt cx="694236" cy="1129426"/>
          </a:xfrm>
        </p:grpSpPr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8184751F-6E0C-C39A-DCF9-58CC78265B97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DB48D9-AFDE-DF59-2553-F8FDE600BDE1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79E52B-8DB1-50CF-3003-DC5698486517}"/>
              </a:ext>
            </a:extLst>
          </p:cNvPr>
          <p:cNvGrpSpPr/>
          <p:nvPr/>
        </p:nvGrpSpPr>
        <p:grpSpPr>
          <a:xfrm>
            <a:off x="198784" y="4759888"/>
            <a:ext cx="298758" cy="474722"/>
            <a:chOff x="1529980" y="5036596"/>
            <a:chExt cx="694236" cy="1129426"/>
          </a:xfrm>
        </p:grpSpPr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859146A6-57C4-1428-0A4A-DFE60411CDA8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8B4B368-921F-3A1F-BBF1-8FEFFDCC3121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ED52E2-F5AF-2CDA-DC14-301E2C46ADD9}"/>
              </a:ext>
            </a:extLst>
          </p:cNvPr>
          <p:cNvGrpSpPr/>
          <p:nvPr/>
        </p:nvGrpSpPr>
        <p:grpSpPr>
          <a:xfrm>
            <a:off x="10575235" y="4985827"/>
            <a:ext cx="278295" cy="474723"/>
            <a:chOff x="1529980" y="5036596"/>
            <a:chExt cx="694236" cy="1129426"/>
          </a:xfrm>
        </p:grpSpPr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DB0062E6-24E3-D63C-3020-47C9DEDF80D3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0B2CD41-1C28-50AE-D1C0-482DC2276834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8EA7F-4B2E-9259-639A-C76902152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459A5BF-2A37-7A0C-A07C-C531097EEEA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10160" imgH="10160" progId="TCLayout.ActiveDocument.1">
                  <p:embed/>
                </p:oleObj>
              </mc:Choice>
              <mc:Fallback>
                <p:oleObj name="think-cell Slide" r:id="rId4" imgW="10160" imgH="1016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81B57577-7057-6B7A-1E77-E3076E271B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169" y="152759"/>
            <a:ext cx="7538791" cy="8062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5821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29895"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859790"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289050"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718945" algn="l" defTabSz="958215" rtl="0" eaLnBrk="1" fontAlgn="base" hangingPunct="1">
              <a:lnSpc>
                <a:spcPts val="3195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dirty="0"/>
              <a:t>EDUCATION EFFORTS 2023</a:t>
            </a:r>
            <a:endParaRPr lang="en-US" sz="2400" b="0" kern="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2C4AD3B-5CC8-7BF6-CD50-A57437E38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/>
              <a:t>8</a:t>
            </a:fld>
            <a:endParaRPr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ED3929-53BB-E2BD-A23A-A120791B0D91}"/>
              </a:ext>
            </a:extLst>
          </p:cNvPr>
          <p:cNvSpPr txBox="1"/>
          <p:nvPr/>
        </p:nvSpPr>
        <p:spPr>
          <a:xfrm>
            <a:off x="7228467" y="1736631"/>
            <a:ext cx="329577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NIC Regulatory and Supervisory Efforts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EBEA4E-8CC7-D7D8-8BD1-C857C787892A}"/>
              </a:ext>
            </a:extLst>
          </p:cNvPr>
          <p:cNvSpPr txBox="1"/>
          <p:nvPr/>
        </p:nvSpPr>
        <p:spPr>
          <a:xfrm>
            <a:off x="1386831" y="3942898"/>
            <a:ext cx="2666274" cy="215444"/>
          </a:xfrm>
          <a:prstGeom prst="rect">
            <a:avLst/>
          </a:prstGeom>
          <a:solidFill>
            <a:srgbClr val="F7F7F7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GIC Actuarial Education Drive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23FB1A-3774-F31F-D510-81B738331972}"/>
              </a:ext>
            </a:extLst>
          </p:cNvPr>
          <p:cNvSpPr txBox="1"/>
          <p:nvPr/>
        </p:nvSpPr>
        <p:spPr>
          <a:xfrm>
            <a:off x="4953799" y="6349584"/>
            <a:ext cx="276505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ASG Resource Support &amp; Practice Regulation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125364-14E1-F3B3-4BA9-8DF71CEFE032}"/>
              </a:ext>
            </a:extLst>
          </p:cNvPr>
          <p:cNvSpPr txBox="1"/>
          <p:nvPr/>
        </p:nvSpPr>
        <p:spPr>
          <a:xfrm>
            <a:off x="8312579" y="3964230"/>
            <a:ext cx="1469954" cy="215444"/>
          </a:xfrm>
          <a:prstGeom prst="rect">
            <a:avLst/>
          </a:prstGeom>
          <a:solidFill>
            <a:srgbClr val="F7F7F7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Advocacy Efforts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0C011EE-C3A3-7CF0-38E9-2A900B36BE71}"/>
              </a:ext>
            </a:extLst>
          </p:cNvPr>
          <p:cNvCxnSpPr>
            <a:stCxn id="75" idx="3"/>
            <a:endCxn id="49" idx="1"/>
          </p:cNvCxnSpPr>
          <p:nvPr/>
        </p:nvCxnSpPr>
        <p:spPr>
          <a:xfrm flipH="1" flipV="1">
            <a:off x="6082174" y="4808100"/>
            <a:ext cx="4041" cy="101125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E5F172-9903-B423-6B03-F34BAF67FF2C}"/>
              </a:ext>
            </a:extLst>
          </p:cNvPr>
          <p:cNvCxnSpPr>
            <a:stCxn id="49" idx="3"/>
            <a:endCxn id="50" idx="1"/>
          </p:cNvCxnSpPr>
          <p:nvPr/>
        </p:nvCxnSpPr>
        <p:spPr>
          <a:xfrm flipV="1">
            <a:off x="6082174" y="2654261"/>
            <a:ext cx="3399" cy="88301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9BBAF4A-134D-BA97-CB5A-E4B0E5484FBC}"/>
              </a:ext>
            </a:extLst>
          </p:cNvPr>
          <p:cNvCxnSpPr>
            <a:stCxn id="73" idx="2"/>
          </p:cNvCxnSpPr>
          <p:nvPr/>
        </p:nvCxnSpPr>
        <p:spPr>
          <a:xfrm flipH="1">
            <a:off x="6753635" y="4137394"/>
            <a:ext cx="943758" cy="357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3BE89A5-16E2-CAED-8140-147C5E04CC3C}"/>
              </a:ext>
            </a:extLst>
          </p:cNvPr>
          <p:cNvCxnSpPr/>
          <p:nvPr/>
        </p:nvCxnSpPr>
        <p:spPr>
          <a:xfrm>
            <a:off x="4531922" y="4140970"/>
            <a:ext cx="903834" cy="1737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AB427918-25FF-CB77-94C1-A1FA4A1CDC47}"/>
              </a:ext>
            </a:extLst>
          </p:cNvPr>
          <p:cNvSpPr/>
          <p:nvPr/>
        </p:nvSpPr>
        <p:spPr>
          <a:xfrm>
            <a:off x="4317177" y="2414677"/>
            <a:ext cx="3529993" cy="3529994"/>
          </a:xfrm>
          <a:prstGeom prst="ellipse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B36FB05-CC18-FED9-13A1-189F4C836C65}"/>
              </a:ext>
            </a:extLst>
          </p:cNvPr>
          <p:cNvSpPr/>
          <p:nvPr/>
        </p:nvSpPr>
        <p:spPr>
          <a:xfrm>
            <a:off x="5410712" y="3537276"/>
            <a:ext cx="1342923" cy="1270823"/>
          </a:xfrm>
          <a:custGeom>
            <a:avLst/>
            <a:gdLst>
              <a:gd name="connsiteX0" fmla="*/ 1499197 w 1499196"/>
              <a:gd name="connsiteY0" fmla="*/ 749598 h 1499196"/>
              <a:gd name="connsiteX1" fmla="*/ 749598 w 1499196"/>
              <a:gd name="connsiteY1" fmla="*/ 1499197 h 1499196"/>
              <a:gd name="connsiteX2" fmla="*/ 0 w 1499196"/>
              <a:gd name="connsiteY2" fmla="*/ 749598 h 1499196"/>
              <a:gd name="connsiteX3" fmla="*/ 749598 w 1499196"/>
              <a:gd name="connsiteY3" fmla="*/ 0 h 1499196"/>
              <a:gd name="connsiteX4" fmla="*/ 1499197 w 1499196"/>
              <a:gd name="connsiteY4" fmla="*/ 749598 h 149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9196" h="1499196">
                <a:moveTo>
                  <a:pt x="1499197" y="749598"/>
                </a:moveTo>
                <a:cubicBezTo>
                  <a:pt x="1499197" y="1163590"/>
                  <a:pt x="1163590" y="1499197"/>
                  <a:pt x="749598" y="1499197"/>
                </a:cubicBezTo>
                <a:cubicBezTo>
                  <a:pt x="335607" y="1499197"/>
                  <a:pt x="0" y="1163590"/>
                  <a:pt x="0" y="749598"/>
                </a:cubicBezTo>
                <a:cubicBezTo>
                  <a:pt x="0" y="335607"/>
                  <a:pt x="335607" y="0"/>
                  <a:pt x="749598" y="0"/>
                </a:cubicBezTo>
                <a:cubicBezTo>
                  <a:pt x="1163590" y="0"/>
                  <a:pt x="1499197" y="335607"/>
                  <a:pt x="1499197" y="749598"/>
                </a:cubicBezTo>
                <a:close/>
              </a:path>
            </a:pathLst>
          </a:custGeom>
          <a:solidFill>
            <a:srgbClr val="002060"/>
          </a:solidFill>
          <a:ln w="4990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0C7287E-5CA6-DF21-FBE5-8276513D9852}"/>
              </a:ext>
            </a:extLst>
          </p:cNvPr>
          <p:cNvSpPr/>
          <p:nvPr/>
        </p:nvSpPr>
        <p:spPr>
          <a:xfrm>
            <a:off x="5834820" y="2152754"/>
            <a:ext cx="501506" cy="501506"/>
          </a:xfrm>
          <a:custGeom>
            <a:avLst/>
            <a:gdLst>
              <a:gd name="connsiteX0" fmla="*/ 599679 w 599678"/>
              <a:gd name="connsiteY0" fmla="*/ 299839 h 599678"/>
              <a:gd name="connsiteX1" fmla="*/ 299839 w 599678"/>
              <a:gd name="connsiteY1" fmla="*/ 599679 h 599678"/>
              <a:gd name="connsiteX2" fmla="*/ 0 w 599678"/>
              <a:gd name="connsiteY2" fmla="*/ 299839 h 599678"/>
              <a:gd name="connsiteX3" fmla="*/ 299839 w 599678"/>
              <a:gd name="connsiteY3" fmla="*/ 0 h 599678"/>
              <a:gd name="connsiteX4" fmla="*/ 599679 w 599678"/>
              <a:gd name="connsiteY4" fmla="*/ 299839 h 59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678" h="599678">
                <a:moveTo>
                  <a:pt x="599679" y="299839"/>
                </a:moveTo>
                <a:cubicBezTo>
                  <a:pt x="599679" y="465436"/>
                  <a:pt x="465436" y="599679"/>
                  <a:pt x="299839" y="599679"/>
                </a:cubicBezTo>
                <a:cubicBezTo>
                  <a:pt x="134243" y="599679"/>
                  <a:pt x="0" y="465436"/>
                  <a:pt x="0" y="299839"/>
                </a:cubicBezTo>
                <a:cubicBezTo>
                  <a:pt x="0" y="134243"/>
                  <a:pt x="134243" y="0"/>
                  <a:pt x="299839" y="0"/>
                </a:cubicBezTo>
                <a:cubicBezTo>
                  <a:pt x="465436" y="0"/>
                  <a:pt x="599679" y="134243"/>
                  <a:pt x="599679" y="299839"/>
                </a:cubicBezTo>
                <a:close/>
              </a:path>
            </a:pathLst>
          </a:custGeom>
          <a:solidFill>
            <a:schemeClr val="tx1"/>
          </a:solidFill>
          <a:ln w="4990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DCB0CFF-66E3-BD66-814D-C73F8FEFD01E}"/>
              </a:ext>
            </a:extLst>
          </p:cNvPr>
          <p:cNvSpPr/>
          <p:nvPr/>
        </p:nvSpPr>
        <p:spPr>
          <a:xfrm>
            <a:off x="7697393" y="3886641"/>
            <a:ext cx="501506" cy="501506"/>
          </a:xfrm>
          <a:custGeom>
            <a:avLst/>
            <a:gdLst>
              <a:gd name="connsiteX0" fmla="*/ 599679 w 599678"/>
              <a:gd name="connsiteY0" fmla="*/ 299839 h 599678"/>
              <a:gd name="connsiteX1" fmla="*/ 299839 w 599678"/>
              <a:gd name="connsiteY1" fmla="*/ 599679 h 599678"/>
              <a:gd name="connsiteX2" fmla="*/ 0 w 599678"/>
              <a:gd name="connsiteY2" fmla="*/ 299839 h 599678"/>
              <a:gd name="connsiteX3" fmla="*/ 299839 w 599678"/>
              <a:gd name="connsiteY3" fmla="*/ 0 h 599678"/>
              <a:gd name="connsiteX4" fmla="*/ 599679 w 599678"/>
              <a:gd name="connsiteY4" fmla="*/ 299839 h 59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678" h="599678">
                <a:moveTo>
                  <a:pt x="599679" y="299839"/>
                </a:moveTo>
                <a:cubicBezTo>
                  <a:pt x="599679" y="465436"/>
                  <a:pt x="465436" y="599679"/>
                  <a:pt x="299839" y="599679"/>
                </a:cubicBezTo>
                <a:cubicBezTo>
                  <a:pt x="134243" y="599679"/>
                  <a:pt x="0" y="465436"/>
                  <a:pt x="0" y="299839"/>
                </a:cubicBezTo>
                <a:cubicBezTo>
                  <a:pt x="0" y="134243"/>
                  <a:pt x="134243" y="0"/>
                  <a:pt x="299839" y="0"/>
                </a:cubicBezTo>
                <a:cubicBezTo>
                  <a:pt x="465436" y="0"/>
                  <a:pt x="599679" y="134243"/>
                  <a:pt x="599679" y="299839"/>
                </a:cubicBezTo>
                <a:close/>
              </a:path>
            </a:pathLst>
          </a:custGeom>
          <a:solidFill>
            <a:schemeClr val="bg2"/>
          </a:solidFill>
          <a:ln w="499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229BF80-C6A3-98AE-ED00-5E74166B0219}"/>
              </a:ext>
            </a:extLst>
          </p:cNvPr>
          <p:cNvSpPr/>
          <p:nvPr/>
        </p:nvSpPr>
        <p:spPr>
          <a:xfrm>
            <a:off x="5835462" y="5819350"/>
            <a:ext cx="501506" cy="501506"/>
          </a:xfrm>
          <a:custGeom>
            <a:avLst/>
            <a:gdLst>
              <a:gd name="connsiteX0" fmla="*/ 599679 w 599678"/>
              <a:gd name="connsiteY0" fmla="*/ 299839 h 599678"/>
              <a:gd name="connsiteX1" fmla="*/ 299839 w 599678"/>
              <a:gd name="connsiteY1" fmla="*/ 599679 h 599678"/>
              <a:gd name="connsiteX2" fmla="*/ 0 w 599678"/>
              <a:gd name="connsiteY2" fmla="*/ 299839 h 599678"/>
              <a:gd name="connsiteX3" fmla="*/ 299839 w 599678"/>
              <a:gd name="connsiteY3" fmla="*/ 0 h 599678"/>
              <a:gd name="connsiteX4" fmla="*/ 599679 w 599678"/>
              <a:gd name="connsiteY4" fmla="*/ 299839 h 59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678" h="599678">
                <a:moveTo>
                  <a:pt x="599679" y="299839"/>
                </a:moveTo>
                <a:cubicBezTo>
                  <a:pt x="599679" y="465436"/>
                  <a:pt x="465436" y="599679"/>
                  <a:pt x="299839" y="599679"/>
                </a:cubicBezTo>
                <a:cubicBezTo>
                  <a:pt x="134243" y="599679"/>
                  <a:pt x="0" y="465436"/>
                  <a:pt x="0" y="299839"/>
                </a:cubicBezTo>
                <a:cubicBezTo>
                  <a:pt x="0" y="134243"/>
                  <a:pt x="134243" y="0"/>
                  <a:pt x="299839" y="0"/>
                </a:cubicBezTo>
                <a:cubicBezTo>
                  <a:pt x="465436" y="0"/>
                  <a:pt x="599679" y="134243"/>
                  <a:pt x="599679" y="299839"/>
                </a:cubicBezTo>
                <a:close/>
              </a:path>
            </a:pathLst>
          </a:custGeom>
          <a:solidFill>
            <a:schemeClr val="tx1"/>
          </a:solidFill>
          <a:ln w="4990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1A1E4A6-2882-8631-1FBD-DD0D7E212BF0}"/>
              </a:ext>
            </a:extLst>
          </p:cNvPr>
          <p:cNvSpPr/>
          <p:nvPr/>
        </p:nvSpPr>
        <p:spPr>
          <a:xfrm>
            <a:off x="4030416" y="3890866"/>
            <a:ext cx="501506" cy="501506"/>
          </a:xfrm>
          <a:custGeom>
            <a:avLst/>
            <a:gdLst>
              <a:gd name="connsiteX0" fmla="*/ 599679 w 599678"/>
              <a:gd name="connsiteY0" fmla="*/ 299839 h 599678"/>
              <a:gd name="connsiteX1" fmla="*/ 299839 w 599678"/>
              <a:gd name="connsiteY1" fmla="*/ 599679 h 599678"/>
              <a:gd name="connsiteX2" fmla="*/ 0 w 599678"/>
              <a:gd name="connsiteY2" fmla="*/ 299839 h 599678"/>
              <a:gd name="connsiteX3" fmla="*/ 299839 w 599678"/>
              <a:gd name="connsiteY3" fmla="*/ 0 h 599678"/>
              <a:gd name="connsiteX4" fmla="*/ 599679 w 599678"/>
              <a:gd name="connsiteY4" fmla="*/ 299839 h 59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678" h="599678">
                <a:moveTo>
                  <a:pt x="599679" y="299839"/>
                </a:moveTo>
                <a:cubicBezTo>
                  <a:pt x="599679" y="465436"/>
                  <a:pt x="465436" y="599679"/>
                  <a:pt x="299839" y="599679"/>
                </a:cubicBezTo>
                <a:cubicBezTo>
                  <a:pt x="134243" y="599679"/>
                  <a:pt x="0" y="465436"/>
                  <a:pt x="0" y="299839"/>
                </a:cubicBezTo>
                <a:cubicBezTo>
                  <a:pt x="0" y="134243"/>
                  <a:pt x="134243" y="0"/>
                  <a:pt x="299839" y="0"/>
                </a:cubicBezTo>
                <a:cubicBezTo>
                  <a:pt x="465436" y="0"/>
                  <a:pt x="599679" y="134243"/>
                  <a:pt x="599679" y="299839"/>
                </a:cubicBezTo>
                <a:close/>
              </a:path>
            </a:pathLst>
          </a:custGeom>
          <a:solidFill>
            <a:schemeClr val="tx1"/>
          </a:solidFill>
          <a:ln w="4990" cap="flat">
            <a:solidFill>
              <a:srgbClr val="008F8C"/>
            </a:solidFill>
            <a:prstDash val="solid"/>
            <a:miter/>
          </a:ln>
        </p:spPr>
        <p:txBody>
          <a:bodyPr rtlCol="0" anchor="ctr"/>
          <a:lstStyle/>
          <a:p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80" name="Graphic 79" descr="Teacher">
            <a:extLst>
              <a:ext uri="{FF2B5EF4-FFF2-40B4-BE49-F238E27FC236}">
                <a16:creationId xmlns:a16="http://schemas.microsoft.com/office/drawing/2014/main" id="{AEF94D1E-B4F9-FE8C-0F7A-7B9D0B603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3607" y="4031245"/>
            <a:ext cx="257094" cy="257094"/>
          </a:xfrm>
          <a:prstGeom prst="rect">
            <a:avLst/>
          </a:prstGeom>
        </p:spPr>
      </p:pic>
      <p:pic>
        <p:nvPicPr>
          <p:cNvPr id="81" name="Graphic 80" descr="Tools">
            <a:extLst>
              <a:ext uri="{FF2B5EF4-FFF2-40B4-BE49-F238E27FC236}">
                <a16:creationId xmlns:a16="http://schemas.microsoft.com/office/drawing/2014/main" id="{44C9CCC7-69C6-D2AB-6609-D6279A9B2D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1312" y="2289245"/>
            <a:ext cx="228523" cy="228523"/>
          </a:xfrm>
          <a:prstGeom prst="rect">
            <a:avLst/>
          </a:prstGeom>
        </p:spPr>
      </p:pic>
      <p:pic>
        <p:nvPicPr>
          <p:cNvPr id="82" name="Graphic 81" descr="Arrow circle">
            <a:extLst>
              <a:ext uri="{FF2B5EF4-FFF2-40B4-BE49-F238E27FC236}">
                <a16:creationId xmlns:a16="http://schemas.microsoft.com/office/drawing/2014/main" id="{36FE52B5-8F53-EAD3-92B3-6F80739AEC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23486" y="3719701"/>
            <a:ext cx="879296" cy="835386"/>
          </a:xfrm>
          <a:prstGeom prst="rect">
            <a:avLst/>
          </a:prstGeom>
        </p:spPr>
      </p:pic>
      <p:pic>
        <p:nvPicPr>
          <p:cNvPr id="83" name="Graphic 82" descr="Podium">
            <a:extLst>
              <a:ext uri="{FF2B5EF4-FFF2-40B4-BE49-F238E27FC236}">
                <a16:creationId xmlns:a16="http://schemas.microsoft.com/office/drawing/2014/main" id="{919AD829-932F-CE92-CE87-4200FA3882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58902" y="5990420"/>
            <a:ext cx="253262" cy="253262"/>
          </a:xfrm>
          <a:prstGeom prst="rect">
            <a:avLst/>
          </a:prstGeom>
        </p:spPr>
      </p:pic>
      <p:pic>
        <p:nvPicPr>
          <p:cNvPr id="84" name="Graphic 83" descr="Presentation with bar chart RTL">
            <a:extLst>
              <a:ext uri="{FF2B5EF4-FFF2-40B4-BE49-F238E27FC236}">
                <a16:creationId xmlns:a16="http://schemas.microsoft.com/office/drawing/2014/main" id="{40FC081D-2EAE-8293-69D3-3E263432A7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03451" y="5636030"/>
            <a:ext cx="293419" cy="2934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789D9A-586A-6688-AB59-2F2D5FB27F85}"/>
              </a:ext>
            </a:extLst>
          </p:cNvPr>
          <p:cNvSpPr txBox="1"/>
          <p:nvPr/>
        </p:nvSpPr>
        <p:spPr>
          <a:xfrm>
            <a:off x="7723929" y="2075877"/>
            <a:ext cx="2966511" cy="11079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>
                <a:latin typeface="Century Gothic" panose="020B0502020202020204" pitchFamily="34" charset="0"/>
              </a:rPr>
              <a:t>Issue proposed directive on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Actuarial Control Function &amp; Education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Appointed Actuary Services.</a:t>
            </a:r>
          </a:p>
          <a:p>
            <a:r>
              <a:rPr lang="en-US" sz="1100" dirty="0">
                <a:latin typeface="Century Gothic" panose="020B0502020202020204" pitchFamily="34" charset="0"/>
              </a:rPr>
              <a:t>2. Enforce the Directives according to their timelines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E873C-C067-70AA-1A4D-0A4489A89D6D}"/>
              </a:ext>
            </a:extLst>
          </p:cNvPr>
          <p:cNvSpPr txBox="1"/>
          <p:nvPr/>
        </p:nvSpPr>
        <p:spPr>
          <a:xfrm>
            <a:off x="7389789" y="4593690"/>
            <a:ext cx="3377805" cy="11079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b="1" dirty="0">
                <a:latin typeface="Century Gothic" panose="020B0502020202020204" pitchFamily="34" charset="0"/>
              </a:rPr>
              <a:t>GIA</a:t>
            </a:r>
            <a:r>
              <a:rPr lang="en-US" sz="1100" dirty="0">
                <a:latin typeface="Century Gothic" panose="020B0502020202020204" pitchFamily="34" charset="0"/>
              </a:rPr>
              <a:t> – Continuous advocacy of the Actuarial Control Function requirement to the Insurers.</a:t>
            </a:r>
          </a:p>
          <a:p>
            <a:pPr marL="228600" indent="-228600">
              <a:buAutoNum type="arabicPeriod"/>
            </a:pPr>
            <a:r>
              <a:rPr lang="en-US" sz="1100" dirty="0">
                <a:latin typeface="Century Gothic" panose="020B0502020202020204" pitchFamily="34" charset="0"/>
              </a:rPr>
              <a:t>Promote participation of insurers in the Actuarial Education </a:t>
            </a:r>
            <a:r>
              <a:rPr lang="en-US" sz="1100" dirty="0" err="1">
                <a:latin typeface="Century Gothic" panose="020B0502020202020204" pitchFamily="34" charset="0"/>
              </a:rPr>
              <a:t>Programme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100" dirty="0">
                <a:latin typeface="Century Gothic" panose="020B0502020202020204" pitchFamily="34" charset="0"/>
              </a:rPr>
              <a:t>Partner ASG for industry </a:t>
            </a:r>
            <a:r>
              <a:rPr lang="en-US" sz="1100" dirty="0" err="1">
                <a:latin typeface="Century Gothic" panose="020B0502020202020204" pitchFamily="34" charset="0"/>
              </a:rPr>
              <a:t>programmes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8B2E7-25F3-DE0E-E010-043788F8AF71}"/>
              </a:ext>
            </a:extLst>
          </p:cNvPr>
          <p:cNvSpPr txBox="1"/>
          <p:nvPr/>
        </p:nvSpPr>
        <p:spPr>
          <a:xfrm>
            <a:off x="1256430" y="2967474"/>
            <a:ext cx="3444135" cy="93871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b="1" dirty="0">
                <a:latin typeface="Century Gothic" panose="020B0502020202020204" pitchFamily="34" charset="0"/>
              </a:rPr>
              <a:t>GIC</a:t>
            </a:r>
            <a:r>
              <a:rPr lang="en-US" sz="1100" dirty="0">
                <a:latin typeface="Century Gothic" panose="020B0502020202020204" pitchFamily="34" charset="0"/>
              </a:rPr>
              <a:t> – Extensive Publicity of the new Actuarial </a:t>
            </a:r>
            <a:r>
              <a:rPr lang="en-US" sz="1100" dirty="0" err="1">
                <a:latin typeface="Century Gothic" panose="020B0502020202020204" pitchFamily="34" charset="0"/>
              </a:rPr>
              <a:t>Programme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100" dirty="0">
                <a:latin typeface="Century Gothic" panose="020B0502020202020204" pitchFamily="34" charset="0"/>
              </a:rPr>
              <a:t>Collaborate with ASG to ensure adequate numbers for Actuarial candidates/Human resource for industry use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0796C09-B41C-7EC6-47C1-F5F3A8DC1D0B}"/>
              </a:ext>
            </a:extLst>
          </p:cNvPr>
          <p:cNvSpPr/>
          <p:nvPr/>
        </p:nvSpPr>
        <p:spPr>
          <a:xfrm rot="10800000">
            <a:off x="10661323" y="2760027"/>
            <a:ext cx="365012" cy="2154171"/>
          </a:xfrm>
          <a:prstGeom prst="leftBrace">
            <a:avLst>
              <a:gd name="adj1" fmla="val 3907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BB217C-4C31-61DD-6DB3-13C252AC7B80}"/>
              </a:ext>
            </a:extLst>
          </p:cNvPr>
          <p:cNvSpPr txBox="1"/>
          <p:nvPr/>
        </p:nvSpPr>
        <p:spPr>
          <a:xfrm>
            <a:off x="1123123" y="4429077"/>
            <a:ext cx="3601036" cy="76944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b="1" dirty="0">
                <a:latin typeface="Century Gothic" panose="020B0502020202020204" pitchFamily="34" charset="0"/>
              </a:rPr>
              <a:t>ASG</a:t>
            </a:r>
            <a:r>
              <a:rPr lang="en-US" sz="1100" dirty="0">
                <a:latin typeface="Century Gothic" panose="020B0502020202020204" pitchFamily="34" charset="0"/>
              </a:rPr>
              <a:t> – Develop actuarial programme for GIC</a:t>
            </a:r>
          </a:p>
          <a:p>
            <a:pPr marL="228600" indent="-228600">
              <a:buAutoNum type="arabicPeriod"/>
            </a:pPr>
            <a:r>
              <a:rPr lang="en-US" sz="1100" dirty="0">
                <a:latin typeface="Century Gothic" panose="020B0502020202020204" pitchFamily="34" charset="0"/>
              </a:rPr>
              <a:t>Ensure adequate resource availability </a:t>
            </a:r>
            <a:endParaRPr lang="en-US" sz="1100" b="1" dirty="0">
              <a:latin typeface="Century Gothic" panose="020B0502020202020204" pitchFamily="34" charset="0"/>
            </a:endParaRPr>
          </a:p>
          <a:p>
            <a:pPr marL="228600" indent="-228600">
              <a:buAutoNum type="arabicPeriod"/>
            </a:pPr>
            <a:r>
              <a:rPr lang="en-US" sz="1100" dirty="0">
                <a:latin typeface="Century Gothic" panose="020B0502020202020204" pitchFamily="34" charset="0"/>
              </a:rPr>
              <a:t>Provide regulatory support services to NIC for </a:t>
            </a:r>
            <a:r>
              <a:rPr lang="en-US" sz="1100" b="1" dirty="0">
                <a:latin typeface="Century Gothic" panose="020B0502020202020204" pitchFamily="34" charset="0"/>
              </a:rPr>
              <a:t>Actuarial Service Providers &amp; Control Function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EF6C231-7658-7B04-1B9D-BFFAE9DCCE8B}"/>
              </a:ext>
            </a:extLst>
          </p:cNvPr>
          <p:cNvSpPr/>
          <p:nvPr/>
        </p:nvSpPr>
        <p:spPr>
          <a:xfrm rot="10800000">
            <a:off x="988537" y="3295073"/>
            <a:ext cx="337791" cy="1994496"/>
          </a:xfrm>
          <a:prstGeom prst="rightBrace">
            <a:avLst>
              <a:gd name="adj1" fmla="val 47186"/>
              <a:gd name="adj2" fmla="val 521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BABF53A-18CC-D310-DD48-8EA3200C328B}"/>
              </a:ext>
            </a:extLst>
          </p:cNvPr>
          <p:cNvSpPr/>
          <p:nvPr/>
        </p:nvSpPr>
        <p:spPr bwMode="auto">
          <a:xfrm>
            <a:off x="6502782" y="3244812"/>
            <a:ext cx="1566450" cy="441361"/>
          </a:xfrm>
          <a:prstGeom prst="wedgeRoundRectCallout">
            <a:avLst>
              <a:gd name="adj1" fmla="val -58061"/>
              <a:gd name="adj2" fmla="val 144818"/>
              <a:gd name="adj3" fmla="val 16667"/>
            </a:avLst>
          </a:prstGeom>
          <a:solidFill>
            <a:srgbClr val="D3EFCE"/>
          </a:solidFill>
          <a:ln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8" tIns="45715" rIns="91428" bIns="45715" rtlCol="0" anchor="ctr">
            <a:noAutofit/>
          </a:bodyPr>
          <a:lstStyle/>
          <a:p>
            <a:pPr defTabSz="623570" fontAlgn="base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GB" sz="1000" dirty="0">
                <a:solidFill>
                  <a:srgbClr val="0C287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Act 1061 &amp; Associate Regulation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20F90C-5FB3-80F2-D7A7-BA11AE796B3E}"/>
              </a:ext>
            </a:extLst>
          </p:cNvPr>
          <p:cNvSpPr/>
          <p:nvPr/>
        </p:nvSpPr>
        <p:spPr>
          <a:xfrm>
            <a:off x="11070125" y="3677039"/>
            <a:ext cx="1034076" cy="3949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Actuarial Control Function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C04AFE-42AE-34DD-5599-4C1292CAF821}"/>
              </a:ext>
            </a:extLst>
          </p:cNvPr>
          <p:cNvSpPr/>
          <p:nvPr/>
        </p:nvSpPr>
        <p:spPr>
          <a:xfrm>
            <a:off x="-100684" y="4031245"/>
            <a:ext cx="1089219" cy="3949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PDip</a:t>
            </a: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 Actuarial Technique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A1B16A-A34F-B4ED-F965-F9DDE2C94BBD}"/>
              </a:ext>
            </a:extLst>
          </p:cNvPr>
          <p:cNvGrpSpPr/>
          <p:nvPr/>
        </p:nvGrpSpPr>
        <p:grpSpPr>
          <a:xfrm>
            <a:off x="1386831" y="57611"/>
            <a:ext cx="1256494" cy="1958065"/>
            <a:chOff x="1529980" y="5036596"/>
            <a:chExt cx="694236" cy="1129426"/>
          </a:xfrm>
        </p:grpSpPr>
        <p:sp>
          <p:nvSpPr>
            <p:cNvPr id="4" name="Freeform 31">
              <a:extLst>
                <a:ext uri="{FF2B5EF4-FFF2-40B4-BE49-F238E27FC236}">
                  <a16:creationId xmlns:a16="http://schemas.microsoft.com/office/drawing/2014/main" id="{0886BD32-92E3-7777-8552-89FD8B77DAEC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F726AA1-16D0-CB19-7624-6222D8213C2C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AEA385F3-34CC-3D0A-1B34-E77ABA382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83" y="834452"/>
            <a:ext cx="6019226" cy="1473667"/>
          </a:xfrm>
          <a:custGeom>
            <a:avLst/>
            <a:gdLst>
              <a:gd name="connsiteX0" fmla="*/ 19689976 w 19689976"/>
              <a:gd name="connsiteY0" fmla="*/ 0 h 11419247"/>
              <a:gd name="connsiteX1" fmla="*/ 19689976 w 19689976"/>
              <a:gd name="connsiteY1" fmla="*/ 215360 h 11419247"/>
              <a:gd name="connsiteX2" fmla="*/ 19640824 w 19689976"/>
              <a:gd name="connsiteY2" fmla="*/ 221250 h 11419247"/>
              <a:gd name="connsiteX3" fmla="*/ 18150068 w 19689976"/>
              <a:gd name="connsiteY3" fmla="*/ 418216 h 11419247"/>
              <a:gd name="connsiteX4" fmla="*/ 14262486 w 19689976"/>
              <a:gd name="connsiteY4" fmla="*/ 1151996 h 11419247"/>
              <a:gd name="connsiteX5" fmla="*/ 12902224 w 19689976"/>
              <a:gd name="connsiteY5" fmla="*/ 1649452 h 11419247"/>
              <a:gd name="connsiteX6" fmla="*/ 12522342 w 19689976"/>
              <a:gd name="connsiteY6" fmla="*/ 2191301 h 11419247"/>
              <a:gd name="connsiteX7" fmla="*/ 13244246 w 19689976"/>
              <a:gd name="connsiteY7" fmla="*/ 2861105 h 11419247"/>
              <a:gd name="connsiteX8" fmla="*/ 14164578 w 19689976"/>
              <a:gd name="connsiteY8" fmla="*/ 3682364 h 11419247"/>
              <a:gd name="connsiteX9" fmla="*/ 13289938 w 19689976"/>
              <a:gd name="connsiteY9" fmla="*/ 4510152 h 11419247"/>
              <a:gd name="connsiteX10" fmla="*/ 11102031 w 19689976"/>
              <a:gd name="connsiteY10" fmla="*/ 4711224 h 11419247"/>
              <a:gd name="connsiteX11" fmla="*/ 8578627 w 19689976"/>
              <a:gd name="connsiteY11" fmla="*/ 5240016 h 11419247"/>
              <a:gd name="connsiteX12" fmla="*/ 8707865 w 19689976"/>
              <a:gd name="connsiteY12" fmla="*/ 5413668 h 11419247"/>
              <a:gd name="connsiteX13" fmla="*/ 9190877 w 19689976"/>
              <a:gd name="connsiteY13" fmla="*/ 5809283 h 11419247"/>
              <a:gd name="connsiteX14" fmla="*/ 10620326 w 19689976"/>
              <a:gd name="connsiteY14" fmla="*/ 7638511 h 11419247"/>
              <a:gd name="connsiteX15" fmla="*/ 10219558 w 19689976"/>
              <a:gd name="connsiteY15" fmla="*/ 8637341 h 11419247"/>
              <a:gd name="connsiteX16" fmla="*/ 9122993 w 19689976"/>
              <a:gd name="connsiteY16" fmla="*/ 9402458 h 11419247"/>
              <a:gd name="connsiteX17" fmla="*/ 5967761 w 19689976"/>
              <a:gd name="connsiteY17" fmla="*/ 10538381 h 11419247"/>
              <a:gd name="connsiteX18" fmla="*/ 3430250 w 19689976"/>
              <a:gd name="connsiteY18" fmla="*/ 11382727 h 11419247"/>
              <a:gd name="connsiteX19" fmla="*/ 3339249 w 19689976"/>
              <a:gd name="connsiteY19" fmla="*/ 11419247 h 11419247"/>
              <a:gd name="connsiteX20" fmla="*/ 0 w 19689976"/>
              <a:gd name="connsiteY20" fmla="*/ 11419247 h 11419247"/>
              <a:gd name="connsiteX21" fmla="*/ 410611 w 19689976"/>
              <a:gd name="connsiteY21" fmla="*/ 11137047 h 11419247"/>
              <a:gd name="connsiteX22" fmla="*/ 1954857 w 19689976"/>
              <a:gd name="connsiteY22" fmla="*/ 10321642 h 11419247"/>
              <a:gd name="connsiteX23" fmla="*/ 5650540 w 19689976"/>
              <a:gd name="connsiteY23" fmla="*/ 9108684 h 11419247"/>
              <a:gd name="connsiteX24" fmla="*/ 8232687 w 19689976"/>
              <a:gd name="connsiteY24" fmla="*/ 8284813 h 11419247"/>
              <a:gd name="connsiteX25" fmla="*/ 8997672 w 19689976"/>
              <a:gd name="connsiteY25" fmla="*/ 7638511 h 11419247"/>
              <a:gd name="connsiteX26" fmla="*/ 8026430 w 19689976"/>
              <a:gd name="connsiteY26" fmla="*/ 6327629 h 11419247"/>
              <a:gd name="connsiteX27" fmla="*/ 7275805 w 19689976"/>
              <a:gd name="connsiteY27" fmla="*/ 5240016 h 11419247"/>
              <a:gd name="connsiteX28" fmla="*/ 8788802 w 19689976"/>
              <a:gd name="connsiteY28" fmla="*/ 4293413 h 11419247"/>
              <a:gd name="connsiteX29" fmla="*/ 10904910 w 19689976"/>
              <a:gd name="connsiteY29" fmla="*/ 4113232 h 11419247"/>
              <a:gd name="connsiteX30" fmla="*/ 13069318 w 19689976"/>
              <a:gd name="connsiteY30" fmla="*/ 3682364 h 11419247"/>
              <a:gd name="connsiteX31" fmla="*/ 12440100 w 19689976"/>
              <a:gd name="connsiteY31" fmla="*/ 3055648 h 11419247"/>
              <a:gd name="connsiteX32" fmla="*/ 11622899 w 19689976"/>
              <a:gd name="connsiteY32" fmla="*/ 2191301 h 11419247"/>
              <a:gd name="connsiteX33" fmla="*/ 12190762 w 19689976"/>
              <a:gd name="connsiteY33" fmla="*/ 1470577 h 11419247"/>
              <a:gd name="connsiteX34" fmla="*/ 13711594 w 19689976"/>
              <a:gd name="connsiteY34" fmla="*/ 952230 h 11419247"/>
              <a:gd name="connsiteX35" fmla="*/ 17676196 w 19689976"/>
              <a:gd name="connsiteY35" fmla="*/ 244563 h 11419247"/>
              <a:gd name="connsiteX36" fmla="*/ 19621618 w 19689976"/>
              <a:gd name="connsiteY36" fmla="*/ 7423 h 1141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689976" h="11419247">
                <a:moveTo>
                  <a:pt x="19689976" y="0"/>
                </a:moveTo>
                <a:lnTo>
                  <a:pt x="19689976" y="215360"/>
                </a:lnTo>
                <a:lnTo>
                  <a:pt x="19640824" y="221250"/>
                </a:lnTo>
                <a:cubicBezTo>
                  <a:pt x="19165614" y="279469"/>
                  <a:pt x="18661146" y="345262"/>
                  <a:pt x="18150068" y="418216"/>
                </a:cubicBezTo>
                <a:cubicBezTo>
                  <a:pt x="16554828" y="644095"/>
                  <a:pt x="15231118" y="890864"/>
                  <a:pt x="14262486" y="1151996"/>
                </a:cubicBezTo>
                <a:cubicBezTo>
                  <a:pt x="13663292" y="1312592"/>
                  <a:pt x="13201168" y="1479717"/>
                  <a:pt x="12902224" y="1649452"/>
                </a:cubicBezTo>
                <a:cubicBezTo>
                  <a:pt x="12579782" y="1829634"/>
                  <a:pt x="12446626" y="2012426"/>
                  <a:pt x="12522342" y="2191301"/>
                </a:cubicBezTo>
                <a:cubicBezTo>
                  <a:pt x="12664634" y="2528161"/>
                  <a:pt x="12938776" y="2686147"/>
                  <a:pt x="13244246" y="2861105"/>
                </a:cubicBezTo>
                <a:cubicBezTo>
                  <a:pt x="13557552" y="3041286"/>
                  <a:pt x="13933518" y="3256720"/>
                  <a:pt x="14164578" y="3682364"/>
                </a:cubicBezTo>
                <a:cubicBezTo>
                  <a:pt x="14304260" y="3936968"/>
                  <a:pt x="14279456" y="4303858"/>
                  <a:pt x="13289938" y="4510152"/>
                </a:cubicBezTo>
                <a:cubicBezTo>
                  <a:pt x="12692050" y="4635495"/>
                  <a:pt x="11886596" y="4673360"/>
                  <a:pt x="11102031" y="4711224"/>
                </a:cubicBezTo>
                <a:cubicBezTo>
                  <a:pt x="9361888" y="4793481"/>
                  <a:pt x="8619096" y="4882265"/>
                  <a:pt x="8578627" y="5240016"/>
                </a:cubicBezTo>
                <a:cubicBezTo>
                  <a:pt x="8578627" y="5241321"/>
                  <a:pt x="8578627" y="5287020"/>
                  <a:pt x="8707865" y="5413668"/>
                </a:cubicBezTo>
                <a:cubicBezTo>
                  <a:pt x="8824050" y="5527261"/>
                  <a:pt x="9000283" y="5663049"/>
                  <a:pt x="9190877" y="5809283"/>
                </a:cubicBezTo>
                <a:cubicBezTo>
                  <a:pt x="9767877" y="6253207"/>
                  <a:pt x="10558970" y="6860339"/>
                  <a:pt x="10620326" y="7638511"/>
                </a:cubicBezTo>
                <a:cubicBezTo>
                  <a:pt x="10646434" y="7980595"/>
                  <a:pt x="10515891" y="8317455"/>
                  <a:pt x="10219558" y="8637341"/>
                </a:cubicBezTo>
                <a:cubicBezTo>
                  <a:pt x="9971525" y="8905001"/>
                  <a:pt x="9615142" y="9155688"/>
                  <a:pt x="9122993" y="9402458"/>
                </a:cubicBezTo>
                <a:cubicBezTo>
                  <a:pt x="8269240" y="9829408"/>
                  <a:pt x="7126985" y="10180631"/>
                  <a:pt x="5967761" y="10538381"/>
                </a:cubicBezTo>
                <a:cubicBezTo>
                  <a:pt x="5127224" y="10796901"/>
                  <a:pt x="4244282" y="11068458"/>
                  <a:pt x="3430250" y="11382727"/>
                </a:cubicBezTo>
                <a:lnTo>
                  <a:pt x="3339249" y="11419247"/>
                </a:lnTo>
                <a:lnTo>
                  <a:pt x="0" y="11419247"/>
                </a:lnTo>
                <a:lnTo>
                  <a:pt x="410611" y="11137047"/>
                </a:lnTo>
                <a:cubicBezTo>
                  <a:pt x="877630" y="10836969"/>
                  <a:pt x="1387973" y="10569391"/>
                  <a:pt x="1954857" y="10321642"/>
                </a:cubicBezTo>
                <a:cubicBezTo>
                  <a:pt x="3148024" y="9800684"/>
                  <a:pt x="4450846" y="9440322"/>
                  <a:pt x="5650540" y="9108684"/>
                </a:cubicBezTo>
                <a:cubicBezTo>
                  <a:pt x="6664861" y="8826662"/>
                  <a:pt x="7586498" y="8572058"/>
                  <a:pt x="8232687" y="8284813"/>
                </a:cubicBezTo>
                <a:cubicBezTo>
                  <a:pt x="8980701" y="7949259"/>
                  <a:pt x="8993755" y="7722074"/>
                  <a:pt x="8997672" y="7638511"/>
                </a:cubicBezTo>
                <a:cubicBezTo>
                  <a:pt x="9021170" y="7205033"/>
                  <a:pt x="8474193" y="6723245"/>
                  <a:pt x="8026430" y="6327629"/>
                </a:cubicBezTo>
                <a:cubicBezTo>
                  <a:pt x="7582582" y="5934627"/>
                  <a:pt x="7190951" y="5588627"/>
                  <a:pt x="7275805" y="5240016"/>
                </a:cubicBezTo>
                <a:cubicBezTo>
                  <a:pt x="7355436" y="4908378"/>
                  <a:pt x="7684405" y="4497096"/>
                  <a:pt x="8788802" y="4293413"/>
                </a:cubicBezTo>
                <a:cubicBezTo>
                  <a:pt x="9408883" y="4179821"/>
                  <a:pt x="10172562" y="4145874"/>
                  <a:pt x="10904910" y="4113232"/>
                </a:cubicBezTo>
                <a:cubicBezTo>
                  <a:pt x="12532786" y="4042727"/>
                  <a:pt x="13185502" y="3964386"/>
                  <a:pt x="13069318" y="3682364"/>
                </a:cubicBezTo>
                <a:cubicBezTo>
                  <a:pt x="12940082" y="3370311"/>
                  <a:pt x="12714242" y="3229300"/>
                  <a:pt x="12440100" y="3055648"/>
                </a:cubicBezTo>
                <a:cubicBezTo>
                  <a:pt x="12105910" y="2845437"/>
                  <a:pt x="11748220" y="2622169"/>
                  <a:pt x="11622899" y="2191301"/>
                </a:cubicBezTo>
                <a:cubicBezTo>
                  <a:pt x="11549795" y="1938004"/>
                  <a:pt x="11750831" y="1695151"/>
                  <a:pt x="12190762" y="1470577"/>
                </a:cubicBezTo>
                <a:cubicBezTo>
                  <a:pt x="12541924" y="1290396"/>
                  <a:pt x="13058876" y="1116743"/>
                  <a:pt x="13711594" y="952230"/>
                </a:cubicBezTo>
                <a:cubicBezTo>
                  <a:pt x="14716778" y="698932"/>
                  <a:pt x="16065290" y="461302"/>
                  <a:pt x="17676196" y="244563"/>
                </a:cubicBezTo>
                <a:cubicBezTo>
                  <a:pt x="18356326" y="153167"/>
                  <a:pt x="19022098" y="73848"/>
                  <a:pt x="19621618" y="7423"/>
                </a:cubicBezTo>
                <a:close/>
              </a:path>
            </a:pathLst>
          </a:custGeom>
          <a:solidFill>
            <a:srgbClr val="ABAB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6530" dirty="0"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41A890-794F-D245-BC54-F30FE8475ACB}"/>
              </a:ext>
            </a:extLst>
          </p:cNvPr>
          <p:cNvGrpSpPr/>
          <p:nvPr/>
        </p:nvGrpSpPr>
        <p:grpSpPr>
          <a:xfrm>
            <a:off x="6063134" y="890888"/>
            <a:ext cx="243575" cy="523220"/>
            <a:chOff x="1529980" y="5036596"/>
            <a:chExt cx="694236" cy="1129426"/>
          </a:xfrm>
        </p:grpSpPr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664C88E7-0530-FAE0-4AA7-4974602A05C0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6DA4D01-58DB-F406-4544-B57DE2D999C6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AFD624-3BD5-90D5-8DDD-F6FC2A89C2CB}"/>
              </a:ext>
            </a:extLst>
          </p:cNvPr>
          <p:cNvGrpSpPr/>
          <p:nvPr/>
        </p:nvGrpSpPr>
        <p:grpSpPr>
          <a:xfrm>
            <a:off x="468737" y="2289245"/>
            <a:ext cx="243575" cy="523220"/>
            <a:chOff x="1529980" y="5036596"/>
            <a:chExt cx="694236" cy="1129426"/>
          </a:xfrm>
        </p:grpSpPr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C48B428C-6DE4-E161-CBBE-914D40BD66EA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B79BEBF-9A04-910F-907D-D9CFA027550B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8464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788CF-C9A9-45BE-9942-17CB85C76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501A9-D51F-C5D2-20D6-F57086011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DA2B3A73-9522-BE72-00A9-E4DF64F9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2" y="5649115"/>
            <a:ext cx="11039475" cy="3323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UNDP – MILLIMAN GAIN INTERVENTIONS &amp; OUTCOME</a:t>
            </a: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109A2369-FE69-4BEC-5445-A5D95E9E9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415" y="5258658"/>
            <a:ext cx="5434891" cy="1473667"/>
          </a:xfrm>
          <a:custGeom>
            <a:avLst/>
            <a:gdLst>
              <a:gd name="connsiteX0" fmla="*/ 19689976 w 19689976"/>
              <a:gd name="connsiteY0" fmla="*/ 0 h 11419247"/>
              <a:gd name="connsiteX1" fmla="*/ 19689976 w 19689976"/>
              <a:gd name="connsiteY1" fmla="*/ 215360 h 11419247"/>
              <a:gd name="connsiteX2" fmla="*/ 19640824 w 19689976"/>
              <a:gd name="connsiteY2" fmla="*/ 221250 h 11419247"/>
              <a:gd name="connsiteX3" fmla="*/ 18150068 w 19689976"/>
              <a:gd name="connsiteY3" fmla="*/ 418216 h 11419247"/>
              <a:gd name="connsiteX4" fmla="*/ 14262486 w 19689976"/>
              <a:gd name="connsiteY4" fmla="*/ 1151996 h 11419247"/>
              <a:gd name="connsiteX5" fmla="*/ 12902224 w 19689976"/>
              <a:gd name="connsiteY5" fmla="*/ 1649452 h 11419247"/>
              <a:gd name="connsiteX6" fmla="*/ 12522342 w 19689976"/>
              <a:gd name="connsiteY6" fmla="*/ 2191301 h 11419247"/>
              <a:gd name="connsiteX7" fmla="*/ 13244246 w 19689976"/>
              <a:gd name="connsiteY7" fmla="*/ 2861105 h 11419247"/>
              <a:gd name="connsiteX8" fmla="*/ 14164578 w 19689976"/>
              <a:gd name="connsiteY8" fmla="*/ 3682364 h 11419247"/>
              <a:gd name="connsiteX9" fmla="*/ 13289938 w 19689976"/>
              <a:gd name="connsiteY9" fmla="*/ 4510152 h 11419247"/>
              <a:gd name="connsiteX10" fmla="*/ 11102031 w 19689976"/>
              <a:gd name="connsiteY10" fmla="*/ 4711224 h 11419247"/>
              <a:gd name="connsiteX11" fmla="*/ 8578627 w 19689976"/>
              <a:gd name="connsiteY11" fmla="*/ 5240016 h 11419247"/>
              <a:gd name="connsiteX12" fmla="*/ 8707865 w 19689976"/>
              <a:gd name="connsiteY12" fmla="*/ 5413668 h 11419247"/>
              <a:gd name="connsiteX13" fmla="*/ 9190877 w 19689976"/>
              <a:gd name="connsiteY13" fmla="*/ 5809283 h 11419247"/>
              <a:gd name="connsiteX14" fmla="*/ 10620326 w 19689976"/>
              <a:gd name="connsiteY14" fmla="*/ 7638511 h 11419247"/>
              <a:gd name="connsiteX15" fmla="*/ 10219558 w 19689976"/>
              <a:gd name="connsiteY15" fmla="*/ 8637341 h 11419247"/>
              <a:gd name="connsiteX16" fmla="*/ 9122993 w 19689976"/>
              <a:gd name="connsiteY16" fmla="*/ 9402458 h 11419247"/>
              <a:gd name="connsiteX17" fmla="*/ 5967761 w 19689976"/>
              <a:gd name="connsiteY17" fmla="*/ 10538381 h 11419247"/>
              <a:gd name="connsiteX18" fmla="*/ 3430250 w 19689976"/>
              <a:gd name="connsiteY18" fmla="*/ 11382727 h 11419247"/>
              <a:gd name="connsiteX19" fmla="*/ 3339249 w 19689976"/>
              <a:gd name="connsiteY19" fmla="*/ 11419247 h 11419247"/>
              <a:gd name="connsiteX20" fmla="*/ 0 w 19689976"/>
              <a:gd name="connsiteY20" fmla="*/ 11419247 h 11419247"/>
              <a:gd name="connsiteX21" fmla="*/ 410611 w 19689976"/>
              <a:gd name="connsiteY21" fmla="*/ 11137047 h 11419247"/>
              <a:gd name="connsiteX22" fmla="*/ 1954857 w 19689976"/>
              <a:gd name="connsiteY22" fmla="*/ 10321642 h 11419247"/>
              <a:gd name="connsiteX23" fmla="*/ 5650540 w 19689976"/>
              <a:gd name="connsiteY23" fmla="*/ 9108684 h 11419247"/>
              <a:gd name="connsiteX24" fmla="*/ 8232687 w 19689976"/>
              <a:gd name="connsiteY24" fmla="*/ 8284813 h 11419247"/>
              <a:gd name="connsiteX25" fmla="*/ 8997672 w 19689976"/>
              <a:gd name="connsiteY25" fmla="*/ 7638511 h 11419247"/>
              <a:gd name="connsiteX26" fmla="*/ 8026430 w 19689976"/>
              <a:gd name="connsiteY26" fmla="*/ 6327629 h 11419247"/>
              <a:gd name="connsiteX27" fmla="*/ 7275805 w 19689976"/>
              <a:gd name="connsiteY27" fmla="*/ 5240016 h 11419247"/>
              <a:gd name="connsiteX28" fmla="*/ 8788802 w 19689976"/>
              <a:gd name="connsiteY28" fmla="*/ 4293413 h 11419247"/>
              <a:gd name="connsiteX29" fmla="*/ 10904910 w 19689976"/>
              <a:gd name="connsiteY29" fmla="*/ 4113232 h 11419247"/>
              <a:gd name="connsiteX30" fmla="*/ 13069318 w 19689976"/>
              <a:gd name="connsiteY30" fmla="*/ 3682364 h 11419247"/>
              <a:gd name="connsiteX31" fmla="*/ 12440100 w 19689976"/>
              <a:gd name="connsiteY31" fmla="*/ 3055648 h 11419247"/>
              <a:gd name="connsiteX32" fmla="*/ 11622899 w 19689976"/>
              <a:gd name="connsiteY32" fmla="*/ 2191301 h 11419247"/>
              <a:gd name="connsiteX33" fmla="*/ 12190762 w 19689976"/>
              <a:gd name="connsiteY33" fmla="*/ 1470577 h 11419247"/>
              <a:gd name="connsiteX34" fmla="*/ 13711594 w 19689976"/>
              <a:gd name="connsiteY34" fmla="*/ 952230 h 11419247"/>
              <a:gd name="connsiteX35" fmla="*/ 17676196 w 19689976"/>
              <a:gd name="connsiteY35" fmla="*/ 244563 h 11419247"/>
              <a:gd name="connsiteX36" fmla="*/ 19621618 w 19689976"/>
              <a:gd name="connsiteY36" fmla="*/ 7423 h 1141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689976" h="11419247">
                <a:moveTo>
                  <a:pt x="19689976" y="0"/>
                </a:moveTo>
                <a:lnTo>
                  <a:pt x="19689976" y="215360"/>
                </a:lnTo>
                <a:lnTo>
                  <a:pt x="19640824" y="221250"/>
                </a:lnTo>
                <a:cubicBezTo>
                  <a:pt x="19165614" y="279469"/>
                  <a:pt x="18661146" y="345262"/>
                  <a:pt x="18150068" y="418216"/>
                </a:cubicBezTo>
                <a:cubicBezTo>
                  <a:pt x="16554828" y="644095"/>
                  <a:pt x="15231118" y="890864"/>
                  <a:pt x="14262486" y="1151996"/>
                </a:cubicBezTo>
                <a:cubicBezTo>
                  <a:pt x="13663292" y="1312592"/>
                  <a:pt x="13201168" y="1479717"/>
                  <a:pt x="12902224" y="1649452"/>
                </a:cubicBezTo>
                <a:cubicBezTo>
                  <a:pt x="12579782" y="1829634"/>
                  <a:pt x="12446626" y="2012426"/>
                  <a:pt x="12522342" y="2191301"/>
                </a:cubicBezTo>
                <a:cubicBezTo>
                  <a:pt x="12664634" y="2528161"/>
                  <a:pt x="12938776" y="2686147"/>
                  <a:pt x="13244246" y="2861105"/>
                </a:cubicBezTo>
                <a:cubicBezTo>
                  <a:pt x="13557552" y="3041286"/>
                  <a:pt x="13933518" y="3256720"/>
                  <a:pt x="14164578" y="3682364"/>
                </a:cubicBezTo>
                <a:cubicBezTo>
                  <a:pt x="14304260" y="3936968"/>
                  <a:pt x="14279456" y="4303858"/>
                  <a:pt x="13289938" y="4510152"/>
                </a:cubicBezTo>
                <a:cubicBezTo>
                  <a:pt x="12692050" y="4635495"/>
                  <a:pt x="11886596" y="4673360"/>
                  <a:pt x="11102031" y="4711224"/>
                </a:cubicBezTo>
                <a:cubicBezTo>
                  <a:pt x="9361888" y="4793481"/>
                  <a:pt x="8619096" y="4882265"/>
                  <a:pt x="8578627" y="5240016"/>
                </a:cubicBezTo>
                <a:cubicBezTo>
                  <a:pt x="8578627" y="5241321"/>
                  <a:pt x="8578627" y="5287020"/>
                  <a:pt x="8707865" y="5413668"/>
                </a:cubicBezTo>
                <a:cubicBezTo>
                  <a:pt x="8824050" y="5527261"/>
                  <a:pt x="9000283" y="5663049"/>
                  <a:pt x="9190877" y="5809283"/>
                </a:cubicBezTo>
                <a:cubicBezTo>
                  <a:pt x="9767877" y="6253207"/>
                  <a:pt x="10558970" y="6860339"/>
                  <a:pt x="10620326" y="7638511"/>
                </a:cubicBezTo>
                <a:cubicBezTo>
                  <a:pt x="10646434" y="7980595"/>
                  <a:pt x="10515891" y="8317455"/>
                  <a:pt x="10219558" y="8637341"/>
                </a:cubicBezTo>
                <a:cubicBezTo>
                  <a:pt x="9971525" y="8905001"/>
                  <a:pt x="9615142" y="9155688"/>
                  <a:pt x="9122993" y="9402458"/>
                </a:cubicBezTo>
                <a:cubicBezTo>
                  <a:pt x="8269240" y="9829408"/>
                  <a:pt x="7126985" y="10180631"/>
                  <a:pt x="5967761" y="10538381"/>
                </a:cubicBezTo>
                <a:cubicBezTo>
                  <a:pt x="5127224" y="10796901"/>
                  <a:pt x="4244282" y="11068458"/>
                  <a:pt x="3430250" y="11382727"/>
                </a:cubicBezTo>
                <a:lnTo>
                  <a:pt x="3339249" y="11419247"/>
                </a:lnTo>
                <a:lnTo>
                  <a:pt x="0" y="11419247"/>
                </a:lnTo>
                <a:lnTo>
                  <a:pt x="410611" y="11137047"/>
                </a:lnTo>
                <a:cubicBezTo>
                  <a:pt x="877630" y="10836969"/>
                  <a:pt x="1387973" y="10569391"/>
                  <a:pt x="1954857" y="10321642"/>
                </a:cubicBezTo>
                <a:cubicBezTo>
                  <a:pt x="3148024" y="9800684"/>
                  <a:pt x="4450846" y="9440322"/>
                  <a:pt x="5650540" y="9108684"/>
                </a:cubicBezTo>
                <a:cubicBezTo>
                  <a:pt x="6664861" y="8826662"/>
                  <a:pt x="7586498" y="8572058"/>
                  <a:pt x="8232687" y="8284813"/>
                </a:cubicBezTo>
                <a:cubicBezTo>
                  <a:pt x="8980701" y="7949259"/>
                  <a:pt x="8993755" y="7722074"/>
                  <a:pt x="8997672" y="7638511"/>
                </a:cubicBezTo>
                <a:cubicBezTo>
                  <a:pt x="9021170" y="7205033"/>
                  <a:pt x="8474193" y="6723245"/>
                  <a:pt x="8026430" y="6327629"/>
                </a:cubicBezTo>
                <a:cubicBezTo>
                  <a:pt x="7582582" y="5934627"/>
                  <a:pt x="7190951" y="5588627"/>
                  <a:pt x="7275805" y="5240016"/>
                </a:cubicBezTo>
                <a:cubicBezTo>
                  <a:pt x="7355436" y="4908378"/>
                  <a:pt x="7684405" y="4497096"/>
                  <a:pt x="8788802" y="4293413"/>
                </a:cubicBezTo>
                <a:cubicBezTo>
                  <a:pt x="9408883" y="4179821"/>
                  <a:pt x="10172562" y="4145874"/>
                  <a:pt x="10904910" y="4113232"/>
                </a:cubicBezTo>
                <a:cubicBezTo>
                  <a:pt x="12532786" y="4042727"/>
                  <a:pt x="13185502" y="3964386"/>
                  <a:pt x="13069318" y="3682364"/>
                </a:cubicBezTo>
                <a:cubicBezTo>
                  <a:pt x="12940082" y="3370311"/>
                  <a:pt x="12714242" y="3229300"/>
                  <a:pt x="12440100" y="3055648"/>
                </a:cubicBezTo>
                <a:cubicBezTo>
                  <a:pt x="12105910" y="2845437"/>
                  <a:pt x="11748220" y="2622169"/>
                  <a:pt x="11622899" y="2191301"/>
                </a:cubicBezTo>
                <a:cubicBezTo>
                  <a:pt x="11549795" y="1938004"/>
                  <a:pt x="11750831" y="1695151"/>
                  <a:pt x="12190762" y="1470577"/>
                </a:cubicBezTo>
                <a:cubicBezTo>
                  <a:pt x="12541924" y="1290396"/>
                  <a:pt x="13058876" y="1116743"/>
                  <a:pt x="13711594" y="952230"/>
                </a:cubicBezTo>
                <a:cubicBezTo>
                  <a:pt x="14716778" y="698932"/>
                  <a:pt x="16065290" y="461302"/>
                  <a:pt x="17676196" y="244563"/>
                </a:cubicBezTo>
                <a:cubicBezTo>
                  <a:pt x="18356326" y="153167"/>
                  <a:pt x="19022098" y="73848"/>
                  <a:pt x="19621618" y="7423"/>
                </a:cubicBezTo>
                <a:close/>
              </a:path>
            </a:pathLst>
          </a:custGeom>
          <a:solidFill>
            <a:srgbClr val="ABAB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 lang="en-US" sz="6530" dirty="0"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D784BF-1060-85AA-2B88-9B226217E2F9}"/>
              </a:ext>
            </a:extLst>
          </p:cNvPr>
          <p:cNvGrpSpPr/>
          <p:nvPr/>
        </p:nvGrpSpPr>
        <p:grpSpPr>
          <a:xfrm>
            <a:off x="9763326" y="3375679"/>
            <a:ext cx="1256494" cy="1958065"/>
            <a:chOff x="1529980" y="5036596"/>
            <a:chExt cx="694236" cy="1129426"/>
          </a:xfrm>
        </p:grpSpPr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230CAA0C-BFC8-0A53-1B2D-C3DDDA71FC8C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3FF9733-CFD9-9F0F-5E73-A782811C8769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6FD142-6A12-F54B-B003-AAAED1A7147B}"/>
              </a:ext>
            </a:extLst>
          </p:cNvPr>
          <p:cNvGrpSpPr/>
          <p:nvPr/>
        </p:nvGrpSpPr>
        <p:grpSpPr>
          <a:xfrm>
            <a:off x="6733129" y="6076741"/>
            <a:ext cx="277889" cy="474723"/>
            <a:chOff x="1529980" y="5036596"/>
            <a:chExt cx="694236" cy="1129426"/>
          </a:xfrm>
        </p:grpSpPr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89662826-9256-B4E4-44B1-5736811653B0}"/>
                </a:ext>
              </a:extLst>
            </p:cNvPr>
            <p:cNvSpPr/>
            <p:nvPr/>
          </p:nvSpPr>
          <p:spPr bwMode="auto">
            <a:xfrm>
              <a:off x="1529980" y="5036596"/>
              <a:ext cx="694236" cy="1129426"/>
            </a:xfrm>
            <a:custGeom>
              <a:avLst/>
              <a:gdLst>
                <a:gd name="T0" fmla="*/ 589 w 1180"/>
                <a:gd name="T1" fmla="*/ 932 h 1922"/>
                <a:gd name="T2" fmla="*/ 589 w 1180"/>
                <a:gd name="T3" fmla="*/ 932 h 1922"/>
                <a:gd name="T4" fmla="*/ 288 w 1180"/>
                <a:gd name="T5" fmla="*/ 631 h 1922"/>
                <a:gd name="T6" fmla="*/ 288 w 1180"/>
                <a:gd name="T7" fmla="*/ 631 h 1922"/>
                <a:gd name="T8" fmla="*/ 589 w 1180"/>
                <a:gd name="T9" fmla="*/ 332 h 1922"/>
                <a:gd name="T10" fmla="*/ 589 w 1180"/>
                <a:gd name="T11" fmla="*/ 332 h 1922"/>
                <a:gd name="T12" fmla="*/ 890 w 1180"/>
                <a:gd name="T13" fmla="*/ 631 h 1922"/>
                <a:gd name="T14" fmla="*/ 890 w 1180"/>
                <a:gd name="T15" fmla="*/ 631 h 1922"/>
                <a:gd name="T16" fmla="*/ 589 w 1180"/>
                <a:gd name="T17" fmla="*/ 932 h 1922"/>
                <a:gd name="T18" fmla="*/ 589 w 1180"/>
                <a:gd name="T19" fmla="*/ 0 h 1922"/>
                <a:gd name="T20" fmla="*/ 589 w 1180"/>
                <a:gd name="T21" fmla="*/ 0 h 1922"/>
                <a:gd name="T22" fmla="*/ 0 w 1180"/>
                <a:gd name="T23" fmla="*/ 589 h 1922"/>
                <a:gd name="T24" fmla="*/ 0 w 1180"/>
                <a:gd name="T25" fmla="*/ 589 h 1922"/>
                <a:gd name="T26" fmla="*/ 589 w 1180"/>
                <a:gd name="T27" fmla="*/ 1921 h 1922"/>
                <a:gd name="T28" fmla="*/ 589 w 1180"/>
                <a:gd name="T29" fmla="*/ 1921 h 1922"/>
                <a:gd name="T30" fmla="*/ 1179 w 1180"/>
                <a:gd name="T31" fmla="*/ 589 h 1922"/>
                <a:gd name="T32" fmla="*/ 1179 w 1180"/>
                <a:gd name="T33" fmla="*/ 589 h 1922"/>
                <a:gd name="T34" fmla="*/ 589 w 1180"/>
                <a:gd name="T35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0" h="1922">
                  <a:moveTo>
                    <a:pt x="589" y="932"/>
                  </a:moveTo>
                  <a:lnTo>
                    <a:pt x="589" y="932"/>
                  </a:lnTo>
                  <a:cubicBezTo>
                    <a:pt x="423" y="932"/>
                    <a:pt x="288" y="797"/>
                    <a:pt x="288" y="631"/>
                  </a:cubicBezTo>
                  <a:lnTo>
                    <a:pt x="288" y="631"/>
                  </a:lnTo>
                  <a:cubicBezTo>
                    <a:pt x="288" y="466"/>
                    <a:pt x="423" y="332"/>
                    <a:pt x="589" y="332"/>
                  </a:cubicBezTo>
                  <a:lnTo>
                    <a:pt x="589" y="332"/>
                  </a:lnTo>
                  <a:cubicBezTo>
                    <a:pt x="756" y="332"/>
                    <a:pt x="890" y="466"/>
                    <a:pt x="890" y="631"/>
                  </a:cubicBezTo>
                  <a:lnTo>
                    <a:pt x="890" y="631"/>
                  </a:lnTo>
                  <a:cubicBezTo>
                    <a:pt x="890" y="797"/>
                    <a:pt x="756" y="932"/>
                    <a:pt x="589" y="932"/>
                  </a:cubicBezTo>
                  <a:close/>
                  <a:moveTo>
                    <a:pt x="589" y="0"/>
                  </a:moveTo>
                  <a:lnTo>
                    <a:pt x="589" y="0"/>
                  </a:lnTo>
                  <a:cubicBezTo>
                    <a:pt x="264" y="0"/>
                    <a:pt x="0" y="264"/>
                    <a:pt x="0" y="589"/>
                  </a:cubicBezTo>
                  <a:lnTo>
                    <a:pt x="0" y="589"/>
                  </a:lnTo>
                  <a:cubicBezTo>
                    <a:pt x="0" y="914"/>
                    <a:pt x="589" y="1921"/>
                    <a:pt x="589" y="1921"/>
                  </a:cubicBezTo>
                  <a:lnTo>
                    <a:pt x="589" y="1921"/>
                  </a:lnTo>
                  <a:cubicBezTo>
                    <a:pt x="589" y="1921"/>
                    <a:pt x="1179" y="914"/>
                    <a:pt x="1179" y="589"/>
                  </a:cubicBezTo>
                  <a:lnTo>
                    <a:pt x="1179" y="589"/>
                  </a:lnTo>
                  <a:cubicBezTo>
                    <a:pt x="1179" y="264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540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0415D21-6110-69D9-5E27-EFA49DFD78F5}"/>
                </a:ext>
              </a:extLst>
            </p:cNvPr>
            <p:cNvSpPr/>
            <p:nvPr/>
          </p:nvSpPr>
          <p:spPr>
            <a:xfrm>
              <a:off x="1667033" y="5214609"/>
              <a:ext cx="396000" cy="3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7F7F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DC8E7558-5E4A-A665-3816-D048E2392EF0}"/>
              </a:ext>
            </a:extLst>
          </p:cNvPr>
          <p:cNvSpPr txBox="1">
            <a:spLocks/>
          </p:cNvSpPr>
          <p:nvPr/>
        </p:nvSpPr>
        <p:spPr>
          <a:xfrm>
            <a:off x="393046" y="342959"/>
            <a:ext cx="2610886" cy="22561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342900" lvl="1" indent="-342900"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NACDev &amp; National Service Placement</a:t>
            </a:r>
          </a:p>
          <a:p>
            <a:pPr marL="0" lvl="1"/>
            <a:br>
              <a:rPr lang="en-US" sz="700" kern="0" dirty="0">
                <a:solidFill>
                  <a:sysClr val="windowText" lastClr="000000"/>
                </a:solidFill>
              </a:rPr>
            </a:br>
            <a:r>
              <a:rPr lang="en-US" sz="1000" kern="0" dirty="0">
                <a:solidFill>
                  <a:sysClr val="windowText" lastClr="000000"/>
                </a:solidFill>
              </a:rPr>
              <a:t>GOAL: Expand ASG intake of NSS placement participants by securing additional postings with insurers</a:t>
            </a:r>
            <a:br>
              <a:rPr lang="en-US" sz="1000" kern="0" dirty="0">
                <a:solidFill>
                  <a:sysClr val="windowText" lastClr="000000"/>
                </a:solidFill>
              </a:rPr>
            </a:br>
            <a:r>
              <a:rPr lang="en-US" sz="1000" kern="0" dirty="0">
                <a:solidFill>
                  <a:sysClr val="windowText" lastClr="000000"/>
                </a:solidFill>
              </a:rPr>
              <a:t>launch the NACDev Program with non-life insurers to sustained actuarial functions</a:t>
            </a:r>
            <a:br>
              <a:rPr lang="en-US" sz="1000" kern="0" dirty="0">
                <a:solidFill>
                  <a:sysClr val="windowText" lastClr="000000"/>
                </a:solidFill>
              </a:rPr>
            </a:br>
            <a:br>
              <a:rPr lang="en-US" sz="1000" kern="0" dirty="0">
                <a:solidFill>
                  <a:sysClr val="windowText" lastClr="000000"/>
                </a:solidFill>
              </a:rPr>
            </a:br>
            <a:r>
              <a:rPr lang="en-US" sz="1000" kern="0" dirty="0">
                <a:solidFill>
                  <a:sysClr val="windowText" lastClr="000000"/>
                </a:solidFill>
              </a:rPr>
              <a:t>STATUS: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0" dirty="0">
                <a:solidFill>
                  <a:schemeClr val="tx1"/>
                </a:solidFill>
                <a:latin typeface="+mn-lt"/>
                <a:cs typeface="+mn-cs"/>
              </a:rPr>
              <a:t>O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ngoing and recurrent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Non-Life Insurers with 20-27 trainees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undergoing training now</a:t>
            </a:r>
            <a:endParaRPr lang="en-US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3B4BDD-C811-833C-9BDA-30982912DE01}"/>
              </a:ext>
            </a:extLst>
          </p:cNvPr>
          <p:cNvSpPr txBox="1">
            <a:spLocks/>
          </p:cNvSpPr>
          <p:nvPr/>
        </p:nvSpPr>
        <p:spPr>
          <a:xfrm>
            <a:off x="3173773" y="342959"/>
            <a:ext cx="2610887" cy="225618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sz="1600" dirty="0"/>
              <a:t>2. Mentorship Program</a:t>
            </a:r>
            <a:br>
              <a:rPr lang="en-US" dirty="0"/>
            </a:br>
            <a:endParaRPr lang="en-US" dirty="0"/>
          </a:p>
          <a:p>
            <a:r>
              <a:rPr lang="en-US" sz="1200" dirty="0"/>
              <a:t>GOAL: Place actuarial mentees in GAIN mentorship program </a:t>
            </a:r>
            <a:br>
              <a:rPr lang="en-US" sz="1200" dirty="0"/>
            </a:br>
            <a:br>
              <a:rPr lang="en-US" sz="1200" dirty="0"/>
            </a:br>
            <a:r>
              <a:rPr lang="en-US" sz="1200" dirty="0"/>
              <a:t>STATUS: </a:t>
            </a:r>
            <a:br>
              <a:rPr lang="en-US" sz="1200" dirty="0"/>
            </a:br>
            <a:r>
              <a:rPr lang="en-US" sz="1200" dirty="0"/>
              <a:t>1. Seven mentor/mentee pairings was concluded in 2024</a:t>
            </a:r>
            <a:br>
              <a:rPr lang="en-US" sz="1200" dirty="0"/>
            </a:br>
            <a:r>
              <a:rPr lang="en-US" sz="1200" dirty="0"/>
              <a:t>2. </a:t>
            </a:r>
            <a:r>
              <a:rPr lang="en-US" sz="1200" dirty="0">
                <a:latin typeface="+mn-lt"/>
                <a:ea typeface="+mn-ea"/>
                <a:cs typeface="+mn-cs"/>
              </a:rPr>
              <a:t>A new mentorship program to start in 2025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DBBA60-BD78-4F7D-A663-3B3F612DFB1C}"/>
              </a:ext>
            </a:extLst>
          </p:cNvPr>
          <p:cNvSpPr txBox="1">
            <a:spLocks/>
          </p:cNvSpPr>
          <p:nvPr/>
        </p:nvSpPr>
        <p:spPr>
          <a:xfrm>
            <a:off x="6017352" y="437388"/>
            <a:ext cx="2610887" cy="2256185"/>
          </a:xfrm>
          <a:prstGeom prst="rect">
            <a:avLst/>
          </a:prstGeom>
          <a:noFill/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lvl="1" algn="l" rtl="0"/>
            <a:r>
              <a:rPr lang="en-US" sz="1400" kern="0" dirty="0">
                <a:solidFill>
                  <a:sysClr val="windowText" lastClr="000000"/>
                </a:solidFill>
              </a:rPr>
              <a:t>3. </a:t>
            </a:r>
            <a:r>
              <a:rPr lang="en-US" sz="1600" kern="0" dirty="0">
                <a:solidFill>
                  <a:sysClr val="windowText" lastClr="000000"/>
                </a:solidFill>
              </a:rPr>
              <a:t>Microinsurance Toolkits</a:t>
            </a:r>
          </a:p>
          <a:p>
            <a:pPr marL="0" lvl="1" algn="l" rtl="0"/>
            <a:br>
              <a:rPr lang="en-US" sz="14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GOAL: Encourage microinsurance product offerings by developing and updating pricing toolkits for industry use. Leverage toolkits within mentoring and training programs.</a:t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STATUS: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 complete and awaiting feedback from MI expert on the tool</a:t>
            </a:r>
            <a:endParaRPr lang="en-US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A476510-8CE0-BBEA-5FB2-682F06F8B235}"/>
              </a:ext>
            </a:extLst>
          </p:cNvPr>
          <p:cNvSpPr txBox="1">
            <a:spLocks/>
          </p:cNvSpPr>
          <p:nvPr/>
        </p:nvSpPr>
        <p:spPr>
          <a:xfrm>
            <a:off x="8798080" y="378272"/>
            <a:ext cx="3008452" cy="2941986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635" lvl="3" algn="l" defTabSz="914377" rtl="0">
              <a:spcAft>
                <a:spcPts val="600"/>
              </a:spcAft>
              <a:buSzPct val="100000"/>
              <a:defRPr/>
            </a:pP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600" kern="0" dirty="0">
                <a:solidFill>
                  <a:sysClr val="windowText" lastClr="000000"/>
                </a:solidFill>
              </a:rPr>
              <a:t>4. Mortality Tables- Assured &amp; National</a:t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GOAL: Near term goal is to develop assured life mortality tables hosted by NIC for the industry and national population mortality tables facilitated by GSS for the nation</a:t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STATUS:</a:t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1.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75% completed: data collected, cleaned &amp; preprocessed, mortality rate estimated</a:t>
            </a:r>
            <a:br>
              <a:rPr lang="en-US" sz="1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Table Construction and validation &amp; testing pending financial provision of $35,000 to be funded by Africa Re</a:t>
            </a:r>
            <a:br>
              <a:rPr lang="en-US" sz="1200" b="1" kern="1200" dirty="0">
                <a:solidFill>
                  <a:schemeClr val="accent4"/>
                </a:solidFill>
                <a:latin typeface="Arial"/>
                <a:ea typeface="+mn-ea"/>
                <a:cs typeface="+mn-cs"/>
              </a:rPr>
            </a:br>
            <a:br>
              <a:rPr lang="en-US" sz="1200" kern="0" dirty="0">
                <a:solidFill>
                  <a:sysClr val="windowText" lastClr="000000"/>
                </a:solidFill>
              </a:rPr>
            </a:br>
            <a:endParaRPr lang="en-US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BD5C8F3-43B1-23BB-9296-966E88785C85}"/>
              </a:ext>
            </a:extLst>
          </p:cNvPr>
          <p:cNvSpPr txBox="1">
            <a:spLocks/>
          </p:cNvSpPr>
          <p:nvPr/>
        </p:nvSpPr>
        <p:spPr>
          <a:xfrm>
            <a:off x="385468" y="2965155"/>
            <a:ext cx="2610886" cy="238539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635" lvl="3" algn="l" defTabSz="914377" rtl="0">
              <a:spcAft>
                <a:spcPts val="600"/>
              </a:spcAft>
              <a:buSzPct val="100000"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5. Actuarial Bill &amp; Regulations</a:t>
            </a:r>
            <a:br>
              <a:rPr lang="en-US" sz="1600" kern="0" dirty="0">
                <a:solidFill>
                  <a:sysClr val="windowText" lastClr="000000"/>
                </a:solidFill>
              </a:rPr>
            </a:br>
            <a:br>
              <a:rPr lang="en-US" sz="16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GOAL: To pass actuarial professional and regulatory requirement regulations for Ghana </a:t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STATUS</a:t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1.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draft is under legal review</a:t>
            </a:r>
            <a:b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Currently partnering regulators (NIC, NHIA, &amp; NPRA) on actuarial practice</a:t>
            </a:r>
            <a:endParaRPr lang="en-US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F4CFD72-CB73-A653-6998-CF9CDDE7FA7B}"/>
              </a:ext>
            </a:extLst>
          </p:cNvPr>
          <p:cNvSpPr txBox="1">
            <a:spLocks/>
          </p:cNvSpPr>
          <p:nvPr/>
        </p:nvSpPr>
        <p:spPr>
          <a:xfrm>
            <a:off x="3173774" y="2965154"/>
            <a:ext cx="2610886" cy="2385391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lvl="1" algn="l" rtl="0"/>
            <a:r>
              <a:rPr lang="en-US" sz="1600" kern="0" dirty="0">
                <a:solidFill>
                  <a:sysClr val="windowText" lastClr="000000"/>
                </a:solidFill>
              </a:rPr>
              <a:t>6. Senior Management Education Seminars</a:t>
            </a:r>
            <a:br>
              <a:rPr lang="en-US" sz="1600" kern="0" dirty="0">
                <a:solidFill>
                  <a:sysClr val="windowText" lastClr="000000"/>
                </a:solidFill>
              </a:rPr>
            </a:br>
            <a:br>
              <a:rPr lang="en-US" sz="16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GOAL: Educate non-actuarial professionals on the value of actuaries to their organization, thereby bolstering the economic viability of insurers</a:t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STATUS: </a:t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1.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training completed. </a:t>
            </a:r>
            <a:b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2. 2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training to be in August 2025</a:t>
            </a:r>
            <a:b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CD0D62B-FAF2-7C79-BCCC-A6CD7B33A75E}"/>
              </a:ext>
            </a:extLst>
          </p:cNvPr>
          <p:cNvSpPr txBox="1">
            <a:spLocks/>
          </p:cNvSpPr>
          <p:nvPr/>
        </p:nvSpPr>
        <p:spPr>
          <a:xfrm>
            <a:off x="6008660" y="2965154"/>
            <a:ext cx="2610886" cy="238539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marL="0" lvl="1" algn="l" rtl="0"/>
            <a:br>
              <a:rPr lang="en-US" sz="1600" kern="0" dirty="0">
                <a:solidFill>
                  <a:sysClr val="windowText" lastClr="000000"/>
                </a:solidFill>
              </a:rPr>
            </a:br>
            <a:br>
              <a:rPr lang="en-US" sz="1600" kern="0" dirty="0">
                <a:solidFill>
                  <a:sysClr val="windowText" lastClr="000000"/>
                </a:solidFill>
              </a:rPr>
            </a:br>
            <a:r>
              <a:rPr lang="en-US" sz="1600" kern="0" dirty="0">
                <a:solidFill>
                  <a:sysClr val="windowText" lastClr="000000"/>
                </a:solidFill>
              </a:rPr>
              <a:t>7. Aggregated Data Repository</a:t>
            </a:r>
            <a:br>
              <a:rPr lang="en-US" sz="1600" kern="0" dirty="0">
                <a:solidFill>
                  <a:sysClr val="windowText" lastClr="000000"/>
                </a:solidFill>
              </a:rPr>
            </a:br>
            <a:br>
              <a:rPr lang="en-US" sz="16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GOAL: Establish means of hosting aggregated public data set repository of risk profiles, claims experience and other financial data, and potentially a data subset for microinsurance</a:t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r>
              <a:rPr lang="en-US" sz="1200" kern="0" dirty="0">
                <a:solidFill>
                  <a:sysClr val="windowText" lastClr="000000"/>
                </a:solidFill>
              </a:rPr>
              <a:t>STATUS: </a:t>
            </a:r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Project documentation yet to be presented</a:t>
            </a:r>
            <a:b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</a:br>
            <a:br>
              <a:rPr lang="en-US" sz="1600" kern="0" dirty="0">
                <a:solidFill>
                  <a:sysClr val="windowText" lastClr="000000"/>
                </a:solidFill>
              </a:rPr>
            </a:br>
            <a:b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42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rBXLfPuxm3QOk.BDCf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rBXLfPuxm3QOk.BDCf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wofFLDosU8pWsWzCzx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8D652F"/>
      </a:accent1>
      <a:accent2>
        <a:srgbClr val="B04C4C"/>
      </a:accent2>
      <a:accent3>
        <a:srgbClr val="2B5181"/>
      </a:accent3>
      <a:accent4>
        <a:srgbClr val="398769"/>
      </a:accent4>
      <a:accent5>
        <a:srgbClr val="B04C4C"/>
      </a:accent5>
      <a:accent6>
        <a:srgbClr val="2B5181"/>
      </a:accent6>
      <a:hlink>
        <a:srgbClr val="8D652F"/>
      </a:hlink>
      <a:folHlink>
        <a:srgbClr val="8D652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02DB1D2-A15E-4D56-B8AC-BD6970975512}" vid="{ADCF3A02-FDA7-47D6-85B7-34F21A2C0C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7" ma:contentTypeDescription="Create a new document." ma:contentTypeScope="" ma:versionID="71aff31462b4074963b8c698d1c1c68f">
  <xsd:schema xmlns:xsd="http://www.w3.org/2001/XMLSchema" xmlns:xs="http://www.w3.org/2001/XMLSchema" xmlns:p="http://schemas.microsoft.com/office/2006/metadata/properties" xmlns:ns2="6dc4bcd6-49db-4c07-9060-8acfc67cef9f" xmlns:ns3="fb0879af-3eba-417a-a55a-ffe6dcd6ca77" targetNamespace="http://schemas.microsoft.com/office/2006/metadata/properties" ma:root="true" ma:fieldsID="e3831fb232ece3fdb834cba9867a0e69" ns2:_="" ns3:_=""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1C5244-B45A-4BBC-BDC1-B973D3ED34F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dc4bcd6-49db-4c07-9060-8acfc67cef9f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2F0602-F80C-4DEC-9431-C2D33510D4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A95BD8-8320-4244-B303-909C09E2502E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</TotalTime>
  <Words>1530</Words>
  <Application>Microsoft Macintosh PowerPoint</Application>
  <PresentationFormat>Widescreen</PresentationFormat>
  <Paragraphs>246</Paragraphs>
  <Slides>13</Slides>
  <Notes>2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Trebuchet MS</vt:lpstr>
      <vt:lpstr>Wingdings</vt:lpstr>
      <vt:lpstr>Office Theme</vt:lpstr>
      <vt:lpstr>think-cell Slide</vt:lpstr>
      <vt:lpstr>UNDP-MILLIMAN GLOBAL ACTUARIAL INITIATIVE</vt:lpstr>
      <vt:lpstr>outline</vt:lpstr>
      <vt:lpstr>PowerPoint Presentation</vt:lpstr>
      <vt:lpstr>INDUSTRY-WIDE KEY ACTUARIAL DEVELOPMENT EFFORT</vt:lpstr>
      <vt:lpstr>ACTUARIAL LANDSCAPE 2018</vt:lpstr>
      <vt:lpstr>PowerPoint Presentation</vt:lpstr>
      <vt:lpstr>REGULATIONS AND ACT EFFORTS 2021 </vt:lpstr>
      <vt:lpstr>EDUCATION EFFORTS 2023</vt:lpstr>
      <vt:lpstr>UNDP – MILLIMAN GAIN INTERVENTIONS &amp; OUTCOME</vt:lpstr>
      <vt:lpstr>APPROACH &amp; OUTCOME</vt:lpstr>
      <vt:lpstr>PROJECT STATUS CHART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history</dc:title>
  <dc:creator>Abiba Zakariah</dc:creator>
  <cp:lastModifiedBy>Abiba Zakariah</cp:lastModifiedBy>
  <cp:revision>4</cp:revision>
  <dcterms:created xsi:type="dcterms:W3CDTF">2025-05-23T07:28:08Z</dcterms:created>
  <dcterms:modified xsi:type="dcterms:W3CDTF">2025-05-25T14:07:19Z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