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8.jpg" ContentType="image/jpg"/>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3">
  <p:sldMasterIdLst>
    <p:sldMasterId id="2147483657" r:id="rId1"/>
  </p:sldMasterIdLst>
  <p:notesMasterIdLst>
    <p:notesMasterId r:id="rId40"/>
  </p:notesMasterIdLst>
  <p:sldIdLst>
    <p:sldId id="798" r:id="rId2"/>
    <p:sldId id="563" r:id="rId3"/>
    <p:sldId id="445" r:id="rId4"/>
    <p:sldId id="699" r:id="rId5"/>
    <p:sldId id="815" r:id="rId6"/>
    <p:sldId id="700" r:id="rId7"/>
    <p:sldId id="812" r:id="rId8"/>
    <p:sldId id="702" r:id="rId9"/>
    <p:sldId id="703" r:id="rId10"/>
    <p:sldId id="829" r:id="rId11"/>
    <p:sldId id="830" r:id="rId12"/>
    <p:sldId id="808" r:id="rId13"/>
    <p:sldId id="833" r:id="rId14"/>
    <p:sldId id="839" r:id="rId15"/>
    <p:sldId id="810" r:id="rId16"/>
    <p:sldId id="811" r:id="rId17"/>
    <p:sldId id="818" r:id="rId18"/>
    <p:sldId id="816" r:id="rId19"/>
    <p:sldId id="851" r:id="rId20"/>
    <p:sldId id="849" r:id="rId21"/>
    <p:sldId id="850" r:id="rId22"/>
    <p:sldId id="813" r:id="rId23"/>
    <p:sldId id="814" r:id="rId24"/>
    <p:sldId id="799" r:id="rId25"/>
    <p:sldId id="821" r:id="rId26"/>
    <p:sldId id="822" r:id="rId27"/>
    <p:sldId id="826" r:id="rId28"/>
    <p:sldId id="824" r:id="rId29"/>
    <p:sldId id="825" r:id="rId30"/>
    <p:sldId id="837" r:id="rId31"/>
    <p:sldId id="834" r:id="rId32"/>
    <p:sldId id="831" r:id="rId33"/>
    <p:sldId id="841" r:id="rId34"/>
    <p:sldId id="840" r:id="rId35"/>
    <p:sldId id="848" r:id="rId36"/>
    <p:sldId id="842" r:id="rId37"/>
    <p:sldId id="780" r:id="rId38"/>
    <p:sldId id="784" r:id="rId39"/>
  </p:sldIdLst>
  <p:sldSz cx="9144000" cy="5143500" type="screen16x9"/>
  <p:notesSz cx="7010400" cy="9296400"/>
  <p:embeddedFontLst>
    <p:embeddedFont>
      <p:font typeface="Trebuchet MS" panose="020B0603020202020204" pitchFamily="34" charset="0"/>
      <p:regular r:id="rId41"/>
      <p:bold r:id="rId42"/>
      <p:italic r:id="rId43"/>
      <p:boldItalic r:id="rId44"/>
    </p:embeddedFont>
    <p:embeddedFont>
      <p:font typeface="Agency FB" panose="020B0503020202020204" pitchFamily="34" charset="0"/>
      <p:regular r:id="rId45"/>
      <p:bold r:id="rId46"/>
    </p:embeddedFont>
    <p:embeddedFont>
      <p:font typeface="Calibri" panose="020F0502020204030204" pitchFamily="34" charset="0"/>
      <p:regular r:id="rId47"/>
      <p:bold r:id="rId48"/>
      <p:italic r:id="rId49"/>
      <p:boldItalic r:id="rId50"/>
    </p:embeddedFont>
    <p:embeddedFont>
      <p:font typeface="Amatic SC" panose="020B0604020202020204" charset="0"/>
      <p:regular r:id="rId51"/>
      <p:bold r:id="rId52"/>
    </p:embeddedFont>
    <p:embeddedFont>
      <p:font typeface="Caveat" panose="020B0604020202020204" charset="0"/>
      <p:regular r:id="rId53"/>
      <p:bold r:id="rId54"/>
    </p:embeddedFont>
    <p:embeddedFont>
      <p:font typeface="FrankRuehl"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437605-6309-4B55-B3B1-F9DC94B42C5A}">
  <a:tblStyle styleId="{AD437605-6309-4B55-B3B1-F9DC94B42C5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624" autoAdjust="0"/>
  </p:normalViewPr>
  <p:slideViewPr>
    <p:cSldViewPr>
      <p:cViewPr varScale="1">
        <p:scale>
          <a:sx n="90" d="100"/>
          <a:sy n="90" d="100"/>
        </p:scale>
        <p:origin x="780" y="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45D18-6591-4331-83C8-CC9278B0C5B1}"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04C81265-AE87-47A3-BAE7-8DEDD49A1E70}">
      <dgm:prSet phldrT="[Text]"/>
      <dgm:spPr/>
      <dgm:t>
        <a:bodyPr/>
        <a:lstStyle/>
        <a:p>
          <a:r>
            <a:rPr lang="en-US" dirty="0" smtClean="0">
              <a:latin typeface="Caveat" charset="0"/>
            </a:rPr>
            <a:t>Regulatory Prospects and challenges </a:t>
          </a:r>
          <a:endParaRPr lang="en-US" dirty="0">
            <a:latin typeface="Caveat" charset="0"/>
          </a:endParaRPr>
        </a:p>
      </dgm:t>
    </dgm:pt>
    <dgm:pt modelId="{1FAF0089-C02A-42C9-8985-C3E2EBFF0101}" type="parTrans" cxnId="{2AAC0032-612E-4E41-9BE9-AED023A085D8}">
      <dgm:prSet/>
      <dgm:spPr/>
      <dgm:t>
        <a:bodyPr/>
        <a:lstStyle/>
        <a:p>
          <a:endParaRPr lang="en-US">
            <a:latin typeface="Caveat" charset="0"/>
          </a:endParaRPr>
        </a:p>
      </dgm:t>
    </dgm:pt>
    <dgm:pt modelId="{E5A20468-113D-4655-96C7-90AAD717D05E}" type="sibTrans" cxnId="{2AAC0032-612E-4E41-9BE9-AED023A085D8}">
      <dgm:prSet/>
      <dgm:spPr/>
      <dgm:t>
        <a:bodyPr/>
        <a:lstStyle/>
        <a:p>
          <a:endParaRPr lang="en-US">
            <a:latin typeface="Caveat" charset="0"/>
          </a:endParaRPr>
        </a:p>
      </dgm:t>
    </dgm:pt>
    <dgm:pt modelId="{2A6DB3BA-EEB4-4F2A-B658-2732DEB1974B}">
      <dgm:prSet phldrT="[Text]"/>
      <dgm:spPr/>
      <dgm:t>
        <a:bodyPr/>
        <a:lstStyle/>
        <a:p>
          <a:r>
            <a:rPr lang="en-US" dirty="0" smtClean="0">
              <a:latin typeface="Caveat" charset="0"/>
            </a:rPr>
            <a:t>The road ahead</a:t>
          </a:r>
          <a:endParaRPr lang="en-US" dirty="0">
            <a:latin typeface="Caveat" charset="0"/>
          </a:endParaRPr>
        </a:p>
      </dgm:t>
    </dgm:pt>
    <dgm:pt modelId="{BA2ACAF6-4B88-4688-99F5-6683390D177B}" type="parTrans" cxnId="{86DA48F7-FEEF-439B-A18B-9E222FA06788}">
      <dgm:prSet/>
      <dgm:spPr/>
      <dgm:t>
        <a:bodyPr/>
        <a:lstStyle/>
        <a:p>
          <a:endParaRPr lang="en-US">
            <a:latin typeface="Caveat" charset="0"/>
          </a:endParaRPr>
        </a:p>
      </dgm:t>
    </dgm:pt>
    <dgm:pt modelId="{F40C3F99-45EE-4FD4-AAA4-6BB3CF8BC617}" type="sibTrans" cxnId="{86DA48F7-FEEF-439B-A18B-9E222FA06788}">
      <dgm:prSet/>
      <dgm:spPr/>
      <dgm:t>
        <a:bodyPr/>
        <a:lstStyle/>
        <a:p>
          <a:endParaRPr lang="en-US">
            <a:latin typeface="Caveat" charset="0"/>
          </a:endParaRPr>
        </a:p>
      </dgm:t>
    </dgm:pt>
    <dgm:pt modelId="{9AD10A12-7C28-4CE1-992F-76F8A7DDE7D0}">
      <dgm:prSet/>
      <dgm:spPr/>
      <dgm:t>
        <a:bodyPr/>
        <a:lstStyle/>
        <a:p>
          <a:r>
            <a:rPr lang="en-US" dirty="0" smtClean="0">
              <a:latin typeface="Caveat" charset="0"/>
            </a:rPr>
            <a:t>Characterizing the African Market</a:t>
          </a:r>
          <a:endParaRPr lang="en-US" dirty="0">
            <a:latin typeface="Caveat" charset="0"/>
          </a:endParaRPr>
        </a:p>
      </dgm:t>
    </dgm:pt>
    <dgm:pt modelId="{7E3CF1D6-3EA1-41A5-800B-3770FDC01A37}" type="parTrans" cxnId="{88F4ADB8-B6EC-4596-BD40-64409CFB0B15}">
      <dgm:prSet/>
      <dgm:spPr/>
      <dgm:t>
        <a:bodyPr/>
        <a:lstStyle/>
        <a:p>
          <a:endParaRPr lang="en-US"/>
        </a:p>
      </dgm:t>
    </dgm:pt>
    <dgm:pt modelId="{FCC8B7B2-1201-4D17-8CDD-2974B917B9A2}" type="sibTrans" cxnId="{88F4ADB8-B6EC-4596-BD40-64409CFB0B15}">
      <dgm:prSet/>
      <dgm:spPr/>
      <dgm:t>
        <a:bodyPr/>
        <a:lstStyle/>
        <a:p>
          <a:endParaRPr lang="en-US"/>
        </a:p>
      </dgm:t>
    </dgm:pt>
    <dgm:pt modelId="{58441A5B-FB80-44DC-9800-8AC7BFEF6ACD}" type="pres">
      <dgm:prSet presAssocID="{0A545D18-6591-4331-83C8-CC9278B0C5B1}" presName="Name0" presStyleCnt="0">
        <dgm:presLayoutVars>
          <dgm:chMax val="7"/>
          <dgm:chPref val="7"/>
          <dgm:dir/>
        </dgm:presLayoutVars>
      </dgm:prSet>
      <dgm:spPr/>
      <dgm:t>
        <a:bodyPr/>
        <a:lstStyle/>
        <a:p>
          <a:endParaRPr lang="en-US"/>
        </a:p>
      </dgm:t>
    </dgm:pt>
    <dgm:pt modelId="{FDB47ADC-4DF4-4713-B15F-BAF97CA334E9}" type="pres">
      <dgm:prSet presAssocID="{0A545D18-6591-4331-83C8-CC9278B0C5B1}" presName="Name1" presStyleCnt="0"/>
      <dgm:spPr/>
    </dgm:pt>
    <dgm:pt modelId="{AC6AACCE-B0E5-48BD-B71D-5D843326E28E}" type="pres">
      <dgm:prSet presAssocID="{0A545D18-6591-4331-83C8-CC9278B0C5B1}" presName="cycle" presStyleCnt="0"/>
      <dgm:spPr/>
    </dgm:pt>
    <dgm:pt modelId="{62EBDFB2-A3F2-4F3B-A187-DB441B363017}" type="pres">
      <dgm:prSet presAssocID="{0A545D18-6591-4331-83C8-CC9278B0C5B1}" presName="srcNode" presStyleLbl="node1" presStyleIdx="0" presStyleCnt="3"/>
      <dgm:spPr/>
    </dgm:pt>
    <dgm:pt modelId="{2F62D2D6-6795-4B21-AD5E-51EEB6FF849A}" type="pres">
      <dgm:prSet presAssocID="{0A545D18-6591-4331-83C8-CC9278B0C5B1}" presName="conn" presStyleLbl="parChTrans1D2" presStyleIdx="0" presStyleCnt="1"/>
      <dgm:spPr/>
      <dgm:t>
        <a:bodyPr/>
        <a:lstStyle/>
        <a:p>
          <a:endParaRPr lang="en-US"/>
        </a:p>
      </dgm:t>
    </dgm:pt>
    <dgm:pt modelId="{11074047-646D-4692-974B-A9F08C2AB35F}" type="pres">
      <dgm:prSet presAssocID="{0A545D18-6591-4331-83C8-CC9278B0C5B1}" presName="extraNode" presStyleLbl="node1" presStyleIdx="0" presStyleCnt="3"/>
      <dgm:spPr/>
    </dgm:pt>
    <dgm:pt modelId="{007390B9-F02E-4FA7-A762-DCDC827B2ED4}" type="pres">
      <dgm:prSet presAssocID="{0A545D18-6591-4331-83C8-CC9278B0C5B1}" presName="dstNode" presStyleLbl="node1" presStyleIdx="0" presStyleCnt="3"/>
      <dgm:spPr/>
    </dgm:pt>
    <dgm:pt modelId="{EEB28BC0-47C0-4071-9D05-91DBA479FC43}" type="pres">
      <dgm:prSet presAssocID="{9AD10A12-7C28-4CE1-992F-76F8A7DDE7D0}" presName="text_1" presStyleLbl="node1" presStyleIdx="0" presStyleCnt="3">
        <dgm:presLayoutVars>
          <dgm:bulletEnabled val="1"/>
        </dgm:presLayoutVars>
      </dgm:prSet>
      <dgm:spPr/>
      <dgm:t>
        <a:bodyPr/>
        <a:lstStyle/>
        <a:p>
          <a:endParaRPr lang="en-US"/>
        </a:p>
      </dgm:t>
    </dgm:pt>
    <dgm:pt modelId="{706E72A1-43C0-4872-AA44-E7E2FEFD39C1}" type="pres">
      <dgm:prSet presAssocID="{9AD10A12-7C28-4CE1-992F-76F8A7DDE7D0}" presName="accent_1" presStyleCnt="0"/>
      <dgm:spPr/>
    </dgm:pt>
    <dgm:pt modelId="{FA9298F9-499A-4FBE-8CC1-A4285D706F67}" type="pres">
      <dgm:prSet presAssocID="{9AD10A12-7C28-4CE1-992F-76F8A7DDE7D0}" presName="accentRepeatNode" presStyleLbl="solidFgAcc1" presStyleIdx="0" presStyleCnt="3"/>
      <dgm:spPr/>
    </dgm:pt>
    <dgm:pt modelId="{54DF1373-E39B-4808-9015-CBFEB014915B}" type="pres">
      <dgm:prSet presAssocID="{04C81265-AE87-47A3-BAE7-8DEDD49A1E70}" presName="text_2" presStyleLbl="node1" presStyleIdx="1" presStyleCnt="3">
        <dgm:presLayoutVars>
          <dgm:bulletEnabled val="1"/>
        </dgm:presLayoutVars>
      </dgm:prSet>
      <dgm:spPr/>
      <dgm:t>
        <a:bodyPr/>
        <a:lstStyle/>
        <a:p>
          <a:endParaRPr lang="en-US"/>
        </a:p>
      </dgm:t>
    </dgm:pt>
    <dgm:pt modelId="{AA79E093-0EA1-4DAA-A939-45CB05E64869}" type="pres">
      <dgm:prSet presAssocID="{04C81265-AE87-47A3-BAE7-8DEDD49A1E70}" presName="accent_2" presStyleCnt="0"/>
      <dgm:spPr/>
    </dgm:pt>
    <dgm:pt modelId="{26C4969C-9A1B-4CAB-83EB-1C1CF5EEFE18}" type="pres">
      <dgm:prSet presAssocID="{04C81265-AE87-47A3-BAE7-8DEDD49A1E70}" presName="accentRepeatNode" presStyleLbl="solidFgAcc1" presStyleIdx="1" presStyleCnt="3"/>
      <dgm:spPr/>
    </dgm:pt>
    <dgm:pt modelId="{046E5BBF-7D9C-4AC1-9277-A68F22E0E40A}" type="pres">
      <dgm:prSet presAssocID="{2A6DB3BA-EEB4-4F2A-B658-2732DEB1974B}" presName="text_3" presStyleLbl="node1" presStyleIdx="2" presStyleCnt="3">
        <dgm:presLayoutVars>
          <dgm:bulletEnabled val="1"/>
        </dgm:presLayoutVars>
      </dgm:prSet>
      <dgm:spPr/>
      <dgm:t>
        <a:bodyPr/>
        <a:lstStyle/>
        <a:p>
          <a:endParaRPr lang="en-US"/>
        </a:p>
      </dgm:t>
    </dgm:pt>
    <dgm:pt modelId="{991B943F-9E9B-45D9-9E17-01E0B99AC98E}" type="pres">
      <dgm:prSet presAssocID="{2A6DB3BA-EEB4-4F2A-B658-2732DEB1974B}" presName="accent_3" presStyleCnt="0"/>
      <dgm:spPr/>
    </dgm:pt>
    <dgm:pt modelId="{96EE8A71-A565-4993-9F7C-8769AF6BF28B}" type="pres">
      <dgm:prSet presAssocID="{2A6DB3BA-EEB4-4F2A-B658-2732DEB1974B}" presName="accentRepeatNode" presStyleLbl="solidFgAcc1" presStyleIdx="2" presStyleCnt="3"/>
      <dgm:spPr/>
    </dgm:pt>
  </dgm:ptLst>
  <dgm:cxnLst>
    <dgm:cxn modelId="{2AAC0032-612E-4E41-9BE9-AED023A085D8}" srcId="{0A545D18-6591-4331-83C8-CC9278B0C5B1}" destId="{04C81265-AE87-47A3-BAE7-8DEDD49A1E70}" srcOrd="1" destOrd="0" parTransId="{1FAF0089-C02A-42C9-8985-C3E2EBFF0101}" sibTransId="{E5A20468-113D-4655-96C7-90AAD717D05E}"/>
    <dgm:cxn modelId="{68DB0F84-EC20-47AE-B1BF-DE1DE117EA26}" type="presOf" srcId="{FCC8B7B2-1201-4D17-8CDD-2974B917B9A2}" destId="{2F62D2D6-6795-4B21-AD5E-51EEB6FF849A}" srcOrd="0" destOrd="0" presId="urn:microsoft.com/office/officeart/2008/layout/VerticalCurvedList"/>
    <dgm:cxn modelId="{13B14B2B-892D-4AA8-9DBA-7C7B1D34F607}" type="presOf" srcId="{9AD10A12-7C28-4CE1-992F-76F8A7DDE7D0}" destId="{EEB28BC0-47C0-4071-9D05-91DBA479FC43}" srcOrd="0" destOrd="0" presId="urn:microsoft.com/office/officeart/2008/layout/VerticalCurvedList"/>
    <dgm:cxn modelId="{2032FFF1-213D-456D-83EE-2AE259DC7358}" type="presOf" srcId="{0A545D18-6591-4331-83C8-CC9278B0C5B1}" destId="{58441A5B-FB80-44DC-9800-8AC7BFEF6ACD}" srcOrd="0" destOrd="0" presId="urn:microsoft.com/office/officeart/2008/layout/VerticalCurvedList"/>
    <dgm:cxn modelId="{88F4ADB8-B6EC-4596-BD40-64409CFB0B15}" srcId="{0A545D18-6591-4331-83C8-CC9278B0C5B1}" destId="{9AD10A12-7C28-4CE1-992F-76F8A7DDE7D0}" srcOrd="0" destOrd="0" parTransId="{7E3CF1D6-3EA1-41A5-800B-3770FDC01A37}" sibTransId="{FCC8B7B2-1201-4D17-8CDD-2974B917B9A2}"/>
    <dgm:cxn modelId="{E266A4FF-BE57-4178-90C8-3613193E689F}" type="presOf" srcId="{04C81265-AE87-47A3-BAE7-8DEDD49A1E70}" destId="{54DF1373-E39B-4808-9015-CBFEB014915B}" srcOrd="0" destOrd="0" presId="urn:microsoft.com/office/officeart/2008/layout/VerticalCurvedList"/>
    <dgm:cxn modelId="{86DA48F7-FEEF-439B-A18B-9E222FA06788}" srcId="{0A545D18-6591-4331-83C8-CC9278B0C5B1}" destId="{2A6DB3BA-EEB4-4F2A-B658-2732DEB1974B}" srcOrd="2" destOrd="0" parTransId="{BA2ACAF6-4B88-4688-99F5-6683390D177B}" sibTransId="{F40C3F99-45EE-4FD4-AAA4-6BB3CF8BC617}"/>
    <dgm:cxn modelId="{04176FF3-70E3-4257-871E-422B8A2C9851}" type="presOf" srcId="{2A6DB3BA-EEB4-4F2A-B658-2732DEB1974B}" destId="{046E5BBF-7D9C-4AC1-9277-A68F22E0E40A}" srcOrd="0" destOrd="0" presId="urn:microsoft.com/office/officeart/2008/layout/VerticalCurvedList"/>
    <dgm:cxn modelId="{36CF59C7-23D0-42C2-ABB9-668846DA5506}" type="presParOf" srcId="{58441A5B-FB80-44DC-9800-8AC7BFEF6ACD}" destId="{FDB47ADC-4DF4-4713-B15F-BAF97CA334E9}" srcOrd="0" destOrd="0" presId="urn:microsoft.com/office/officeart/2008/layout/VerticalCurvedList"/>
    <dgm:cxn modelId="{5E026C8B-22EA-4BA0-8B27-EF6FD72F7270}" type="presParOf" srcId="{FDB47ADC-4DF4-4713-B15F-BAF97CA334E9}" destId="{AC6AACCE-B0E5-48BD-B71D-5D843326E28E}" srcOrd="0" destOrd="0" presId="urn:microsoft.com/office/officeart/2008/layout/VerticalCurvedList"/>
    <dgm:cxn modelId="{B0810D13-9F3A-4451-BF1D-3ED4B36C1F8D}" type="presParOf" srcId="{AC6AACCE-B0E5-48BD-B71D-5D843326E28E}" destId="{62EBDFB2-A3F2-4F3B-A187-DB441B363017}" srcOrd="0" destOrd="0" presId="urn:microsoft.com/office/officeart/2008/layout/VerticalCurvedList"/>
    <dgm:cxn modelId="{AB79A8EC-1F76-402D-9F90-E044CCE2A2AA}" type="presParOf" srcId="{AC6AACCE-B0E5-48BD-B71D-5D843326E28E}" destId="{2F62D2D6-6795-4B21-AD5E-51EEB6FF849A}" srcOrd="1" destOrd="0" presId="urn:microsoft.com/office/officeart/2008/layout/VerticalCurvedList"/>
    <dgm:cxn modelId="{21F8D781-D2D0-4EFC-96D3-4885AE90E62A}" type="presParOf" srcId="{AC6AACCE-B0E5-48BD-B71D-5D843326E28E}" destId="{11074047-646D-4692-974B-A9F08C2AB35F}" srcOrd="2" destOrd="0" presId="urn:microsoft.com/office/officeart/2008/layout/VerticalCurvedList"/>
    <dgm:cxn modelId="{7061F101-3D2D-484C-8005-841B5652D8DA}" type="presParOf" srcId="{AC6AACCE-B0E5-48BD-B71D-5D843326E28E}" destId="{007390B9-F02E-4FA7-A762-DCDC827B2ED4}" srcOrd="3" destOrd="0" presId="urn:microsoft.com/office/officeart/2008/layout/VerticalCurvedList"/>
    <dgm:cxn modelId="{2C08F609-BE46-40F0-9044-15D680E1DB0E}" type="presParOf" srcId="{FDB47ADC-4DF4-4713-B15F-BAF97CA334E9}" destId="{EEB28BC0-47C0-4071-9D05-91DBA479FC43}" srcOrd="1" destOrd="0" presId="urn:microsoft.com/office/officeart/2008/layout/VerticalCurvedList"/>
    <dgm:cxn modelId="{2F0DC42A-931C-47F5-8EDE-7187B37EDFE1}" type="presParOf" srcId="{FDB47ADC-4DF4-4713-B15F-BAF97CA334E9}" destId="{706E72A1-43C0-4872-AA44-E7E2FEFD39C1}" srcOrd="2" destOrd="0" presId="urn:microsoft.com/office/officeart/2008/layout/VerticalCurvedList"/>
    <dgm:cxn modelId="{F3DF98F8-502E-4E3E-8D6B-4FE3BC52A367}" type="presParOf" srcId="{706E72A1-43C0-4872-AA44-E7E2FEFD39C1}" destId="{FA9298F9-499A-4FBE-8CC1-A4285D706F67}" srcOrd="0" destOrd="0" presId="urn:microsoft.com/office/officeart/2008/layout/VerticalCurvedList"/>
    <dgm:cxn modelId="{72BDCB2E-7FD3-4F28-AA7B-9D85DF389AD2}" type="presParOf" srcId="{FDB47ADC-4DF4-4713-B15F-BAF97CA334E9}" destId="{54DF1373-E39B-4808-9015-CBFEB014915B}" srcOrd="3" destOrd="0" presId="urn:microsoft.com/office/officeart/2008/layout/VerticalCurvedList"/>
    <dgm:cxn modelId="{B767FEA6-8314-4489-8C62-05C2F398E106}" type="presParOf" srcId="{FDB47ADC-4DF4-4713-B15F-BAF97CA334E9}" destId="{AA79E093-0EA1-4DAA-A939-45CB05E64869}" srcOrd="4" destOrd="0" presId="urn:microsoft.com/office/officeart/2008/layout/VerticalCurvedList"/>
    <dgm:cxn modelId="{96C30062-6A85-432A-99A5-748B0ED7975F}" type="presParOf" srcId="{AA79E093-0EA1-4DAA-A939-45CB05E64869}" destId="{26C4969C-9A1B-4CAB-83EB-1C1CF5EEFE18}" srcOrd="0" destOrd="0" presId="urn:microsoft.com/office/officeart/2008/layout/VerticalCurvedList"/>
    <dgm:cxn modelId="{5F775A2B-8F2A-4D37-A9CD-F0534B232495}" type="presParOf" srcId="{FDB47ADC-4DF4-4713-B15F-BAF97CA334E9}" destId="{046E5BBF-7D9C-4AC1-9277-A68F22E0E40A}" srcOrd="5" destOrd="0" presId="urn:microsoft.com/office/officeart/2008/layout/VerticalCurvedList"/>
    <dgm:cxn modelId="{0827D92C-9BB6-467C-A000-AF36E0751AF6}" type="presParOf" srcId="{FDB47ADC-4DF4-4713-B15F-BAF97CA334E9}" destId="{991B943F-9E9B-45D9-9E17-01E0B99AC98E}" srcOrd="6" destOrd="0" presId="urn:microsoft.com/office/officeart/2008/layout/VerticalCurvedList"/>
    <dgm:cxn modelId="{D4816472-D911-419C-A5FE-83539C91BAE2}" type="presParOf" srcId="{991B943F-9E9B-45D9-9E17-01E0B99AC98E}" destId="{96EE8A71-A565-4993-9F7C-8769AF6BF28B}"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89BD2-DB64-4130-BD80-A6F74E36C3ED}"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B11741CB-38DA-49E8-94E1-C1F934E97607}">
      <dgm:prSet phldrT="[Text]" custT="1"/>
      <dgm:spPr>
        <a:solidFill>
          <a:schemeClr val="tx1"/>
        </a:solidFill>
      </dgm:spPr>
      <dgm:t>
        <a:bodyPr/>
        <a:lstStyle/>
        <a:p>
          <a:r>
            <a:rPr lang="en-US" sz="1400" b="1" dirty="0" smtClean="0">
              <a:latin typeface="Caveat" panose="020B0604020202020204" charset="0"/>
              <a:cs typeface="Caveat" panose="020B0604020202020204" charset="0"/>
            </a:rPr>
            <a:t>Continental Harmonization and integration </a:t>
          </a:r>
          <a:endParaRPr lang="en-US" sz="1400" b="1" dirty="0">
            <a:latin typeface="Caveat" panose="020B0604020202020204" charset="0"/>
            <a:cs typeface="Caveat" panose="020B0604020202020204" charset="0"/>
          </a:endParaRPr>
        </a:p>
      </dgm:t>
    </dgm:pt>
    <dgm:pt modelId="{D36C2A1C-79AE-4151-8637-65C6ABD09309}" type="parTrans" cxnId="{65EDE1B5-06E4-4A1E-99E1-5F27AE5D3374}">
      <dgm:prSet/>
      <dgm:spPr/>
      <dgm:t>
        <a:bodyPr/>
        <a:lstStyle/>
        <a:p>
          <a:endParaRPr lang="en-US" sz="1400" b="1">
            <a:latin typeface="Caveat" panose="020B0604020202020204" charset="0"/>
            <a:cs typeface="Caveat" panose="020B0604020202020204" charset="0"/>
          </a:endParaRPr>
        </a:p>
      </dgm:t>
    </dgm:pt>
    <dgm:pt modelId="{403AFD2C-E1F2-401D-A874-411F879EFD44}" type="sibTrans" cxnId="{65EDE1B5-06E4-4A1E-99E1-5F27AE5D3374}">
      <dgm:prSet/>
      <dgm:spPr/>
      <dgm:t>
        <a:bodyPr/>
        <a:lstStyle/>
        <a:p>
          <a:endParaRPr lang="en-US" sz="1400" b="1">
            <a:latin typeface="Caveat" panose="020B0604020202020204" charset="0"/>
            <a:cs typeface="Caveat" panose="020B0604020202020204" charset="0"/>
          </a:endParaRPr>
        </a:p>
      </dgm:t>
    </dgm:pt>
    <dgm:pt modelId="{04DA09D4-3BF8-4C62-9E13-3AD79AB18146}">
      <dgm:prSet phldrT="[Text]" custT="1"/>
      <dgm:spPr>
        <a:solidFill>
          <a:srgbClr val="FFC000"/>
        </a:solidFill>
      </dgm:spPr>
      <dgm:t>
        <a:bodyPr/>
        <a:lstStyle/>
        <a:p>
          <a:r>
            <a:rPr lang="en-US" sz="1400" b="1" dirty="0" smtClean="0">
              <a:solidFill>
                <a:schemeClr val="tx1"/>
              </a:solidFill>
              <a:latin typeface="Caveat" panose="020B0604020202020204" charset="0"/>
              <a:cs typeface="Caveat" panose="020B0604020202020204" charset="0"/>
            </a:rPr>
            <a:t>Regional </a:t>
          </a:r>
          <a:endParaRPr lang="en-US" sz="1400" b="1" dirty="0">
            <a:solidFill>
              <a:schemeClr val="tx1"/>
            </a:solidFill>
            <a:latin typeface="Caveat" panose="020B0604020202020204" charset="0"/>
            <a:cs typeface="Caveat" panose="020B0604020202020204" charset="0"/>
          </a:endParaRPr>
        </a:p>
      </dgm:t>
    </dgm:pt>
    <dgm:pt modelId="{6E9B1023-B7B5-494A-9869-E49C2311D5D5}" type="parTrans" cxnId="{805CB046-EC2D-4C41-89DB-4E41621FBBEA}">
      <dgm:prSet/>
      <dgm:spPr/>
      <dgm:t>
        <a:bodyPr/>
        <a:lstStyle/>
        <a:p>
          <a:endParaRPr lang="en-US" sz="1400" b="1">
            <a:latin typeface="Caveat" panose="020B0604020202020204" charset="0"/>
            <a:cs typeface="Caveat" panose="020B0604020202020204" charset="0"/>
          </a:endParaRPr>
        </a:p>
      </dgm:t>
    </dgm:pt>
    <dgm:pt modelId="{E9D0E0DD-C562-4118-8DD7-4052DD5FFFCF}" type="sibTrans" cxnId="{805CB046-EC2D-4C41-89DB-4E41621FBBEA}">
      <dgm:prSet/>
      <dgm:spPr/>
      <dgm:t>
        <a:bodyPr/>
        <a:lstStyle/>
        <a:p>
          <a:endParaRPr lang="en-US" sz="1400" b="1">
            <a:latin typeface="Caveat" panose="020B0604020202020204" charset="0"/>
            <a:cs typeface="Caveat" panose="020B0604020202020204" charset="0"/>
          </a:endParaRPr>
        </a:p>
      </dgm:t>
    </dgm:pt>
    <dgm:pt modelId="{F1C5F199-AC35-4D2B-9A51-E5B451DBE0F1}">
      <dgm:prSet phldrT="[Text]" custT="1"/>
      <dgm:spPr>
        <a:solidFill>
          <a:srgbClr val="00B050"/>
        </a:solidFill>
      </dgm:spPr>
      <dgm:t>
        <a:bodyPr/>
        <a:lstStyle/>
        <a:p>
          <a:r>
            <a:rPr lang="en-US" sz="1400" b="1" dirty="0" smtClean="0">
              <a:solidFill>
                <a:schemeClr val="tx1"/>
              </a:solidFill>
              <a:latin typeface="Caveat" panose="020B0604020202020204" charset="0"/>
              <a:cs typeface="Caveat" panose="020B0604020202020204" charset="0"/>
            </a:rPr>
            <a:t>Country </a:t>
          </a:r>
          <a:endParaRPr lang="en-US" sz="1400" b="1" dirty="0">
            <a:solidFill>
              <a:schemeClr val="tx1"/>
            </a:solidFill>
            <a:latin typeface="Caveat" panose="020B0604020202020204" charset="0"/>
            <a:cs typeface="Caveat" panose="020B0604020202020204" charset="0"/>
          </a:endParaRPr>
        </a:p>
      </dgm:t>
    </dgm:pt>
    <dgm:pt modelId="{23EFE87B-AE16-427A-9328-D047259865CC}" type="parTrans" cxnId="{0F5B82C4-AA16-4D3B-931C-E2E641D181BB}">
      <dgm:prSet/>
      <dgm:spPr/>
      <dgm:t>
        <a:bodyPr/>
        <a:lstStyle/>
        <a:p>
          <a:endParaRPr lang="en-US" sz="1400" b="1">
            <a:latin typeface="Caveat" panose="020B0604020202020204" charset="0"/>
            <a:cs typeface="Caveat" panose="020B0604020202020204" charset="0"/>
          </a:endParaRPr>
        </a:p>
      </dgm:t>
    </dgm:pt>
    <dgm:pt modelId="{98E39484-31A8-40F3-9EA9-004F4160343A}" type="sibTrans" cxnId="{0F5B82C4-AA16-4D3B-931C-E2E641D181BB}">
      <dgm:prSet/>
      <dgm:spPr/>
      <dgm:t>
        <a:bodyPr/>
        <a:lstStyle/>
        <a:p>
          <a:endParaRPr lang="en-US" sz="1400" b="1">
            <a:latin typeface="Caveat" panose="020B0604020202020204" charset="0"/>
            <a:cs typeface="Caveat" panose="020B0604020202020204" charset="0"/>
          </a:endParaRPr>
        </a:p>
      </dgm:t>
    </dgm:pt>
    <dgm:pt modelId="{150E98CB-378A-44C7-BA35-8E733BC67A93}" type="pres">
      <dgm:prSet presAssocID="{DEF89BD2-DB64-4130-BD80-A6F74E36C3ED}" presName="Name0" presStyleCnt="0">
        <dgm:presLayoutVars>
          <dgm:chMax val="7"/>
          <dgm:resizeHandles val="exact"/>
        </dgm:presLayoutVars>
      </dgm:prSet>
      <dgm:spPr/>
      <dgm:t>
        <a:bodyPr/>
        <a:lstStyle/>
        <a:p>
          <a:endParaRPr lang="en-US"/>
        </a:p>
      </dgm:t>
    </dgm:pt>
    <dgm:pt modelId="{EEFDCB2D-AFB6-452F-A717-6B1A7B9A7752}" type="pres">
      <dgm:prSet presAssocID="{DEF89BD2-DB64-4130-BD80-A6F74E36C3ED}" presName="comp1" presStyleCnt="0"/>
      <dgm:spPr/>
    </dgm:pt>
    <dgm:pt modelId="{C0CA6B3A-7B2F-4F26-AF1C-A30CD355D83A}" type="pres">
      <dgm:prSet presAssocID="{DEF89BD2-DB64-4130-BD80-A6F74E36C3ED}" presName="circle1" presStyleLbl="node1" presStyleIdx="0" presStyleCnt="3" custLinFactNeighborX="1892"/>
      <dgm:spPr/>
      <dgm:t>
        <a:bodyPr/>
        <a:lstStyle/>
        <a:p>
          <a:endParaRPr lang="en-US"/>
        </a:p>
      </dgm:t>
    </dgm:pt>
    <dgm:pt modelId="{404EACC9-5B06-4EFC-8D9F-C2A87F37827D}" type="pres">
      <dgm:prSet presAssocID="{DEF89BD2-DB64-4130-BD80-A6F74E36C3ED}" presName="c1text" presStyleLbl="node1" presStyleIdx="0" presStyleCnt="3">
        <dgm:presLayoutVars>
          <dgm:bulletEnabled val="1"/>
        </dgm:presLayoutVars>
      </dgm:prSet>
      <dgm:spPr/>
      <dgm:t>
        <a:bodyPr/>
        <a:lstStyle/>
        <a:p>
          <a:endParaRPr lang="en-US"/>
        </a:p>
      </dgm:t>
    </dgm:pt>
    <dgm:pt modelId="{70494240-5980-4A7F-9B36-97CE4BD8C538}" type="pres">
      <dgm:prSet presAssocID="{DEF89BD2-DB64-4130-BD80-A6F74E36C3ED}" presName="comp2" presStyleCnt="0"/>
      <dgm:spPr/>
    </dgm:pt>
    <dgm:pt modelId="{8679526C-9894-4FAA-BB9C-BD23934AD387}" type="pres">
      <dgm:prSet presAssocID="{DEF89BD2-DB64-4130-BD80-A6F74E36C3ED}" presName="circle2" presStyleLbl="node1" presStyleIdx="1" presStyleCnt="3" custScaleY="99022" custLinFactNeighborX="1223" custLinFactNeighborY="1275"/>
      <dgm:spPr/>
      <dgm:t>
        <a:bodyPr/>
        <a:lstStyle/>
        <a:p>
          <a:endParaRPr lang="en-US"/>
        </a:p>
      </dgm:t>
    </dgm:pt>
    <dgm:pt modelId="{684EE4DA-137E-4A81-98FC-2147F65C70D2}" type="pres">
      <dgm:prSet presAssocID="{DEF89BD2-DB64-4130-BD80-A6F74E36C3ED}" presName="c2text" presStyleLbl="node1" presStyleIdx="1" presStyleCnt="3">
        <dgm:presLayoutVars>
          <dgm:bulletEnabled val="1"/>
        </dgm:presLayoutVars>
      </dgm:prSet>
      <dgm:spPr/>
      <dgm:t>
        <a:bodyPr/>
        <a:lstStyle/>
        <a:p>
          <a:endParaRPr lang="en-US"/>
        </a:p>
      </dgm:t>
    </dgm:pt>
    <dgm:pt modelId="{E50678A9-D99A-454C-BB30-62E3C9720A92}" type="pres">
      <dgm:prSet presAssocID="{DEF89BD2-DB64-4130-BD80-A6F74E36C3ED}" presName="comp3" presStyleCnt="0"/>
      <dgm:spPr/>
    </dgm:pt>
    <dgm:pt modelId="{790CAAA4-88D6-4716-A45F-D192A871DE28}" type="pres">
      <dgm:prSet presAssocID="{DEF89BD2-DB64-4130-BD80-A6F74E36C3ED}" presName="circle3" presStyleLbl="node1" presStyleIdx="2" presStyleCnt="3" custLinFactNeighborX="92" custLinFactNeighborY="1901"/>
      <dgm:spPr/>
      <dgm:t>
        <a:bodyPr/>
        <a:lstStyle/>
        <a:p>
          <a:endParaRPr lang="en-US"/>
        </a:p>
      </dgm:t>
    </dgm:pt>
    <dgm:pt modelId="{0CB39A03-E9BF-4C4E-A365-11406F9D6E39}" type="pres">
      <dgm:prSet presAssocID="{DEF89BD2-DB64-4130-BD80-A6F74E36C3ED}" presName="c3text" presStyleLbl="node1" presStyleIdx="2" presStyleCnt="3">
        <dgm:presLayoutVars>
          <dgm:bulletEnabled val="1"/>
        </dgm:presLayoutVars>
      </dgm:prSet>
      <dgm:spPr/>
      <dgm:t>
        <a:bodyPr/>
        <a:lstStyle/>
        <a:p>
          <a:endParaRPr lang="en-US"/>
        </a:p>
      </dgm:t>
    </dgm:pt>
  </dgm:ptLst>
  <dgm:cxnLst>
    <dgm:cxn modelId="{5255127C-2780-46AE-95FE-E2634C2BD201}" type="presOf" srcId="{F1C5F199-AC35-4D2B-9A51-E5B451DBE0F1}" destId="{0CB39A03-E9BF-4C4E-A365-11406F9D6E39}" srcOrd="1" destOrd="0" presId="urn:microsoft.com/office/officeart/2005/8/layout/venn2"/>
    <dgm:cxn modelId="{087BC2CB-C1D7-4E38-B14E-31766585CBB0}" type="presOf" srcId="{DEF89BD2-DB64-4130-BD80-A6F74E36C3ED}" destId="{150E98CB-378A-44C7-BA35-8E733BC67A93}" srcOrd="0" destOrd="0" presId="urn:microsoft.com/office/officeart/2005/8/layout/venn2"/>
    <dgm:cxn modelId="{F11360B0-4648-431F-A8DA-D32370CCB595}" type="presOf" srcId="{B11741CB-38DA-49E8-94E1-C1F934E97607}" destId="{404EACC9-5B06-4EFC-8D9F-C2A87F37827D}" srcOrd="1" destOrd="0" presId="urn:microsoft.com/office/officeart/2005/8/layout/venn2"/>
    <dgm:cxn modelId="{0F5B82C4-AA16-4D3B-931C-E2E641D181BB}" srcId="{DEF89BD2-DB64-4130-BD80-A6F74E36C3ED}" destId="{F1C5F199-AC35-4D2B-9A51-E5B451DBE0F1}" srcOrd="2" destOrd="0" parTransId="{23EFE87B-AE16-427A-9328-D047259865CC}" sibTransId="{98E39484-31A8-40F3-9EA9-004F4160343A}"/>
    <dgm:cxn modelId="{22E82919-FE92-4149-896A-3F617CD8D94E}" type="presOf" srcId="{04DA09D4-3BF8-4C62-9E13-3AD79AB18146}" destId="{684EE4DA-137E-4A81-98FC-2147F65C70D2}" srcOrd="1" destOrd="0" presId="urn:microsoft.com/office/officeart/2005/8/layout/venn2"/>
    <dgm:cxn modelId="{8F6441C1-0B8B-4443-AC00-14267DDDB313}" type="presOf" srcId="{04DA09D4-3BF8-4C62-9E13-3AD79AB18146}" destId="{8679526C-9894-4FAA-BB9C-BD23934AD387}" srcOrd="0" destOrd="0" presId="urn:microsoft.com/office/officeart/2005/8/layout/venn2"/>
    <dgm:cxn modelId="{A9F5495D-41A6-481A-B4CF-F89604FBBF76}" type="presOf" srcId="{B11741CB-38DA-49E8-94E1-C1F934E97607}" destId="{C0CA6B3A-7B2F-4F26-AF1C-A30CD355D83A}" srcOrd="0" destOrd="0" presId="urn:microsoft.com/office/officeart/2005/8/layout/venn2"/>
    <dgm:cxn modelId="{65EDE1B5-06E4-4A1E-99E1-5F27AE5D3374}" srcId="{DEF89BD2-DB64-4130-BD80-A6F74E36C3ED}" destId="{B11741CB-38DA-49E8-94E1-C1F934E97607}" srcOrd="0" destOrd="0" parTransId="{D36C2A1C-79AE-4151-8637-65C6ABD09309}" sibTransId="{403AFD2C-E1F2-401D-A874-411F879EFD44}"/>
    <dgm:cxn modelId="{805CB046-EC2D-4C41-89DB-4E41621FBBEA}" srcId="{DEF89BD2-DB64-4130-BD80-A6F74E36C3ED}" destId="{04DA09D4-3BF8-4C62-9E13-3AD79AB18146}" srcOrd="1" destOrd="0" parTransId="{6E9B1023-B7B5-494A-9869-E49C2311D5D5}" sibTransId="{E9D0E0DD-C562-4118-8DD7-4052DD5FFFCF}"/>
    <dgm:cxn modelId="{AC511966-F238-4998-ACCA-B4DB1ACD957C}" type="presOf" srcId="{F1C5F199-AC35-4D2B-9A51-E5B451DBE0F1}" destId="{790CAAA4-88D6-4716-A45F-D192A871DE28}" srcOrd="0" destOrd="0" presId="urn:microsoft.com/office/officeart/2005/8/layout/venn2"/>
    <dgm:cxn modelId="{9A2DA07A-1890-49FA-84E9-124F44A9BC5F}" type="presParOf" srcId="{150E98CB-378A-44C7-BA35-8E733BC67A93}" destId="{EEFDCB2D-AFB6-452F-A717-6B1A7B9A7752}" srcOrd="0" destOrd="0" presId="urn:microsoft.com/office/officeart/2005/8/layout/venn2"/>
    <dgm:cxn modelId="{BFA1601E-D911-4D2B-A015-3C14991A2F9D}" type="presParOf" srcId="{EEFDCB2D-AFB6-452F-A717-6B1A7B9A7752}" destId="{C0CA6B3A-7B2F-4F26-AF1C-A30CD355D83A}" srcOrd="0" destOrd="0" presId="urn:microsoft.com/office/officeart/2005/8/layout/venn2"/>
    <dgm:cxn modelId="{2F7B14F8-0721-4D45-AD2A-E837C980E035}" type="presParOf" srcId="{EEFDCB2D-AFB6-452F-A717-6B1A7B9A7752}" destId="{404EACC9-5B06-4EFC-8D9F-C2A87F37827D}" srcOrd="1" destOrd="0" presId="urn:microsoft.com/office/officeart/2005/8/layout/venn2"/>
    <dgm:cxn modelId="{7130E47D-9DEE-40EC-88E8-6394D1268902}" type="presParOf" srcId="{150E98CB-378A-44C7-BA35-8E733BC67A93}" destId="{70494240-5980-4A7F-9B36-97CE4BD8C538}" srcOrd="1" destOrd="0" presId="urn:microsoft.com/office/officeart/2005/8/layout/venn2"/>
    <dgm:cxn modelId="{7A20EE87-B169-4061-A542-568E034FB054}" type="presParOf" srcId="{70494240-5980-4A7F-9B36-97CE4BD8C538}" destId="{8679526C-9894-4FAA-BB9C-BD23934AD387}" srcOrd="0" destOrd="0" presId="urn:microsoft.com/office/officeart/2005/8/layout/venn2"/>
    <dgm:cxn modelId="{4B2C7D8F-2886-4A5E-9901-1CCCC52830E1}" type="presParOf" srcId="{70494240-5980-4A7F-9B36-97CE4BD8C538}" destId="{684EE4DA-137E-4A81-98FC-2147F65C70D2}" srcOrd="1" destOrd="0" presId="urn:microsoft.com/office/officeart/2005/8/layout/venn2"/>
    <dgm:cxn modelId="{AF85534E-62F5-44D6-BF58-18739FB31B8E}" type="presParOf" srcId="{150E98CB-378A-44C7-BA35-8E733BC67A93}" destId="{E50678A9-D99A-454C-BB30-62E3C9720A92}" srcOrd="2" destOrd="0" presId="urn:microsoft.com/office/officeart/2005/8/layout/venn2"/>
    <dgm:cxn modelId="{998F9E69-12A7-4305-AE95-D9CE9E7EEF24}" type="presParOf" srcId="{E50678A9-D99A-454C-BB30-62E3C9720A92}" destId="{790CAAA4-88D6-4716-A45F-D192A871DE28}" srcOrd="0" destOrd="0" presId="urn:microsoft.com/office/officeart/2005/8/layout/venn2"/>
    <dgm:cxn modelId="{6B287417-5F25-4FE5-A34E-0A87DCAC0533}" type="presParOf" srcId="{E50678A9-D99A-454C-BB30-62E3C9720A92}" destId="{0CB39A03-E9BF-4C4E-A365-11406F9D6E39}"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CDB8EB-EF11-4257-9683-53B0A50D0E4A}"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F68A4D55-FB56-4B60-B785-FB67F071C3E3}">
      <dgm:prSet custT="1"/>
      <dgm:spPr/>
      <dgm:t>
        <a:bodyPr/>
        <a:lstStyle/>
        <a:p>
          <a:r>
            <a:rPr lang="en-US" sz="1200" b="1" dirty="0" smtClean="0">
              <a:latin typeface="Caveat" panose="020B0604020202020204" charset="0"/>
            </a:rPr>
            <a:t>1. Trade and market integration</a:t>
          </a:r>
          <a:endParaRPr lang="en-US" sz="1200" b="1" dirty="0">
            <a:latin typeface="Caveat" panose="020B0604020202020204" charset="0"/>
          </a:endParaRPr>
        </a:p>
      </dgm:t>
    </dgm:pt>
    <dgm:pt modelId="{887A6ED7-D315-48E1-A566-BD37CE7D9217}" type="parTrans" cxnId="{C62B5596-4AD5-4D6A-AF33-18BEE12C7A2F}">
      <dgm:prSet/>
      <dgm:spPr/>
      <dgm:t>
        <a:bodyPr/>
        <a:lstStyle/>
        <a:p>
          <a:endParaRPr lang="en-US" sz="3600" b="1">
            <a:latin typeface="Caveat" panose="020B0604020202020204" charset="0"/>
          </a:endParaRPr>
        </a:p>
      </dgm:t>
    </dgm:pt>
    <dgm:pt modelId="{268C2F5E-E60B-467A-B1B8-25C86A0A653C}" type="sibTrans" cxnId="{C62B5596-4AD5-4D6A-AF33-18BEE12C7A2F}">
      <dgm:prSet/>
      <dgm:spPr/>
      <dgm:t>
        <a:bodyPr/>
        <a:lstStyle/>
        <a:p>
          <a:endParaRPr lang="en-US" sz="3600" b="1">
            <a:latin typeface="Caveat" panose="020B0604020202020204" charset="0"/>
          </a:endParaRPr>
        </a:p>
      </dgm:t>
    </dgm:pt>
    <dgm:pt modelId="{34DDC1B2-80F3-42D4-B690-4428981AF7D9}">
      <dgm:prSet custT="1"/>
      <dgm:spPr/>
      <dgm:t>
        <a:bodyPr/>
        <a:lstStyle/>
        <a:p>
          <a:r>
            <a:rPr lang="en-US" sz="1200" b="1" dirty="0" smtClean="0">
              <a:latin typeface="Caveat" panose="020B0604020202020204" charset="0"/>
            </a:rPr>
            <a:t>2. Macroeconomic policy convergence</a:t>
          </a:r>
          <a:endParaRPr lang="en-US" sz="1200" b="1" dirty="0">
            <a:latin typeface="Caveat" panose="020B0604020202020204" charset="0"/>
          </a:endParaRPr>
        </a:p>
      </dgm:t>
    </dgm:pt>
    <dgm:pt modelId="{78B4ED7C-C2A4-4A78-86C6-F2FB11E2551B}" type="parTrans" cxnId="{FBAEB760-B501-4FF7-B210-EEF7667DDD85}">
      <dgm:prSet/>
      <dgm:spPr/>
      <dgm:t>
        <a:bodyPr/>
        <a:lstStyle/>
        <a:p>
          <a:endParaRPr lang="en-US" sz="3600" b="1">
            <a:latin typeface="Caveat" panose="020B0604020202020204" charset="0"/>
          </a:endParaRPr>
        </a:p>
      </dgm:t>
    </dgm:pt>
    <dgm:pt modelId="{55842B7C-52F6-47AA-B32E-7663F79C21C2}" type="sibTrans" cxnId="{FBAEB760-B501-4FF7-B210-EEF7667DDD85}">
      <dgm:prSet/>
      <dgm:spPr/>
      <dgm:t>
        <a:bodyPr/>
        <a:lstStyle/>
        <a:p>
          <a:endParaRPr lang="en-US" sz="3600" b="1">
            <a:latin typeface="Caveat" panose="020B0604020202020204" charset="0"/>
          </a:endParaRPr>
        </a:p>
      </dgm:t>
    </dgm:pt>
    <dgm:pt modelId="{DB5C6C4A-D78A-48A4-B050-1BCC8E58C57D}">
      <dgm:prSet custT="1"/>
      <dgm:spPr/>
      <dgm:t>
        <a:bodyPr/>
        <a:lstStyle/>
        <a:p>
          <a:r>
            <a:rPr lang="en-US" sz="1200" b="1" dirty="0" smtClean="0">
              <a:latin typeface="Caveat" panose="020B0604020202020204" charset="0"/>
            </a:rPr>
            <a:t>3.  Free movement of persons</a:t>
          </a:r>
          <a:endParaRPr lang="en-US" sz="1200" b="1" dirty="0">
            <a:latin typeface="Caveat" panose="020B0604020202020204" charset="0"/>
          </a:endParaRPr>
        </a:p>
      </dgm:t>
    </dgm:pt>
    <dgm:pt modelId="{24703B76-F3ED-412F-9C68-4D7BBB1A45E1}" type="parTrans" cxnId="{23B45E12-8D55-49D0-A886-E1F6C50DCD97}">
      <dgm:prSet/>
      <dgm:spPr/>
      <dgm:t>
        <a:bodyPr/>
        <a:lstStyle/>
        <a:p>
          <a:endParaRPr lang="en-US" sz="3600" b="1">
            <a:latin typeface="Caveat" panose="020B0604020202020204" charset="0"/>
          </a:endParaRPr>
        </a:p>
      </dgm:t>
    </dgm:pt>
    <dgm:pt modelId="{AC7D7B30-207C-4C62-A251-08786E147201}" type="sibTrans" cxnId="{23B45E12-8D55-49D0-A886-E1F6C50DCD97}">
      <dgm:prSet/>
      <dgm:spPr/>
      <dgm:t>
        <a:bodyPr/>
        <a:lstStyle/>
        <a:p>
          <a:endParaRPr lang="en-US" sz="3600" b="1">
            <a:latin typeface="Caveat" panose="020B0604020202020204" charset="0"/>
          </a:endParaRPr>
        </a:p>
      </dgm:t>
    </dgm:pt>
    <dgm:pt modelId="{1304E4FE-8B1E-4E0E-92F6-CC9AC3BAC723}">
      <dgm:prSet custT="1"/>
      <dgm:spPr/>
      <dgm:t>
        <a:bodyPr/>
        <a:lstStyle/>
        <a:p>
          <a:r>
            <a:rPr lang="en-US" sz="1200" b="1" dirty="0" smtClean="0">
              <a:latin typeface="Caveat" panose="020B0604020202020204" charset="0"/>
            </a:rPr>
            <a:t>4. Peace, security, stability and governance </a:t>
          </a:r>
          <a:endParaRPr lang="en-US" sz="1200" b="1" dirty="0">
            <a:latin typeface="Caveat" panose="020B0604020202020204" charset="0"/>
          </a:endParaRPr>
        </a:p>
      </dgm:t>
    </dgm:pt>
    <dgm:pt modelId="{B3311956-B0CC-4B24-A212-A1F82B6F9353}" type="parTrans" cxnId="{E07D0B59-C9F4-4ABF-9DE3-3ADE107C0559}">
      <dgm:prSet/>
      <dgm:spPr/>
      <dgm:t>
        <a:bodyPr/>
        <a:lstStyle/>
        <a:p>
          <a:endParaRPr lang="en-US" sz="3600" b="1">
            <a:latin typeface="Caveat" panose="020B0604020202020204" charset="0"/>
          </a:endParaRPr>
        </a:p>
      </dgm:t>
    </dgm:pt>
    <dgm:pt modelId="{2472A3D6-0FB5-4B66-B0E2-FFAAECE811C7}" type="sibTrans" cxnId="{E07D0B59-C9F4-4ABF-9DE3-3ADE107C0559}">
      <dgm:prSet/>
      <dgm:spPr/>
      <dgm:t>
        <a:bodyPr/>
        <a:lstStyle/>
        <a:p>
          <a:endParaRPr lang="en-US" sz="3600" b="1">
            <a:latin typeface="Caveat" panose="020B0604020202020204" charset="0"/>
          </a:endParaRPr>
        </a:p>
      </dgm:t>
    </dgm:pt>
    <dgm:pt modelId="{AF9C8EF8-81A8-42E6-BC52-6107D3E093DB}">
      <dgm:prSet custT="1"/>
      <dgm:spPr/>
      <dgm:t>
        <a:bodyPr/>
        <a:lstStyle/>
        <a:p>
          <a:r>
            <a:rPr lang="en-US" sz="1200" b="1" dirty="0" smtClean="0">
              <a:latin typeface="Caveat" panose="020B0604020202020204" charset="0"/>
            </a:rPr>
            <a:t>5. Harmonization of sectoral policies</a:t>
          </a:r>
          <a:endParaRPr lang="en-US" sz="1200" b="1" dirty="0">
            <a:latin typeface="Caveat" panose="020B0604020202020204" charset="0"/>
          </a:endParaRPr>
        </a:p>
      </dgm:t>
    </dgm:pt>
    <dgm:pt modelId="{C3EF0097-76A6-4750-B708-D1962CFB6BEF}" type="parTrans" cxnId="{3830F8E5-FD52-476B-A2AE-F1E489F4A4E6}">
      <dgm:prSet/>
      <dgm:spPr/>
      <dgm:t>
        <a:bodyPr/>
        <a:lstStyle/>
        <a:p>
          <a:endParaRPr lang="en-US" sz="3600" b="1">
            <a:latin typeface="Caveat" panose="020B0604020202020204" charset="0"/>
          </a:endParaRPr>
        </a:p>
      </dgm:t>
    </dgm:pt>
    <dgm:pt modelId="{F50B8EA7-7766-4B6C-9ABA-105930EA9679}" type="sibTrans" cxnId="{3830F8E5-FD52-476B-A2AE-F1E489F4A4E6}">
      <dgm:prSet/>
      <dgm:spPr/>
      <dgm:t>
        <a:bodyPr/>
        <a:lstStyle/>
        <a:p>
          <a:endParaRPr lang="en-US" sz="3600" b="1">
            <a:latin typeface="Caveat" panose="020B0604020202020204" charset="0"/>
          </a:endParaRPr>
        </a:p>
      </dgm:t>
    </dgm:pt>
    <dgm:pt modelId="{64A0A8AB-BD0F-4C3A-9BB9-455FEF0740E1}" type="pres">
      <dgm:prSet presAssocID="{4CCDB8EB-EF11-4257-9683-53B0A50D0E4A}" presName="Name0" presStyleCnt="0">
        <dgm:presLayoutVars>
          <dgm:dir/>
          <dgm:resizeHandles val="exact"/>
        </dgm:presLayoutVars>
      </dgm:prSet>
      <dgm:spPr/>
      <dgm:t>
        <a:bodyPr/>
        <a:lstStyle/>
        <a:p>
          <a:endParaRPr lang="en-US"/>
        </a:p>
      </dgm:t>
    </dgm:pt>
    <dgm:pt modelId="{FA3A1E4F-09B2-408B-8062-C871AC411BCC}" type="pres">
      <dgm:prSet presAssocID="{F68A4D55-FB56-4B60-B785-FB67F071C3E3}" presName="composite" presStyleCnt="0"/>
      <dgm:spPr/>
    </dgm:pt>
    <dgm:pt modelId="{8022F8C0-0E10-40B7-9801-3281B1155EFE}" type="pres">
      <dgm:prSet presAssocID="{F68A4D55-FB56-4B60-B785-FB67F071C3E3}" presName="bgChev" presStyleLbl="node1" presStyleIdx="0" presStyleCnt="5"/>
      <dgm:spPr/>
    </dgm:pt>
    <dgm:pt modelId="{9B4AD2A5-9A7B-40AE-9DBA-36D3C93CE30B}" type="pres">
      <dgm:prSet presAssocID="{F68A4D55-FB56-4B60-B785-FB67F071C3E3}" presName="txNode" presStyleLbl="fgAcc1" presStyleIdx="0" presStyleCnt="5">
        <dgm:presLayoutVars>
          <dgm:bulletEnabled val="1"/>
        </dgm:presLayoutVars>
      </dgm:prSet>
      <dgm:spPr/>
      <dgm:t>
        <a:bodyPr/>
        <a:lstStyle/>
        <a:p>
          <a:endParaRPr lang="en-US"/>
        </a:p>
      </dgm:t>
    </dgm:pt>
    <dgm:pt modelId="{E4FF7C93-F6F6-44E5-A893-FC7BE6C2BCD1}" type="pres">
      <dgm:prSet presAssocID="{268C2F5E-E60B-467A-B1B8-25C86A0A653C}" presName="compositeSpace" presStyleCnt="0"/>
      <dgm:spPr/>
    </dgm:pt>
    <dgm:pt modelId="{DDAC7E49-9B58-4F09-BF1B-5AC1D1E03253}" type="pres">
      <dgm:prSet presAssocID="{34DDC1B2-80F3-42D4-B690-4428981AF7D9}" presName="composite" presStyleCnt="0"/>
      <dgm:spPr/>
    </dgm:pt>
    <dgm:pt modelId="{BAF6ADAB-F323-4ECA-9414-A1375908EEEE}" type="pres">
      <dgm:prSet presAssocID="{34DDC1B2-80F3-42D4-B690-4428981AF7D9}" presName="bgChev" presStyleLbl="node1" presStyleIdx="1" presStyleCnt="5"/>
      <dgm:spPr/>
    </dgm:pt>
    <dgm:pt modelId="{272D40BC-F314-4E6B-805B-DF94F36448D9}" type="pres">
      <dgm:prSet presAssocID="{34DDC1B2-80F3-42D4-B690-4428981AF7D9}" presName="txNode" presStyleLbl="fgAcc1" presStyleIdx="1" presStyleCnt="5">
        <dgm:presLayoutVars>
          <dgm:bulletEnabled val="1"/>
        </dgm:presLayoutVars>
      </dgm:prSet>
      <dgm:spPr/>
      <dgm:t>
        <a:bodyPr/>
        <a:lstStyle/>
        <a:p>
          <a:endParaRPr lang="en-US"/>
        </a:p>
      </dgm:t>
    </dgm:pt>
    <dgm:pt modelId="{51BBC73F-8EC2-425C-BF47-EBE78F03FACD}" type="pres">
      <dgm:prSet presAssocID="{55842B7C-52F6-47AA-B32E-7663F79C21C2}" presName="compositeSpace" presStyleCnt="0"/>
      <dgm:spPr/>
    </dgm:pt>
    <dgm:pt modelId="{4C21C0AA-5973-412C-BF47-38880054F166}" type="pres">
      <dgm:prSet presAssocID="{DB5C6C4A-D78A-48A4-B050-1BCC8E58C57D}" presName="composite" presStyleCnt="0"/>
      <dgm:spPr/>
    </dgm:pt>
    <dgm:pt modelId="{F283A4CF-3295-4E88-B90E-F751A6D537C9}" type="pres">
      <dgm:prSet presAssocID="{DB5C6C4A-D78A-48A4-B050-1BCC8E58C57D}" presName="bgChev" presStyleLbl="node1" presStyleIdx="2" presStyleCnt="5"/>
      <dgm:spPr/>
    </dgm:pt>
    <dgm:pt modelId="{0CE2111B-CAC6-420E-9960-8EC850251006}" type="pres">
      <dgm:prSet presAssocID="{DB5C6C4A-D78A-48A4-B050-1BCC8E58C57D}" presName="txNode" presStyleLbl="fgAcc1" presStyleIdx="2" presStyleCnt="5">
        <dgm:presLayoutVars>
          <dgm:bulletEnabled val="1"/>
        </dgm:presLayoutVars>
      </dgm:prSet>
      <dgm:spPr/>
      <dgm:t>
        <a:bodyPr/>
        <a:lstStyle/>
        <a:p>
          <a:endParaRPr lang="en-US"/>
        </a:p>
      </dgm:t>
    </dgm:pt>
    <dgm:pt modelId="{4EB08040-02E4-4CC3-A1C9-2DD92423C7D4}" type="pres">
      <dgm:prSet presAssocID="{AC7D7B30-207C-4C62-A251-08786E147201}" presName="compositeSpace" presStyleCnt="0"/>
      <dgm:spPr/>
    </dgm:pt>
    <dgm:pt modelId="{70682236-8226-4F9A-A9BC-89AC2E54F988}" type="pres">
      <dgm:prSet presAssocID="{1304E4FE-8B1E-4E0E-92F6-CC9AC3BAC723}" presName="composite" presStyleCnt="0"/>
      <dgm:spPr/>
    </dgm:pt>
    <dgm:pt modelId="{069E8375-556B-4B0A-8D4A-143720EA07A4}" type="pres">
      <dgm:prSet presAssocID="{1304E4FE-8B1E-4E0E-92F6-CC9AC3BAC723}" presName="bgChev" presStyleLbl="node1" presStyleIdx="3" presStyleCnt="5"/>
      <dgm:spPr/>
    </dgm:pt>
    <dgm:pt modelId="{6F3938CC-7031-4D12-92A5-47E2E14956A4}" type="pres">
      <dgm:prSet presAssocID="{1304E4FE-8B1E-4E0E-92F6-CC9AC3BAC723}" presName="txNode" presStyleLbl="fgAcc1" presStyleIdx="3" presStyleCnt="5">
        <dgm:presLayoutVars>
          <dgm:bulletEnabled val="1"/>
        </dgm:presLayoutVars>
      </dgm:prSet>
      <dgm:spPr/>
      <dgm:t>
        <a:bodyPr/>
        <a:lstStyle/>
        <a:p>
          <a:endParaRPr lang="en-US"/>
        </a:p>
      </dgm:t>
    </dgm:pt>
    <dgm:pt modelId="{A292CF64-C298-403F-8E42-8CD30159499E}" type="pres">
      <dgm:prSet presAssocID="{2472A3D6-0FB5-4B66-B0E2-FFAAECE811C7}" presName="compositeSpace" presStyleCnt="0"/>
      <dgm:spPr/>
    </dgm:pt>
    <dgm:pt modelId="{589AA87A-09C2-4420-AAC8-4952A643F18E}" type="pres">
      <dgm:prSet presAssocID="{AF9C8EF8-81A8-42E6-BC52-6107D3E093DB}" presName="composite" presStyleCnt="0"/>
      <dgm:spPr/>
    </dgm:pt>
    <dgm:pt modelId="{06523518-D586-471E-8396-E60DF01AAF1D}" type="pres">
      <dgm:prSet presAssocID="{AF9C8EF8-81A8-42E6-BC52-6107D3E093DB}" presName="bgChev" presStyleLbl="node1" presStyleIdx="4" presStyleCnt="5"/>
      <dgm:spPr/>
    </dgm:pt>
    <dgm:pt modelId="{99C4B830-0DA4-4B93-9890-41426B930682}" type="pres">
      <dgm:prSet presAssocID="{AF9C8EF8-81A8-42E6-BC52-6107D3E093DB}" presName="txNode" presStyleLbl="fgAcc1" presStyleIdx="4" presStyleCnt="5">
        <dgm:presLayoutVars>
          <dgm:bulletEnabled val="1"/>
        </dgm:presLayoutVars>
      </dgm:prSet>
      <dgm:spPr/>
      <dgm:t>
        <a:bodyPr/>
        <a:lstStyle/>
        <a:p>
          <a:endParaRPr lang="en-US"/>
        </a:p>
      </dgm:t>
    </dgm:pt>
  </dgm:ptLst>
  <dgm:cxnLst>
    <dgm:cxn modelId="{EB6BB79C-A5D1-42B3-8BF8-B7875994AA90}" type="presOf" srcId="{F68A4D55-FB56-4B60-B785-FB67F071C3E3}" destId="{9B4AD2A5-9A7B-40AE-9DBA-36D3C93CE30B}" srcOrd="0" destOrd="0" presId="urn:microsoft.com/office/officeart/2005/8/layout/chevronAccent+Icon"/>
    <dgm:cxn modelId="{23B45E12-8D55-49D0-A886-E1F6C50DCD97}" srcId="{4CCDB8EB-EF11-4257-9683-53B0A50D0E4A}" destId="{DB5C6C4A-D78A-48A4-B050-1BCC8E58C57D}" srcOrd="2" destOrd="0" parTransId="{24703B76-F3ED-412F-9C68-4D7BBB1A45E1}" sibTransId="{AC7D7B30-207C-4C62-A251-08786E147201}"/>
    <dgm:cxn modelId="{FBAEB760-B501-4FF7-B210-EEF7667DDD85}" srcId="{4CCDB8EB-EF11-4257-9683-53B0A50D0E4A}" destId="{34DDC1B2-80F3-42D4-B690-4428981AF7D9}" srcOrd="1" destOrd="0" parTransId="{78B4ED7C-C2A4-4A78-86C6-F2FB11E2551B}" sibTransId="{55842B7C-52F6-47AA-B32E-7663F79C21C2}"/>
    <dgm:cxn modelId="{3830F8E5-FD52-476B-A2AE-F1E489F4A4E6}" srcId="{4CCDB8EB-EF11-4257-9683-53B0A50D0E4A}" destId="{AF9C8EF8-81A8-42E6-BC52-6107D3E093DB}" srcOrd="4" destOrd="0" parTransId="{C3EF0097-76A6-4750-B708-D1962CFB6BEF}" sibTransId="{F50B8EA7-7766-4B6C-9ABA-105930EA9679}"/>
    <dgm:cxn modelId="{9F42708B-E0BA-4F9A-B8E3-B9A8DD79F20F}" type="presOf" srcId="{34DDC1B2-80F3-42D4-B690-4428981AF7D9}" destId="{272D40BC-F314-4E6B-805B-DF94F36448D9}" srcOrd="0" destOrd="0" presId="urn:microsoft.com/office/officeart/2005/8/layout/chevronAccent+Icon"/>
    <dgm:cxn modelId="{444B0536-7049-4656-92F8-F8A3BEC92202}" type="presOf" srcId="{AF9C8EF8-81A8-42E6-BC52-6107D3E093DB}" destId="{99C4B830-0DA4-4B93-9890-41426B930682}" srcOrd="0" destOrd="0" presId="urn:microsoft.com/office/officeart/2005/8/layout/chevronAccent+Icon"/>
    <dgm:cxn modelId="{EED9A3AD-6868-418E-A1C9-C4714559CF6D}" type="presOf" srcId="{DB5C6C4A-D78A-48A4-B050-1BCC8E58C57D}" destId="{0CE2111B-CAC6-420E-9960-8EC850251006}" srcOrd="0" destOrd="0" presId="urn:microsoft.com/office/officeart/2005/8/layout/chevronAccent+Icon"/>
    <dgm:cxn modelId="{C62B5596-4AD5-4D6A-AF33-18BEE12C7A2F}" srcId="{4CCDB8EB-EF11-4257-9683-53B0A50D0E4A}" destId="{F68A4D55-FB56-4B60-B785-FB67F071C3E3}" srcOrd="0" destOrd="0" parTransId="{887A6ED7-D315-48E1-A566-BD37CE7D9217}" sibTransId="{268C2F5E-E60B-467A-B1B8-25C86A0A653C}"/>
    <dgm:cxn modelId="{05420ED3-AADA-4E1A-AE6D-D7EE450E1464}" type="presOf" srcId="{4CCDB8EB-EF11-4257-9683-53B0A50D0E4A}" destId="{64A0A8AB-BD0F-4C3A-9BB9-455FEF0740E1}" srcOrd="0" destOrd="0" presId="urn:microsoft.com/office/officeart/2005/8/layout/chevronAccent+Icon"/>
    <dgm:cxn modelId="{E07D0B59-C9F4-4ABF-9DE3-3ADE107C0559}" srcId="{4CCDB8EB-EF11-4257-9683-53B0A50D0E4A}" destId="{1304E4FE-8B1E-4E0E-92F6-CC9AC3BAC723}" srcOrd="3" destOrd="0" parTransId="{B3311956-B0CC-4B24-A212-A1F82B6F9353}" sibTransId="{2472A3D6-0FB5-4B66-B0E2-FFAAECE811C7}"/>
    <dgm:cxn modelId="{3272C1DC-CEB4-48CD-B6A1-BACCBEF84C34}" type="presOf" srcId="{1304E4FE-8B1E-4E0E-92F6-CC9AC3BAC723}" destId="{6F3938CC-7031-4D12-92A5-47E2E14956A4}" srcOrd="0" destOrd="0" presId="urn:microsoft.com/office/officeart/2005/8/layout/chevronAccent+Icon"/>
    <dgm:cxn modelId="{DEC75982-2766-41DD-8824-B8EF45A633DE}" type="presParOf" srcId="{64A0A8AB-BD0F-4C3A-9BB9-455FEF0740E1}" destId="{FA3A1E4F-09B2-408B-8062-C871AC411BCC}" srcOrd="0" destOrd="0" presId="urn:microsoft.com/office/officeart/2005/8/layout/chevronAccent+Icon"/>
    <dgm:cxn modelId="{252012E3-97AF-4C49-A2D0-FE1E632D5BF0}" type="presParOf" srcId="{FA3A1E4F-09B2-408B-8062-C871AC411BCC}" destId="{8022F8C0-0E10-40B7-9801-3281B1155EFE}" srcOrd="0" destOrd="0" presId="urn:microsoft.com/office/officeart/2005/8/layout/chevronAccent+Icon"/>
    <dgm:cxn modelId="{C68D8DE4-00AD-4AE5-B7DB-4E74E71B71C8}" type="presParOf" srcId="{FA3A1E4F-09B2-408B-8062-C871AC411BCC}" destId="{9B4AD2A5-9A7B-40AE-9DBA-36D3C93CE30B}" srcOrd="1" destOrd="0" presId="urn:microsoft.com/office/officeart/2005/8/layout/chevronAccent+Icon"/>
    <dgm:cxn modelId="{D98D7592-EC92-4724-8A89-373F68A7F646}" type="presParOf" srcId="{64A0A8AB-BD0F-4C3A-9BB9-455FEF0740E1}" destId="{E4FF7C93-F6F6-44E5-A893-FC7BE6C2BCD1}" srcOrd="1" destOrd="0" presId="urn:microsoft.com/office/officeart/2005/8/layout/chevronAccent+Icon"/>
    <dgm:cxn modelId="{7961D2EC-A224-44E1-9988-B95F7DFBEC08}" type="presParOf" srcId="{64A0A8AB-BD0F-4C3A-9BB9-455FEF0740E1}" destId="{DDAC7E49-9B58-4F09-BF1B-5AC1D1E03253}" srcOrd="2" destOrd="0" presId="urn:microsoft.com/office/officeart/2005/8/layout/chevronAccent+Icon"/>
    <dgm:cxn modelId="{D4291C96-6B61-443D-967A-C2C182467898}" type="presParOf" srcId="{DDAC7E49-9B58-4F09-BF1B-5AC1D1E03253}" destId="{BAF6ADAB-F323-4ECA-9414-A1375908EEEE}" srcOrd="0" destOrd="0" presId="urn:microsoft.com/office/officeart/2005/8/layout/chevronAccent+Icon"/>
    <dgm:cxn modelId="{26611B47-478F-4A47-AC51-A8E427B5A4A1}" type="presParOf" srcId="{DDAC7E49-9B58-4F09-BF1B-5AC1D1E03253}" destId="{272D40BC-F314-4E6B-805B-DF94F36448D9}" srcOrd="1" destOrd="0" presId="urn:microsoft.com/office/officeart/2005/8/layout/chevronAccent+Icon"/>
    <dgm:cxn modelId="{7BE95478-3708-4CED-B621-25723A1C09E1}" type="presParOf" srcId="{64A0A8AB-BD0F-4C3A-9BB9-455FEF0740E1}" destId="{51BBC73F-8EC2-425C-BF47-EBE78F03FACD}" srcOrd="3" destOrd="0" presId="urn:microsoft.com/office/officeart/2005/8/layout/chevronAccent+Icon"/>
    <dgm:cxn modelId="{EEE96211-50F1-4E82-98B3-74222277B980}" type="presParOf" srcId="{64A0A8AB-BD0F-4C3A-9BB9-455FEF0740E1}" destId="{4C21C0AA-5973-412C-BF47-38880054F166}" srcOrd="4" destOrd="0" presId="urn:microsoft.com/office/officeart/2005/8/layout/chevronAccent+Icon"/>
    <dgm:cxn modelId="{020D2095-BD16-494B-9816-EEB1D23DE4B4}" type="presParOf" srcId="{4C21C0AA-5973-412C-BF47-38880054F166}" destId="{F283A4CF-3295-4E88-B90E-F751A6D537C9}" srcOrd="0" destOrd="0" presId="urn:microsoft.com/office/officeart/2005/8/layout/chevronAccent+Icon"/>
    <dgm:cxn modelId="{11230AB5-E9E2-4234-93DA-F86CA1F28B1F}" type="presParOf" srcId="{4C21C0AA-5973-412C-BF47-38880054F166}" destId="{0CE2111B-CAC6-420E-9960-8EC850251006}" srcOrd="1" destOrd="0" presId="urn:microsoft.com/office/officeart/2005/8/layout/chevronAccent+Icon"/>
    <dgm:cxn modelId="{7F0B3171-E1BA-4848-BFBA-5A37C852D4DB}" type="presParOf" srcId="{64A0A8AB-BD0F-4C3A-9BB9-455FEF0740E1}" destId="{4EB08040-02E4-4CC3-A1C9-2DD92423C7D4}" srcOrd="5" destOrd="0" presId="urn:microsoft.com/office/officeart/2005/8/layout/chevronAccent+Icon"/>
    <dgm:cxn modelId="{6ADEA157-BB70-4FF3-8F3E-AA2BBB7578E5}" type="presParOf" srcId="{64A0A8AB-BD0F-4C3A-9BB9-455FEF0740E1}" destId="{70682236-8226-4F9A-A9BC-89AC2E54F988}" srcOrd="6" destOrd="0" presId="urn:microsoft.com/office/officeart/2005/8/layout/chevronAccent+Icon"/>
    <dgm:cxn modelId="{9981D42E-D1BA-41A2-9DC1-47DAEE460361}" type="presParOf" srcId="{70682236-8226-4F9A-A9BC-89AC2E54F988}" destId="{069E8375-556B-4B0A-8D4A-143720EA07A4}" srcOrd="0" destOrd="0" presId="urn:microsoft.com/office/officeart/2005/8/layout/chevronAccent+Icon"/>
    <dgm:cxn modelId="{63C610B1-3A11-4169-AA18-F27E2624D5D5}" type="presParOf" srcId="{70682236-8226-4F9A-A9BC-89AC2E54F988}" destId="{6F3938CC-7031-4D12-92A5-47E2E14956A4}" srcOrd="1" destOrd="0" presId="urn:microsoft.com/office/officeart/2005/8/layout/chevronAccent+Icon"/>
    <dgm:cxn modelId="{414179A5-A513-44AC-8307-AC4D5BEF4150}" type="presParOf" srcId="{64A0A8AB-BD0F-4C3A-9BB9-455FEF0740E1}" destId="{A292CF64-C298-403F-8E42-8CD30159499E}" srcOrd="7" destOrd="0" presId="urn:microsoft.com/office/officeart/2005/8/layout/chevronAccent+Icon"/>
    <dgm:cxn modelId="{143E20F4-0030-4A44-8428-FB750602DD2E}" type="presParOf" srcId="{64A0A8AB-BD0F-4C3A-9BB9-455FEF0740E1}" destId="{589AA87A-09C2-4420-AAC8-4952A643F18E}" srcOrd="8" destOrd="0" presId="urn:microsoft.com/office/officeart/2005/8/layout/chevronAccent+Icon"/>
    <dgm:cxn modelId="{41E01988-E050-4278-881A-F8AE7C254615}" type="presParOf" srcId="{589AA87A-09C2-4420-AAC8-4952A643F18E}" destId="{06523518-D586-471E-8396-E60DF01AAF1D}" srcOrd="0" destOrd="0" presId="urn:microsoft.com/office/officeart/2005/8/layout/chevronAccent+Icon"/>
    <dgm:cxn modelId="{0C67F937-D7FD-4E08-8D0F-D5982F43AE6F}" type="presParOf" srcId="{589AA87A-09C2-4420-AAC8-4952A643F18E}" destId="{99C4B830-0DA4-4B93-9890-41426B930682}"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0FF6E0-5B89-4A57-8830-713B0552E3D0}"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3DD847E-6FAF-4B3B-85F3-73005DA230EB}">
      <dgm:prSet phldrT="[Text]"/>
      <dgm:spPr/>
      <dgm:t>
        <a:bodyPr/>
        <a:lstStyle/>
        <a:p>
          <a:r>
            <a:rPr lang="en-US" b="1" dirty="0" smtClean="0">
              <a:latin typeface="Caveat" panose="020B0604020202020204" charset="0"/>
              <a:cs typeface="Caveat" panose="020B0604020202020204" charset="0"/>
            </a:rPr>
            <a:t>Establish a dedicated organ- with clear policy, strategy and capacity: entrenching effective coordination and ensure accountability – harmonization at regional and continental level</a:t>
          </a:r>
          <a:endParaRPr lang="en-US" dirty="0"/>
        </a:p>
      </dgm:t>
    </dgm:pt>
    <dgm:pt modelId="{3CD2CB15-C9CA-4074-ADC3-96EC6B84D607}" type="parTrans" cxnId="{31302B20-2E40-4504-A31E-D412C1E1B0B8}">
      <dgm:prSet/>
      <dgm:spPr/>
      <dgm:t>
        <a:bodyPr/>
        <a:lstStyle/>
        <a:p>
          <a:endParaRPr lang="en-US"/>
        </a:p>
      </dgm:t>
    </dgm:pt>
    <dgm:pt modelId="{B12E1EBD-BE7D-4635-B480-E9C9A6EA0A7C}" type="sibTrans" cxnId="{31302B20-2E40-4504-A31E-D412C1E1B0B8}">
      <dgm:prSet/>
      <dgm:spPr/>
      <dgm:t>
        <a:bodyPr/>
        <a:lstStyle/>
        <a:p>
          <a:endParaRPr lang="en-US"/>
        </a:p>
      </dgm:t>
    </dgm:pt>
    <dgm:pt modelId="{58ABB74A-02CD-43F1-9B63-FF282C49C97F}">
      <dgm:prSet phldrT="[Text]"/>
      <dgm:spPr/>
      <dgm:t>
        <a:bodyPr/>
        <a:lstStyle/>
        <a:p>
          <a:r>
            <a:rPr lang="en-US" b="1" dirty="0" smtClean="0">
              <a:latin typeface="Caveat" panose="020B0604020202020204" charset="0"/>
              <a:cs typeface="Caveat" panose="020B0604020202020204" charset="0"/>
            </a:rPr>
            <a:t>Leverage broader government coordination structures to address structural constraints affecting the insurance market. </a:t>
          </a:r>
          <a:endParaRPr lang="en-US" dirty="0"/>
        </a:p>
      </dgm:t>
    </dgm:pt>
    <dgm:pt modelId="{48D8F974-0F12-4F70-8A0B-AD71F8104485}" type="parTrans" cxnId="{EDC7C373-5C78-482D-84AB-077D60A07572}">
      <dgm:prSet/>
      <dgm:spPr/>
      <dgm:t>
        <a:bodyPr/>
        <a:lstStyle/>
        <a:p>
          <a:endParaRPr lang="en-US"/>
        </a:p>
      </dgm:t>
    </dgm:pt>
    <dgm:pt modelId="{B43384EA-DDCE-4661-A76C-8097EBF7C97D}" type="sibTrans" cxnId="{EDC7C373-5C78-482D-84AB-077D60A07572}">
      <dgm:prSet/>
      <dgm:spPr/>
      <dgm:t>
        <a:bodyPr/>
        <a:lstStyle/>
        <a:p>
          <a:endParaRPr lang="en-US"/>
        </a:p>
      </dgm:t>
    </dgm:pt>
    <dgm:pt modelId="{C7A94EE2-90F1-4AF4-A8F5-9AE0C3C22833}">
      <dgm:prSet phldrT="[Text]"/>
      <dgm:spPr/>
      <dgm:t>
        <a:bodyPr/>
        <a:lstStyle/>
        <a:p>
          <a:r>
            <a:rPr lang="en-US" b="1" dirty="0" smtClean="0">
              <a:latin typeface="Caveat" panose="020B0604020202020204" charset="0"/>
              <a:cs typeface="Caveat" panose="020B0604020202020204" charset="0"/>
            </a:rPr>
            <a:t>the set-up of a cross-regulatory forum, or inserting the issue of Regulatory harmonization as agenda point in existing forums.</a:t>
          </a:r>
          <a:endParaRPr lang="en-US" dirty="0"/>
        </a:p>
      </dgm:t>
    </dgm:pt>
    <dgm:pt modelId="{1DACF6EC-F5F7-4628-A008-DF9F4BFDEA1A}" type="parTrans" cxnId="{3724CCFA-6EEB-4568-8E80-4853C00CA74B}">
      <dgm:prSet/>
      <dgm:spPr/>
      <dgm:t>
        <a:bodyPr/>
        <a:lstStyle/>
        <a:p>
          <a:endParaRPr lang="en-US"/>
        </a:p>
      </dgm:t>
    </dgm:pt>
    <dgm:pt modelId="{4B042F18-A0D4-46B6-AA93-339C313F208E}" type="sibTrans" cxnId="{3724CCFA-6EEB-4568-8E80-4853C00CA74B}">
      <dgm:prSet/>
      <dgm:spPr/>
      <dgm:t>
        <a:bodyPr/>
        <a:lstStyle/>
        <a:p>
          <a:endParaRPr lang="en-US"/>
        </a:p>
      </dgm:t>
    </dgm:pt>
    <dgm:pt modelId="{D3D8A029-6C89-4C02-ACCB-5E7A263901AB}">
      <dgm:prSet/>
      <dgm:spPr/>
      <dgm:t>
        <a:bodyPr/>
        <a:lstStyle/>
        <a:p>
          <a:r>
            <a:rPr lang="en-US" b="1" dirty="0" smtClean="0">
              <a:latin typeface="Caveat" panose="020B0604020202020204" charset="0"/>
              <a:cs typeface="Caveat" panose="020B0604020202020204" charset="0"/>
            </a:rPr>
            <a:t>Invest in  technology (</a:t>
          </a:r>
          <a:r>
            <a:rPr lang="en-US" b="1" dirty="0" err="1" smtClean="0">
              <a:latin typeface="Caveat" panose="020B0604020202020204" charset="0"/>
              <a:cs typeface="Caveat" panose="020B0604020202020204" charset="0"/>
            </a:rPr>
            <a:t>Reg</a:t>
          </a:r>
          <a:r>
            <a:rPr lang="en-US" b="1" dirty="0" smtClean="0">
              <a:latin typeface="Caveat" panose="020B0604020202020204" charset="0"/>
              <a:cs typeface="Caveat" panose="020B0604020202020204" charset="0"/>
            </a:rPr>
            <a:t>-Tech)  Solutions , Regulatory sandboxes, and Building  the capacity of regulators: Knowledge  transfer/experience sharing across regions and countries </a:t>
          </a:r>
          <a:endParaRPr lang="en-US" dirty="0"/>
        </a:p>
      </dgm:t>
    </dgm:pt>
    <dgm:pt modelId="{AD5B8B7D-FBF5-437E-A428-41434154C276}" type="parTrans" cxnId="{2C26D8C3-55C8-4C2B-9374-5C5F01A730B2}">
      <dgm:prSet/>
      <dgm:spPr/>
      <dgm:t>
        <a:bodyPr/>
        <a:lstStyle/>
        <a:p>
          <a:endParaRPr lang="en-US"/>
        </a:p>
      </dgm:t>
    </dgm:pt>
    <dgm:pt modelId="{0F2DB995-20F5-412E-8B23-7AD1F516E34A}" type="sibTrans" cxnId="{2C26D8C3-55C8-4C2B-9374-5C5F01A730B2}">
      <dgm:prSet/>
      <dgm:spPr/>
      <dgm:t>
        <a:bodyPr/>
        <a:lstStyle/>
        <a:p>
          <a:endParaRPr lang="en-US"/>
        </a:p>
      </dgm:t>
    </dgm:pt>
    <dgm:pt modelId="{054B189E-E13C-473A-AEE2-DEBD0475EB7B}" type="pres">
      <dgm:prSet presAssocID="{170FF6E0-5B89-4A57-8830-713B0552E3D0}" presName="Name0" presStyleCnt="0">
        <dgm:presLayoutVars>
          <dgm:chMax val="11"/>
          <dgm:chPref val="11"/>
          <dgm:dir/>
          <dgm:resizeHandles/>
        </dgm:presLayoutVars>
      </dgm:prSet>
      <dgm:spPr/>
      <dgm:t>
        <a:bodyPr/>
        <a:lstStyle/>
        <a:p>
          <a:endParaRPr lang="en-US"/>
        </a:p>
      </dgm:t>
    </dgm:pt>
    <dgm:pt modelId="{060FE63D-7792-42F0-84CE-5B0713082E1E}" type="pres">
      <dgm:prSet presAssocID="{C7A94EE2-90F1-4AF4-A8F5-9AE0C3C22833}" presName="Accent4" presStyleCnt="0"/>
      <dgm:spPr/>
    </dgm:pt>
    <dgm:pt modelId="{C36F4573-1CBA-441D-8606-AB3C150B1FC3}" type="pres">
      <dgm:prSet presAssocID="{C7A94EE2-90F1-4AF4-A8F5-9AE0C3C22833}" presName="Accent" presStyleLbl="node1" presStyleIdx="0" presStyleCnt="4"/>
      <dgm:spPr/>
    </dgm:pt>
    <dgm:pt modelId="{86D54D6A-C299-48CF-ABF7-574D3151A37B}" type="pres">
      <dgm:prSet presAssocID="{C7A94EE2-90F1-4AF4-A8F5-9AE0C3C22833}" presName="ParentBackground4" presStyleCnt="0"/>
      <dgm:spPr/>
    </dgm:pt>
    <dgm:pt modelId="{D6C0F1D6-5F33-44C5-9804-FC21BC66CF6A}" type="pres">
      <dgm:prSet presAssocID="{C7A94EE2-90F1-4AF4-A8F5-9AE0C3C22833}" presName="ParentBackground" presStyleLbl="fgAcc1" presStyleIdx="0" presStyleCnt="4"/>
      <dgm:spPr/>
      <dgm:t>
        <a:bodyPr/>
        <a:lstStyle/>
        <a:p>
          <a:endParaRPr lang="en-US"/>
        </a:p>
      </dgm:t>
    </dgm:pt>
    <dgm:pt modelId="{07C341DE-06BF-4E91-A016-1EF7BC1E13A4}" type="pres">
      <dgm:prSet presAssocID="{C7A94EE2-90F1-4AF4-A8F5-9AE0C3C22833}" presName="Parent4" presStyleLbl="revTx" presStyleIdx="0" presStyleCnt="0">
        <dgm:presLayoutVars>
          <dgm:chMax val="1"/>
          <dgm:chPref val="1"/>
          <dgm:bulletEnabled val="1"/>
        </dgm:presLayoutVars>
      </dgm:prSet>
      <dgm:spPr/>
      <dgm:t>
        <a:bodyPr/>
        <a:lstStyle/>
        <a:p>
          <a:endParaRPr lang="en-US"/>
        </a:p>
      </dgm:t>
    </dgm:pt>
    <dgm:pt modelId="{C28A52A4-29B4-4913-94CD-F489DE0724D8}" type="pres">
      <dgm:prSet presAssocID="{D3D8A029-6C89-4C02-ACCB-5E7A263901AB}" presName="Accent3" presStyleCnt="0"/>
      <dgm:spPr/>
    </dgm:pt>
    <dgm:pt modelId="{564F1EEC-BD69-4F1A-820A-F202CE268F4A}" type="pres">
      <dgm:prSet presAssocID="{D3D8A029-6C89-4C02-ACCB-5E7A263901AB}" presName="Accent" presStyleLbl="node1" presStyleIdx="1" presStyleCnt="4"/>
      <dgm:spPr/>
    </dgm:pt>
    <dgm:pt modelId="{161E75EB-B237-47C5-85EF-E518186AD15B}" type="pres">
      <dgm:prSet presAssocID="{D3D8A029-6C89-4C02-ACCB-5E7A263901AB}" presName="ParentBackground3" presStyleCnt="0"/>
      <dgm:spPr/>
    </dgm:pt>
    <dgm:pt modelId="{7FE2A06F-48BF-4FE0-AD92-08C981E89CA3}" type="pres">
      <dgm:prSet presAssocID="{D3D8A029-6C89-4C02-ACCB-5E7A263901AB}" presName="ParentBackground" presStyleLbl="fgAcc1" presStyleIdx="1" presStyleCnt="4"/>
      <dgm:spPr/>
      <dgm:t>
        <a:bodyPr/>
        <a:lstStyle/>
        <a:p>
          <a:endParaRPr lang="en-US"/>
        </a:p>
      </dgm:t>
    </dgm:pt>
    <dgm:pt modelId="{FC091353-4F58-45FC-82C0-94166863A29D}" type="pres">
      <dgm:prSet presAssocID="{D3D8A029-6C89-4C02-ACCB-5E7A263901AB}" presName="Parent3" presStyleLbl="revTx" presStyleIdx="0" presStyleCnt="0">
        <dgm:presLayoutVars>
          <dgm:chMax val="1"/>
          <dgm:chPref val="1"/>
          <dgm:bulletEnabled val="1"/>
        </dgm:presLayoutVars>
      </dgm:prSet>
      <dgm:spPr/>
      <dgm:t>
        <a:bodyPr/>
        <a:lstStyle/>
        <a:p>
          <a:endParaRPr lang="en-US"/>
        </a:p>
      </dgm:t>
    </dgm:pt>
    <dgm:pt modelId="{313BCFF5-7B3E-4AAA-ACD4-BAB911CB0A68}" type="pres">
      <dgm:prSet presAssocID="{58ABB74A-02CD-43F1-9B63-FF282C49C97F}" presName="Accent2" presStyleCnt="0"/>
      <dgm:spPr/>
    </dgm:pt>
    <dgm:pt modelId="{2505E319-A799-4AE8-B8F0-2B13404B1B65}" type="pres">
      <dgm:prSet presAssocID="{58ABB74A-02CD-43F1-9B63-FF282C49C97F}" presName="Accent" presStyleLbl="node1" presStyleIdx="2" presStyleCnt="4"/>
      <dgm:spPr/>
    </dgm:pt>
    <dgm:pt modelId="{AAB76DD5-4E48-4635-96ED-4B5520ECEBF8}" type="pres">
      <dgm:prSet presAssocID="{58ABB74A-02CD-43F1-9B63-FF282C49C97F}" presName="ParentBackground2" presStyleCnt="0"/>
      <dgm:spPr/>
    </dgm:pt>
    <dgm:pt modelId="{8409169D-F0C8-40CD-83B8-7F36D09C01DF}" type="pres">
      <dgm:prSet presAssocID="{58ABB74A-02CD-43F1-9B63-FF282C49C97F}" presName="ParentBackground" presStyleLbl="fgAcc1" presStyleIdx="2" presStyleCnt="4"/>
      <dgm:spPr/>
      <dgm:t>
        <a:bodyPr/>
        <a:lstStyle/>
        <a:p>
          <a:endParaRPr lang="en-US"/>
        </a:p>
      </dgm:t>
    </dgm:pt>
    <dgm:pt modelId="{73406F04-416C-4922-922C-1E7BB67B89B9}" type="pres">
      <dgm:prSet presAssocID="{58ABB74A-02CD-43F1-9B63-FF282C49C97F}" presName="Parent2" presStyleLbl="revTx" presStyleIdx="0" presStyleCnt="0">
        <dgm:presLayoutVars>
          <dgm:chMax val="1"/>
          <dgm:chPref val="1"/>
          <dgm:bulletEnabled val="1"/>
        </dgm:presLayoutVars>
      </dgm:prSet>
      <dgm:spPr/>
      <dgm:t>
        <a:bodyPr/>
        <a:lstStyle/>
        <a:p>
          <a:endParaRPr lang="en-US"/>
        </a:p>
      </dgm:t>
    </dgm:pt>
    <dgm:pt modelId="{79E582DD-7EB8-4A34-8898-90194541318D}" type="pres">
      <dgm:prSet presAssocID="{73DD847E-6FAF-4B3B-85F3-73005DA230EB}" presName="Accent1" presStyleCnt="0"/>
      <dgm:spPr/>
    </dgm:pt>
    <dgm:pt modelId="{2F873429-53D6-498A-A4F4-6097A9F1596B}" type="pres">
      <dgm:prSet presAssocID="{73DD847E-6FAF-4B3B-85F3-73005DA230EB}" presName="Accent" presStyleLbl="node1" presStyleIdx="3" presStyleCnt="4"/>
      <dgm:spPr/>
    </dgm:pt>
    <dgm:pt modelId="{4F378A5D-6C20-4F86-863C-CF80CA6A9E01}" type="pres">
      <dgm:prSet presAssocID="{73DD847E-6FAF-4B3B-85F3-73005DA230EB}" presName="ParentBackground1" presStyleCnt="0"/>
      <dgm:spPr/>
    </dgm:pt>
    <dgm:pt modelId="{3E2738B9-0938-4A9F-8602-73C23F1496CA}" type="pres">
      <dgm:prSet presAssocID="{73DD847E-6FAF-4B3B-85F3-73005DA230EB}" presName="ParentBackground" presStyleLbl="fgAcc1" presStyleIdx="3" presStyleCnt="4"/>
      <dgm:spPr/>
      <dgm:t>
        <a:bodyPr/>
        <a:lstStyle/>
        <a:p>
          <a:endParaRPr lang="en-US"/>
        </a:p>
      </dgm:t>
    </dgm:pt>
    <dgm:pt modelId="{D9C9FF6A-5D4C-4FB3-9A3C-E32E70AB4BFC}" type="pres">
      <dgm:prSet presAssocID="{73DD847E-6FAF-4B3B-85F3-73005DA230EB}" presName="Parent1" presStyleLbl="revTx" presStyleIdx="0" presStyleCnt="0">
        <dgm:presLayoutVars>
          <dgm:chMax val="1"/>
          <dgm:chPref val="1"/>
          <dgm:bulletEnabled val="1"/>
        </dgm:presLayoutVars>
      </dgm:prSet>
      <dgm:spPr/>
      <dgm:t>
        <a:bodyPr/>
        <a:lstStyle/>
        <a:p>
          <a:endParaRPr lang="en-US"/>
        </a:p>
      </dgm:t>
    </dgm:pt>
  </dgm:ptLst>
  <dgm:cxnLst>
    <dgm:cxn modelId="{EDC7C373-5C78-482D-84AB-077D60A07572}" srcId="{170FF6E0-5B89-4A57-8830-713B0552E3D0}" destId="{58ABB74A-02CD-43F1-9B63-FF282C49C97F}" srcOrd="1" destOrd="0" parTransId="{48D8F974-0F12-4F70-8A0B-AD71F8104485}" sibTransId="{B43384EA-DDCE-4661-A76C-8097EBF7C97D}"/>
    <dgm:cxn modelId="{7FF698FC-725B-4FED-950A-EE0BE940E789}" type="presOf" srcId="{C7A94EE2-90F1-4AF4-A8F5-9AE0C3C22833}" destId="{D6C0F1D6-5F33-44C5-9804-FC21BC66CF6A}" srcOrd="0" destOrd="0" presId="urn:microsoft.com/office/officeart/2011/layout/CircleProcess"/>
    <dgm:cxn modelId="{31302B20-2E40-4504-A31E-D412C1E1B0B8}" srcId="{170FF6E0-5B89-4A57-8830-713B0552E3D0}" destId="{73DD847E-6FAF-4B3B-85F3-73005DA230EB}" srcOrd="0" destOrd="0" parTransId="{3CD2CB15-C9CA-4074-ADC3-96EC6B84D607}" sibTransId="{B12E1EBD-BE7D-4635-B480-E9C9A6EA0A7C}"/>
    <dgm:cxn modelId="{272B6559-D20B-42B2-906B-905D39F0EAA8}" type="presOf" srcId="{D3D8A029-6C89-4C02-ACCB-5E7A263901AB}" destId="{FC091353-4F58-45FC-82C0-94166863A29D}" srcOrd="1" destOrd="0" presId="urn:microsoft.com/office/officeart/2011/layout/CircleProcess"/>
    <dgm:cxn modelId="{1E0CC21C-B82E-4295-A8E9-A1AEF65295F5}" type="presOf" srcId="{D3D8A029-6C89-4C02-ACCB-5E7A263901AB}" destId="{7FE2A06F-48BF-4FE0-AD92-08C981E89CA3}" srcOrd="0" destOrd="0" presId="urn:microsoft.com/office/officeart/2011/layout/CircleProcess"/>
    <dgm:cxn modelId="{4B1A92EE-D9FE-4FE9-BD76-E64F3524B371}" type="presOf" srcId="{C7A94EE2-90F1-4AF4-A8F5-9AE0C3C22833}" destId="{07C341DE-06BF-4E91-A016-1EF7BC1E13A4}" srcOrd="1" destOrd="0" presId="urn:microsoft.com/office/officeart/2011/layout/CircleProcess"/>
    <dgm:cxn modelId="{EF3F1555-71FB-4E0F-9942-027265E40D1F}" type="presOf" srcId="{58ABB74A-02CD-43F1-9B63-FF282C49C97F}" destId="{73406F04-416C-4922-922C-1E7BB67B89B9}" srcOrd="1" destOrd="0" presId="urn:microsoft.com/office/officeart/2011/layout/CircleProcess"/>
    <dgm:cxn modelId="{3724CCFA-6EEB-4568-8E80-4853C00CA74B}" srcId="{170FF6E0-5B89-4A57-8830-713B0552E3D0}" destId="{C7A94EE2-90F1-4AF4-A8F5-9AE0C3C22833}" srcOrd="3" destOrd="0" parTransId="{1DACF6EC-F5F7-4628-A008-DF9F4BFDEA1A}" sibTransId="{4B042F18-A0D4-46B6-AA93-339C313F208E}"/>
    <dgm:cxn modelId="{FAB1FAE4-065D-4CF3-B658-510302B7B239}" type="presOf" srcId="{73DD847E-6FAF-4B3B-85F3-73005DA230EB}" destId="{D9C9FF6A-5D4C-4FB3-9A3C-E32E70AB4BFC}" srcOrd="1" destOrd="0" presId="urn:microsoft.com/office/officeart/2011/layout/CircleProcess"/>
    <dgm:cxn modelId="{2C26D8C3-55C8-4C2B-9374-5C5F01A730B2}" srcId="{170FF6E0-5B89-4A57-8830-713B0552E3D0}" destId="{D3D8A029-6C89-4C02-ACCB-5E7A263901AB}" srcOrd="2" destOrd="0" parTransId="{AD5B8B7D-FBF5-437E-A428-41434154C276}" sibTransId="{0F2DB995-20F5-412E-8B23-7AD1F516E34A}"/>
    <dgm:cxn modelId="{67737271-2914-4F93-AEE0-31D5F07FD837}" type="presOf" srcId="{170FF6E0-5B89-4A57-8830-713B0552E3D0}" destId="{054B189E-E13C-473A-AEE2-DEBD0475EB7B}" srcOrd="0" destOrd="0" presId="urn:microsoft.com/office/officeart/2011/layout/CircleProcess"/>
    <dgm:cxn modelId="{04F6A1B6-FFBF-4924-83BD-0DF3641F256E}" type="presOf" srcId="{73DD847E-6FAF-4B3B-85F3-73005DA230EB}" destId="{3E2738B9-0938-4A9F-8602-73C23F1496CA}" srcOrd="0" destOrd="0" presId="urn:microsoft.com/office/officeart/2011/layout/CircleProcess"/>
    <dgm:cxn modelId="{CBABF102-9919-41A7-93B5-7EC3F363E4A4}" type="presOf" srcId="{58ABB74A-02CD-43F1-9B63-FF282C49C97F}" destId="{8409169D-F0C8-40CD-83B8-7F36D09C01DF}" srcOrd="0" destOrd="0" presId="urn:microsoft.com/office/officeart/2011/layout/CircleProcess"/>
    <dgm:cxn modelId="{AF21D708-9A26-4331-AC1C-E23019F9B2DB}" type="presParOf" srcId="{054B189E-E13C-473A-AEE2-DEBD0475EB7B}" destId="{060FE63D-7792-42F0-84CE-5B0713082E1E}" srcOrd="0" destOrd="0" presId="urn:microsoft.com/office/officeart/2011/layout/CircleProcess"/>
    <dgm:cxn modelId="{4DB6393B-F1F1-4C6E-BB7E-8911F5164FDD}" type="presParOf" srcId="{060FE63D-7792-42F0-84CE-5B0713082E1E}" destId="{C36F4573-1CBA-441D-8606-AB3C150B1FC3}" srcOrd="0" destOrd="0" presId="urn:microsoft.com/office/officeart/2011/layout/CircleProcess"/>
    <dgm:cxn modelId="{A97A2404-2DE4-411B-A480-DC6C2B596F8F}" type="presParOf" srcId="{054B189E-E13C-473A-AEE2-DEBD0475EB7B}" destId="{86D54D6A-C299-48CF-ABF7-574D3151A37B}" srcOrd="1" destOrd="0" presId="urn:microsoft.com/office/officeart/2011/layout/CircleProcess"/>
    <dgm:cxn modelId="{53190551-198A-493F-8F9A-6C7A670E9B87}" type="presParOf" srcId="{86D54D6A-C299-48CF-ABF7-574D3151A37B}" destId="{D6C0F1D6-5F33-44C5-9804-FC21BC66CF6A}" srcOrd="0" destOrd="0" presId="urn:microsoft.com/office/officeart/2011/layout/CircleProcess"/>
    <dgm:cxn modelId="{F29F1692-CF23-4EB4-BE01-812E407AE3ED}" type="presParOf" srcId="{054B189E-E13C-473A-AEE2-DEBD0475EB7B}" destId="{07C341DE-06BF-4E91-A016-1EF7BC1E13A4}" srcOrd="2" destOrd="0" presId="urn:microsoft.com/office/officeart/2011/layout/CircleProcess"/>
    <dgm:cxn modelId="{C1E1C4B0-DC87-4D33-AE20-BD44682CE4E3}" type="presParOf" srcId="{054B189E-E13C-473A-AEE2-DEBD0475EB7B}" destId="{C28A52A4-29B4-4913-94CD-F489DE0724D8}" srcOrd="3" destOrd="0" presId="urn:microsoft.com/office/officeart/2011/layout/CircleProcess"/>
    <dgm:cxn modelId="{29766C8A-1F11-4E98-8B76-E02A83AC8422}" type="presParOf" srcId="{C28A52A4-29B4-4913-94CD-F489DE0724D8}" destId="{564F1EEC-BD69-4F1A-820A-F202CE268F4A}" srcOrd="0" destOrd="0" presId="urn:microsoft.com/office/officeart/2011/layout/CircleProcess"/>
    <dgm:cxn modelId="{7B45EB65-4E8A-4447-BA0F-70DEE9C74A45}" type="presParOf" srcId="{054B189E-E13C-473A-AEE2-DEBD0475EB7B}" destId="{161E75EB-B237-47C5-85EF-E518186AD15B}" srcOrd="4" destOrd="0" presId="urn:microsoft.com/office/officeart/2011/layout/CircleProcess"/>
    <dgm:cxn modelId="{5F691C6D-551A-4ECD-B174-22259DA4641C}" type="presParOf" srcId="{161E75EB-B237-47C5-85EF-E518186AD15B}" destId="{7FE2A06F-48BF-4FE0-AD92-08C981E89CA3}" srcOrd="0" destOrd="0" presId="urn:microsoft.com/office/officeart/2011/layout/CircleProcess"/>
    <dgm:cxn modelId="{57A680FC-373B-48C2-B083-027BD7D6D4CA}" type="presParOf" srcId="{054B189E-E13C-473A-AEE2-DEBD0475EB7B}" destId="{FC091353-4F58-45FC-82C0-94166863A29D}" srcOrd="5" destOrd="0" presId="urn:microsoft.com/office/officeart/2011/layout/CircleProcess"/>
    <dgm:cxn modelId="{0C46C302-7DAC-4188-B8C6-89CEC1856BA2}" type="presParOf" srcId="{054B189E-E13C-473A-AEE2-DEBD0475EB7B}" destId="{313BCFF5-7B3E-4AAA-ACD4-BAB911CB0A68}" srcOrd="6" destOrd="0" presId="urn:microsoft.com/office/officeart/2011/layout/CircleProcess"/>
    <dgm:cxn modelId="{6D8EEC75-56C4-4262-A1A9-42897F0435F9}" type="presParOf" srcId="{313BCFF5-7B3E-4AAA-ACD4-BAB911CB0A68}" destId="{2505E319-A799-4AE8-B8F0-2B13404B1B65}" srcOrd="0" destOrd="0" presId="urn:microsoft.com/office/officeart/2011/layout/CircleProcess"/>
    <dgm:cxn modelId="{80696C13-71BF-4E6B-B86C-A19925E32AE9}" type="presParOf" srcId="{054B189E-E13C-473A-AEE2-DEBD0475EB7B}" destId="{AAB76DD5-4E48-4635-96ED-4B5520ECEBF8}" srcOrd="7" destOrd="0" presId="urn:microsoft.com/office/officeart/2011/layout/CircleProcess"/>
    <dgm:cxn modelId="{68598322-EC52-4907-B20E-87AD63E1A3FA}" type="presParOf" srcId="{AAB76DD5-4E48-4635-96ED-4B5520ECEBF8}" destId="{8409169D-F0C8-40CD-83B8-7F36D09C01DF}" srcOrd="0" destOrd="0" presId="urn:microsoft.com/office/officeart/2011/layout/CircleProcess"/>
    <dgm:cxn modelId="{FB01152E-8C25-4667-B1B6-8552E2B14C97}" type="presParOf" srcId="{054B189E-E13C-473A-AEE2-DEBD0475EB7B}" destId="{73406F04-416C-4922-922C-1E7BB67B89B9}" srcOrd="8" destOrd="0" presId="urn:microsoft.com/office/officeart/2011/layout/CircleProcess"/>
    <dgm:cxn modelId="{352E7CFD-1108-46C1-A871-0739146D86ED}" type="presParOf" srcId="{054B189E-E13C-473A-AEE2-DEBD0475EB7B}" destId="{79E582DD-7EB8-4A34-8898-90194541318D}" srcOrd="9" destOrd="0" presId="urn:microsoft.com/office/officeart/2011/layout/CircleProcess"/>
    <dgm:cxn modelId="{8920E550-47AC-4EDD-BC05-0811E770D370}" type="presParOf" srcId="{79E582DD-7EB8-4A34-8898-90194541318D}" destId="{2F873429-53D6-498A-A4F4-6097A9F1596B}" srcOrd="0" destOrd="0" presId="urn:microsoft.com/office/officeart/2011/layout/CircleProcess"/>
    <dgm:cxn modelId="{85A61C4C-58EA-4129-9D77-4D40DB341C99}" type="presParOf" srcId="{054B189E-E13C-473A-AEE2-DEBD0475EB7B}" destId="{4F378A5D-6C20-4F86-863C-CF80CA6A9E01}" srcOrd="10" destOrd="0" presId="urn:microsoft.com/office/officeart/2011/layout/CircleProcess"/>
    <dgm:cxn modelId="{9C175FA7-B815-4B52-AC63-1ACCCFAC417A}" type="presParOf" srcId="{4F378A5D-6C20-4F86-863C-CF80CA6A9E01}" destId="{3E2738B9-0938-4A9F-8602-73C23F1496CA}" srcOrd="0" destOrd="0" presId="urn:microsoft.com/office/officeart/2011/layout/CircleProcess"/>
    <dgm:cxn modelId="{BC4CC68E-CCEB-4588-BC75-9EE6C54BF479}" type="presParOf" srcId="{054B189E-E13C-473A-AEE2-DEBD0475EB7B}" destId="{D9C9FF6A-5D4C-4FB3-9A3C-E32E70AB4BFC}"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D2D6-6795-4B21-AD5E-51EEB6FF849A}">
      <dsp:nvSpPr>
        <dsp:cNvPr id="0" name=""/>
        <dsp:cNvSpPr/>
      </dsp:nvSpPr>
      <dsp:spPr>
        <a:xfrm>
          <a:off x="-3106164" y="611312"/>
          <a:ext cx="3704975" cy="3704975"/>
        </a:xfrm>
        <a:prstGeom prst="blockArc">
          <a:avLst>
            <a:gd name="adj1" fmla="val 18900000"/>
            <a:gd name="adj2" fmla="val 2700000"/>
            <a:gd name="adj3" fmla="val 583"/>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28BC0-47C0-4071-9D05-91DBA479FC43}">
      <dsp:nvSpPr>
        <dsp:cNvPr id="0" name=""/>
        <dsp:cNvSpPr/>
      </dsp:nvSpPr>
      <dsp:spPr>
        <a:xfrm>
          <a:off x="385030" y="1364342"/>
          <a:ext cx="1779471" cy="54972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347"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Characterizing the African Market</a:t>
          </a:r>
          <a:endParaRPr lang="en-US" sz="1200" kern="1200" dirty="0">
            <a:latin typeface="Caveat" charset="0"/>
          </a:endParaRPr>
        </a:p>
      </dsp:txBody>
      <dsp:txXfrm>
        <a:off x="385030" y="1364342"/>
        <a:ext cx="1779471" cy="549728"/>
      </dsp:txXfrm>
    </dsp:sp>
    <dsp:sp modelId="{FA9298F9-499A-4FBE-8CC1-A4285D706F67}">
      <dsp:nvSpPr>
        <dsp:cNvPr id="0" name=""/>
        <dsp:cNvSpPr/>
      </dsp:nvSpPr>
      <dsp:spPr>
        <a:xfrm>
          <a:off x="41450" y="1295626"/>
          <a:ext cx="687160" cy="687160"/>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DF1373-E39B-4808-9015-CBFEB014915B}">
      <dsp:nvSpPr>
        <dsp:cNvPr id="0" name=""/>
        <dsp:cNvSpPr/>
      </dsp:nvSpPr>
      <dsp:spPr>
        <a:xfrm>
          <a:off x="584857" y="2188935"/>
          <a:ext cx="1579644" cy="54972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347"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Regulatory Prospects and challenges </a:t>
          </a:r>
          <a:endParaRPr lang="en-US" sz="1200" kern="1200" dirty="0">
            <a:latin typeface="Caveat" charset="0"/>
          </a:endParaRPr>
        </a:p>
      </dsp:txBody>
      <dsp:txXfrm>
        <a:off x="584857" y="2188935"/>
        <a:ext cx="1579644" cy="549728"/>
      </dsp:txXfrm>
    </dsp:sp>
    <dsp:sp modelId="{26C4969C-9A1B-4CAB-83EB-1C1CF5EEFE18}">
      <dsp:nvSpPr>
        <dsp:cNvPr id="0" name=""/>
        <dsp:cNvSpPr/>
      </dsp:nvSpPr>
      <dsp:spPr>
        <a:xfrm>
          <a:off x="241276" y="2120219"/>
          <a:ext cx="687160" cy="687160"/>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E5BBF-7D9C-4AC1-9277-A68F22E0E40A}">
      <dsp:nvSpPr>
        <dsp:cNvPr id="0" name=""/>
        <dsp:cNvSpPr/>
      </dsp:nvSpPr>
      <dsp:spPr>
        <a:xfrm>
          <a:off x="385030" y="3013528"/>
          <a:ext cx="1779471" cy="54972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6347"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The road ahead</a:t>
          </a:r>
          <a:endParaRPr lang="en-US" sz="1200" kern="1200" dirty="0">
            <a:latin typeface="Caveat" charset="0"/>
          </a:endParaRPr>
        </a:p>
      </dsp:txBody>
      <dsp:txXfrm>
        <a:off x="385030" y="3013528"/>
        <a:ext cx="1779471" cy="549728"/>
      </dsp:txXfrm>
    </dsp:sp>
    <dsp:sp modelId="{96EE8A71-A565-4993-9F7C-8769AF6BF28B}">
      <dsp:nvSpPr>
        <dsp:cNvPr id="0" name=""/>
        <dsp:cNvSpPr/>
      </dsp:nvSpPr>
      <dsp:spPr>
        <a:xfrm>
          <a:off x="41450" y="2944812"/>
          <a:ext cx="687160" cy="687160"/>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A6B3A-7B2F-4F26-AF1C-A30CD355D83A}">
      <dsp:nvSpPr>
        <dsp:cNvPr id="0" name=""/>
        <dsp:cNvSpPr/>
      </dsp:nvSpPr>
      <dsp:spPr>
        <a:xfrm>
          <a:off x="2094046" y="0"/>
          <a:ext cx="3207193" cy="3207193"/>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latin typeface="Caveat" panose="020B0604020202020204" charset="0"/>
              <a:cs typeface="Caveat" panose="020B0604020202020204" charset="0"/>
            </a:rPr>
            <a:t>Continental Harmonization and integration </a:t>
          </a:r>
          <a:endParaRPr lang="en-US" sz="1400" b="1" kern="1200" dirty="0">
            <a:latin typeface="Caveat" panose="020B0604020202020204" charset="0"/>
            <a:cs typeface="Caveat" panose="020B0604020202020204" charset="0"/>
          </a:endParaRPr>
        </a:p>
      </dsp:txBody>
      <dsp:txXfrm>
        <a:off x="3137185" y="160359"/>
        <a:ext cx="1120913" cy="481078"/>
      </dsp:txXfrm>
    </dsp:sp>
    <dsp:sp modelId="{8679526C-9894-4FAA-BB9C-BD23934AD387}">
      <dsp:nvSpPr>
        <dsp:cNvPr id="0" name=""/>
        <dsp:cNvSpPr/>
      </dsp:nvSpPr>
      <dsp:spPr>
        <a:xfrm>
          <a:off x="2463683" y="825323"/>
          <a:ext cx="2405394" cy="2381869"/>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Caveat" panose="020B0604020202020204" charset="0"/>
              <a:cs typeface="Caveat" panose="020B0604020202020204" charset="0"/>
            </a:rPr>
            <a:t>Regional </a:t>
          </a:r>
          <a:endParaRPr lang="en-US" sz="1400" b="1" kern="1200" dirty="0">
            <a:solidFill>
              <a:schemeClr val="tx1"/>
            </a:solidFill>
            <a:latin typeface="Caveat" panose="020B0604020202020204" charset="0"/>
            <a:cs typeface="Caveat" panose="020B0604020202020204" charset="0"/>
          </a:endParaRPr>
        </a:p>
      </dsp:txBody>
      <dsp:txXfrm>
        <a:off x="3105923" y="974189"/>
        <a:ext cx="1120913" cy="446600"/>
      </dsp:txXfrm>
    </dsp:sp>
    <dsp:sp modelId="{790CAAA4-88D6-4716-A45F-D192A871DE28}">
      <dsp:nvSpPr>
        <dsp:cNvPr id="0" name=""/>
        <dsp:cNvSpPr/>
      </dsp:nvSpPr>
      <dsp:spPr>
        <a:xfrm>
          <a:off x="2836639" y="1603596"/>
          <a:ext cx="1603596" cy="160359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Caveat" panose="020B0604020202020204" charset="0"/>
              <a:cs typeface="Caveat" panose="020B0604020202020204" charset="0"/>
            </a:rPr>
            <a:t>Country </a:t>
          </a:r>
          <a:endParaRPr lang="en-US" sz="1400" b="1" kern="1200" dirty="0">
            <a:solidFill>
              <a:schemeClr val="tx1"/>
            </a:solidFill>
            <a:latin typeface="Caveat" panose="020B0604020202020204" charset="0"/>
            <a:cs typeface="Caveat" panose="020B0604020202020204" charset="0"/>
          </a:endParaRPr>
        </a:p>
      </dsp:txBody>
      <dsp:txXfrm>
        <a:off x="3071480" y="2004495"/>
        <a:ext cx="1133913" cy="801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2F8C0-0E10-40B7-9801-3281B1155EFE}">
      <dsp:nvSpPr>
        <dsp:cNvPr id="0" name=""/>
        <dsp:cNvSpPr/>
      </dsp:nvSpPr>
      <dsp:spPr>
        <a:xfrm>
          <a:off x="1394" y="871236"/>
          <a:ext cx="1560780" cy="602461"/>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AD2A5-9A7B-40AE-9DBA-36D3C93CE30B}">
      <dsp:nvSpPr>
        <dsp:cNvPr id="0" name=""/>
        <dsp:cNvSpPr/>
      </dsp:nvSpPr>
      <dsp:spPr>
        <a:xfrm>
          <a:off x="417602" y="1021851"/>
          <a:ext cx="1317992" cy="6024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latin typeface="Caveat" panose="020B0604020202020204" charset="0"/>
            </a:rPr>
            <a:t>1. Trade and market integration</a:t>
          </a:r>
          <a:endParaRPr lang="en-US" sz="1200" b="1" kern="1200" dirty="0">
            <a:latin typeface="Caveat" panose="020B0604020202020204" charset="0"/>
          </a:endParaRPr>
        </a:p>
      </dsp:txBody>
      <dsp:txXfrm>
        <a:off x="435247" y="1039496"/>
        <a:ext cx="1282702" cy="567171"/>
      </dsp:txXfrm>
    </dsp:sp>
    <dsp:sp modelId="{BAF6ADAB-F323-4ECA-9414-A1375908EEEE}">
      <dsp:nvSpPr>
        <dsp:cNvPr id="0" name=""/>
        <dsp:cNvSpPr/>
      </dsp:nvSpPr>
      <dsp:spPr>
        <a:xfrm>
          <a:off x="1784152" y="871236"/>
          <a:ext cx="1560780" cy="602461"/>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2D40BC-F314-4E6B-805B-DF94F36448D9}">
      <dsp:nvSpPr>
        <dsp:cNvPr id="0" name=""/>
        <dsp:cNvSpPr/>
      </dsp:nvSpPr>
      <dsp:spPr>
        <a:xfrm>
          <a:off x="2200361" y="1021851"/>
          <a:ext cx="1317992" cy="6024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latin typeface="Caveat" panose="020B0604020202020204" charset="0"/>
            </a:rPr>
            <a:t>2. Macroeconomic policy convergence</a:t>
          </a:r>
          <a:endParaRPr lang="en-US" sz="1200" b="1" kern="1200" dirty="0">
            <a:latin typeface="Caveat" panose="020B0604020202020204" charset="0"/>
          </a:endParaRPr>
        </a:p>
      </dsp:txBody>
      <dsp:txXfrm>
        <a:off x="2218006" y="1039496"/>
        <a:ext cx="1282702" cy="567171"/>
      </dsp:txXfrm>
    </dsp:sp>
    <dsp:sp modelId="{F283A4CF-3295-4E88-B90E-F751A6D537C9}">
      <dsp:nvSpPr>
        <dsp:cNvPr id="0" name=""/>
        <dsp:cNvSpPr/>
      </dsp:nvSpPr>
      <dsp:spPr>
        <a:xfrm>
          <a:off x="3566911" y="871236"/>
          <a:ext cx="1560780" cy="602461"/>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E2111B-CAC6-420E-9960-8EC850251006}">
      <dsp:nvSpPr>
        <dsp:cNvPr id="0" name=""/>
        <dsp:cNvSpPr/>
      </dsp:nvSpPr>
      <dsp:spPr>
        <a:xfrm>
          <a:off x="3983119" y="1021851"/>
          <a:ext cx="1317992" cy="6024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latin typeface="Caveat" panose="020B0604020202020204" charset="0"/>
            </a:rPr>
            <a:t>3.  Free movement of persons</a:t>
          </a:r>
          <a:endParaRPr lang="en-US" sz="1200" b="1" kern="1200" dirty="0">
            <a:latin typeface="Caveat" panose="020B0604020202020204" charset="0"/>
          </a:endParaRPr>
        </a:p>
      </dsp:txBody>
      <dsp:txXfrm>
        <a:off x="4000764" y="1039496"/>
        <a:ext cx="1282702" cy="567171"/>
      </dsp:txXfrm>
    </dsp:sp>
    <dsp:sp modelId="{069E8375-556B-4B0A-8D4A-143720EA07A4}">
      <dsp:nvSpPr>
        <dsp:cNvPr id="0" name=""/>
        <dsp:cNvSpPr/>
      </dsp:nvSpPr>
      <dsp:spPr>
        <a:xfrm>
          <a:off x="5349670" y="871236"/>
          <a:ext cx="1560780" cy="602461"/>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938CC-7031-4D12-92A5-47E2E14956A4}">
      <dsp:nvSpPr>
        <dsp:cNvPr id="0" name=""/>
        <dsp:cNvSpPr/>
      </dsp:nvSpPr>
      <dsp:spPr>
        <a:xfrm>
          <a:off x="5765878" y="1021851"/>
          <a:ext cx="1317992" cy="6024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latin typeface="Caveat" panose="020B0604020202020204" charset="0"/>
            </a:rPr>
            <a:t>4. Peace, security, stability and governance </a:t>
          </a:r>
          <a:endParaRPr lang="en-US" sz="1200" b="1" kern="1200" dirty="0">
            <a:latin typeface="Caveat" panose="020B0604020202020204" charset="0"/>
          </a:endParaRPr>
        </a:p>
      </dsp:txBody>
      <dsp:txXfrm>
        <a:off x="5783523" y="1039496"/>
        <a:ext cx="1282702" cy="567171"/>
      </dsp:txXfrm>
    </dsp:sp>
    <dsp:sp modelId="{06523518-D586-471E-8396-E60DF01AAF1D}">
      <dsp:nvSpPr>
        <dsp:cNvPr id="0" name=""/>
        <dsp:cNvSpPr/>
      </dsp:nvSpPr>
      <dsp:spPr>
        <a:xfrm>
          <a:off x="7132428" y="871236"/>
          <a:ext cx="1560780" cy="602461"/>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C4B830-0DA4-4B93-9890-41426B930682}">
      <dsp:nvSpPr>
        <dsp:cNvPr id="0" name=""/>
        <dsp:cNvSpPr/>
      </dsp:nvSpPr>
      <dsp:spPr>
        <a:xfrm>
          <a:off x="7548636" y="1021851"/>
          <a:ext cx="1317992" cy="6024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latin typeface="Caveat" panose="020B0604020202020204" charset="0"/>
            </a:rPr>
            <a:t>5. Harmonization of sectoral policies</a:t>
          </a:r>
          <a:endParaRPr lang="en-US" sz="1200" b="1" kern="1200" dirty="0">
            <a:latin typeface="Caveat" panose="020B0604020202020204" charset="0"/>
          </a:endParaRPr>
        </a:p>
      </dsp:txBody>
      <dsp:txXfrm>
        <a:off x="7566281" y="1039496"/>
        <a:ext cx="1282702" cy="567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F4573-1CBA-441D-8606-AB3C150B1FC3}">
      <dsp:nvSpPr>
        <dsp:cNvPr id="0" name=""/>
        <dsp:cNvSpPr/>
      </dsp:nvSpPr>
      <dsp:spPr>
        <a:xfrm>
          <a:off x="5555041" y="804771"/>
          <a:ext cx="1662501" cy="16625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0F1D6-5F33-44C5-9804-FC21BC66CF6A}">
      <dsp:nvSpPr>
        <dsp:cNvPr id="0" name=""/>
        <dsp:cNvSpPr/>
      </dsp:nvSpPr>
      <dsp:spPr>
        <a:xfrm>
          <a:off x="5610647" y="860200"/>
          <a:ext cx="1552000" cy="155172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Caveat" panose="020B0604020202020204" charset="0"/>
              <a:cs typeface="Caveat" panose="020B0604020202020204" charset="0"/>
            </a:rPr>
            <a:t>the set-up of a cross-regulatory forum, or inserting the issue of Regulatory harmonization as agenda point in existing forums.</a:t>
          </a:r>
          <a:endParaRPr lang="en-US" sz="900" kern="1200" dirty="0"/>
        </a:p>
      </dsp:txBody>
      <dsp:txXfrm>
        <a:off x="5832362" y="1081917"/>
        <a:ext cx="1108571" cy="1108293"/>
      </dsp:txXfrm>
    </dsp:sp>
    <dsp:sp modelId="{564F1EEC-BD69-4F1A-820A-F202CE268F4A}">
      <dsp:nvSpPr>
        <dsp:cNvPr id="0" name=""/>
        <dsp:cNvSpPr/>
      </dsp:nvSpPr>
      <dsp:spPr>
        <a:xfrm rot="2700000">
          <a:off x="3829790" y="804654"/>
          <a:ext cx="1662528" cy="1662528"/>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E2A06F-48BF-4FE0-AD92-08C981E89CA3}">
      <dsp:nvSpPr>
        <dsp:cNvPr id="0" name=""/>
        <dsp:cNvSpPr/>
      </dsp:nvSpPr>
      <dsp:spPr>
        <a:xfrm>
          <a:off x="3892539" y="860200"/>
          <a:ext cx="1552000" cy="155172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Caveat" panose="020B0604020202020204" charset="0"/>
              <a:cs typeface="Caveat" panose="020B0604020202020204" charset="0"/>
            </a:rPr>
            <a:t>Invest in  technology (</a:t>
          </a:r>
          <a:r>
            <a:rPr lang="en-US" sz="900" b="1" kern="1200" dirty="0" err="1" smtClean="0">
              <a:latin typeface="Caveat" panose="020B0604020202020204" charset="0"/>
              <a:cs typeface="Caveat" panose="020B0604020202020204" charset="0"/>
            </a:rPr>
            <a:t>Reg</a:t>
          </a:r>
          <a:r>
            <a:rPr lang="en-US" sz="900" b="1" kern="1200" dirty="0" smtClean="0">
              <a:latin typeface="Caveat" panose="020B0604020202020204" charset="0"/>
              <a:cs typeface="Caveat" panose="020B0604020202020204" charset="0"/>
            </a:rPr>
            <a:t>-Tech)  Solutions , Regulatory sandboxes, and Building  the capacity of regulators: Knowledge  transfer/experience sharing across regions and countries </a:t>
          </a:r>
          <a:endParaRPr lang="en-US" sz="900" kern="1200" dirty="0"/>
        </a:p>
      </dsp:txBody>
      <dsp:txXfrm>
        <a:off x="4114254" y="1081917"/>
        <a:ext cx="1108571" cy="1108293"/>
      </dsp:txXfrm>
    </dsp:sp>
    <dsp:sp modelId="{2505E319-A799-4AE8-B8F0-2B13404B1B65}">
      <dsp:nvSpPr>
        <dsp:cNvPr id="0" name=""/>
        <dsp:cNvSpPr/>
      </dsp:nvSpPr>
      <dsp:spPr>
        <a:xfrm rot="2700000">
          <a:off x="2118811" y="804654"/>
          <a:ext cx="1662528" cy="1662528"/>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9169D-F0C8-40CD-83B8-7F36D09C01DF}">
      <dsp:nvSpPr>
        <dsp:cNvPr id="0" name=""/>
        <dsp:cNvSpPr/>
      </dsp:nvSpPr>
      <dsp:spPr>
        <a:xfrm>
          <a:off x="2174432" y="860200"/>
          <a:ext cx="1552000" cy="155172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Caveat" panose="020B0604020202020204" charset="0"/>
              <a:cs typeface="Caveat" panose="020B0604020202020204" charset="0"/>
            </a:rPr>
            <a:t>Leverage broader government coordination structures to address structural constraints affecting the insurance market. </a:t>
          </a:r>
          <a:endParaRPr lang="en-US" sz="900" kern="1200" dirty="0"/>
        </a:p>
      </dsp:txBody>
      <dsp:txXfrm>
        <a:off x="2396146" y="1081917"/>
        <a:ext cx="1108571" cy="1108293"/>
      </dsp:txXfrm>
    </dsp:sp>
    <dsp:sp modelId="{2F873429-53D6-498A-A4F4-6097A9F1596B}">
      <dsp:nvSpPr>
        <dsp:cNvPr id="0" name=""/>
        <dsp:cNvSpPr/>
      </dsp:nvSpPr>
      <dsp:spPr>
        <a:xfrm rot="2700000">
          <a:off x="400703" y="804654"/>
          <a:ext cx="1662528" cy="1662528"/>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738B9-0938-4A9F-8602-73C23F1496CA}">
      <dsp:nvSpPr>
        <dsp:cNvPr id="0" name=""/>
        <dsp:cNvSpPr/>
      </dsp:nvSpPr>
      <dsp:spPr>
        <a:xfrm>
          <a:off x="456324" y="860200"/>
          <a:ext cx="1552000" cy="155172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Caveat" panose="020B0604020202020204" charset="0"/>
              <a:cs typeface="Caveat" panose="020B0604020202020204" charset="0"/>
            </a:rPr>
            <a:t>Establish a dedicated organ- with clear policy, strategy and capacity: entrenching effective coordination and ensure accountability – harmonization at regional and continental level</a:t>
          </a:r>
          <a:endParaRPr lang="en-US" sz="900" kern="1200" dirty="0"/>
        </a:p>
      </dsp:txBody>
      <dsp:txXfrm>
        <a:off x="678038" y="1081917"/>
        <a:ext cx="1108571" cy="11082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4779157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838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80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5"/>
          <p:cNvSpPr txBox="1">
            <a:spLocks noGrp="1"/>
          </p:cNvSpPr>
          <p:nvPr>
            <p:ph type="body" idx="1"/>
          </p:nvPr>
        </p:nvSpPr>
        <p:spPr>
          <a:xfrm>
            <a:off x="1411775" y="1287956"/>
            <a:ext cx="7273800" cy="3271200"/>
          </a:xfrm>
          <a:prstGeom prst="rect">
            <a:avLst/>
          </a:prstGeom>
        </p:spPr>
        <p:txBody>
          <a:bodyPr spcFirstLastPara="1" wrap="square" lIns="0" tIns="0" rIns="0" bIns="0" anchor="t" anchorCtr="0">
            <a:no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2" name="Google Shape;22;p5"/>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7"/>
          <p:cNvSpPr txBox="1">
            <a:spLocks noGrp="1"/>
          </p:cNvSpPr>
          <p:nvPr>
            <p:ph type="body" idx="1"/>
          </p:nvPr>
        </p:nvSpPr>
        <p:spPr>
          <a:xfrm>
            <a:off x="1411775"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1" name="Google Shape;31;p7"/>
          <p:cNvSpPr txBox="1">
            <a:spLocks noGrp="1"/>
          </p:cNvSpPr>
          <p:nvPr>
            <p:ph type="body" idx="2"/>
          </p:nvPr>
        </p:nvSpPr>
        <p:spPr>
          <a:xfrm>
            <a:off x="3929671"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2" name="Google Shape;32;p7"/>
          <p:cNvSpPr txBox="1">
            <a:spLocks noGrp="1"/>
          </p:cNvSpPr>
          <p:nvPr>
            <p:ph type="body" idx="3"/>
          </p:nvPr>
        </p:nvSpPr>
        <p:spPr>
          <a:xfrm>
            <a:off x="6447566"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3" name="Google Shape;33;p7"/>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8"/>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7143CA0D-82A3-D94E-BD3B-E30033C15826}" type="datetimeFigureOut">
              <a:rPr lang="en-US" smtClean="0"/>
              <a:pPr/>
              <a:t>10/15/2024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1611631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5143500"/>
          </a:xfrm>
          <a:prstGeom prst="rect">
            <a:avLst/>
          </a:prstGeom>
        </p:spPr>
      </p:pic>
      <p:sp>
        <p:nvSpPr>
          <p:cNvPr id="17" name="bg object 17"/>
          <p:cNvSpPr/>
          <p:nvPr/>
        </p:nvSpPr>
        <p:spPr>
          <a:xfrm>
            <a:off x="4571206" y="595"/>
            <a:ext cx="1905" cy="5143500"/>
          </a:xfrm>
          <a:custGeom>
            <a:avLst/>
            <a:gdLst/>
            <a:ahLst/>
            <a:cxnLst/>
            <a:rect l="l" t="t" r="r" b="b"/>
            <a:pathLst>
              <a:path w="1904" h="5143500">
                <a:moveTo>
                  <a:pt x="1588" y="0"/>
                </a:moveTo>
                <a:lnTo>
                  <a:pt x="0" y="5143500"/>
                </a:lnTo>
              </a:path>
            </a:pathLst>
          </a:custGeom>
          <a:ln w="25400">
            <a:solidFill>
              <a:srgbClr val="00000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5282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43CA0D-82A3-D94E-BD3B-E30033C15826}"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318836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5A4CEE-1D22-7894-CF28-7A4D26DDAF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 y="322"/>
            <a:ext cx="9142857" cy="5142857"/>
          </a:xfrm>
          <a:prstGeom prst="rect">
            <a:avLst/>
          </a:prstGeom>
        </p:spPr>
      </p:pic>
    </p:spTree>
    <p:extLst>
      <p:ext uri="{BB962C8B-B14F-4D97-AF65-F5344CB8AC3E}">
        <p14:creationId xmlns:p14="http://schemas.microsoft.com/office/powerpoint/2010/main" val="3178051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11775" y="129768"/>
            <a:ext cx="72738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1pPr>
            <a:lvl2pPr lvl="1">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2pPr>
            <a:lvl3pPr lvl="2">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3pPr>
            <a:lvl4pPr lvl="3">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4pPr>
            <a:lvl5pPr lvl="4">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5pPr>
            <a:lvl6pPr lvl="5">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6pPr>
            <a:lvl7pPr lvl="6">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7pPr>
            <a:lvl8pPr lvl="7">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8pPr>
            <a:lvl9pPr lvl="8">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411775" y="1287956"/>
            <a:ext cx="7273800" cy="32712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1pPr>
            <a:lvl2pPr marL="914400" lvl="1"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2pPr>
            <a:lvl3pPr marL="1371600" lvl="2"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3pPr>
            <a:lvl4pPr marL="1828800" lvl="3"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4pPr>
            <a:lvl5pPr marL="2286000" lvl="4"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5pPr>
            <a:lvl6pPr marL="2743200" lvl="5"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6pPr>
            <a:lvl7pPr marL="3200400" lvl="6"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7pPr>
            <a:lvl8pPr marL="3657600" lvl="7"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8pPr>
            <a:lvl9pPr marL="4114800" lvl="8"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8404384" y="254051"/>
            <a:ext cx="548700" cy="3936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6" r:id="rId4"/>
    <p:sldLayoutId id="2147483665" r:id="rId5"/>
    <p:sldLayoutId id="2147483666" r:id="rId6"/>
    <p:sldLayoutId id="2147483667" r:id="rId7"/>
    <p:sldLayoutId id="2147483668" r:id="rId8"/>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gif"/><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gif"/><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gif"/><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gif"/><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8.gi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gif"/><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fikru.tsegayee@gmail.com" TargetMode="External"/><Relationship Id="rId2" Type="http://schemas.openxmlformats.org/officeDocument/2006/relationships/image" Target="../media/image5.gif"/><Relationship Id="rId1" Type="http://schemas.openxmlformats.org/officeDocument/2006/relationships/slideLayout" Target="../slideLayouts/slideLayout4.xml"/><Relationship Id="rId5" Type="http://schemas.openxmlformats.org/officeDocument/2006/relationships/image" Target="../media/image44.gi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4.xml"/><Relationship Id="rId5" Type="http://schemas.openxmlformats.org/officeDocument/2006/relationships/image" Target="../media/image5.gif"/><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lang="en"/>
          </a:p>
        </p:txBody>
      </p:sp>
      <p:pic>
        <p:nvPicPr>
          <p:cNvPr id="1026" name="Picture 2" descr="C:\Users\Vostro\Desktop\1385600411sailboat-yacht-sailing-animated-g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9133114"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648200" y="-19665"/>
            <a:ext cx="4495800" cy="133472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Agency FB" pitchFamily="34" charset="0"/>
              </a:rPr>
              <a:t>REGULATORY DEVELOPMENTS TODATE  </a:t>
            </a:r>
            <a:endParaRPr lang="en-US" b="1" dirty="0">
              <a:solidFill>
                <a:schemeClr val="bg1"/>
              </a:solidFill>
              <a:latin typeface="Agency FB" pitchFamily="34" charset="0"/>
            </a:endParaRPr>
          </a:p>
        </p:txBody>
      </p:sp>
      <p:pic>
        <p:nvPicPr>
          <p:cNvPr id="8" name="Picture 3" descr="C:\Users\Vostro\Desktop\5th EIFS\glob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419350"/>
            <a:ext cx="3668233" cy="26997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C:\Users\Vostro\Desktop\PICS FOR TOSHI\fikru.JPG"/>
          <p:cNvPicPr/>
          <p:nvPr/>
        </p:nvPicPr>
        <p:blipFill>
          <a:blip r:embed="rId4">
            <a:extLst>
              <a:ext uri="{28A0092B-C50C-407E-A947-70E740481C1C}">
                <a14:useLocalDpi xmlns:a14="http://schemas.microsoft.com/office/drawing/2010/main" val="0"/>
              </a:ext>
            </a:extLst>
          </a:blip>
          <a:srcRect/>
          <a:stretch>
            <a:fillRect/>
          </a:stretch>
        </p:blipFill>
        <p:spPr bwMode="auto">
          <a:xfrm>
            <a:off x="-58999" y="-19665"/>
            <a:ext cx="1752600" cy="1544419"/>
          </a:xfrm>
          <a:prstGeom prst="ellipse">
            <a:avLst/>
          </a:prstGeom>
          <a:ln>
            <a:noFill/>
          </a:ln>
          <a:effectLst>
            <a:softEdge rad="1125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2534399"/>
            <a:ext cx="838200" cy="774405"/>
          </a:xfrm>
          <a:prstGeom prst="ellipse">
            <a:avLst/>
          </a:prstGeom>
          <a:ln>
            <a:noFill/>
          </a:ln>
          <a:effectLst>
            <a:softEdge rad="112500"/>
          </a:effectLst>
        </p:spPr>
      </p:pic>
      <p:sp>
        <p:nvSpPr>
          <p:cNvPr id="9" name="Rectangle 8"/>
          <p:cNvSpPr/>
          <p:nvPr/>
        </p:nvSpPr>
        <p:spPr>
          <a:xfrm>
            <a:off x="6926226" y="4248150"/>
            <a:ext cx="1544013" cy="307777"/>
          </a:xfrm>
          <a:prstGeom prst="rect">
            <a:avLst/>
          </a:prstGeom>
        </p:spPr>
        <p:txBody>
          <a:bodyPr wrap="none">
            <a:spAutoFit/>
          </a:bodyPr>
          <a:lstStyle/>
          <a:p>
            <a:pPr algn="ctr">
              <a:buNone/>
            </a:pPr>
            <a:r>
              <a:rPr lang="en" b="1" dirty="0" smtClean="0">
                <a:solidFill>
                  <a:schemeClr val="bg1"/>
                </a:solidFill>
                <a:effectLst>
                  <a:outerShdw blurRad="50800" dist="38100" dir="2700000" algn="tl" rotWithShape="0">
                    <a:prstClr val="black">
                      <a:alpha val="40000"/>
                    </a:prstClr>
                  </a:outerShdw>
                </a:effectLst>
                <a:latin typeface="Caveat" charset="0"/>
                <a:ea typeface="Amatic SC"/>
                <a:cs typeface="Amatic SC"/>
                <a:sym typeface="Amatic SC"/>
              </a:rPr>
              <a:t>F</a:t>
            </a:r>
            <a:r>
              <a:rPr lang="en-GB" altLang="en-US" b="1" dirty="0" smtClean="0">
                <a:solidFill>
                  <a:schemeClr val="bg1"/>
                </a:solidFill>
                <a:effectLst>
                  <a:outerShdw blurRad="50800" dist="38100" dir="2700000" algn="tl" rotWithShape="0">
                    <a:prstClr val="black">
                      <a:alpha val="40000"/>
                    </a:prstClr>
                  </a:outerShdw>
                </a:effectLst>
                <a:latin typeface="Caveat" charset="0"/>
                <a:ea typeface="Amatic SC"/>
                <a:cs typeface="Amatic SC"/>
                <a:sym typeface="Amatic SC"/>
              </a:rPr>
              <a:t>IKRU TSEGAYE W. </a:t>
            </a:r>
            <a:endParaRPr lang="en-GB" altLang="en-US" b="1" dirty="0">
              <a:solidFill>
                <a:schemeClr val="bg1"/>
              </a:solidFill>
              <a:effectLst>
                <a:outerShdw blurRad="50800" dist="38100" dir="2700000" algn="tl" rotWithShape="0">
                  <a:prstClr val="black">
                    <a:alpha val="40000"/>
                  </a:prstClr>
                </a:outerShdw>
              </a:effectLst>
              <a:latin typeface="Caveat" charset="0"/>
              <a:ea typeface="Amatic SC"/>
              <a:cs typeface="Amatic SC"/>
              <a:sym typeface="Amatic SC"/>
            </a:endParaRPr>
          </a:p>
        </p:txBody>
      </p:sp>
    </p:spTree>
    <p:extLst>
      <p:ext uri="{BB962C8B-B14F-4D97-AF65-F5344CB8AC3E}">
        <p14:creationId xmlns:p14="http://schemas.microsoft.com/office/powerpoint/2010/main" val="397721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3" y="0"/>
            <a:ext cx="9334916" cy="6130668"/>
          </a:xfrm>
          <a:prstGeom prst="rect">
            <a:avLst/>
          </a:prstGeom>
        </p:spPr>
      </p:pic>
      <p:sp>
        <p:nvSpPr>
          <p:cNvPr id="2" name="Title 1"/>
          <p:cNvSpPr>
            <a:spLocks noGrp="1"/>
          </p:cNvSpPr>
          <p:nvPr>
            <p:ph type="title"/>
          </p:nvPr>
        </p:nvSpPr>
        <p:spPr>
          <a:xfrm>
            <a:off x="0" y="0"/>
            <a:ext cx="5751458" cy="384582"/>
          </a:xfrm>
        </p:spPr>
        <p:txBody>
          <a:bodyPr/>
          <a:lstStyle/>
          <a:p>
            <a:r>
              <a:rPr lang="en-US" dirty="0" smtClean="0">
                <a:solidFill>
                  <a:schemeClr val="tx1"/>
                </a:solidFill>
              </a:rPr>
              <a:t>Absence of Insurance products/channels</a:t>
            </a:r>
            <a:endParaRPr lang="en-US" dirty="0">
              <a:solidFill>
                <a:schemeClr val="tx1"/>
              </a:solidFill>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10</a:t>
            </a:fld>
            <a:endParaRPr lang="en"/>
          </a:p>
        </p:txBody>
      </p:sp>
      <p:sp>
        <p:nvSpPr>
          <p:cNvPr id="4" name="Rectangle 3"/>
          <p:cNvSpPr/>
          <p:nvPr/>
        </p:nvSpPr>
        <p:spPr>
          <a:xfrm>
            <a:off x="4212771" y="384582"/>
            <a:ext cx="4000697" cy="1384995"/>
          </a:xfrm>
          <a:prstGeom prst="rect">
            <a:avLst/>
          </a:prstGeom>
          <a:solidFill>
            <a:schemeClr val="tx1"/>
          </a:solidFill>
        </p:spPr>
        <p:txBody>
          <a:bodyPr wrap="square">
            <a:spAutoFit/>
          </a:bodyPr>
          <a:lstStyle/>
          <a:p>
            <a:pPr marL="285750" indent="-285750">
              <a:buFont typeface="Wingdings" panose="05000000000000000000" pitchFamily="2" charset="2"/>
              <a:buChar char="q"/>
            </a:pPr>
            <a:r>
              <a:rPr lang="en-US" dirty="0">
                <a:solidFill>
                  <a:schemeClr val="bg1"/>
                </a:solidFill>
                <a:latin typeface="Caveat" panose="020B0604020202020204" charset="0"/>
                <a:cs typeface="Caveat" panose="020B0604020202020204" charset="0"/>
              </a:rPr>
              <a:t>Agriculture employs more than half of Africa’s workforce, and smallholder farmers constitute 60% of the population in low-income African </a:t>
            </a:r>
            <a:r>
              <a:rPr lang="en-US" dirty="0" smtClean="0">
                <a:solidFill>
                  <a:schemeClr val="bg1"/>
                </a:solidFill>
                <a:latin typeface="Caveat" panose="020B0604020202020204" charset="0"/>
                <a:cs typeface="Caveat" panose="020B0604020202020204" charset="0"/>
              </a:rPr>
              <a:t>countries</a:t>
            </a:r>
          </a:p>
          <a:p>
            <a:pPr marL="285750" indent="-285750">
              <a:buFont typeface="Wingdings" panose="05000000000000000000" pitchFamily="2" charset="2"/>
              <a:buChar char="q"/>
            </a:pPr>
            <a:r>
              <a:rPr lang="en-US" dirty="0" smtClean="0">
                <a:solidFill>
                  <a:schemeClr val="bg1"/>
                </a:solidFill>
                <a:latin typeface="Caveat" panose="020B0604020202020204" charset="0"/>
                <a:cs typeface="Caveat" panose="020B0604020202020204" charset="0"/>
              </a:rPr>
              <a:t>Agricultural insurance </a:t>
            </a:r>
          </a:p>
          <a:p>
            <a:pPr marL="285750" indent="-285750">
              <a:buFont typeface="Wingdings" panose="05000000000000000000" pitchFamily="2" charset="2"/>
              <a:buChar char="q"/>
            </a:pPr>
            <a:r>
              <a:rPr lang="en-US" spc="-10" dirty="0" smtClean="0">
                <a:solidFill>
                  <a:schemeClr val="bg1"/>
                </a:solidFill>
                <a:latin typeface="Caveat" panose="020B0604020202020204" charset="0"/>
                <a:cs typeface="Caveat" panose="020B0604020202020204" charset="0"/>
              </a:rPr>
              <a:t>Micro insurance</a:t>
            </a:r>
          </a:p>
          <a:p>
            <a:pPr marL="285750" indent="-285750">
              <a:buFont typeface="Wingdings" panose="05000000000000000000" pitchFamily="2" charset="2"/>
              <a:buChar char="q"/>
            </a:pPr>
            <a:r>
              <a:rPr lang="en-US" spc="-10" dirty="0" err="1" smtClean="0">
                <a:solidFill>
                  <a:schemeClr val="bg1"/>
                </a:solidFill>
                <a:latin typeface="Caveat" panose="020B0604020202020204" charset="0"/>
                <a:cs typeface="Caveat" panose="020B0604020202020204" charset="0"/>
              </a:rPr>
              <a:t>Insuretchs</a:t>
            </a:r>
            <a:r>
              <a:rPr lang="en-US" spc="-10" dirty="0" smtClean="0">
                <a:solidFill>
                  <a:schemeClr val="bg1"/>
                </a:solidFill>
                <a:latin typeface="Caveat" panose="020B0604020202020204" charset="0"/>
                <a:cs typeface="Caveat" panose="020B0604020202020204" charset="0"/>
              </a:rPr>
              <a:t> are still nascent </a:t>
            </a:r>
          </a:p>
        </p:txBody>
      </p:sp>
      <p:sp>
        <p:nvSpPr>
          <p:cNvPr id="6" name="Rectangle 5"/>
          <p:cNvSpPr/>
          <p:nvPr/>
        </p:nvSpPr>
        <p:spPr>
          <a:xfrm>
            <a:off x="7209993" y="1461800"/>
            <a:ext cx="1219200" cy="307777"/>
          </a:xfrm>
          <a:prstGeom prst="rect">
            <a:avLst/>
          </a:prstGeom>
        </p:spPr>
        <p:txBody>
          <a:bodyPr wrap="square">
            <a:spAutoFit/>
          </a:bodyPr>
          <a:lstStyle/>
          <a:p>
            <a:r>
              <a:rPr lang="en-US" dirty="0" smtClean="0">
                <a:solidFill>
                  <a:schemeClr val="bg1"/>
                </a:solidFill>
                <a:latin typeface="Caveat" panose="020B0604020202020204" charset="0"/>
                <a:cs typeface="Caveat" panose="020B0604020202020204" charset="0"/>
              </a:rPr>
              <a:t>AFDB, 2024</a:t>
            </a:r>
            <a:endParaRPr lang="en-US" dirty="0">
              <a:solidFill>
                <a:schemeClr val="bg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3972095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11</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26581" y="4076672"/>
            <a:ext cx="5512981" cy="1077218"/>
          </a:xfrm>
          <a:prstGeom prst="rect">
            <a:avLst/>
          </a:prstGeom>
        </p:spPr>
        <p:txBody>
          <a:bodyPr wrap="square">
            <a:spAutoFit/>
          </a:bodyPr>
          <a:lstStyle/>
          <a:p>
            <a:r>
              <a:rPr lang="en-US" sz="1600" b="1" dirty="0">
                <a:latin typeface="Caveat" panose="020B0604020202020204" charset="0"/>
              </a:rPr>
              <a:t>Islam is the second most widely professed faith and with an estimated total population</a:t>
            </a:r>
            <a:r>
              <a:rPr lang="en-US" sz="1600" b="1" dirty="0" smtClean="0">
                <a:latin typeface="Caveat" panose="020B0604020202020204" charset="0"/>
              </a:rPr>
              <a:t> of </a:t>
            </a:r>
            <a:r>
              <a:rPr lang="en-US" sz="3200" b="1" dirty="0" smtClean="0">
                <a:latin typeface="Caveat" panose="020B0604020202020204" charset="0"/>
              </a:rPr>
              <a:t>around 437 million.</a:t>
            </a:r>
            <a:r>
              <a:rPr lang="en-US" sz="1600" b="1" dirty="0" smtClean="0">
                <a:latin typeface="Caveat" panose="020B0604020202020204" charset="0"/>
              </a:rPr>
              <a:t> The Muslim population in sub-Saharan Africa is forecast to more than double by 2050</a:t>
            </a:r>
            <a:endParaRPr lang="en-US" sz="1600" b="1" dirty="0">
              <a:latin typeface="Caveat" panose="020B0604020202020204" charset="0"/>
            </a:endParaRPr>
          </a:p>
        </p:txBody>
      </p:sp>
      <p:sp>
        <p:nvSpPr>
          <p:cNvPr id="5" name="Rectangle 4"/>
          <p:cNvSpPr/>
          <p:nvPr/>
        </p:nvSpPr>
        <p:spPr>
          <a:xfrm>
            <a:off x="-40352" y="-10390"/>
            <a:ext cx="5902814" cy="400110"/>
          </a:xfrm>
          <a:prstGeom prst="rect">
            <a:avLst/>
          </a:prstGeom>
          <a:solidFill>
            <a:srgbClr val="C00000"/>
          </a:solidFill>
        </p:spPr>
        <p:txBody>
          <a:bodyPr wrap="square">
            <a:spAutoFit/>
          </a:bodyPr>
          <a:lstStyle/>
          <a:p>
            <a:r>
              <a:rPr lang="en-US" sz="2000" dirty="0" smtClean="0">
                <a:solidFill>
                  <a:schemeClr val="bg1"/>
                </a:solidFill>
                <a:latin typeface="Caveat" panose="020B0604020202020204" charset="0"/>
                <a:cs typeface="Caveat" panose="020B0604020202020204" charset="0"/>
              </a:rPr>
              <a:t>TAKAFUL IN </a:t>
            </a:r>
            <a:r>
              <a:rPr lang="en-US" sz="2000" dirty="0">
                <a:solidFill>
                  <a:schemeClr val="bg1"/>
                </a:solidFill>
                <a:latin typeface="Caveat" panose="020B0604020202020204" charset="0"/>
                <a:cs typeface="Caveat" panose="020B0604020202020204" charset="0"/>
              </a:rPr>
              <a:t>S</a:t>
            </a:r>
            <a:r>
              <a:rPr lang="en-US" sz="2000" dirty="0" smtClean="0">
                <a:solidFill>
                  <a:schemeClr val="bg1"/>
                </a:solidFill>
                <a:latin typeface="Caveat" panose="020B0604020202020204" charset="0"/>
                <a:cs typeface="Caveat" panose="020B0604020202020204" charset="0"/>
              </a:rPr>
              <a:t>URANCE</a:t>
            </a:r>
            <a:endParaRPr lang="en-US" sz="2400" dirty="0">
              <a:solidFill>
                <a:schemeClr val="bg1"/>
              </a:solidFill>
              <a:latin typeface="Caveat" panose="020B0604020202020204" charset="0"/>
              <a:cs typeface="Caveat" panose="020B0604020202020204" charset="0"/>
            </a:endParaRPr>
          </a:p>
        </p:txBody>
      </p:sp>
      <p:sp>
        <p:nvSpPr>
          <p:cNvPr id="7" name="Rectangle 6"/>
          <p:cNvSpPr/>
          <p:nvPr/>
        </p:nvSpPr>
        <p:spPr>
          <a:xfrm>
            <a:off x="3611046" y="969316"/>
            <a:ext cx="5559535" cy="461665"/>
          </a:xfrm>
          <a:prstGeom prst="rect">
            <a:avLst/>
          </a:prstGeom>
        </p:spPr>
        <p:txBody>
          <a:bodyPr wrap="none">
            <a:spAutoFit/>
          </a:bodyPr>
          <a:lstStyle/>
          <a:p>
            <a:r>
              <a:rPr lang="en-US" sz="2400" b="1" dirty="0">
                <a:latin typeface="Caveat" panose="020B0604020202020204" charset="0"/>
              </a:rPr>
              <a:t>The long journey towards Islamic financial services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499883"/>
            <a:ext cx="1257300" cy="1638300"/>
          </a:xfrm>
          <a:prstGeom prst="rect">
            <a:avLst/>
          </a:prstGeom>
        </p:spPr>
      </p:pic>
    </p:spTree>
    <p:extLst>
      <p:ext uri="{BB962C8B-B14F-4D97-AF65-F5344CB8AC3E}">
        <p14:creationId xmlns:p14="http://schemas.microsoft.com/office/powerpoint/2010/main" val="154717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7"/>
            <a:ext cx="9031472" cy="5139513"/>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12</a:t>
            </a:fld>
            <a:endParaRPr lang="en"/>
          </a:p>
        </p:txBody>
      </p:sp>
      <p:sp>
        <p:nvSpPr>
          <p:cNvPr id="3" name="Rectangle 2"/>
          <p:cNvSpPr/>
          <p:nvPr/>
        </p:nvSpPr>
        <p:spPr>
          <a:xfrm>
            <a:off x="0" y="3562350"/>
            <a:ext cx="4515736" cy="1569660"/>
          </a:xfrm>
          <a:prstGeom prst="rect">
            <a:avLst/>
          </a:prstGeom>
        </p:spPr>
        <p:txBody>
          <a:bodyPr wrap="square">
            <a:spAutoFit/>
          </a:bodyPr>
          <a:lstStyle/>
          <a:p>
            <a:r>
              <a:rPr lang="en-US" sz="1600" b="1" dirty="0" smtClean="0">
                <a:solidFill>
                  <a:srgbClr val="111111"/>
                </a:solidFill>
                <a:latin typeface="Caveat" panose="020B0604020202020204" charset="0"/>
              </a:rPr>
              <a:t>Africa</a:t>
            </a:r>
          </a:p>
          <a:p>
            <a:endParaRPr lang="en-US" sz="1600" b="1" dirty="0">
              <a:solidFill>
                <a:srgbClr val="111111"/>
              </a:solidFill>
              <a:latin typeface="Caveat" panose="020B0604020202020204" charset="0"/>
            </a:endParaRPr>
          </a:p>
          <a:p>
            <a:pPr>
              <a:buFont typeface="Arial" panose="020B0604020202020204" pitchFamily="34" charset="0"/>
              <a:buChar char="•"/>
            </a:pPr>
            <a:r>
              <a:rPr lang="en-US" sz="1600" b="1" dirty="0">
                <a:solidFill>
                  <a:srgbClr val="111111"/>
                </a:solidFill>
                <a:latin typeface="Caveat" panose="020B0604020202020204" charset="0"/>
              </a:rPr>
              <a:t>Northernmost point </a:t>
            </a:r>
            <a:r>
              <a:rPr lang="en-US" sz="1600" b="1" dirty="0" smtClean="0">
                <a:solidFill>
                  <a:srgbClr val="111111"/>
                </a:solidFill>
                <a:latin typeface="Caveat" panose="020B0604020202020204" charset="0"/>
              </a:rPr>
              <a:t>—Tunisia</a:t>
            </a:r>
            <a:endParaRPr lang="en-US" sz="1600" b="1" dirty="0">
              <a:solidFill>
                <a:srgbClr val="111111"/>
              </a:solidFill>
              <a:latin typeface="Caveat" panose="020B0604020202020204" charset="0"/>
            </a:endParaRPr>
          </a:p>
          <a:p>
            <a:pPr>
              <a:buFont typeface="Arial" panose="020B0604020202020204" pitchFamily="34" charset="0"/>
              <a:buChar char="•"/>
            </a:pPr>
            <a:r>
              <a:rPr lang="en-US" sz="1600" b="1" dirty="0">
                <a:solidFill>
                  <a:srgbClr val="111111"/>
                </a:solidFill>
                <a:latin typeface="Caveat" panose="020B0604020202020204" charset="0"/>
              </a:rPr>
              <a:t>Southernmost point </a:t>
            </a:r>
            <a:r>
              <a:rPr lang="en-US" sz="1600" b="1" dirty="0" smtClean="0">
                <a:solidFill>
                  <a:srgbClr val="111111"/>
                </a:solidFill>
                <a:latin typeface="Caveat" panose="020B0604020202020204" charset="0"/>
              </a:rPr>
              <a:t>—South </a:t>
            </a:r>
            <a:r>
              <a:rPr lang="en-US" sz="1600" b="1" dirty="0">
                <a:solidFill>
                  <a:srgbClr val="111111"/>
                </a:solidFill>
                <a:latin typeface="Caveat" panose="020B0604020202020204" charset="0"/>
              </a:rPr>
              <a:t>Africa</a:t>
            </a:r>
          </a:p>
          <a:p>
            <a:pPr>
              <a:buFont typeface="Arial" panose="020B0604020202020204" pitchFamily="34" charset="0"/>
              <a:buChar char="•"/>
            </a:pPr>
            <a:r>
              <a:rPr lang="en-US" sz="1600" b="1" dirty="0">
                <a:solidFill>
                  <a:srgbClr val="111111"/>
                </a:solidFill>
                <a:latin typeface="Caveat" panose="020B0604020202020204" charset="0"/>
              </a:rPr>
              <a:t>Westernmost point </a:t>
            </a:r>
            <a:r>
              <a:rPr lang="en-US" sz="1600" b="1" dirty="0" smtClean="0">
                <a:solidFill>
                  <a:srgbClr val="111111"/>
                </a:solidFill>
                <a:latin typeface="Caveat" panose="020B0604020202020204" charset="0"/>
              </a:rPr>
              <a:t>—Senegal </a:t>
            </a:r>
          </a:p>
          <a:p>
            <a:pPr>
              <a:buFont typeface="Arial" panose="020B0604020202020204" pitchFamily="34" charset="0"/>
              <a:buChar char="•"/>
            </a:pPr>
            <a:r>
              <a:rPr lang="en-US" sz="1600" b="1" dirty="0" smtClean="0">
                <a:solidFill>
                  <a:srgbClr val="111111"/>
                </a:solidFill>
                <a:latin typeface="Caveat" panose="020B0604020202020204" charset="0"/>
              </a:rPr>
              <a:t>Easternmost </a:t>
            </a:r>
            <a:r>
              <a:rPr lang="en-US" sz="1600" b="1" dirty="0">
                <a:solidFill>
                  <a:srgbClr val="111111"/>
                </a:solidFill>
                <a:latin typeface="Caveat" panose="020B0604020202020204" charset="0"/>
              </a:rPr>
              <a:t>point </a:t>
            </a:r>
            <a:r>
              <a:rPr lang="en-US" sz="1600" b="1" dirty="0" smtClean="0">
                <a:solidFill>
                  <a:srgbClr val="111111"/>
                </a:solidFill>
                <a:latin typeface="Caveat" panose="020B0604020202020204" charset="0"/>
              </a:rPr>
              <a:t>—Somalia</a:t>
            </a:r>
            <a:endParaRPr lang="en-US" sz="1600" b="1" dirty="0">
              <a:solidFill>
                <a:srgbClr val="111111"/>
              </a:solidFill>
              <a:latin typeface="Caveat" panose="020B0604020202020204" charset="0"/>
            </a:endParaRPr>
          </a:p>
        </p:txBody>
      </p:sp>
      <p:sp>
        <p:nvSpPr>
          <p:cNvPr id="5" name="Rectangle 4"/>
          <p:cNvSpPr/>
          <p:nvPr/>
        </p:nvSpPr>
        <p:spPr>
          <a:xfrm>
            <a:off x="2971800" y="2724150"/>
            <a:ext cx="4577316" cy="1384995"/>
          </a:xfrm>
          <a:prstGeom prst="rect">
            <a:avLst/>
          </a:prstGeom>
        </p:spPr>
        <p:txBody>
          <a:bodyPr wrap="square">
            <a:spAutoFit/>
          </a:bodyPr>
          <a:lstStyle/>
          <a:p>
            <a:pPr marL="285750" indent="-285750">
              <a:buFont typeface="Wingdings" panose="05000000000000000000" pitchFamily="2" charset="2"/>
              <a:buChar char="q"/>
            </a:pPr>
            <a:r>
              <a:rPr lang="en-US" dirty="0" smtClean="0">
                <a:solidFill>
                  <a:schemeClr val="tx1"/>
                </a:solidFill>
                <a:latin typeface="Caveat" panose="020B0604020202020204" charset="0"/>
              </a:rPr>
              <a:t>Low </a:t>
            </a:r>
            <a:r>
              <a:rPr lang="en-US" dirty="0">
                <a:solidFill>
                  <a:schemeClr val="tx1"/>
                </a:solidFill>
                <a:latin typeface="Caveat" panose="020B0604020202020204" charset="0"/>
              </a:rPr>
              <a:t>penetration rates persist </a:t>
            </a:r>
          </a:p>
          <a:p>
            <a:pPr marL="285750" indent="-285750">
              <a:buFont typeface="Wingdings" panose="05000000000000000000" pitchFamily="2" charset="2"/>
              <a:buChar char="q"/>
            </a:pPr>
            <a:r>
              <a:rPr lang="en-US" dirty="0">
                <a:solidFill>
                  <a:schemeClr val="tx1"/>
                </a:solidFill>
                <a:latin typeface="Caveat" panose="020B0604020202020204" charset="0"/>
              </a:rPr>
              <a:t>The market is dominated by non-life insurance and life insurance is growing off a low base </a:t>
            </a:r>
          </a:p>
          <a:p>
            <a:pPr marL="285750" indent="-285750">
              <a:buFont typeface="Wingdings" panose="05000000000000000000" pitchFamily="2" charset="2"/>
              <a:buChar char="q"/>
            </a:pPr>
            <a:r>
              <a:rPr lang="en-US" dirty="0">
                <a:solidFill>
                  <a:schemeClr val="tx1"/>
                </a:solidFill>
                <a:latin typeface="Caveat" panose="020B0604020202020204" charset="0"/>
              </a:rPr>
              <a:t>Compulsory insurance remains a key driver of uptake </a:t>
            </a:r>
          </a:p>
          <a:p>
            <a:pPr marL="285750" indent="-285750">
              <a:buFont typeface="Wingdings" panose="05000000000000000000" pitchFamily="2" charset="2"/>
              <a:buChar char="q"/>
            </a:pPr>
            <a:r>
              <a:rPr lang="en-US" dirty="0" err="1" smtClean="0">
                <a:solidFill>
                  <a:schemeClr val="tx1"/>
                </a:solidFill>
                <a:latin typeface="Caveat" panose="020B0604020202020204" charset="0"/>
              </a:rPr>
              <a:t>Insurtech</a:t>
            </a:r>
            <a:r>
              <a:rPr lang="en-US" dirty="0" smtClean="0">
                <a:solidFill>
                  <a:schemeClr val="tx1"/>
                </a:solidFill>
                <a:latin typeface="Caveat" panose="020B0604020202020204" charset="0"/>
              </a:rPr>
              <a:t> </a:t>
            </a:r>
            <a:r>
              <a:rPr lang="en-US" dirty="0">
                <a:solidFill>
                  <a:schemeClr val="tx1"/>
                </a:solidFill>
                <a:latin typeface="Caveat" panose="020B0604020202020204" charset="0"/>
              </a:rPr>
              <a:t>sectors are still nascent and have a B2B focus </a:t>
            </a:r>
            <a:endParaRPr lang="en-US" dirty="0" smtClean="0">
              <a:solidFill>
                <a:schemeClr val="tx1"/>
              </a:solidFill>
              <a:latin typeface="Caveat" panose="020B0604020202020204" charset="0"/>
            </a:endParaRPr>
          </a:p>
          <a:p>
            <a:pPr marL="285750" indent="-285750">
              <a:buFont typeface="Wingdings" panose="05000000000000000000" pitchFamily="2" charset="2"/>
              <a:buChar char="q"/>
            </a:pPr>
            <a:r>
              <a:rPr lang="en-US" dirty="0" smtClean="0">
                <a:solidFill>
                  <a:schemeClr val="tx1"/>
                </a:solidFill>
                <a:latin typeface="Caveat" panose="020B0604020202020204" charset="0"/>
              </a:rPr>
              <a:t>Fragmented  regulation and domestication </a:t>
            </a:r>
            <a:endParaRPr lang="en-US" dirty="0">
              <a:solidFill>
                <a:schemeClr val="tx1"/>
              </a:solidFill>
              <a:latin typeface="Caveat" panose="020B0604020202020204" charset="0"/>
            </a:endParaRPr>
          </a:p>
        </p:txBody>
      </p:sp>
    </p:spTree>
    <p:extLst>
      <p:ext uri="{BB962C8B-B14F-4D97-AF65-F5344CB8AC3E}">
        <p14:creationId xmlns:p14="http://schemas.microsoft.com/office/powerpoint/2010/main" val="343835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Insurance Regulators as Market Developers</a:t>
            </a:r>
            <a:endParaRPr lang="en-US" sz="4000" dirty="0">
              <a:solidFill>
                <a:srgbClr val="FF0000"/>
              </a:solidFill>
              <a:latin typeface="Caveat" charset="0"/>
            </a:endParaRPr>
          </a:p>
        </p:txBody>
      </p:sp>
      <p:sp>
        <p:nvSpPr>
          <p:cNvPr id="3" name="Text Placeholder 2"/>
          <p:cNvSpPr>
            <a:spLocks noGrp="1"/>
          </p:cNvSpPr>
          <p:nvPr>
            <p:ph type="body" idx="1"/>
          </p:nvPr>
        </p:nvSpPr>
        <p:spPr>
          <a:xfrm>
            <a:off x="533401" y="1287956"/>
            <a:ext cx="5943600" cy="3271200"/>
          </a:xfrm>
        </p:spPr>
        <p:txBody>
          <a:bodyPr/>
          <a:lstStyle/>
          <a:p>
            <a:pPr>
              <a:buFont typeface="Wingdings" pitchFamily="2" charset="2"/>
              <a:buChar char="ü"/>
            </a:pPr>
            <a:r>
              <a:rPr lang="en-US" sz="2400" dirty="0" smtClean="0"/>
              <a:t>The long-standing </a:t>
            </a:r>
            <a:r>
              <a:rPr lang="en-US" sz="2400" dirty="0"/>
              <a:t>debate within the insurance regulatory world has been </a:t>
            </a:r>
            <a:r>
              <a:rPr lang="en-US" sz="2400" dirty="0" smtClean="0"/>
              <a:t>“to </a:t>
            </a:r>
            <a:r>
              <a:rPr lang="en-US" sz="2400" dirty="0"/>
              <a:t>what extent should regulators be responsible for </a:t>
            </a:r>
            <a:r>
              <a:rPr lang="en-US" sz="2400" b="1" dirty="0">
                <a:solidFill>
                  <a:srgbClr val="FF0000"/>
                </a:solidFill>
              </a:rPr>
              <a:t>market development, </a:t>
            </a:r>
            <a:r>
              <a:rPr lang="en-US" sz="2400" b="1" dirty="0" smtClean="0">
                <a:solidFill>
                  <a:srgbClr val="FF0000"/>
                </a:solidFill>
              </a:rPr>
              <a:t>closing </a:t>
            </a:r>
            <a:r>
              <a:rPr lang="en-US" sz="2400" b="1" dirty="0">
                <a:solidFill>
                  <a:srgbClr val="FF0000"/>
                </a:solidFill>
              </a:rPr>
              <a:t>protection gaps and increasing insurance penetrations rates</a:t>
            </a:r>
            <a:r>
              <a:rPr lang="en-US" sz="2400" b="1" dirty="0" smtClean="0">
                <a:solidFill>
                  <a:srgbClr val="FF0000"/>
                </a:solidFill>
              </a:rPr>
              <a:t>.” </a:t>
            </a:r>
          </a:p>
          <a:p>
            <a:pPr>
              <a:buFont typeface="Wingdings" pitchFamily="2" charset="2"/>
              <a:buChar char="ü"/>
            </a:pPr>
            <a:r>
              <a:rPr lang="en-US" sz="2400" b="1" dirty="0" smtClean="0">
                <a:solidFill>
                  <a:schemeClr val="tx1"/>
                </a:solidFill>
              </a:rPr>
              <a:t>The other question </a:t>
            </a:r>
            <a:r>
              <a:rPr lang="en-US" sz="2400" b="1" dirty="0" smtClean="0">
                <a:solidFill>
                  <a:srgbClr val="FF0000"/>
                </a:solidFill>
              </a:rPr>
              <a:t>“Why there is uneven distribution of insurance services  across Africa?”</a:t>
            </a:r>
          </a:p>
          <a:p>
            <a:pPr>
              <a:buFont typeface="Wingdings" pitchFamily="2" charset="2"/>
              <a:buChar char="ü"/>
            </a:pPr>
            <a:r>
              <a:rPr lang="en-US" sz="2400" b="1" dirty="0" smtClean="0">
                <a:solidFill>
                  <a:srgbClr val="FF0000"/>
                </a:solidFill>
              </a:rPr>
              <a:t>To what extent the African regulatory regimes are harmonized?</a:t>
            </a:r>
          </a:p>
        </p:txBody>
      </p:sp>
      <p:pic>
        <p:nvPicPr>
          <p:cNvPr id="4" name="Picture 2" descr="C:\Users\Vostro 3560Pro32bit\Desktop\bancassurance\photography_embraces_underrated_gif_muybridge_animated_horses_1.gif"/>
          <p:cNvPicPr>
            <a:picLocks noChangeAspect="1" noChangeArrowheads="1" noCrop="1"/>
          </p:cNvPicPr>
          <p:nvPr/>
        </p:nvPicPr>
        <p:blipFill>
          <a:blip r:embed="rId2"/>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120917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14</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563140" y="266899"/>
            <a:ext cx="4572000" cy="1631216"/>
          </a:xfrm>
          <a:prstGeom prst="rect">
            <a:avLst/>
          </a:prstGeom>
        </p:spPr>
        <p:txBody>
          <a:bodyPr>
            <a:spAutoFit/>
          </a:bodyPr>
          <a:lstStyle/>
          <a:p>
            <a:r>
              <a:rPr lang="en-US" sz="2000" b="1" dirty="0">
                <a:solidFill>
                  <a:schemeClr val="tx1"/>
                </a:solidFill>
                <a:latin typeface="Caveat" panose="020B0604020202020204" charset="0"/>
                <a:cs typeface="Caveat" panose="020B0604020202020204" charset="0"/>
              </a:rPr>
              <a:t>The regulatory framework of the insurance sector in </a:t>
            </a:r>
            <a:r>
              <a:rPr lang="en-US" sz="2000" b="1" dirty="0" smtClean="0">
                <a:solidFill>
                  <a:schemeClr val="tx1"/>
                </a:solidFill>
                <a:latin typeface="Caveat" panose="020B0604020202020204" charset="0"/>
                <a:cs typeface="Caveat" panose="020B0604020202020204" charset="0"/>
              </a:rPr>
              <a:t>Africa </a:t>
            </a:r>
            <a:r>
              <a:rPr lang="en-US" sz="2000" b="1" dirty="0">
                <a:solidFill>
                  <a:schemeClr val="tx1"/>
                </a:solidFill>
                <a:latin typeface="Caveat" panose="020B0604020202020204" charset="0"/>
                <a:cs typeface="Caveat" panose="020B0604020202020204" charset="0"/>
              </a:rPr>
              <a:t>is comprised of the </a:t>
            </a:r>
            <a:r>
              <a:rPr lang="en-US" sz="2000" b="1" dirty="0" smtClean="0">
                <a:solidFill>
                  <a:schemeClr val="tx1"/>
                </a:solidFill>
                <a:latin typeface="Caveat" panose="020B0604020202020204" charset="0"/>
                <a:cs typeface="Caveat" panose="020B0604020202020204" charset="0"/>
              </a:rPr>
              <a:t>laws, regulations, prudential </a:t>
            </a:r>
            <a:r>
              <a:rPr lang="en-US" sz="2000" b="1" dirty="0">
                <a:solidFill>
                  <a:schemeClr val="tx1"/>
                </a:solidFill>
                <a:latin typeface="Caveat" panose="020B0604020202020204" charset="0"/>
                <a:cs typeface="Caveat" panose="020B0604020202020204" charset="0"/>
              </a:rPr>
              <a:t>guidelines, case </a:t>
            </a:r>
            <a:r>
              <a:rPr lang="en-US" sz="2000" b="1" dirty="0" smtClean="0">
                <a:solidFill>
                  <a:schemeClr val="tx1"/>
                </a:solidFill>
                <a:latin typeface="Caveat" panose="020B0604020202020204" charset="0"/>
                <a:cs typeface="Caveat" panose="020B0604020202020204" charset="0"/>
              </a:rPr>
              <a:t>laws, </a:t>
            </a:r>
            <a:r>
              <a:rPr lang="en-US" sz="2000" b="1" dirty="0">
                <a:solidFill>
                  <a:schemeClr val="tx1"/>
                </a:solidFill>
                <a:latin typeface="Caveat" panose="020B0604020202020204" charset="0"/>
                <a:cs typeface="Caveat" panose="020B0604020202020204" charset="0"/>
              </a:rPr>
              <a:t>principles of insurance, and market norms </a:t>
            </a:r>
            <a:r>
              <a:rPr lang="en-US" sz="2000" b="1" dirty="0" smtClean="0">
                <a:solidFill>
                  <a:schemeClr val="tx1"/>
                </a:solidFill>
                <a:latin typeface="Caveat" panose="020B0604020202020204" charset="0"/>
                <a:cs typeface="Caveat" panose="020B0604020202020204" charset="0"/>
              </a:rPr>
              <a:t>accepted </a:t>
            </a:r>
            <a:r>
              <a:rPr lang="en-US" sz="2000" b="1" dirty="0">
                <a:solidFill>
                  <a:schemeClr val="tx1"/>
                </a:solidFill>
                <a:latin typeface="Caveat" panose="020B0604020202020204" charset="0"/>
                <a:cs typeface="Caveat" panose="020B0604020202020204" charset="0"/>
              </a:rPr>
              <a:t>by insurers.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140" y="3605766"/>
            <a:ext cx="1905000" cy="1524000"/>
          </a:xfrm>
          <a:prstGeom prst="ellipse">
            <a:avLst/>
          </a:prstGeom>
          <a:ln>
            <a:noFill/>
          </a:ln>
          <a:effectLst>
            <a:softEdge rad="112500"/>
          </a:effectLst>
        </p:spPr>
      </p:pic>
    </p:spTree>
    <p:extLst>
      <p:ext uri="{BB962C8B-B14F-4D97-AF65-F5344CB8AC3E}">
        <p14:creationId xmlns:p14="http://schemas.microsoft.com/office/powerpoint/2010/main" val="292404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a:t>
            </a:fld>
            <a:endParaRPr lang="en"/>
          </a:p>
        </p:txBody>
      </p:sp>
      <p:sp>
        <p:nvSpPr>
          <p:cNvPr id="5" name="Rectangle 4"/>
          <p:cNvSpPr/>
          <p:nvPr/>
        </p:nvSpPr>
        <p:spPr>
          <a:xfrm>
            <a:off x="228600" y="647651"/>
            <a:ext cx="4724400" cy="3139321"/>
          </a:xfrm>
          <a:prstGeom prst="rect">
            <a:avLst/>
          </a:prstGeom>
        </p:spPr>
        <p:txBody>
          <a:bodyPr wrap="square">
            <a:spAutoFit/>
          </a:bodyPr>
          <a:lstStyle/>
          <a:p>
            <a:pPr marL="285750" indent="-285750">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So we need a new wave of insurance reforms  </a:t>
            </a:r>
            <a:r>
              <a:rPr lang="en-US" sz="1800" b="1" dirty="0">
                <a:solidFill>
                  <a:schemeClr val="bg1"/>
                </a:solidFill>
                <a:latin typeface="Caveat" panose="020B0604020202020204" charset="0"/>
                <a:cs typeface="Caveat" panose="020B0604020202020204" charset="0"/>
              </a:rPr>
              <a:t>that can solve </a:t>
            </a:r>
            <a:r>
              <a:rPr lang="en-US" sz="1800" b="1" dirty="0" smtClean="0">
                <a:solidFill>
                  <a:schemeClr val="bg1"/>
                </a:solidFill>
                <a:latin typeface="Caveat" panose="020B0604020202020204" charset="0"/>
                <a:cs typeface="Caveat" panose="020B0604020202020204" charset="0"/>
              </a:rPr>
              <a:t>these problems and bring structural transformation.</a:t>
            </a:r>
          </a:p>
          <a:p>
            <a:pPr marL="285750" indent="-285750">
              <a:buFont typeface="Wingdings" panose="05000000000000000000" pitchFamily="2" charset="2"/>
              <a:buChar char="q"/>
            </a:pPr>
            <a:endParaRPr lang="en-US" sz="1800" b="1" dirty="0">
              <a:solidFill>
                <a:schemeClr val="bg1"/>
              </a:solidFill>
              <a:latin typeface="Caveat" panose="020B0604020202020204" charset="0"/>
              <a:cs typeface="Caveat" panose="020B0604020202020204" charset="0"/>
            </a:endParaRPr>
          </a:p>
          <a:p>
            <a:pPr marL="285750" indent="-285750">
              <a:buFont typeface="Wingdings" panose="05000000000000000000" pitchFamily="2" charset="2"/>
              <a:buChar char="q"/>
            </a:pPr>
            <a:r>
              <a:rPr lang="en-US" sz="1800" b="1" dirty="0" smtClean="0">
                <a:solidFill>
                  <a:schemeClr val="tx1"/>
                </a:solidFill>
                <a:latin typeface="Caveat" panose="020B0604020202020204" charset="0"/>
                <a:cs typeface="Caveat" panose="020B0604020202020204" charset="0"/>
              </a:rPr>
              <a:t>One key aspect, among others, is Harmonization of the African </a:t>
            </a:r>
            <a:r>
              <a:rPr lang="en-US" sz="1800" b="1" dirty="0">
                <a:solidFill>
                  <a:schemeClr val="tx1"/>
                </a:solidFill>
                <a:latin typeface="Caveat" panose="020B0604020202020204" charset="0"/>
                <a:cs typeface="Caveat" panose="020B0604020202020204" charset="0"/>
              </a:rPr>
              <a:t>(re)Insurance </a:t>
            </a:r>
            <a:r>
              <a:rPr lang="en-US" sz="1800" b="1" dirty="0" smtClean="0">
                <a:solidFill>
                  <a:schemeClr val="tx1"/>
                </a:solidFill>
                <a:latin typeface="Caveat" panose="020B0604020202020204" charset="0"/>
                <a:cs typeface="Caveat" panose="020B0604020202020204" charset="0"/>
              </a:rPr>
              <a:t>Regulation  </a:t>
            </a:r>
            <a:r>
              <a:rPr lang="en-US" sz="1800" b="1" dirty="0">
                <a:solidFill>
                  <a:schemeClr val="tx1"/>
                </a:solidFill>
                <a:latin typeface="Caveat" panose="020B0604020202020204" charset="0"/>
                <a:cs typeface="Caveat" panose="020B0604020202020204" charset="0"/>
              </a:rPr>
              <a:t>for a Sustainable </a:t>
            </a:r>
            <a:r>
              <a:rPr lang="en-US" sz="1800" b="1" dirty="0" smtClean="0">
                <a:solidFill>
                  <a:schemeClr val="tx1"/>
                </a:solidFill>
                <a:latin typeface="Caveat" panose="020B0604020202020204" charset="0"/>
                <a:cs typeface="Caveat" panose="020B0604020202020204" charset="0"/>
              </a:rPr>
              <a:t>Future</a:t>
            </a:r>
          </a:p>
          <a:p>
            <a:pPr marL="285750" indent="-285750">
              <a:buFont typeface="Wingdings" panose="05000000000000000000" pitchFamily="2" charset="2"/>
              <a:buChar char="q"/>
            </a:pPr>
            <a:endParaRPr lang="en-US" sz="1800" b="1" dirty="0" smtClean="0">
              <a:solidFill>
                <a:schemeClr val="tx1"/>
              </a:solidFill>
              <a:latin typeface="Caveat" panose="020B0604020202020204" charset="0"/>
              <a:cs typeface="Caveat" panose="020B0604020202020204" charset="0"/>
            </a:endParaRPr>
          </a:p>
          <a:p>
            <a:pPr marL="285750" indent="-285750">
              <a:buFont typeface="Wingdings" panose="05000000000000000000" pitchFamily="2" charset="2"/>
              <a:buChar char="q"/>
            </a:pPr>
            <a:r>
              <a:rPr lang="en-US" sz="1800" b="1" dirty="0" smtClean="0">
                <a:latin typeface="Caveat" panose="020B0604020202020204" charset="0"/>
                <a:cs typeface="Caveat" panose="020B0604020202020204" charset="0"/>
              </a:rPr>
              <a:t>Although the </a:t>
            </a:r>
            <a:r>
              <a:rPr lang="en-US" sz="1800" b="1" dirty="0">
                <a:latin typeface="Caveat" panose="020B0604020202020204" charset="0"/>
                <a:cs typeface="Caveat" panose="020B0604020202020204" charset="0"/>
              </a:rPr>
              <a:t>theory of regulation ranges from strict to liberal </a:t>
            </a:r>
            <a:r>
              <a:rPr lang="en-US" sz="1800" b="1" dirty="0" smtClean="0">
                <a:latin typeface="Caveat" panose="020B0604020202020204" charset="0"/>
                <a:cs typeface="Caveat" panose="020B0604020202020204" charset="0"/>
              </a:rPr>
              <a:t>approaches.-</a:t>
            </a:r>
            <a:r>
              <a:rPr lang="en-US" sz="1800" b="1" dirty="0" smtClean="0">
                <a:solidFill>
                  <a:schemeClr val="tx1"/>
                </a:solidFill>
                <a:latin typeface="Caveat" panose="020B0604020202020204" charset="0"/>
                <a:cs typeface="Caveat" panose="020B0604020202020204" charset="0"/>
              </a:rPr>
              <a:t>Insurance is a highly Regulated venture</a:t>
            </a:r>
            <a:endParaRPr lang="en-US" sz="1800" b="1" dirty="0">
              <a:solidFill>
                <a:schemeClr val="tx1"/>
              </a:solidFill>
              <a:latin typeface="Caveat" panose="020B0604020202020204" charset="0"/>
              <a:cs typeface="Caveat" panose="020B060402020202020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627031"/>
            <a:ext cx="1905000" cy="1524000"/>
          </a:xfrm>
          <a:prstGeom prst="ellipse">
            <a:avLst/>
          </a:prstGeom>
          <a:ln>
            <a:noFill/>
          </a:ln>
          <a:effectLst>
            <a:softEdge rad="112500"/>
          </a:effectLst>
        </p:spPr>
      </p:pic>
    </p:spTree>
    <p:extLst>
      <p:ext uri="{BB962C8B-B14F-4D97-AF65-F5344CB8AC3E}">
        <p14:creationId xmlns:p14="http://schemas.microsoft.com/office/powerpoint/2010/main" val="33930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16</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38750"/>
          </a:xfrm>
          <a:prstGeom prst="rect">
            <a:avLst/>
          </a:prstGeom>
        </p:spPr>
      </p:pic>
      <p:sp>
        <p:nvSpPr>
          <p:cNvPr id="6" name="Rectangle 5"/>
          <p:cNvSpPr/>
          <p:nvPr/>
        </p:nvSpPr>
        <p:spPr>
          <a:xfrm>
            <a:off x="0" y="419396"/>
            <a:ext cx="2590800" cy="3108543"/>
          </a:xfrm>
          <a:prstGeom prst="rect">
            <a:avLst/>
          </a:prstGeom>
          <a:solidFill>
            <a:schemeClr val="tx1"/>
          </a:solidFill>
        </p:spPr>
        <p:txBody>
          <a:bodyPr wrap="square">
            <a:spAutoFit/>
          </a:bodyPr>
          <a:lstStyle/>
          <a:p>
            <a:pPr marL="285750" indent="-285750">
              <a:buFont typeface="Wingdings" panose="05000000000000000000" pitchFamily="2" charset="2"/>
              <a:buChar char="q"/>
            </a:pPr>
            <a:r>
              <a:rPr lang="en-US" dirty="0" smtClean="0">
                <a:solidFill>
                  <a:schemeClr val="bg1"/>
                </a:solidFill>
                <a:latin typeface="Caveat" panose="020B0604020202020204" charset="0"/>
                <a:cs typeface="Caveat" panose="020B0604020202020204" charset="0"/>
              </a:rPr>
              <a:t>1. The regulatory </a:t>
            </a:r>
            <a:r>
              <a:rPr lang="en-US" dirty="0">
                <a:solidFill>
                  <a:schemeClr val="bg1"/>
                </a:solidFill>
                <a:latin typeface="Caveat" panose="020B0604020202020204" charset="0"/>
                <a:cs typeface="Caveat" panose="020B0604020202020204" charset="0"/>
              </a:rPr>
              <a:t>frameworks across the continent are evolving to ensure governance, compliance and supervision in the sector with varying levels of maturity; </a:t>
            </a:r>
            <a:endParaRPr lang="en-US" dirty="0" smtClean="0">
              <a:solidFill>
                <a:schemeClr val="bg1"/>
              </a:solidFill>
              <a:latin typeface="Caveat" panose="020B0604020202020204" charset="0"/>
              <a:cs typeface="Caveat" panose="020B0604020202020204" charset="0"/>
            </a:endParaRPr>
          </a:p>
          <a:p>
            <a:pPr marL="285750" indent="-285750">
              <a:buFont typeface="Wingdings" panose="05000000000000000000" pitchFamily="2" charset="2"/>
              <a:buChar char="q"/>
            </a:pPr>
            <a:r>
              <a:rPr lang="en-US" dirty="0" smtClean="0">
                <a:solidFill>
                  <a:schemeClr val="bg1"/>
                </a:solidFill>
                <a:latin typeface="Caveat" panose="020B0604020202020204" charset="0"/>
                <a:cs typeface="Caveat" panose="020B0604020202020204" charset="0"/>
              </a:rPr>
              <a:t>2. When we seethe regulatory </a:t>
            </a:r>
            <a:r>
              <a:rPr lang="en-US" dirty="0">
                <a:solidFill>
                  <a:schemeClr val="bg1"/>
                </a:solidFill>
                <a:latin typeface="Caveat" panose="020B0604020202020204" charset="0"/>
                <a:cs typeface="Caveat" panose="020B0604020202020204" charset="0"/>
              </a:rPr>
              <a:t>supervisory mechanisms in place across Africa, </a:t>
            </a:r>
            <a:r>
              <a:rPr lang="en-US" dirty="0" smtClean="0">
                <a:solidFill>
                  <a:schemeClr val="bg1"/>
                </a:solidFill>
                <a:latin typeface="Caveat" panose="020B0604020202020204" charset="0"/>
                <a:cs typeface="Caveat" panose="020B0604020202020204" charset="0"/>
              </a:rPr>
              <a:t>some have an independent insurance regularly and development authority while others incorporate it under state banks, ministry of trade or industry or sometimes under ministry of tourism..</a:t>
            </a:r>
            <a:endParaRPr lang="en-US" dirty="0">
              <a:solidFill>
                <a:schemeClr val="bg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393176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17</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38750"/>
          </a:xfrm>
          <a:prstGeom prst="rect">
            <a:avLst/>
          </a:prstGeom>
        </p:spPr>
      </p:pic>
      <p:sp>
        <p:nvSpPr>
          <p:cNvPr id="4" name="Oval 3"/>
          <p:cNvSpPr/>
          <p:nvPr/>
        </p:nvSpPr>
        <p:spPr>
          <a:xfrm>
            <a:off x="762000" y="1123950"/>
            <a:ext cx="1299434" cy="1066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latin typeface="Caveat" panose="020B0604020202020204" charset="0"/>
                <a:cs typeface="Caveat" panose="020B0604020202020204" charset="0"/>
              </a:rPr>
              <a:t>Regulation's are essential to protect consumers and investor’s rights (Investor Confidence) (UNCTAD 2019) </a:t>
            </a:r>
            <a:endParaRPr lang="en-US" sz="800" dirty="0">
              <a:latin typeface="Caveat" panose="020B0604020202020204" charset="0"/>
              <a:cs typeface="Caveat" panose="020B0604020202020204" charset="0"/>
            </a:endParaRPr>
          </a:p>
        </p:txBody>
      </p:sp>
      <p:sp>
        <p:nvSpPr>
          <p:cNvPr id="5" name="Oval 4"/>
          <p:cNvSpPr/>
          <p:nvPr/>
        </p:nvSpPr>
        <p:spPr>
          <a:xfrm>
            <a:off x="2576134" y="1271477"/>
            <a:ext cx="1268753"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latin typeface="Caveat" panose="020B0604020202020204" charset="0"/>
                <a:cs typeface="Caveat" panose="020B0604020202020204" charset="0"/>
              </a:rPr>
              <a:t>Creating robust competitive environment  (among the private and public sectors)</a:t>
            </a:r>
            <a:endParaRPr lang="en-US" sz="1000" b="1" dirty="0">
              <a:latin typeface="Caveat" panose="020B0604020202020204" charset="0"/>
              <a:cs typeface="Caveat" panose="020B0604020202020204" charset="0"/>
            </a:endParaRPr>
          </a:p>
        </p:txBody>
      </p:sp>
      <p:sp>
        <p:nvSpPr>
          <p:cNvPr id="6" name="Oval 5"/>
          <p:cNvSpPr/>
          <p:nvPr/>
        </p:nvSpPr>
        <p:spPr>
          <a:xfrm>
            <a:off x="4191000" y="1271477"/>
            <a:ext cx="1295400" cy="10668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aveat" panose="020B0604020202020204" charset="0"/>
                <a:cs typeface="Caveat" panose="020B0604020202020204" charset="0"/>
              </a:rPr>
              <a:t>Innovation and R&amp;D, </a:t>
            </a:r>
            <a:endParaRPr lang="en-US" dirty="0">
              <a:latin typeface="Caveat" panose="020B0604020202020204" charset="0"/>
              <a:cs typeface="Caveat" panose="020B0604020202020204" charset="0"/>
            </a:endParaRPr>
          </a:p>
        </p:txBody>
      </p:sp>
      <p:sp>
        <p:nvSpPr>
          <p:cNvPr id="7" name="Oval 6"/>
          <p:cNvSpPr/>
          <p:nvPr/>
        </p:nvSpPr>
        <p:spPr>
          <a:xfrm>
            <a:off x="5638800" y="1254642"/>
            <a:ext cx="1295400" cy="10836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latin typeface="Caveat" panose="020B0604020202020204" charset="0"/>
                <a:cs typeface="Caveat" panose="020B0604020202020204" charset="0"/>
              </a:rPr>
              <a:t>Entry of market Players and ensure market stability(OECD 2020)</a:t>
            </a:r>
            <a:endParaRPr lang="en-US" sz="1000" dirty="0">
              <a:latin typeface="Caveat" panose="020B0604020202020204" charset="0"/>
              <a:cs typeface="Caveat" panose="020B0604020202020204" charset="0"/>
            </a:endParaRPr>
          </a:p>
        </p:txBody>
      </p:sp>
      <p:sp>
        <p:nvSpPr>
          <p:cNvPr id="8" name="Oval 7"/>
          <p:cNvSpPr/>
          <p:nvPr/>
        </p:nvSpPr>
        <p:spPr>
          <a:xfrm>
            <a:off x="7448901" y="1271477"/>
            <a:ext cx="1295400" cy="10716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Caveat" panose="020B0604020202020204" charset="0"/>
                <a:cs typeface="Caveat" panose="020B0604020202020204" charset="0"/>
              </a:rPr>
              <a:t>Ensuring property rights, Ensure contracts, and bring sustainable growth (World Bank 2020)</a:t>
            </a:r>
            <a:endParaRPr lang="en-US" sz="800" dirty="0">
              <a:solidFill>
                <a:schemeClr val="tx1"/>
              </a:solidFill>
              <a:latin typeface="Caveat" panose="020B0604020202020204" charset="0"/>
              <a:cs typeface="Caveat" panose="020B060402020202020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4750"/>
            <a:ext cx="1905000" cy="1524000"/>
          </a:xfrm>
          <a:prstGeom prst="ellipse">
            <a:avLst/>
          </a:prstGeom>
          <a:ln>
            <a:noFill/>
          </a:ln>
          <a:effectLst>
            <a:softEdge rad="112500"/>
          </a:effectLst>
        </p:spPr>
      </p:pic>
      <p:sp>
        <p:nvSpPr>
          <p:cNvPr id="11" name="Rectangle 10"/>
          <p:cNvSpPr/>
          <p:nvPr/>
        </p:nvSpPr>
        <p:spPr>
          <a:xfrm>
            <a:off x="1925198" y="4476751"/>
            <a:ext cx="6819103" cy="646331"/>
          </a:xfrm>
          <a:prstGeom prst="rect">
            <a:avLst/>
          </a:prstGeom>
        </p:spPr>
        <p:txBody>
          <a:bodyPr wrap="square">
            <a:spAutoFit/>
          </a:bodyPr>
          <a:lstStyle/>
          <a:p>
            <a:r>
              <a:rPr lang="en-US" sz="1800" dirty="0" smtClean="0">
                <a:latin typeface="Caveat" panose="020B0604020202020204" charset="0"/>
                <a:cs typeface="Caveat" panose="020B0604020202020204" charset="0"/>
              </a:rPr>
              <a:t>For the African insurance industry to proper, We </a:t>
            </a:r>
            <a:r>
              <a:rPr lang="en-US" sz="1800" dirty="0">
                <a:latin typeface="Caveat" panose="020B0604020202020204" charset="0"/>
                <a:cs typeface="Caveat" panose="020B0604020202020204" charset="0"/>
              </a:rPr>
              <a:t>need to create enabling regulatory environment </a:t>
            </a:r>
            <a:r>
              <a:rPr lang="en-US" sz="1800" dirty="0" smtClean="0">
                <a:latin typeface="Caveat" panose="020B0604020202020204" charset="0"/>
                <a:cs typeface="Caveat" panose="020B0604020202020204" charset="0"/>
              </a:rPr>
              <a:t> and work towards regional and continental integration.</a:t>
            </a:r>
            <a:endParaRPr lang="en-US" sz="1800" dirty="0">
              <a:latin typeface="Caveat" panose="020B0604020202020204" charset="0"/>
              <a:cs typeface="Caveat" panose="020B0604020202020204" charset="0"/>
            </a:endParaRPr>
          </a:p>
        </p:txBody>
      </p:sp>
      <p:sp>
        <p:nvSpPr>
          <p:cNvPr id="12" name="Rectangle 11"/>
          <p:cNvSpPr/>
          <p:nvPr/>
        </p:nvSpPr>
        <p:spPr>
          <a:xfrm>
            <a:off x="4837135" y="3258563"/>
            <a:ext cx="4107016" cy="861774"/>
          </a:xfrm>
          <a:prstGeom prst="rect">
            <a:avLst/>
          </a:prstGeom>
        </p:spPr>
        <p:txBody>
          <a:bodyPr wrap="square">
            <a:spAutoFit/>
          </a:bodyPr>
          <a:lstStyle/>
          <a:p>
            <a:r>
              <a:rPr lang="en-US" sz="1000" b="1" dirty="0">
                <a:solidFill>
                  <a:schemeClr val="tx1"/>
                </a:solidFill>
                <a:latin typeface="Caveat" panose="020B0604020202020204" charset="0"/>
                <a:cs typeface="Caveat" panose="020B0604020202020204" charset="0"/>
              </a:rPr>
              <a:t>the African Continental Free Trade Area Agreement (AFCFTA) to boost intra-African Trade and bring radical economic development among member states through creating a liberalized single continental market facilitated by the movement of natural persons and capital mainly for the free flow of trade in Goods and trade in Services by dismantling tariff and non-tariff barriers of trade</a:t>
            </a:r>
          </a:p>
        </p:txBody>
      </p:sp>
    </p:spTree>
    <p:extLst>
      <p:ext uri="{BB962C8B-B14F-4D97-AF65-F5344CB8AC3E}">
        <p14:creationId xmlns:p14="http://schemas.microsoft.com/office/powerpoint/2010/main" val="281264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5572" cy="539115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18</a:t>
            </a:fld>
            <a:endParaRPr lang="en-US"/>
          </a:p>
        </p:txBody>
      </p:sp>
      <p:sp>
        <p:nvSpPr>
          <p:cNvPr id="6" name="Title 1"/>
          <p:cNvSpPr>
            <a:spLocks noGrp="1"/>
          </p:cNvSpPr>
          <p:nvPr>
            <p:ph type="title"/>
          </p:nvPr>
        </p:nvSpPr>
        <p:spPr>
          <a:xfrm>
            <a:off x="152400" y="133351"/>
            <a:ext cx="8991600" cy="381000"/>
          </a:xfrm>
        </p:spPr>
        <p:txBody>
          <a:bodyPr>
            <a:normAutofit fontScale="90000"/>
          </a:bodyPr>
          <a:lstStyle/>
          <a:p>
            <a:r>
              <a:rPr lang="en-US" sz="2800" b="1" dirty="0" smtClean="0">
                <a:solidFill>
                  <a:schemeClr val="bg1"/>
                </a:solidFill>
                <a:latin typeface="Caveat" charset="0"/>
              </a:rPr>
              <a:t>The Approach used so far to create harmonized insurance regulation: </a:t>
            </a:r>
            <a:endParaRPr lang="en-US" sz="2800" b="1" dirty="0">
              <a:solidFill>
                <a:schemeClr val="bg1"/>
              </a:solidFill>
            </a:endParaRPr>
          </a:p>
        </p:txBody>
      </p:sp>
      <p:sp>
        <p:nvSpPr>
          <p:cNvPr id="8" name="Title 1"/>
          <p:cNvSpPr txBox="1">
            <a:spLocks/>
          </p:cNvSpPr>
          <p:nvPr/>
        </p:nvSpPr>
        <p:spPr>
          <a:xfrm>
            <a:off x="5029200" y="2255016"/>
            <a:ext cx="3002096" cy="144966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1pPr>
            <a:lvl2pPr marR="0" lvl="1"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2pPr>
            <a:lvl3pPr marR="0" lvl="2"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3pPr>
            <a:lvl4pPr marR="0" lvl="3"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4pPr>
            <a:lvl5pPr marR="0" lvl="4"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5pPr>
            <a:lvl6pPr marR="0" lvl="5"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6pPr>
            <a:lvl7pPr marR="0" lvl="6"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7pPr>
            <a:lvl8pPr marR="0" lvl="7"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8pPr>
            <a:lvl9pPr marR="0" lvl="8"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9pPr>
          </a:lstStyle>
          <a:p>
            <a:r>
              <a:rPr lang="en-US" sz="1400" dirty="0">
                <a:solidFill>
                  <a:schemeClr val="bg1"/>
                </a:solidFill>
                <a:latin typeface="Caveat" panose="020B0604020202020204" charset="0"/>
                <a:cs typeface="Caveat" panose="020B0604020202020204" charset="0"/>
              </a:rPr>
              <a:t>There is a need to Harness regional integration  before The vision at the continental level is to achieve an African Economic Community by the end of six successive stages. The rationale behind the six-phased approach is that the integration vision should first consolidate at the regional level, through creating and strengthening the regional economic communities, which would eventually merge into the African Economic Community.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16323638"/>
              </p:ext>
            </p:extLst>
          </p:nvPr>
        </p:nvGraphicFramePr>
        <p:xfrm>
          <a:off x="-1905000" y="1809749"/>
          <a:ext cx="7273925" cy="3207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7131" y="3420220"/>
            <a:ext cx="1881187" cy="1881187"/>
          </a:xfrm>
          <a:prstGeom prst="rect">
            <a:avLst/>
          </a:prstGeom>
        </p:spPr>
      </p:pic>
    </p:spTree>
    <p:extLst>
      <p:ext uri="{BB962C8B-B14F-4D97-AF65-F5344CB8AC3E}">
        <p14:creationId xmlns:p14="http://schemas.microsoft.com/office/powerpoint/2010/main" val="3649713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19</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3355088287"/>
              </p:ext>
            </p:extLst>
          </p:nvPr>
        </p:nvGraphicFramePr>
        <p:xfrm>
          <a:off x="1" y="0"/>
          <a:ext cx="9144000" cy="5143500"/>
        </p:xfrm>
        <a:graphic>
          <a:graphicData uri="http://schemas.openxmlformats.org/drawingml/2006/table">
            <a:tbl>
              <a:tblPr firstRow="1" firstCol="1" bandRow="1">
                <a:tableStyleId>{AD437605-6309-4B55-B3B1-F9DC94B42C5A}</a:tableStyleId>
              </a:tblPr>
              <a:tblGrid>
                <a:gridCol w="1607738">
                  <a:extLst>
                    <a:ext uri="{9D8B030D-6E8A-4147-A177-3AD203B41FA5}">
                      <a16:colId xmlns:a16="http://schemas.microsoft.com/office/drawing/2014/main" val="662217623"/>
                    </a:ext>
                  </a:extLst>
                </a:gridCol>
                <a:gridCol w="1507252">
                  <a:extLst>
                    <a:ext uri="{9D8B030D-6E8A-4147-A177-3AD203B41FA5}">
                      <a16:colId xmlns:a16="http://schemas.microsoft.com/office/drawing/2014/main" val="640911548"/>
                    </a:ext>
                  </a:extLst>
                </a:gridCol>
                <a:gridCol w="6029010">
                  <a:extLst>
                    <a:ext uri="{9D8B030D-6E8A-4147-A177-3AD203B41FA5}">
                      <a16:colId xmlns:a16="http://schemas.microsoft.com/office/drawing/2014/main" val="59355792"/>
                    </a:ext>
                  </a:extLst>
                </a:gridCol>
              </a:tblGrid>
              <a:tr h="263814">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Phases</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chemeClr val="tx1"/>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Duration</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chemeClr val="tx1"/>
                    </a:solidFill>
                  </a:tcPr>
                </a:tc>
                <a:tc>
                  <a:txBody>
                    <a:bodyPr/>
                    <a:lstStyle/>
                    <a:p>
                      <a:pPr marL="0" marR="0" fontAlgn="base">
                        <a:lnSpc>
                          <a:spcPts val="1560"/>
                        </a:lnSpc>
                        <a:spcBef>
                          <a:spcPts val="0"/>
                        </a:spcBef>
                        <a:spcAft>
                          <a:spcPts val="0"/>
                        </a:spcAft>
                      </a:pPr>
                      <a:r>
                        <a:rPr lang="en-US" sz="1800" dirty="0" smtClean="0">
                          <a:solidFill>
                            <a:schemeClr val="bg1"/>
                          </a:solidFill>
                          <a:effectLst/>
                          <a:latin typeface="Caveat" panose="020B0604020202020204" charset="0"/>
                        </a:rPr>
                        <a:t>Key milestones</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chemeClr val="tx1"/>
                    </a:solidFill>
                  </a:tcPr>
                </a:tc>
                <a:extLst>
                  <a:ext uri="{0D108BD9-81ED-4DB2-BD59-A6C34878D82A}">
                    <a16:rowId xmlns:a16="http://schemas.microsoft.com/office/drawing/2014/main" val="1515521023"/>
                  </a:ext>
                </a:extLst>
              </a:tr>
              <a:tr h="772580">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First stage</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00B050"/>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1994–1999</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FFC000"/>
                    </a:solidFill>
                  </a:tcPr>
                </a:tc>
                <a:tc>
                  <a:txBody>
                    <a:bodyPr/>
                    <a:lstStyle/>
                    <a:p>
                      <a:pPr marL="342900" marR="0" lvl="0" indent="-342900" fontAlgn="base">
                        <a:lnSpc>
                          <a:spcPts val="1800"/>
                        </a:lnSpc>
                        <a:spcBef>
                          <a:spcPts val="0"/>
                        </a:spcBef>
                        <a:spcAft>
                          <a:spcPts val="1125"/>
                        </a:spcAft>
                        <a:buSzPts val="1000"/>
                        <a:buFont typeface="Symbol" panose="05050102010706020507" pitchFamily="18" charset="2"/>
                        <a:buChar char=""/>
                        <a:tabLst>
                          <a:tab pos="457200" algn="l"/>
                        </a:tabLst>
                      </a:pPr>
                      <a:r>
                        <a:rPr lang="en-US" sz="1800" dirty="0">
                          <a:solidFill>
                            <a:schemeClr val="bg1"/>
                          </a:solidFill>
                          <a:effectLst/>
                          <a:latin typeface="Caveat" panose="020B0604020202020204" charset="0"/>
                        </a:rPr>
                        <a:t>Strengthening of existing regional economic communities; establishing new regional economic communities in regions where they did not exist previously</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C00000"/>
                    </a:solidFill>
                  </a:tcPr>
                </a:tc>
                <a:extLst>
                  <a:ext uri="{0D108BD9-81ED-4DB2-BD59-A6C34878D82A}">
                    <a16:rowId xmlns:a16="http://schemas.microsoft.com/office/drawing/2014/main" val="1149466695"/>
                  </a:ext>
                </a:extLst>
              </a:tr>
              <a:tr h="1260994">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Second stage</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00B050"/>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1999–2007</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FFC000"/>
                    </a:solidFill>
                  </a:tcPr>
                </a:tc>
                <a:tc>
                  <a:txBody>
                    <a:bodyPr/>
                    <a:lstStyle/>
                    <a:p>
                      <a:pPr marL="342900" marR="0" lvl="0" indent="-342900" fontAlgn="base">
                        <a:lnSpc>
                          <a:spcPts val="1800"/>
                        </a:lnSpc>
                        <a:spcBef>
                          <a:spcPts val="0"/>
                        </a:spcBef>
                        <a:spcAft>
                          <a:spcPts val="1125"/>
                        </a:spcAft>
                        <a:buSzPts val="1000"/>
                        <a:buFont typeface="Symbol" panose="05050102010706020507" pitchFamily="18" charset="2"/>
                        <a:buChar char=""/>
                        <a:tabLst>
                          <a:tab pos="457200" algn="l"/>
                        </a:tabLst>
                      </a:pPr>
                      <a:r>
                        <a:rPr lang="en-US" sz="1800" dirty="0">
                          <a:solidFill>
                            <a:schemeClr val="bg1"/>
                          </a:solidFill>
                          <a:effectLst/>
                          <a:latin typeface="Caveat" panose="020B0604020202020204" charset="0"/>
                        </a:rPr>
                        <a:t>Stabilization of tariff and non-tariff barriers, customs duties and internal taxes in each regional economic </a:t>
                      </a:r>
                      <a:r>
                        <a:rPr lang="en-US" sz="1800" dirty="0" smtClean="0">
                          <a:solidFill>
                            <a:schemeClr val="bg1"/>
                          </a:solidFill>
                          <a:effectLst/>
                          <a:latin typeface="Caveat" panose="020B0604020202020204" charset="0"/>
                        </a:rPr>
                        <a:t>community/Schedules </a:t>
                      </a:r>
                      <a:r>
                        <a:rPr lang="en-US" sz="1800" dirty="0">
                          <a:solidFill>
                            <a:schemeClr val="bg1"/>
                          </a:solidFill>
                          <a:effectLst/>
                          <a:latin typeface="Caveat" panose="020B0604020202020204" charset="0"/>
                        </a:rPr>
                        <a:t>for the removal of such </a:t>
                      </a:r>
                      <a:r>
                        <a:rPr lang="en-US" sz="1800" dirty="0" smtClean="0">
                          <a:solidFill>
                            <a:schemeClr val="bg1"/>
                          </a:solidFill>
                          <a:effectLst/>
                          <a:latin typeface="Caveat" panose="020B0604020202020204" charset="0"/>
                        </a:rPr>
                        <a:t>barriers/Harmonization </a:t>
                      </a:r>
                      <a:r>
                        <a:rPr lang="en-US" sz="1800" dirty="0">
                          <a:solidFill>
                            <a:schemeClr val="bg1"/>
                          </a:solidFill>
                          <a:effectLst/>
                          <a:latin typeface="Caveat" panose="020B0604020202020204" charset="0"/>
                        </a:rPr>
                        <a:t>of customs </a:t>
                      </a:r>
                      <a:r>
                        <a:rPr lang="en-US" sz="1800" dirty="0" smtClean="0">
                          <a:solidFill>
                            <a:schemeClr val="bg1"/>
                          </a:solidFill>
                          <a:effectLst/>
                          <a:latin typeface="Caveat" panose="020B0604020202020204" charset="0"/>
                        </a:rPr>
                        <a:t>duties/Strengthening </a:t>
                      </a:r>
                      <a:r>
                        <a:rPr lang="en-US" sz="1800" dirty="0">
                          <a:solidFill>
                            <a:schemeClr val="bg1"/>
                          </a:solidFill>
                          <a:effectLst/>
                          <a:latin typeface="Caveat" panose="020B0604020202020204" charset="0"/>
                        </a:rPr>
                        <a:t>of sector </a:t>
                      </a:r>
                      <a:r>
                        <a:rPr lang="en-US" sz="1800" dirty="0" smtClean="0">
                          <a:solidFill>
                            <a:schemeClr val="bg1"/>
                          </a:solidFill>
                          <a:effectLst/>
                          <a:latin typeface="Caveat" panose="020B0604020202020204" charset="0"/>
                        </a:rPr>
                        <a:t>integration/Coordination </a:t>
                      </a:r>
                      <a:r>
                        <a:rPr lang="en-US" sz="1800" dirty="0">
                          <a:solidFill>
                            <a:schemeClr val="bg1"/>
                          </a:solidFill>
                          <a:effectLst/>
                          <a:latin typeface="Caveat" panose="020B0604020202020204" charset="0"/>
                        </a:rPr>
                        <a:t>and harmonization of the activities of regional economic communities</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C00000"/>
                    </a:solidFill>
                  </a:tcPr>
                </a:tc>
                <a:extLst>
                  <a:ext uri="{0D108BD9-81ED-4DB2-BD59-A6C34878D82A}">
                    <a16:rowId xmlns:a16="http://schemas.microsoft.com/office/drawing/2014/main" val="738380136"/>
                  </a:ext>
                </a:extLst>
              </a:tr>
              <a:tr h="528372">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Third stage</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00B050"/>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2007–2017</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FFC000"/>
                    </a:solidFill>
                  </a:tcPr>
                </a:tc>
                <a:tc>
                  <a:txBody>
                    <a:bodyPr/>
                    <a:lstStyle/>
                    <a:p>
                      <a:pPr marL="342900" marR="0" lvl="0" indent="-342900" fontAlgn="base">
                        <a:lnSpc>
                          <a:spcPts val="1800"/>
                        </a:lnSpc>
                        <a:spcBef>
                          <a:spcPts val="0"/>
                        </a:spcBef>
                        <a:spcAft>
                          <a:spcPts val="1125"/>
                        </a:spcAft>
                        <a:buSzPts val="1000"/>
                        <a:buFont typeface="Symbol" panose="05050102010706020507" pitchFamily="18" charset="2"/>
                        <a:buChar char=""/>
                        <a:tabLst>
                          <a:tab pos="457200" algn="l"/>
                        </a:tabLst>
                      </a:pPr>
                      <a:r>
                        <a:rPr lang="en-US" sz="1800" dirty="0">
                          <a:solidFill>
                            <a:schemeClr val="bg1"/>
                          </a:solidFill>
                          <a:effectLst/>
                          <a:latin typeface="Caveat" panose="020B0604020202020204" charset="0"/>
                        </a:rPr>
                        <a:t>Establishment of a free trade area and customs union in each regional economic community</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C00000"/>
                    </a:solidFill>
                  </a:tcPr>
                </a:tc>
                <a:extLst>
                  <a:ext uri="{0D108BD9-81ED-4DB2-BD59-A6C34878D82A}">
                    <a16:rowId xmlns:a16="http://schemas.microsoft.com/office/drawing/2014/main" val="1066383224"/>
                  </a:ext>
                </a:extLst>
              </a:tr>
              <a:tr h="772580">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Fourth stage</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00B050"/>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2017–2019</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FFC000"/>
                    </a:solidFill>
                  </a:tcPr>
                </a:tc>
                <a:tc>
                  <a:txBody>
                    <a:bodyPr/>
                    <a:lstStyle/>
                    <a:p>
                      <a:pPr marL="342900" marR="0" lvl="0" indent="-342900" fontAlgn="base">
                        <a:lnSpc>
                          <a:spcPts val="1800"/>
                        </a:lnSpc>
                        <a:spcBef>
                          <a:spcPts val="0"/>
                        </a:spcBef>
                        <a:spcAft>
                          <a:spcPts val="1125"/>
                        </a:spcAft>
                        <a:buSzPts val="1000"/>
                        <a:buFont typeface="Symbol" panose="05050102010706020507" pitchFamily="18" charset="2"/>
                        <a:buChar char=""/>
                        <a:tabLst>
                          <a:tab pos="457200" algn="l"/>
                        </a:tabLst>
                      </a:pPr>
                      <a:r>
                        <a:rPr lang="en-US" sz="1800" dirty="0">
                          <a:solidFill>
                            <a:schemeClr val="bg1"/>
                          </a:solidFill>
                          <a:effectLst/>
                          <a:latin typeface="Caveat" panose="020B0604020202020204" charset="0"/>
                        </a:rPr>
                        <a:t>Coordination and harmonization of tariffs and non-tariff systems among regional economic communities, leading to a continental customs union</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C00000"/>
                    </a:solidFill>
                  </a:tcPr>
                </a:tc>
                <a:extLst>
                  <a:ext uri="{0D108BD9-81ED-4DB2-BD59-A6C34878D82A}">
                    <a16:rowId xmlns:a16="http://schemas.microsoft.com/office/drawing/2014/main" val="1954505444"/>
                  </a:ext>
                </a:extLst>
              </a:tr>
              <a:tr h="772580">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Fifth stage</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00B050"/>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2019–2023</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FFC000"/>
                    </a:solidFill>
                  </a:tcPr>
                </a:tc>
                <a:tc>
                  <a:txBody>
                    <a:bodyPr/>
                    <a:lstStyle/>
                    <a:p>
                      <a:pPr marL="342900" marR="0" lvl="0" indent="-342900" fontAlgn="base">
                        <a:lnSpc>
                          <a:spcPts val="1800"/>
                        </a:lnSpc>
                        <a:spcBef>
                          <a:spcPts val="0"/>
                        </a:spcBef>
                        <a:spcAft>
                          <a:spcPts val="1125"/>
                        </a:spcAft>
                        <a:buSzPts val="1000"/>
                        <a:buFont typeface="Symbol" panose="05050102010706020507" pitchFamily="18" charset="2"/>
                        <a:buChar char=""/>
                        <a:tabLst>
                          <a:tab pos="457200" algn="l"/>
                        </a:tabLst>
                      </a:pPr>
                      <a:r>
                        <a:rPr lang="en-US" sz="1800" dirty="0">
                          <a:solidFill>
                            <a:schemeClr val="bg1"/>
                          </a:solidFill>
                          <a:effectLst/>
                          <a:latin typeface="Caveat" panose="020B0604020202020204" charset="0"/>
                        </a:rPr>
                        <a:t>Common sector </a:t>
                      </a:r>
                      <a:r>
                        <a:rPr lang="en-US" sz="1800" dirty="0" smtClean="0">
                          <a:solidFill>
                            <a:schemeClr val="bg1"/>
                          </a:solidFill>
                          <a:effectLst/>
                          <a:latin typeface="Caveat" panose="020B0604020202020204" charset="0"/>
                        </a:rPr>
                        <a:t>policies/Harmonization </a:t>
                      </a:r>
                      <a:r>
                        <a:rPr lang="en-US" sz="1800" dirty="0">
                          <a:solidFill>
                            <a:schemeClr val="bg1"/>
                          </a:solidFill>
                          <a:effectLst/>
                          <a:latin typeface="Caveat" panose="020B0604020202020204" charset="0"/>
                        </a:rPr>
                        <a:t>of monetary, financial and fiscal </a:t>
                      </a:r>
                      <a:r>
                        <a:rPr lang="en-US" sz="1800" dirty="0" smtClean="0">
                          <a:solidFill>
                            <a:schemeClr val="bg1"/>
                          </a:solidFill>
                          <a:effectLst/>
                          <a:latin typeface="Caveat" panose="020B0604020202020204" charset="0"/>
                        </a:rPr>
                        <a:t>policies/Free </a:t>
                      </a:r>
                      <a:r>
                        <a:rPr lang="en-US" sz="1800" dirty="0">
                          <a:solidFill>
                            <a:schemeClr val="bg1"/>
                          </a:solidFill>
                          <a:effectLst/>
                          <a:latin typeface="Caveat" panose="020B0604020202020204" charset="0"/>
                        </a:rPr>
                        <a:t>movement of persons and rights of residence and establishment</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C00000"/>
                    </a:solidFill>
                  </a:tcPr>
                </a:tc>
                <a:extLst>
                  <a:ext uri="{0D108BD9-81ED-4DB2-BD59-A6C34878D82A}">
                    <a16:rowId xmlns:a16="http://schemas.microsoft.com/office/drawing/2014/main" val="1234396540"/>
                  </a:ext>
                </a:extLst>
              </a:tr>
              <a:tr h="772580">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Sixth stage </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00B050"/>
                    </a:solidFill>
                  </a:tcPr>
                </a:tc>
                <a:tc>
                  <a:txBody>
                    <a:bodyPr/>
                    <a:lstStyle/>
                    <a:p>
                      <a:pPr marL="0" marR="0" fontAlgn="base">
                        <a:lnSpc>
                          <a:spcPts val="1560"/>
                        </a:lnSpc>
                        <a:spcBef>
                          <a:spcPts val="0"/>
                        </a:spcBef>
                        <a:spcAft>
                          <a:spcPts val="0"/>
                        </a:spcAft>
                      </a:pPr>
                      <a:r>
                        <a:rPr lang="en-US" sz="1800" dirty="0">
                          <a:solidFill>
                            <a:schemeClr val="bg1"/>
                          </a:solidFill>
                          <a:effectLst/>
                          <a:latin typeface="Caveat" panose="020B0604020202020204" charset="0"/>
                        </a:rPr>
                        <a:t>2023–2028</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FFC000"/>
                    </a:solidFill>
                  </a:tcPr>
                </a:tc>
                <a:tc>
                  <a:txBody>
                    <a:bodyPr/>
                    <a:lstStyle/>
                    <a:p>
                      <a:pPr marL="342900" marR="0" lvl="0" indent="-342900" fontAlgn="base">
                        <a:lnSpc>
                          <a:spcPts val="1800"/>
                        </a:lnSpc>
                        <a:spcBef>
                          <a:spcPts val="0"/>
                        </a:spcBef>
                        <a:spcAft>
                          <a:spcPts val="1125"/>
                        </a:spcAft>
                        <a:buSzPts val="1000"/>
                        <a:buFont typeface="Symbol" panose="05050102010706020507" pitchFamily="18" charset="2"/>
                        <a:buChar char=""/>
                        <a:tabLst>
                          <a:tab pos="457200" algn="l"/>
                        </a:tabLst>
                      </a:pPr>
                      <a:r>
                        <a:rPr lang="en-US" sz="1800" dirty="0">
                          <a:solidFill>
                            <a:schemeClr val="bg1"/>
                          </a:solidFill>
                          <a:effectLst/>
                          <a:latin typeface="Caveat" panose="020B0604020202020204" charset="0"/>
                        </a:rPr>
                        <a:t>African Common </a:t>
                      </a:r>
                      <a:r>
                        <a:rPr lang="en-US" sz="1800" dirty="0" smtClean="0">
                          <a:solidFill>
                            <a:schemeClr val="bg1"/>
                          </a:solidFill>
                          <a:effectLst/>
                          <a:latin typeface="Caveat" panose="020B0604020202020204" charset="0"/>
                        </a:rPr>
                        <a:t>Market/Pan-African </a:t>
                      </a:r>
                      <a:r>
                        <a:rPr lang="en-US" sz="1800" dirty="0">
                          <a:solidFill>
                            <a:schemeClr val="bg1"/>
                          </a:solidFill>
                          <a:effectLst/>
                          <a:latin typeface="Caveat" panose="020B0604020202020204" charset="0"/>
                        </a:rPr>
                        <a:t>Economic and Monetary </a:t>
                      </a:r>
                      <a:r>
                        <a:rPr lang="en-US" sz="1800" dirty="0" smtClean="0">
                          <a:solidFill>
                            <a:schemeClr val="bg1"/>
                          </a:solidFill>
                          <a:effectLst/>
                          <a:latin typeface="Caveat" panose="020B0604020202020204" charset="0"/>
                        </a:rPr>
                        <a:t>Union/African </a:t>
                      </a:r>
                      <a:r>
                        <a:rPr lang="en-US" sz="1800" dirty="0">
                          <a:solidFill>
                            <a:schemeClr val="bg1"/>
                          </a:solidFill>
                          <a:effectLst/>
                          <a:latin typeface="Caveat" panose="020B0604020202020204" charset="0"/>
                        </a:rPr>
                        <a:t>Central </a:t>
                      </a:r>
                      <a:r>
                        <a:rPr lang="en-US" sz="1800" dirty="0" smtClean="0">
                          <a:solidFill>
                            <a:schemeClr val="bg1"/>
                          </a:solidFill>
                          <a:effectLst/>
                          <a:latin typeface="Caveat" panose="020B0604020202020204" charset="0"/>
                        </a:rPr>
                        <a:t>Bank/Pan-African Parliament/Development </a:t>
                      </a:r>
                      <a:r>
                        <a:rPr lang="en-US" sz="1800" dirty="0">
                          <a:solidFill>
                            <a:schemeClr val="bg1"/>
                          </a:solidFill>
                          <a:effectLst/>
                          <a:latin typeface="Caveat" panose="020B0604020202020204" charset="0"/>
                        </a:rPr>
                        <a:t>of African multinational enterprises</a:t>
                      </a:r>
                      <a:endParaRPr lang="en-US" sz="1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a:txBody>
                  <a:tcPr marL="29213" marR="29213" marT="14606" marB="14606" anchor="ctr">
                    <a:solidFill>
                      <a:srgbClr val="C00000"/>
                    </a:solidFill>
                  </a:tcPr>
                </a:tc>
                <a:extLst>
                  <a:ext uri="{0D108BD9-81ED-4DB2-BD59-A6C34878D82A}">
                    <a16:rowId xmlns:a16="http://schemas.microsoft.com/office/drawing/2014/main" val="1664887364"/>
                  </a:ext>
                </a:extLst>
              </a:tr>
            </a:tbl>
          </a:graphicData>
        </a:graphic>
      </p:graphicFrame>
      <p:sp>
        <p:nvSpPr>
          <p:cNvPr id="5" name="Rectangle 4"/>
          <p:cNvSpPr/>
          <p:nvPr/>
        </p:nvSpPr>
        <p:spPr>
          <a:xfrm>
            <a:off x="0" y="4820335"/>
            <a:ext cx="3048000" cy="323165"/>
          </a:xfrm>
          <a:prstGeom prst="rect">
            <a:avLst/>
          </a:prstGeom>
          <a:solidFill>
            <a:schemeClr val="tx1"/>
          </a:solidFill>
        </p:spPr>
        <p:txBody>
          <a:bodyPr wrap="square">
            <a:spAutoFit/>
          </a:bodyPr>
          <a:lstStyle/>
          <a:p>
            <a:pPr fontAlgn="base">
              <a:lnSpc>
                <a:spcPts val="1970"/>
              </a:lnSpc>
              <a:spcAft>
                <a:spcPts val="750"/>
              </a:spcAft>
            </a:pPr>
            <a:r>
              <a:rPr lang="en-US" sz="1050" b="1" kern="1800" dirty="0" smtClean="0">
                <a:solidFill>
                  <a:schemeClr val="bg1"/>
                </a:solidFill>
                <a:latin typeface="Caveat" panose="020B0604020202020204" charset="0"/>
                <a:ea typeface="Times New Roman" panose="02020603050405020304" pitchFamily="18" charset="0"/>
                <a:cs typeface="Times New Roman" panose="02020603050405020304" pitchFamily="18" charset="0"/>
              </a:rPr>
              <a:t>Key Pillars of Africa’s Regional Integration: Six key milestones</a:t>
            </a:r>
            <a:endParaRPr lang="en-US" sz="600"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0146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775" y="135082"/>
            <a:ext cx="7273800" cy="852086"/>
          </a:xfrm>
        </p:spPr>
        <p:txBody>
          <a:bodyPr/>
          <a:lstStyle/>
          <a:p>
            <a:pPr algn="ctr"/>
            <a:r>
              <a:rPr lang="en-US" dirty="0" smtClean="0"/>
              <a:t>Brief Profile : Fikru Tsegaye </a:t>
            </a:r>
            <a:r>
              <a:rPr lang="en-US" dirty="0" err="1" smtClean="0"/>
              <a:t>wordofa</a:t>
            </a:r>
            <a:endParaRPr lang="en-US" dirty="0"/>
          </a:p>
        </p:txBody>
      </p:sp>
      <p:sp>
        <p:nvSpPr>
          <p:cNvPr id="3" name="Text Placeholder 2"/>
          <p:cNvSpPr>
            <a:spLocks noGrp="1"/>
          </p:cNvSpPr>
          <p:nvPr>
            <p:ph type="body" idx="1"/>
          </p:nvPr>
        </p:nvSpPr>
        <p:spPr>
          <a:xfrm>
            <a:off x="152400" y="1288472"/>
            <a:ext cx="3124200" cy="3626363"/>
          </a:xfrm>
        </p:spPr>
        <p:txBody>
          <a:bodyPr/>
          <a:lstStyle/>
          <a:p>
            <a:pPr marL="88900" indent="0" algn="ctr">
              <a:buNone/>
            </a:pPr>
            <a:r>
              <a:rPr lang="en-US" b="1" dirty="0" smtClean="0"/>
              <a:t>Fikru Tsegaye </a:t>
            </a:r>
            <a:r>
              <a:rPr lang="en-US" b="1" dirty="0" err="1" smtClean="0"/>
              <a:t>Wordofa</a:t>
            </a:r>
            <a:r>
              <a:rPr lang="en-US" b="1" dirty="0" smtClean="0"/>
              <a:t> (Author)</a:t>
            </a:r>
            <a:endParaRPr lang="en-US" dirty="0"/>
          </a:p>
          <a:p>
            <a:r>
              <a:rPr lang="en-US" b="1" dirty="0"/>
              <a:t>(</a:t>
            </a:r>
            <a:r>
              <a:rPr lang="en-US" sz="1800" b="1" dirty="0"/>
              <a:t>CTP, ARA, ACS, FLMI, ALMI, Exec-IB&amp;F, Cert- CII, MBA, MA (J&amp;C), MA (HROD), MBA (IB&amp;F), BA, BSC</a:t>
            </a:r>
            <a:r>
              <a:rPr lang="en-US" sz="1800" b="1" dirty="0" smtClean="0"/>
              <a:t>)</a:t>
            </a:r>
          </a:p>
          <a:p>
            <a:r>
              <a:rPr lang="en-US" sz="1800" b="1" dirty="0" smtClean="0"/>
              <a:t>20+years of experience: Executive Officer (EO) Strategy &amp;BD, Company secretary-Ethio-Re</a:t>
            </a:r>
            <a:endParaRPr lang="en-US" sz="1800" dirty="0"/>
          </a:p>
        </p:txBody>
      </p:sp>
      <p:sp>
        <p:nvSpPr>
          <p:cNvPr id="5" name="Text Placeholder 4"/>
          <p:cNvSpPr>
            <a:spLocks noGrp="1"/>
          </p:cNvSpPr>
          <p:nvPr>
            <p:ph type="body" idx="3"/>
          </p:nvPr>
        </p:nvSpPr>
        <p:spPr>
          <a:xfrm>
            <a:off x="3810000" y="4762716"/>
            <a:ext cx="4953000" cy="276313"/>
          </a:xfrm>
        </p:spPr>
        <p:txBody>
          <a:bodyPr/>
          <a:lstStyle/>
          <a:p>
            <a:r>
              <a:rPr lang="en-US" dirty="0" smtClean="0"/>
              <a:t>Winner of AIO Book Award-2023 (</a:t>
            </a:r>
            <a:r>
              <a:rPr lang="en-US" dirty="0" err="1" smtClean="0"/>
              <a:t>Algeirs</a:t>
            </a:r>
            <a:r>
              <a:rPr lang="en-US" dirty="0" smtClean="0"/>
              <a:t>)</a:t>
            </a:r>
            <a:endParaRPr lang="en-US" dirty="0"/>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a:t>
            </a:fld>
            <a:endParaRPr lang="e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106137"/>
            <a:ext cx="5334000" cy="35433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012" y="0"/>
            <a:ext cx="1380744" cy="2241944"/>
          </a:xfrm>
          <a:prstGeom prst="rect">
            <a:avLst/>
          </a:prstGeom>
        </p:spPr>
      </p:pic>
    </p:spTree>
    <p:extLst>
      <p:ext uri="{BB962C8B-B14F-4D97-AF65-F5344CB8AC3E}">
        <p14:creationId xmlns:p14="http://schemas.microsoft.com/office/powerpoint/2010/main" val="390239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20</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4" name="Rectangle 3"/>
          <p:cNvSpPr/>
          <p:nvPr/>
        </p:nvSpPr>
        <p:spPr>
          <a:xfrm>
            <a:off x="76200" y="139695"/>
            <a:ext cx="7204216" cy="348813"/>
          </a:xfrm>
          <a:prstGeom prst="rect">
            <a:avLst/>
          </a:prstGeom>
        </p:spPr>
        <p:txBody>
          <a:bodyPr wrap="none">
            <a:spAutoFit/>
          </a:bodyPr>
          <a:lstStyle/>
          <a:p>
            <a:pPr fontAlgn="base">
              <a:lnSpc>
                <a:spcPts val="1970"/>
              </a:lnSpc>
              <a:spcAft>
                <a:spcPts val="750"/>
              </a:spcAft>
            </a:pPr>
            <a:r>
              <a:rPr lang="en-US" sz="1800" b="1" kern="1800" dirty="0" smtClean="0">
                <a:solidFill>
                  <a:srgbClr val="005493"/>
                </a:solidFill>
                <a:latin typeface="Caveat" panose="020B0604020202020204" charset="0"/>
                <a:ea typeface="Times New Roman" panose="02020603050405020304" pitchFamily="18" charset="0"/>
                <a:cs typeface="Times New Roman" panose="02020603050405020304" pitchFamily="18" charset="0"/>
              </a:rPr>
              <a:t>8 regional </a:t>
            </a:r>
            <a:r>
              <a:rPr lang="en-US" sz="1800" b="1" kern="1800" dirty="0">
                <a:solidFill>
                  <a:srgbClr val="005493"/>
                </a:solidFill>
                <a:latin typeface="Caveat" panose="020B0604020202020204" charset="0"/>
                <a:ea typeface="Times New Roman" panose="02020603050405020304" pitchFamily="18" charset="0"/>
                <a:cs typeface="Times New Roman" panose="02020603050405020304" pitchFamily="18" charset="0"/>
              </a:rPr>
              <a:t>economic communities recognized as the building blocks of the African Union. </a:t>
            </a:r>
            <a:endParaRPr lang="en-US" sz="1050" dirty="0">
              <a:effectLst/>
              <a:latin typeface="Caveat"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76200" y="4629150"/>
            <a:ext cx="4522380" cy="523220"/>
          </a:xfrm>
          <a:prstGeom prst="rect">
            <a:avLst/>
          </a:prstGeom>
        </p:spPr>
        <p:txBody>
          <a:bodyPr wrap="square">
            <a:spAutoFit/>
          </a:bodyPr>
          <a:lstStyle/>
          <a:p>
            <a:r>
              <a:rPr lang="en-US" b="1" dirty="0">
                <a:solidFill>
                  <a:schemeClr val="bg1"/>
                </a:solidFill>
                <a:latin typeface="Caveat" panose="020B0604020202020204" charset="0"/>
                <a:ea typeface="Times New Roman" panose="02020603050405020304" pitchFamily="18" charset="0"/>
                <a:cs typeface="Times New Roman" panose="02020603050405020304" pitchFamily="18" charset="0"/>
              </a:rPr>
              <a:t>Source: ECA adaption of the Treaty Establishing the African Economic Community </a:t>
            </a:r>
            <a:endParaRPr lang="en-US" b="1" dirty="0">
              <a:solidFill>
                <a:schemeClr val="bg1"/>
              </a:solidFill>
              <a:latin typeface="Caveat" panose="020B060402020202020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002" y="3121552"/>
            <a:ext cx="2069535" cy="2038349"/>
          </a:xfrm>
          <a:prstGeom prst="ellipse">
            <a:avLst/>
          </a:prstGeom>
          <a:ln>
            <a:noFill/>
          </a:ln>
          <a:effectLst>
            <a:softEdge rad="112500"/>
          </a:effectLst>
        </p:spPr>
      </p:pic>
      <p:sp>
        <p:nvSpPr>
          <p:cNvPr id="12" name="Rectangle 11"/>
          <p:cNvSpPr/>
          <p:nvPr/>
        </p:nvSpPr>
        <p:spPr>
          <a:xfrm>
            <a:off x="228600" y="1074331"/>
            <a:ext cx="2743200" cy="3317575"/>
          </a:xfrm>
          <a:prstGeom prst="rect">
            <a:avLst/>
          </a:prstGeom>
        </p:spPr>
        <p:txBody>
          <a:bodyPr wrap="square">
            <a:spAutoFit/>
          </a:bodyPr>
          <a:lstStyle/>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Arab Maghreb Union</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Community of Sahel-Saharan States</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Common Market for Eastern and Southern Africa</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East African Community</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Economic Community of Central African States</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Economic Community of West African States</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Intergovernmental Authority on Development</a:t>
            </a:r>
            <a:endParaRPr lang="en-US" sz="1200" b="1" dirty="0">
              <a:solidFill>
                <a:schemeClr val="tx1"/>
              </a:solidFill>
              <a:latin typeface="Caveat" panose="020B0604020202020204" charset="0"/>
              <a:ea typeface="Calibri" panose="020F0502020204030204" pitchFamily="34" charset="0"/>
              <a:cs typeface="Times New Roman" panose="02020603050405020304" pitchFamily="18" charset="0"/>
            </a:endParaRPr>
          </a:p>
          <a:p>
            <a:pPr marL="342900" lvl="0" indent="-342900" fontAlgn="base">
              <a:lnSpc>
                <a:spcPts val="1800"/>
              </a:lnSpc>
              <a:buSzPts val="1000"/>
              <a:buFont typeface="+mj-lt"/>
              <a:buAutoNum type="arabicPeriod"/>
              <a:tabLst>
                <a:tab pos="457200" algn="l"/>
              </a:tabLst>
            </a:pPr>
            <a:r>
              <a:rPr lang="en-US" b="1" dirty="0">
                <a:solidFill>
                  <a:schemeClr val="tx1"/>
                </a:solidFill>
                <a:latin typeface="Caveat" panose="020B0604020202020204" charset="0"/>
                <a:ea typeface="Times New Roman" panose="02020603050405020304" pitchFamily="18" charset="0"/>
                <a:cs typeface="Times New Roman" panose="02020603050405020304" pitchFamily="18" charset="0"/>
              </a:rPr>
              <a:t>Southern African Development Community</a:t>
            </a:r>
            <a:endParaRPr lang="en-US" sz="1200" b="1" dirty="0">
              <a:solidFill>
                <a:schemeClr val="tx1"/>
              </a:solidFill>
              <a:effectLst/>
              <a:latin typeface="Caveat" panose="020B060402020202020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846" y="722651"/>
            <a:ext cx="1552575" cy="1552575"/>
          </a:xfrm>
          <a:prstGeom prst="rect">
            <a:avLst/>
          </a:prstGeom>
        </p:spPr>
      </p:pic>
    </p:spTree>
    <p:extLst>
      <p:ext uri="{BB962C8B-B14F-4D97-AF65-F5344CB8AC3E}">
        <p14:creationId xmlns:p14="http://schemas.microsoft.com/office/powerpoint/2010/main" val="237486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21</a:t>
            </a:fld>
            <a:endParaRPr lang="en"/>
          </a:p>
        </p:txBody>
      </p:sp>
      <p:sp>
        <p:nvSpPr>
          <p:cNvPr id="6" name="Rectangle 5"/>
          <p:cNvSpPr/>
          <p:nvPr/>
        </p:nvSpPr>
        <p:spPr>
          <a:xfrm>
            <a:off x="76200" y="4629150"/>
            <a:ext cx="4522380" cy="523220"/>
          </a:xfrm>
          <a:prstGeom prst="rect">
            <a:avLst/>
          </a:prstGeom>
          <a:solidFill>
            <a:schemeClr val="tx1"/>
          </a:solidFill>
        </p:spPr>
        <p:txBody>
          <a:bodyPr wrap="square">
            <a:spAutoFit/>
          </a:bodyPr>
          <a:lstStyle/>
          <a:p>
            <a:r>
              <a:rPr lang="en-US" b="1" dirty="0">
                <a:solidFill>
                  <a:schemeClr val="bg1"/>
                </a:solidFill>
                <a:latin typeface="Caveat" panose="020B0604020202020204" charset="0"/>
                <a:ea typeface="Times New Roman" panose="02020603050405020304" pitchFamily="18" charset="0"/>
                <a:cs typeface="Times New Roman" panose="02020603050405020304" pitchFamily="18" charset="0"/>
              </a:rPr>
              <a:t>Source: ECA adaption of the Treaty Establishing the African Economic Community </a:t>
            </a:r>
            <a:endParaRPr lang="en-US" b="1" dirty="0">
              <a:solidFill>
                <a:schemeClr val="bg1"/>
              </a:solidFill>
              <a:latin typeface="Caveat" panose="020B0604020202020204" charset="0"/>
            </a:endParaRPr>
          </a:p>
        </p:txBody>
      </p:sp>
      <p:graphicFrame>
        <p:nvGraphicFramePr>
          <p:cNvPr id="8" name="Diagram 7"/>
          <p:cNvGraphicFramePr/>
          <p:nvPr>
            <p:extLst>
              <p:ext uri="{D42A27DB-BD31-4B8C-83A1-F6EECF244321}">
                <p14:modId xmlns:p14="http://schemas.microsoft.com/office/powerpoint/2010/main" val="4044375254"/>
              </p:ext>
            </p:extLst>
          </p:nvPr>
        </p:nvGraphicFramePr>
        <p:xfrm>
          <a:off x="85060" y="2647950"/>
          <a:ext cx="8868024" cy="249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51390" y="67807"/>
            <a:ext cx="4572000" cy="784830"/>
          </a:xfrm>
          <a:prstGeom prst="rect">
            <a:avLst/>
          </a:prstGeom>
        </p:spPr>
        <p:txBody>
          <a:bodyPr>
            <a:spAutoFit/>
          </a:bodyPr>
          <a:lstStyle/>
          <a:p>
            <a:pPr algn="just" fontAlgn="base">
              <a:lnSpc>
                <a:spcPts val="1800"/>
              </a:lnSpc>
              <a:spcAft>
                <a:spcPts val="750"/>
              </a:spcAft>
            </a:pPr>
            <a:r>
              <a:rPr lang="en-US" b="1" dirty="0">
                <a:solidFill>
                  <a:schemeClr val="bg1"/>
                </a:solidFill>
                <a:latin typeface="Caveat" panose="020B0604020202020204" charset="0"/>
                <a:ea typeface="Times New Roman" panose="02020603050405020304" pitchFamily="18" charset="0"/>
                <a:cs typeface="Times New Roman" panose="02020603050405020304" pitchFamily="18" charset="0"/>
              </a:rPr>
              <a:t>Observatory on Regional Integration in Africa has identified five key pillars derived from treaties and protocols of the African Union and the regional economic communities:</a:t>
            </a:r>
            <a:endParaRPr lang="en-US" sz="1200" b="1" dirty="0">
              <a:solidFill>
                <a:schemeClr val="bg1"/>
              </a:solidFill>
              <a:effectLst/>
              <a:latin typeface="Caveat"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355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22</a:t>
            </a:fld>
            <a:endParaRPr lang="en"/>
          </a:p>
        </p:txBody>
      </p:sp>
      <p:grpSp>
        <p:nvGrpSpPr>
          <p:cNvPr id="4" name="Group 3"/>
          <p:cNvGrpSpPr/>
          <p:nvPr/>
        </p:nvGrpSpPr>
        <p:grpSpPr>
          <a:xfrm>
            <a:off x="76200" y="254052"/>
            <a:ext cx="7162800" cy="1248820"/>
            <a:chOff x="406553" y="2284823"/>
            <a:chExt cx="2834793" cy="531321"/>
          </a:xfrm>
        </p:grpSpPr>
        <p:sp>
          <p:nvSpPr>
            <p:cNvPr id="5" name="Rectangle 4"/>
            <p:cNvSpPr/>
            <p:nvPr/>
          </p:nvSpPr>
          <p:spPr>
            <a:xfrm>
              <a:off x="406553" y="2284823"/>
              <a:ext cx="2834793" cy="531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TextBox 5"/>
            <p:cNvSpPr txBox="1"/>
            <p:nvPr/>
          </p:nvSpPr>
          <p:spPr>
            <a:xfrm>
              <a:off x="406553" y="2284823"/>
              <a:ext cx="2834793" cy="531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4400" b="1" kern="1200" dirty="0" smtClean="0">
                  <a:solidFill>
                    <a:schemeClr val="bg1"/>
                  </a:solidFill>
                  <a:latin typeface="Caveat" charset="0"/>
                </a:rPr>
                <a:t>What we’re witnessing:</a:t>
              </a:r>
              <a:endParaRPr lang="en-US" sz="4400" b="1" kern="1200" dirty="0">
                <a:solidFill>
                  <a:schemeClr val="bg1"/>
                </a:solidFill>
                <a:latin typeface="Caveat" charset="0"/>
              </a:endParaRPr>
            </a:p>
          </p:txBody>
        </p:sp>
      </p:grpSp>
      <p:sp>
        <p:nvSpPr>
          <p:cNvPr id="7" name="Rectangle 6"/>
          <p:cNvSpPr/>
          <p:nvPr/>
        </p:nvSpPr>
        <p:spPr>
          <a:xfrm>
            <a:off x="381000" y="1725469"/>
            <a:ext cx="4572000" cy="2585323"/>
          </a:xfrm>
          <a:prstGeom prst="rect">
            <a:avLst/>
          </a:prstGeom>
        </p:spPr>
        <p:txBody>
          <a:bodyPr>
            <a:spAutoFit/>
          </a:bodyPr>
          <a:lstStyle/>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Licensing requirements</a:t>
            </a:r>
          </a:p>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Solvency standards</a:t>
            </a:r>
          </a:p>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Liquidation/</a:t>
            </a:r>
            <a:r>
              <a:rPr lang="en-US" sz="1800" dirty="0" err="1">
                <a:solidFill>
                  <a:schemeClr val="bg1"/>
                </a:solidFill>
                <a:latin typeface="Caveat" panose="020B0604020202020204" charset="0"/>
                <a:cs typeface="Caveat" panose="020B0604020202020204" charset="0"/>
              </a:rPr>
              <a:t>rehabilitiation</a:t>
            </a:r>
            <a:r>
              <a:rPr lang="en-US" sz="1800" dirty="0">
                <a:solidFill>
                  <a:schemeClr val="bg1"/>
                </a:solidFill>
                <a:latin typeface="Caveat" panose="020B0604020202020204" charset="0"/>
                <a:cs typeface="Caveat" panose="020B0604020202020204" charset="0"/>
              </a:rPr>
              <a:t> provisions</a:t>
            </a:r>
          </a:p>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Rating (pricing) restrictions</a:t>
            </a:r>
          </a:p>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Trade practice requirements</a:t>
            </a:r>
          </a:p>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Subsidy programs</a:t>
            </a:r>
          </a:p>
          <a:p>
            <a:pPr>
              <a:buFont typeface="Arial" panose="020B0604020202020204" pitchFamily="34" charset="0"/>
              <a:buChar char="•"/>
            </a:pPr>
            <a:r>
              <a:rPr lang="en-US" sz="1800" dirty="0">
                <a:solidFill>
                  <a:schemeClr val="bg1"/>
                </a:solidFill>
                <a:latin typeface="Caveat" panose="020B0604020202020204" charset="0"/>
                <a:cs typeface="Caveat" panose="020B0604020202020204" charset="0"/>
              </a:rPr>
              <a:t>Taxation</a:t>
            </a:r>
          </a:p>
          <a:p>
            <a:pPr>
              <a:buFont typeface="Arial" panose="020B0604020202020204" pitchFamily="34" charset="0"/>
              <a:buChar char="•"/>
            </a:pPr>
            <a:r>
              <a:rPr lang="en-US" sz="1800" dirty="0" smtClean="0">
                <a:solidFill>
                  <a:schemeClr val="bg1"/>
                </a:solidFill>
                <a:latin typeface="Caveat" panose="020B0604020202020204" charset="0"/>
                <a:cs typeface="Caveat" panose="020B0604020202020204" charset="0"/>
              </a:rPr>
              <a:t>Resource challenges: Financial </a:t>
            </a:r>
            <a:r>
              <a:rPr lang="en-US" sz="1800" dirty="0">
                <a:solidFill>
                  <a:schemeClr val="bg1"/>
                </a:solidFill>
                <a:latin typeface="Caveat" panose="020B0604020202020204" charset="0"/>
                <a:cs typeface="Caveat" panose="020B0604020202020204" charset="0"/>
              </a:rPr>
              <a:t>and technical support for the </a:t>
            </a:r>
            <a:r>
              <a:rPr lang="en-US" sz="1800" dirty="0" err="1">
                <a:solidFill>
                  <a:schemeClr val="bg1"/>
                </a:solidFill>
                <a:latin typeface="Caveat" panose="020B0604020202020204" charset="0"/>
                <a:cs typeface="Caveat" panose="020B0604020202020204" charset="0"/>
              </a:rPr>
              <a:t>AfCFTA</a:t>
            </a:r>
            <a:r>
              <a:rPr lang="en-US" sz="1800" dirty="0">
                <a:solidFill>
                  <a:schemeClr val="bg1"/>
                </a:solidFill>
                <a:latin typeface="Caveat" panose="020B0604020202020204" charset="0"/>
                <a:cs typeface="Caveat" panose="020B0604020202020204" charset="0"/>
              </a:rPr>
              <a:t> is from external partners. </a:t>
            </a:r>
          </a:p>
        </p:txBody>
      </p:sp>
    </p:spTree>
    <p:extLst>
      <p:ext uri="{BB962C8B-B14F-4D97-AF65-F5344CB8AC3E}">
        <p14:creationId xmlns:p14="http://schemas.microsoft.com/office/powerpoint/2010/main" val="3136239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23</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4" name="Rectangle 3"/>
          <p:cNvSpPr/>
          <p:nvPr/>
        </p:nvSpPr>
        <p:spPr>
          <a:xfrm>
            <a:off x="1676400" y="254051"/>
            <a:ext cx="6324600" cy="4154984"/>
          </a:xfrm>
          <a:prstGeom prst="rect">
            <a:avLst/>
          </a:prstGeom>
        </p:spPr>
        <p:txBody>
          <a:bodyPr wrap="square">
            <a:spAutoFit/>
          </a:bodyPr>
          <a:lstStyle/>
          <a:p>
            <a:pPr marL="342900" indent="-342900">
              <a:buFont typeface="Wingdings" panose="05000000000000000000" pitchFamily="2" charset="2"/>
              <a:buChar char="q"/>
            </a:pPr>
            <a:r>
              <a:rPr lang="en-US" sz="2400" b="1" dirty="0" smtClean="0">
                <a:solidFill>
                  <a:schemeClr val="bg1"/>
                </a:solidFill>
                <a:latin typeface="Caveat" panose="020B0604020202020204" charset="0"/>
                <a:cs typeface="Caveat" panose="020B0604020202020204" charset="0"/>
              </a:rPr>
              <a:t>The Insurance regulatory environment  in Africa is complex </a:t>
            </a:r>
            <a:r>
              <a:rPr lang="en-US" sz="2400" b="1" dirty="0">
                <a:solidFill>
                  <a:schemeClr val="bg1"/>
                </a:solidFill>
                <a:latin typeface="Caveat" panose="020B0604020202020204" charset="0"/>
                <a:cs typeface="Caveat" panose="020B0604020202020204" charset="0"/>
              </a:rPr>
              <a:t> </a:t>
            </a:r>
            <a:r>
              <a:rPr lang="en-US" sz="2400" b="1" dirty="0" smtClean="0">
                <a:solidFill>
                  <a:schemeClr val="bg1"/>
                </a:solidFill>
                <a:latin typeface="Caveat" panose="020B0604020202020204" charset="0"/>
                <a:cs typeface="Caveat" panose="020B0604020202020204" charset="0"/>
              </a:rPr>
              <a:t>due to complex economic, social and political reality </a:t>
            </a:r>
          </a:p>
          <a:p>
            <a:pPr marL="342900" indent="-342900">
              <a:buFont typeface="Wingdings" panose="05000000000000000000" pitchFamily="2" charset="2"/>
              <a:buChar char="q"/>
            </a:pPr>
            <a:endParaRPr lang="en-US" sz="2400" b="1" dirty="0" smtClean="0">
              <a:solidFill>
                <a:schemeClr val="bg1"/>
              </a:solidFill>
              <a:effectLst/>
              <a:latin typeface="Caveat" panose="020B0604020202020204" charset="0"/>
              <a:cs typeface="Caveat" panose="020B0604020202020204" charset="0"/>
            </a:endParaRPr>
          </a:p>
          <a:p>
            <a:pPr marL="342900" indent="-342900">
              <a:buFont typeface="Wingdings" panose="05000000000000000000" pitchFamily="2" charset="2"/>
              <a:buChar char="q"/>
            </a:pPr>
            <a:endParaRPr lang="en-US" sz="2400" b="1" dirty="0">
              <a:solidFill>
                <a:schemeClr val="bg1"/>
              </a:solidFill>
              <a:effectLst/>
              <a:latin typeface="Caveat" panose="020B0604020202020204" charset="0"/>
              <a:cs typeface="Caveat" panose="020B0604020202020204" charset="0"/>
            </a:endParaRPr>
          </a:p>
          <a:p>
            <a:pPr marL="342900" indent="-342900">
              <a:buFont typeface="Wingdings" panose="05000000000000000000" pitchFamily="2" charset="2"/>
              <a:buChar char="q"/>
            </a:pPr>
            <a:endParaRPr lang="en-US" sz="2400" b="1" dirty="0" smtClean="0">
              <a:solidFill>
                <a:schemeClr val="bg1"/>
              </a:solidFill>
              <a:latin typeface="Caveat" panose="020B0604020202020204" charset="0"/>
              <a:cs typeface="Caveat" panose="020B0604020202020204" charset="0"/>
            </a:endParaRPr>
          </a:p>
          <a:p>
            <a:pPr marL="342900" indent="-342900">
              <a:buFont typeface="Wingdings" panose="05000000000000000000" pitchFamily="2" charset="2"/>
              <a:buChar char="q"/>
            </a:pPr>
            <a:endParaRPr lang="en-US" sz="2400" b="1" dirty="0">
              <a:solidFill>
                <a:schemeClr val="bg1"/>
              </a:solidFill>
              <a:effectLst/>
              <a:latin typeface="Caveat" panose="020B0604020202020204" charset="0"/>
              <a:cs typeface="Caveat" panose="020B0604020202020204" charset="0"/>
            </a:endParaRPr>
          </a:p>
          <a:p>
            <a:pPr marL="342900" indent="-342900">
              <a:buFont typeface="Wingdings" panose="05000000000000000000" pitchFamily="2" charset="2"/>
              <a:buChar char="q"/>
            </a:pPr>
            <a:endParaRPr lang="en-US" sz="2400" b="1" dirty="0" smtClean="0">
              <a:solidFill>
                <a:schemeClr val="bg1"/>
              </a:solidFill>
              <a:latin typeface="Caveat" panose="020B0604020202020204" charset="0"/>
              <a:cs typeface="Caveat" panose="020B0604020202020204" charset="0"/>
            </a:endParaRPr>
          </a:p>
          <a:p>
            <a:pPr marL="342900" indent="-342900">
              <a:buFont typeface="Wingdings" panose="05000000000000000000" pitchFamily="2" charset="2"/>
              <a:buChar char="q"/>
            </a:pPr>
            <a:r>
              <a:rPr lang="en-US" sz="2400" b="1" dirty="0" smtClean="0">
                <a:solidFill>
                  <a:schemeClr val="bg1"/>
                </a:solidFill>
                <a:effectLst/>
                <a:latin typeface="Caveat" panose="020B0604020202020204" charset="0"/>
                <a:cs typeface="Caveat" panose="020B0604020202020204" charset="0"/>
              </a:rPr>
              <a:t>How can we achieve the desired Regulatory harmonization (Integration) in the African In(Re) </a:t>
            </a:r>
            <a:r>
              <a:rPr lang="en-US" sz="2400" b="1" dirty="0" err="1" smtClean="0">
                <a:solidFill>
                  <a:schemeClr val="bg1"/>
                </a:solidFill>
                <a:effectLst/>
                <a:latin typeface="Caveat" panose="020B0604020202020204" charset="0"/>
                <a:cs typeface="Caveat" panose="020B0604020202020204" charset="0"/>
              </a:rPr>
              <a:t>surance</a:t>
            </a:r>
            <a:r>
              <a:rPr lang="en-US" sz="2400" b="1" dirty="0" smtClean="0">
                <a:solidFill>
                  <a:schemeClr val="bg1"/>
                </a:solidFill>
                <a:effectLst/>
                <a:latin typeface="Caveat" panose="020B0604020202020204" charset="0"/>
                <a:cs typeface="Caveat" panose="020B0604020202020204" charset="0"/>
              </a:rPr>
              <a:t> Industry?</a:t>
            </a:r>
            <a:endParaRPr lang="en-US" sz="2400" b="1" dirty="0">
              <a:solidFill>
                <a:schemeClr val="bg1"/>
              </a:solidFill>
              <a:effectLst/>
              <a:latin typeface="Caveat" panose="020B0604020202020204" charset="0"/>
              <a:cs typeface="Cave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625259"/>
            <a:ext cx="1905000" cy="1524000"/>
          </a:xfrm>
          <a:prstGeom prst="ellipse">
            <a:avLst/>
          </a:prstGeom>
          <a:ln>
            <a:noFill/>
          </a:ln>
          <a:effectLst>
            <a:softEdge rad="112500"/>
          </a:effectLst>
        </p:spPr>
      </p:pic>
    </p:spTree>
    <p:extLst>
      <p:ext uri="{BB962C8B-B14F-4D97-AF65-F5344CB8AC3E}">
        <p14:creationId xmlns:p14="http://schemas.microsoft.com/office/powerpoint/2010/main" val="70157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9144000" cy="508635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24</a:t>
            </a:fld>
            <a:endParaRPr lang="en"/>
          </a:p>
        </p:txBody>
      </p:sp>
      <p:sp>
        <p:nvSpPr>
          <p:cNvPr id="3" name="Rectangle 2"/>
          <p:cNvSpPr/>
          <p:nvPr/>
        </p:nvSpPr>
        <p:spPr>
          <a:xfrm>
            <a:off x="2209800" y="57150"/>
            <a:ext cx="6324600" cy="1569660"/>
          </a:xfrm>
          <a:prstGeom prst="rect">
            <a:avLst/>
          </a:prstGeom>
        </p:spPr>
        <p:txBody>
          <a:bodyPr wrap="square">
            <a:spAutoFit/>
          </a:bodyPr>
          <a:lstStyle/>
          <a:p>
            <a:r>
              <a:rPr lang="en-US" sz="3200" b="1" dirty="0" smtClean="0">
                <a:solidFill>
                  <a:srgbClr val="030303"/>
                </a:solidFill>
                <a:latin typeface="Caveat" panose="020B0604020202020204" charset="0"/>
              </a:rPr>
              <a:t>Key Regulatory challenges: Breaking </a:t>
            </a:r>
            <a:r>
              <a:rPr lang="en-US" sz="3200" b="1" dirty="0">
                <a:solidFill>
                  <a:srgbClr val="030303"/>
                </a:solidFill>
                <a:latin typeface="Caveat" panose="020B0604020202020204" charset="0"/>
              </a:rPr>
              <a:t>the regulatory burden before it breaks </a:t>
            </a:r>
            <a:r>
              <a:rPr lang="en-US" sz="3200" b="1" dirty="0" smtClean="0">
                <a:solidFill>
                  <a:srgbClr val="030303"/>
                </a:solidFill>
                <a:latin typeface="Caveat" panose="020B0604020202020204" charset="0"/>
              </a:rPr>
              <a:t>the industry</a:t>
            </a:r>
            <a:endParaRPr lang="en-US" sz="3200" b="1" dirty="0">
              <a:solidFill>
                <a:srgbClr val="030303"/>
              </a:solidFill>
              <a:latin typeface="Caveat" panose="020B0604020202020204" charset="0"/>
            </a:endParaRPr>
          </a:p>
        </p:txBody>
      </p:sp>
    </p:spTree>
    <p:extLst>
      <p:ext uri="{BB962C8B-B14F-4D97-AF65-F5344CB8AC3E}">
        <p14:creationId xmlns:p14="http://schemas.microsoft.com/office/powerpoint/2010/main" val="244881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25</a:t>
            </a:fld>
            <a:endParaRPr lang="en"/>
          </a:p>
        </p:txBody>
      </p:sp>
      <p:sp>
        <p:nvSpPr>
          <p:cNvPr id="4" name="Rectangle 3"/>
          <p:cNvSpPr/>
          <p:nvPr/>
        </p:nvSpPr>
        <p:spPr>
          <a:xfrm>
            <a:off x="4075813" y="2004179"/>
            <a:ext cx="5054010" cy="3477875"/>
          </a:xfrm>
          <a:prstGeom prst="rect">
            <a:avLst/>
          </a:prstGeom>
        </p:spPr>
        <p:txBody>
          <a:bodyPr wrap="square">
            <a:spAutoFit/>
          </a:bodyPr>
          <a:lstStyle/>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Frequent Changes </a:t>
            </a:r>
          </a:p>
          <a:p>
            <a:pPr marL="285750" lvl="1" indent="-285750">
              <a:buClr>
                <a:schemeClr val="bg1"/>
              </a:buClr>
              <a:buFontTx/>
              <a:buChar char="-"/>
            </a:pPr>
            <a:r>
              <a:rPr lang="en-US" sz="2000" b="1" dirty="0" smtClean="0">
                <a:solidFill>
                  <a:schemeClr val="bg1"/>
                </a:solidFill>
                <a:latin typeface="Caveat" panose="020B0604020202020204" charset="0"/>
                <a:cs typeface="Caveat" panose="020B0604020202020204" charset="0"/>
              </a:rPr>
              <a:t>Increase compliance costs for doing business </a:t>
            </a:r>
          </a:p>
          <a:p>
            <a:pPr marL="285750" lvl="1" indent="-285750">
              <a:buClr>
                <a:schemeClr val="bg1"/>
              </a:buClr>
              <a:buFontTx/>
              <a:buChar char="-"/>
            </a:pPr>
            <a:r>
              <a:rPr lang="en-US" sz="2000" b="1" dirty="0" smtClean="0">
                <a:solidFill>
                  <a:schemeClr val="bg1"/>
                </a:solidFill>
                <a:latin typeface="Caveat" panose="020B0604020202020204" charset="0"/>
                <a:cs typeface="Caveat" panose="020B0604020202020204" charset="0"/>
              </a:rPr>
              <a:t>Creates uncertainty /unpredictable business environment </a:t>
            </a:r>
          </a:p>
          <a:p>
            <a:pPr marL="285750" lvl="1" indent="-285750">
              <a:buClr>
                <a:schemeClr val="bg1"/>
              </a:buClr>
              <a:buFontTx/>
              <a:buChar char="-"/>
            </a:pPr>
            <a:r>
              <a:rPr lang="en-US" sz="2000" b="1" dirty="0" smtClean="0">
                <a:solidFill>
                  <a:schemeClr val="bg1"/>
                </a:solidFill>
                <a:latin typeface="Caveat" panose="020B0604020202020204" charset="0"/>
                <a:cs typeface="Caveat" panose="020B0604020202020204" charset="0"/>
              </a:rPr>
              <a:t>Mainly- Driven by Political will</a:t>
            </a:r>
          </a:p>
          <a:p>
            <a:pPr marL="285750" indent="-285750">
              <a:buClr>
                <a:schemeClr val="bg1"/>
              </a:buClr>
              <a:buFont typeface="Wingdings" panose="05000000000000000000" pitchFamily="2" charset="2"/>
              <a:buChar char="q"/>
            </a:pPr>
            <a:r>
              <a:rPr lang="en-US" sz="2000" b="1" dirty="0">
                <a:solidFill>
                  <a:schemeClr val="bg1"/>
                </a:solidFill>
                <a:latin typeface="Caveat" panose="020B0604020202020204" charset="0"/>
                <a:cs typeface="Caveat" panose="020B0604020202020204" charset="0"/>
              </a:rPr>
              <a:t>Fragmented across countries and regions</a:t>
            </a:r>
          </a:p>
          <a:p>
            <a:pPr marL="285750" indent="-285750">
              <a:buClr>
                <a:schemeClr val="bg1"/>
              </a:buClr>
              <a:buFont typeface="Wingdings" panose="05000000000000000000" pitchFamily="2" charset="2"/>
              <a:buChar char="q"/>
            </a:pPr>
            <a:r>
              <a:rPr lang="en-US" sz="2000" b="1" dirty="0">
                <a:solidFill>
                  <a:schemeClr val="bg1"/>
                </a:solidFill>
                <a:latin typeface="Caveat" panose="020B0604020202020204" charset="0"/>
                <a:cs typeface="Caveat" panose="020B0604020202020204" charset="0"/>
              </a:rPr>
              <a:t>An uneven distribution of costs and benefits.</a:t>
            </a:r>
          </a:p>
          <a:p>
            <a:pPr>
              <a:buClr>
                <a:schemeClr val="bg1"/>
              </a:buClr>
            </a:pPr>
            <a:r>
              <a:rPr lang="en-US" sz="2000" b="1" dirty="0" smtClean="0">
                <a:solidFill>
                  <a:schemeClr val="bg1"/>
                </a:solidFill>
                <a:latin typeface="Caveat" panose="020B0604020202020204" charset="0"/>
                <a:cs typeface="Caveat" panose="020B0604020202020204" charset="0"/>
              </a:rPr>
              <a:t>-</a:t>
            </a:r>
            <a:r>
              <a:rPr lang="en-US" sz="2000" b="1" dirty="0">
                <a:solidFill>
                  <a:schemeClr val="bg1"/>
                </a:solidFill>
                <a:latin typeface="Caveat" panose="020B0604020202020204" charset="0"/>
                <a:cs typeface="Caveat" panose="020B0604020202020204" charset="0"/>
              </a:rPr>
              <a:t>Each country having its own set of regulations .Is Insurance  that much different?</a:t>
            </a:r>
          </a:p>
          <a:p>
            <a:pPr>
              <a:buClr>
                <a:schemeClr val="bg1"/>
              </a:buClr>
            </a:pPr>
            <a:endParaRPr lang="en-US" sz="2000" b="1" dirty="0">
              <a:solidFill>
                <a:schemeClr val="bg1"/>
              </a:solidFill>
              <a:latin typeface="Caveat" panose="020B0604020202020204" charset="0"/>
              <a:cs typeface="Caveat" panose="020B0604020202020204" charset="0"/>
            </a:endParaRPr>
          </a:p>
          <a:p>
            <a:pPr algn="r">
              <a:buClr>
                <a:schemeClr val="bg1"/>
              </a:buClr>
            </a:pPr>
            <a:r>
              <a:rPr lang="en-US" sz="2000" b="1" dirty="0" smtClean="0">
                <a:solidFill>
                  <a:schemeClr val="bg1"/>
                </a:solidFill>
                <a:latin typeface="Caveat" panose="020B0604020202020204" charset="0"/>
                <a:cs typeface="Caveat" panose="020B0604020202020204" charset="0"/>
              </a:rPr>
              <a:t>Source: World bank and Deloitte: (2020)</a:t>
            </a:r>
          </a:p>
        </p:txBody>
      </p:sp>
      <p:sp>
        <p:nvSpPr>
          <p:cNvPr id="7" name="Oval 6"/>
          <p:cNvSpPr/>
          <p:nvPr/>
        </p:nvSpPr>
        <p:spPr>
          <a:xfrm>
            <a:off x="228600" y="3333750"/>
            <a:ext cx="1981200" cy="1524000"/>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smtClean="0">
                <a:solidFill>
                  <a:schemeClr val="tx1"/>
                </a:solidFill>
                <a:latin typeface="Caveat" panose="020B0604020202020204" charset="0"/>
                <a:cs typeface="Caveat" panose="020B0604020202020204" charset="0"/>
              </a:rPr>
              <a:t>1. Varying Regulatory Framework </a:t>
            </a:r>
            <a:endParaRPr lang="en-US" sz="2000" dirty="0">
              <a:solidFill>
                <a:schemeClr val="tx1"/>
              </a:solidFill>
              <a:latin typeface="Caveat" panose="020B0604020202020204" charset="0"/>
              <a:cs typeface="Caveat" panose="020B0604020202020204" charset="0"/>
            </a:endParaRPr>
          </a:p>
        </p:txBody>
      </p:sp>
      <p:sp>
        <p:nvSpPr>
          <p:cNvPr id="6" name="Rectangle 5"/>
          <p:cNvSpPr/>
          <p:nvPr/>
        </p:nvSpPr>
        <p:spPr>
          <a:xfrm>
            <a:off x="7162624" y="4789467"/>
            <a:ext cx="2000869" cy="307777"/>
          </a:xfrm>
          <a:prstGeom prst="rect">
            <a:avLst/>
          </a:prstGeom>
        </p:spPr>
        <p:txBody>
          <a:bodyPr wrap="none">
            <a:spAutoFit/>
          </a:bodyPr>
          <a:lstStyle/>
          <a:p>
            <a:pPr>
              <a:buClr>
                <a:schemeClr val="bg1"/>
              </a:buClr>
            </a:pPr>
            <a:r>
              <a:rPr lang="en-US" b="1" dirty="0">
                <a:solidFill>
                  <a:schemeClr val="bg1"/>
                </a:solidFill>
                <a:latin typeface="Caveat" panose="020B0604020202020204" charset="0"/>
                <a:cs typeface="Caveat" panose="020B0604020202020204" charset="0"/>
              </a:rPr>
              <a:t>Source: </a:t>
            </a:r>
            <a:r>
              <a:rPr lang="en-US" b="1" dirty="0" smtClean="0">
                <a:solidFill>
                  <a:schemeClr val="bg1"/>
                </a:solidFill>
                <a:latin typeface="Caveat" panose="020B0604020202020204" charset="0"/>
                <a:cs typeface="Caveat" panose="020B0604020202020204" charset="0"/>
              </a:rPr>
              <a:t> (UNECA: 20219/20</a:t>
            </a:r>
            <a:r>
              <a:rPr lang="en-US" b="1" dirty="0">
                <a:solidFill>
                  <a:schemeClr val="bg1"/>
                </a:solidFill>
                <a:latin typeface="Caveat" panose="020B0604020202020204" charset="0"/>
                <a:cs typeface="Caveat" panose="020B0604020202020204" charset="0"/>
              </a:rPr>
              <a:t>)</a:t>
            </a:r>
          </a:p>
        </p:txBody>
      </p:sp>
    </p:spTree>
    <p:extLst>
      <p:ext uri="{BB962C8B-B14F-4D97-AF65-F5344CB8AC3E}">
        <p14:creationId xmlns:p14="http://schemas.microsoft.com/office/powerpoint/2010/main" val="5375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8" y="-15506"/>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26</a:t>
            </a:fld>
            <a:endParaRPr lang="en"/>
          </a:p>
        </p:txBody>
      </p:sp>
      <p:sp>
        <p:nvSpPr>
          <p:cNvPr id="4" name="Rectangle 3"/>
          <p:cNvSpPr/>
          <p:nvPr/>
        </p:nvSpPr>
        <p:spPr>
          <a:xfrm>
            <a:off x="4800599" y="819150"/>
            <a:ext cx="4152485" cy="4278094"/>
          </a:xfrm>
          <a:prstGeom prst="rect">
            <a:avLst/>
          </a:prstGeom>
        </p:spPr>
        <p:txBody>
          <a:bodyPr wrap="square">
            <a:spAutoFit/>
          </a:bodyPr>
          <a:lstStyle/>
          <a:p>
            <a:pPr marL="285750" indent="-285750">
              <a:buClr>
                <a:schemeClr val="bg1"/>
              </a:buClr>
              <a:buFont typeface="Wingdings" panose="05000000000000000000" pitchFamily="2" charset="2"/>
              <a:buChar char="q"/>
            </a:pPr>
            <a:r>
              <a:rPr lang="en-US" sz="1600" b="1" dirty="0">
                <a:solidFill>
                  <a:schemeClr val="bg1"/>
                </a:solidFill>
                <a:latin typeface="Caveat" panose="020B0604020202020204" charset="0"/>
                <a:cs typeface="Caveat" panose="020B0604020202020204" charset="0"/>
              </a:rPr>
              <a:t>Clashes between continental aspirations and national priorities.</a:t>
            </a:r>
          </a:p>
          <a:p>
            <a:pPr marL="285750" indent="-285750">
              <a:buClr>
                <a:schemeClr val="bg1"/>
              </a:buClr>
              <a:buFont typeface="Wingdings" panose="05000000000000000000" pitchFamily="2" charset="2"/>
              <a:buChar char="q"/>
            </a:pPr>
            <a:r>
              <a:rPr lang="en-US" sz="1600" b="1" dirty="0">
                <a:solidFill>
                  <a:schemeClr val="bg1"/>
                </a:solidFill>
                <a:latin typeface="Caveat" panose="020B0604020202020204" charset="0"/>
                <a:cs typeface="Caveat" panose="020B0604020202020204" charset="0"/>
              </a:rPr>
              <a:t>Differences in standards, Rating requirements, , Regional disparities, Barriers to trade and investment, and enforcement mechanisms can complicating- cross-border business</a:t>
            </a:r>
          </a:p>
          <a:p>
            <a:pPr marL="285750" indent="-285750">
              <a:buClr>
                <a:schemeClr val="bg1"/>
              </a:buClr>
              <a:buFont typeface="Wingdings" panose="05000000000000000000" pitchFamily="2" charset="2"/>
              <a:buChar char="q"/>
            </a:pPr>
            <a:r>
              <a:rPr lang="en-US" sz="1600" b="1" dirty="0" smtClean="0">
                <a:solidFill>
                  <a:schemeClr val="bg1"/>
                </a:solidFill>
                <a:latin typeface="Caveat" panose="020B0604020202020204" charset="0"/>
                <a:cs typeface="Caveat" panose="020B0604020202020204" charset="0"/>
              </a:rPr>
              <a:t>Difficulties </a:t>
            </a:r>
            <a:r>
              <a:rPr lang="en-US" sz="1600" b="1" dirty="0">
                <a:solidFill>
                  <a:schemeClr val="bg1"/>
                </a:solidFill>
                <a:latin typeface="Caveat" panose="020B0604020202020204" charset="0"/>
                <a:cs typeface="Caveat" panose="020B0604020202020204" charset="0"/>
              </a:rPr>
              <a:t>in forming and sustaining viable </a:t>
            </a:r>
            <a:r>
              <a:rPr lang="en-US" sz="1600" b="1" dirty="0" smtClean="0">
                <a:solidFill>
                  <a:schemeClr val="bg1"/>
                </a:solidFill>
                <a:latin typeface="Caveat" panose="020B0604020202020204" charset="0"/>
                <a:cs typeface="Caveat" panose="020B0604020202020204" charset="0"/>
              </a:rPr>
              <a:t>strategic partnerships(are </a:t>
            </a:r>
            <a:r>
              <a:rPr lang="en-US" sz="1600" b="1" dirty="0">
                <a:solidFill>
                  <a:schemeClr val="bg1"/>
                </a:solidFill>
                <a:latin typeface="Caveat" panose="020B0604020202020204" charset="0"/>
                <a:cs typeface="Caveat" panose="020B0604020202020204" charset="0"/>
              </a:rPr>
              <a:t>several examples of alternative distribution partnerships across </a:t>
            </a:r>
            <a:r>
              <a:rPr lang="en-US" sz="1600" b="1" dirty="0" smtClean="0">
                <a:solidFill>
                  <a:schemeClr val="bg1"/>
                </a:solidFill>
                <a:latin typeface="Caveat" panose="020B0604020202020204" charset="0"/>
                <a:cs typeface="Caveat" panose="020B0604020202020204" charset="0"/>
              </a:rPr>
              <a:t>the continent)</a:t>
            </a:r>
          </a:p>
          <a:p>
            <a:pPr marL="285750" indent="-285750">
              <a:buClr>
                <a:schemeClr val="bg1"/>
              </a:buClr>
              <a:buFont typeface="Wingdings" panose="05000000000000000000" pitchFamily="2" charset="2"/>
              <a:buChar char="q"/>
            </a:pPr>
            <a:r>
              <a:rPr lang="en-US" sz="1600" b="1" dirty="0" smtClean="0">
                <a:solidFill>
                  <a:schemeClr val="bg1"/>
                </a:solidFill>
                <a:latin typeface="Caveat" panose="020B0604020202020204" charset="0"/>
                <a:cs typeface="Caveat" panose="020B0604020202020204" charset="0"/>
              </a:rPr>
              <a:t>Limited/no Regional integration</a:t>
            </a:r>
          </a:p>
          <a:p>
            <a:pPr marL="285750" lvl="1" indent="-285750">
              <a:buClr>
                <a:schemeClr val="bg1"/>
              </a:buClr>
              <a:buFontTx/>
              <a:buChar char="-"/>
            </a:pPr>
            <a:r>
              <a:rPr lang="en-US" sz="1600" b="1" dirty="0" smtClean="0">
                <a:solidFill>
                  <a:schemeClr val="bg1"/>
                </a:solidFill>
                <a:latin typeface="Caveat" panose="020B0604020202020204" charset="0"/>
                <a:cs typeface="Caveat" panose="020B0604020202020204" charset="0"/>
              </a:rPr>
              <a:t>Efforts to promote regional integration African Continental Free Trade Area (</a:t>
            </a:r>
            <a:r>
              <a:rPr lang="en-US" sz="1600" b="1" dirty="0" err="1" smtClean="0">
                <a:solidFill>
                  <a:schemeClr val="bg1"/>
                </a:solidFill>
                <a:latin typeface="Caveat" panose="020B0604020202020204" charset="0"/>
                <a:cs typeface="Caveat" panose="020B0604020202020204" charset="0"/>
              </a:rPr>
              <a:t>AfcFTA</a:t>
            </a:r>
            <a:r>
              <a:rPr lang="en-US" sz="1600" b="1" dirty="0" smtClean="0">
                <a:solidFill>
                  <a:schemeClr val="bg1"/>
                </a:solidFill>
                <a:latin typeface="Caveat" panose="020B0604020202020204" charset="0"/>
                <a:cs typeface="Caveat" panose="020B0604020202020204" charset="0"/>
              </a:rPr>
              <a:t>) are hampered by disparities </a:t>
            </a:r>
            <a:endParaRPr lang="en-US" sz="1600" b="1" dirty="0">
              <a:solidFill>
                <a:schemeClr val="bg1"/>
              </a:solidFill>
              <a:latin typeface="Caveat" panose="020B0604020202020204" charset="0"/>
              <a:cs typeface="Caveat" panose="020B0604020202020204" charset="0"/>
            </a:endParaRPr>
          </a:p>
          <a:p>
            <a:pPr marL="285750" lvl="1" indent="-285750">
              <a:buClr>
                <a:schemeClr val="bg1"/>
              </a:buClr>
              <a:buFontTx/>
              <a:buChar char="-"/>
            </a:pPr>
            <a:r>
              <a:rPr lang="en-US" sz="1600" b="1" dirty="0" smtClean="0">
                <a:solidFill>
                  <a:schemeClr val="bg1"/>
                </a:solidFill>
                <a:latin typeface="Caveat" panose="020B0604020202020204" charset="0"/>
                <a:cs typeface="Caveat" panose="020B0604020202020204" charset="0"/>
              </a:rPr>
              <a:t>East Africa –</a:t>
            </a:r>
            <a:r>
              <a:rPr lang="en-US" sz="1600" b="1" dirty="0">
                <a:solidFill>
                  <a:schemeClr val="bg1"/>
                </a:solidFill>
                <a:latin typeface="Caveat" panose="020B0604020202020204" charset="0"/>
                <a:cs typeface="Caveat" panose="020B0604020202020204" charset="0"/>
              </a:rPr>
              <a:t>20 counties make up EA (UN)</a:t>
            </a:r>
          </a:p>
          <a:p>
            <a:pPr lvl="1">
              <a:buClr>
                <a:schemeClr val="bg1"/>
              </a:buClr>
            </a:pPr>
            <a:r>
              <a:rPr lang="en-US" sz="1600" b="1" dirty="0" smtClean="0">
                <a:solidFill>
                  <a:schemeClr val="bg1"/>
                </a:solidFill>
                <a:latin typeface="Caveat" panose="020B0604020202020204" charset="0"/>
                <a:cs typeface="Caveat" panose="020B0604020202020204" charset="0"/>
              </a:rPr>
              <a:t>Over 18 countries and two dependencies – Each having its own insurance Regulation</a:t>
            </a:r>
          </a:p>
        </p:txBody>
      </p:sp>
      <p:sp>
        <p:nvSpPr>
          <p:cNvPr id="7" name="Oval 6"/>
          <p:cNvSpPr/>
          <p:nvPr/>
        </p:nvSpPr>
        <p:spPr>
          <a:xfrm>
            <a:off x="228600" y="2838892"/>
            <a:ext cx="2819400" cy="2018857"/>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solidFill>
                  <a:schemeClr val="tx1"/>
                </a:solidFill>
                <a:latin typeface="Caveat" panose="020B0604020202020204" charset="0"/>
                <a:cs typeface="Caveat" panose="020B0604020202020204" charset="0"/>
              </a:rPr>
              <a:t>2. Absence of Regulatory Harmonization </a:t>
            </a:r>
            <a:endParaRPr lang="en-US" sz="2800" b="1" dirty="0">
              <a:solidFill>
                <a:schemeClr val="tx1"/>
              </a:solidFill>
              <a:latin typeface="Caveat" panose="020B0604020202020204" charset="0"/>
              <a:cs typeface="Caveat" panose="020B0604020202020204" charset="0"/>
            </a:endParaRPr>
          </a:p>
        </p:txBody>
      </p:sp>
      <p:sp>
        <p:nvSpPr>
          <p:cNvPr id="5" name="Rectangle 4"/>
          <p:cNvSpPr/>
          <p:nvPr/>
        </p:nvSpPr>
        <p:spPr>
          <a:xfrm>
            <a:off x="7162624" y="4789467"/>
            <a:ext cx="2000869" cy="307777"/>
          </a:xfrm>
          <a:prstGeom prst="rect">
            <a:avLst/>
          </a:prstGeom>
        </p:spPr>
        <p:txBody>
          <a:bodyPr wrap="none">
            <a:spAutoFit/>
          </a:bodyPr>
          <a:lstStyle/>
          <a:p>
            <a:pPr>
              <a:buClr>
                <a:schemeClr val="bg1"/>
              </a:buClr>
            </a:pPr>
            <a:r>
              <a:rPr lang="en-US" b="1" dirty="0">
                <a:solidFill>
                  <a:schemeClr val="bg1"/>
                </a:solidFill>
                <a:latin typeface="Caveat" panose="020B0604020202020204" charset="0"/>
                <a:cs typeface="Caveat" panose="020B0604020202020204" charset="0"/>
              </a:rPr>
              <a:t>Source: </a:t>
            </a:r>
            <a:r>
              <a:rPr lang="en-US" b="1" dirty="0" smtClean="0">
                <a:solidFill>
                  <a:schemeClr val="bg1"/>
                </a:solidFill>
                <a:latin typeface="Caveat" panose="020B0604020202020204" charset="0"/>
                <a:cs typeface="Caveat" panose="020B0604020202020204" charset="0"/>
              </a:rPr>
              <a:t> (UNECA: 20219/20</a:t>
            </a:r>
            <a:r>
              <a:rPr lang="en-US" b="1" dirty="0">
                <a:solidFill>
                  <a:schemeClr val="bg1"/>
                </a:solidFill>
                <a:latin typeface="Caveat" panose="020B0604020202020204" charset="0"/>
                <a:cs typeface="Caveat" panose="020B0604020202020204" charset="0"/>
              </a:rPr>
              <a:t>)</a:t>
            </a:r>
          </a:p>
        </p:txBody>
      </p:sp>
    </p:spTree>
    <p:extLst>
      <p:ext uri="{BB962C8B-B14F-4D97-AF65-F5344CB8AC3E}">
        <p14:creationId xmlns:p14="http://schemas.microsoft.com/office/powerpoint/2010/main" val="251338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27</a:t>
            </a:fld>
            <a:endParaRPr lang="en"/>
          </a:p>
        </p:txBody>
      </p:sp>
      <p:sp>
        <p:nvSpPr>
          <p:cNvPr id="4" name="Rectangle 3"/>
          <p:cNvSpPr/>
          <p:nvPr/>
        </p:nvSpPr>
        <p:spPr>
          <a:xfrm>
            <a:off x="4800599" y="819150"/>
            <a:ext cx="4173749" cy="3785652"/>
          </a:xfrm>
          <a:prstGeom prst="rect">
            <a:avLst/>
          </a:prstGeom>
        </p:spPr>
        <p:txBody>
          <a:bodyPr wrap="square">
            <a:spAutoFit/>
          </a:bodyPr>
          <a:lstStyle/>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Stringent and outdated policies and regulations –hampering innovation and growth</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Regulation should adopt to the changing business environment (VUCA) world</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Absence of stable and inclusive business environment </a:t>
            </a:r>
          </a:p>
          <a:p>
            <a:pPr marL="285750" indent="-285750">
              <a:buClr>
                <a:schemeClr val="bg1"/>
              </a:buClr>
              <a:buFont typeface="Wingdings" panose="05000000000000000000" pitchFamily="2" charset="2"/>
              <a:buChar char="q"/>
            </a:pPr>
            <a:r>
              <a:rPr lang="en-US" sz="2000" b="1" dirty="0">
                <a:solidFill>
                  <a:schemeClr val="bg1"/>
                </a:solidFill>
                <a:latin typeface="Caveat" panose="020B0604020202020204" charset="0"/>
                <a:cs typeface="Caveat" panose="020B0604020202020204" charset="0"/>
              </a:rPr>
              <a:t>R&amp;D and innovation has not been a priority and innovative ideas struggle to attract sufficient investment</a:t>
            </a:r>
          </a:p>
          <a:p>
            <a:pPr marL="285750" indent="-285750">
              <a:buClr>
                <a:schemeClr val="bg1"/>
              </a:buClr>
              <a:buFont typeface="Wingdings" panose="05000000000000000000" pitchFamily="2" charset="2"/>
              <a:buChar char="q"/>
            </a:pPr>
            <a:r>
              <a:rPr lang="en-US" sz="2000" b="1" dirty="0">
                <a:solidFill>
                  <a:schemeClr val="bg1"/>
                </a:solidFill>
                <a:latin typeface="Caveat" panose="020B0604020202020204" charset="0"/>
                <a:cs typeface="Caveat" panose="020B0604020202020204" charset="0"/>
              </a:rPr>
              <a:t>Absence of Regulatory sandboxes and the existing ones do not yet gaining traction.</a:t>
            </a:r>
          </a:p>
        </p:txBody>
      </p:sp>
      <p:sp>
        <p:nvSpPr>
          <p:cNvPr id="7" name="Oval 6"/>
          <p:cNvSpPr/>
          <p:nvPr/>
        </p:nvSpPr>
        <p:spPr>
          <a:xfrm>
            <a:off x="228600" y="2838892"/>
            <a:ext cx="2819400" cy="2018857"/>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solidFill>
                  <a:schemeClr val="tx1"/>
                </a:solidFill>
                <a:latin typeface="Caveat" panose="020B0604020202020204" charset="0"/>
                <a:cs typeface="Caveat" panose="020B0604020202020204" charset="0"/>
              </a:rPr>
              <a:t>3.Inhibitied Growth and Innovation</a:t>
            </a:r>
            <a:endParaRPr lang="en-US" sz="2800" b="1" dirty="0">
              <a:solidFill>
                <a:schemeClr val="tx1"/>
              </a:solidFill>
              <a:latin typeface="Caveat" panose="020B0604020202020204" charset="0"/>
              <a:cs typeface="Caveat" panose="020B0604020202020204" charset="0"/>
            </a:endParaRPr>
          </a:p>
        </p:txBody>
      </p:sp>
      <p:sp>
        <p:nvSpPr>
          <p:cNvPr id="5" name="Rectangle 4"/>
          <p:cNvSpPr/>
          <p:nvPr/>
        </p:nvSpPr>
        <p:spPr>
          <a:xfrm>
            <a:off x="3733800" y="4835723"/>
            <a:ext cx="2300630" cy="307777"/>
          </a:xfrm>
          <a:prstGeom prst="rect">
            <a:avLst/>
          </a:prstGeom>
        </p:spPr>
        <p:txBody>
          <a:bodyPr wrap="none">
            <a:spAutoFit/>
          </a:bodyPr>
          <a:lstStyle/>
          <a:p>
            <a:pPr>
              <a:buClr>
                <a:schemeClr val="bg1"/>
              </a:buClr>
            </a:pPr>
            <a:r>
              <a:rPr lang="en-US" b="1" dirty="0">
                <a:solidFill>
                  <a:schemeClr val="bg1"/>
                </a:solidFill>
                <a:latin typeface="Caveat" panose="020B0604020202020204" charset="0"/>
                <a:cs typeface="Caveat" panose="020B0604020202020204" charset="0"/>
              </a:rPr>
              <a:t>Source: </a:t>
            </a:r>
            <a:r>
              <a:rPr lang="en-US" b="1" dirty="0" smtClean="0">
                <a:solidFill>
                  <a:schemeClr val="bg1"/>
                </a:solidFill>
                <a:latin typeface="Caveat" panose="020B0604020202020204" charset="0"/>
                <a:cs typeface="Caveat" panose="020B0604020202020204" charset="0"/>
              </a:rPr>
              <a:t> (GSMA and IMF: (2020)</a:t>
            </a:r>
            <a:endParaRPr lang="en-US" b="1" dirty="0">
              <a:solidFill>
                <a:schemeClr val="bg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321076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28</a:t>
            </a:fld>
            <a:endParaRPr lang="en"/>
          </a:p>
        </p:txBody>
      </p:sp>
      <p:sp>
        <p:nvSpPr>
          <p:cNvPr id="4" name="Rectangle 3"/>
          <p:cNvSpPr/>
          <p:nvPr/>
        </p:nvSpPr>
        <p:spPr>
          <a:xfrm>
            <a:off x="4800599" y="819150"/>
            <a:ext cx="4173749" cy="3416320"/>
          </a:xfrm>
          <a:prstGeom prst="rect">
            <a:avLst/>
          </a:prstGeom>
        </p:spPr>
        <p:txBody>
          <a:bodyPr wrap="square">
            <a:spAutoFit/>
          </a:bodyPr>
          <a:lstStyle/>
          <a:p>
            <a:pPr marL="285750" indent="-285750">
              <a:buClr>
                <a:schemeClr val="bg1"/>
              </a:buClr>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Challenges in competition polices </a:t>
            </a:r>
          </a:p>
          <a:p>
            <a:pPr marL="285750" indent="-285750">
              <a:buClr>
                <a:schemeClr val="bg1"/>
              </a:buClr>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Varied licensing and enforcement standards </a:t>
            </a:r>
          </a:p>
          <a:p>
            <a:pPr marL="285750" indent="-285750">
              <a:buClr>
                <a:schemeClr val="bg1"/>
              </a:buClr>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Weak compliance to International standards</a:t>
            </a:r>
          </a:p>
          <a:p>
            <a:pPr marL="285750" indent="-285750">
              <a:buClr>
                <a:schemeClr val="bg1"/>
              </a:buClr>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Insurance </a:t>
            </a:r>
            <a:r>
              <a:rPr lang="en-US" sz="1800" b="1" dirty="0">
                <a:solidFill>
                  <a:schemeClr val="bg1"/>
                </a:solidFill>
                <a:latin typeface="Caveat" panose="020B0604020202020204" charset="0"/>
                <a:cs typeface="Caveat" panose="020B0604020202020204" charset="0"/>
              </a:rPr>
              <a:t>Core Principles (referred to as ICPs) that were issued by the International Association of Insurance Supervisors (referred to as IAIS).</a:t>
            </a:r>
          </a:p>
          <a:p>
            <a:pPr marL="285750" indent="-285750">
              <a:buClr>
                <a:schemeClr val="bg1"/>
              </a:buClr>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Weak infrastructure such as technology, digital services, and manpower </a:t>
            </a:r>
          </a:p>
          <a:p>
            <a:pPr marL="285750" indent="-285750">
              <a:buClr>
                <a:schemeClr val="bg1"/>
              </a:buClr>
              <a:buFont typeface="Wingdings" panose="05000000000000000000" pitchFamily="2" charset="2"/>
              <a:buChar char="q"/>
            </a:pPr>
            <a:r>
              <a:rPr lang="en-US" sz="1800" b="1" dirty="0" smtClean="0">
                <a:solidFill>
                  <a:schemeClr val="bg1"/>
                </a:solidFill>
                <a:latin typeface="Caveat" panose="020B0604020202020204" charset="0"/>
                <a:cs typeface="Caveat" panose="020B0604020202020204" charset="0"/>
              </a:rPr>
              <a:t>Risks of non- compliance </a:t>
            </a:r>
          </a:p>
          <a:p>
            <a:pPr marL="285750" indent="-285750">
              <a:buClr>
                <a:schemeClr val="bg1"/>
              </a:buClr>
              <a:buFont typeface="Wingdings" panose="05000000000000000000" pitchFamily="2" charset="2"/>
              <a:buChar char="q"/>
            </a:pPr>
            <a:endParaRPr lang="en-US" sz="1800" b="1" dirty="0">
              <a:solidFill>
                <a:schemeClr val="bg1"/>
              </a:solidFill>
              <a:latin typeface="Caveat" panose="020B0604020202020204" charset="0"/>
              <a:cs typeface="Caveat" panose="020B0604020202020204" charset="0"/>
            </a:endParaRPr>
          </a:p>
          <a:p>
            <a:pPr>
              <a:buClr>
                <a:schemeClr val="bg1"/>
              </a:buClr>
            </a:pPr>
            <a:r>
              <a:rPr lang="en-US" sz="1800" b="1" dirty="0" smtClean="0">
                <a:solidFill>
                  <a:schemeClr val="bg1"/>
                </a:solidFill>
                <a:latin typeface="Caveat" panose="020B0604020202020204" charset="0"/>
                <a:cs typeface="Caveat" panose="020B0604020202020204" charset="0"/>
              </a:rPr>
              <a:t>Source: World bank and Deloitte (2020)</a:t>
            </a:r>
          </a:p>
        </p:txBody>
      </p:sp>
      <p:sp>
        <p:nvSpPr>
          <p:cNvPr id="7" name="Oval 6"/>
          <p:cNvSpPr/>
          <p:nvPr/>
        </p:nvSpPr>
        <p:spPr>
          <a:xfrm>
            <a:off x="228600" y="2838892"/>
            <a:ext cx="2819400" cy="2018857"/>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solidFill>
                  <a:schemeClr val="tx1"/>
                </a:solidFill>
                <a:latin typeface="Caveat" panose="020B0604020202020204" charset="0"/>
                <a:cs typeface="Caveat" panose="020B0604020202020204" charset="0"/>
              </a:rPr>
              <a:t>4. Absence of standards and infrastructure </a:t>
            </a:r>
            <a:endParaRPr lang="en-US" sz="2800" b="1" dirty="0">
              <a:solidFill>
                <a:schemeClr val="tx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3790993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29</a:t>
            </a:fld>
            <a:endParaRPr lang="en"/>
          </a:p>
        </p:txBody>
      </p:sp>
      <p:sp>
        <p:nvSpPr>
          <p:cNvPr id="4" name="Rectangle 3"/>
          <p:cNvSpPr/>
          <p:nvPr/>
        </p:nvSpPr>
        <p:spPr>
          <a:xfrm>
            <a:off x="4800599" y="819150"/>
            <a:ext cx="4173749" cy="4401205"/>
          </a:xfrm>
          <a:prstGeom prst="rect">
            <a:avLst/>
          </a:prstGeom>
        </p:spPr>
        <p:txBody>
          <a:bodyPr wrap="square">
            <a:spAutoFit/>
          </a:bodyPr>
          <a:lstStyle/>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Lengthy and complex approval process</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Unpredictable political and economic environment</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High risks to commit resources by investors</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Protectionist policies (high tariffs, restrictive licensing/entry  requirements, </a:t>
            </a:r>
            <a:r>
              <a:rPr lang="en-US" sz="2000" b="1" dirty="0" err="1" smtClean="0">
                <a:solidFill>
                  <a:schemeClr val="bg1"/>
                </a:solidFill>
                <a:latin typeface="Caveat" panose="020B0604020202020204" charset="0"/>
                <a:cs typeface="Caveat" panose="020B0604020202020204" charset="0"/>
              </a:rPr>
              <a:t>etc</a:t>
            </a:r>
            <a:r>
              <a:rPr lang="en-US" sz="2000" b="1" dirty="0" smtClean="0">
                <a:solidFill>
                  <a:schemeClr val="bg1"/>
                </a:solidFill>
                <a:latin typeface="Caveat" panose="020B0604020202020204" charset="0"/>
                <a:cs typeface="Caveat" panose="020B0604020202020204" charset="0"/>
              </a:rPr>
              <a:t>)</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Domestication ( such as compulsory cessions)</a:t>
            </a:r>
          </a:p>
          <a:p>
            <a:pPr>
              <a:buClr>
                <a:schemeClr val="bg1"/>
              </a:buClr>
            </a:pPr>
            <a:r>
              <a:rPr lang="en-US" sz="2000" b="1" dirty="0" smtClean="0">
                <a:solidFill>
                  <a:schemeClr val="bg1"/>
                </a:solidFill>
                <a:latin typeface="Caveat" panose="020B0604020202020204" charset="0"/>
                <a:cs typeface="Caveat" panose="020B0604020202020204" charset="0"/>
              </a:rPr>
              <a:t>Resulting: Risks </a:t>
            </a:r>
            <a:r>
              <a:rPr lang="en-US" sz="2000" b="1" dirty="0">
                <a:solidFill>
                  <a:schemeClr val="bg1"/>
                </a:solidFill>
                <a:latin typeface="Caveat" panose="020B0604020202020204" charset="0"/>
                <a:cs typeface="Caveat" panose="020B0604020202020204" charset="0"/>
              </a:rPr>
              <a:t>of attracting and retaining investors </a:t>
            </a:r>
          </a:p>
          <a:p>
            <a:pPr>
              <a:buClr>
                <a:schemeClr val="bg1"/>
              </a:buClr>
            </a:pPr>
            <a:r>
              <a:rPr lang="en-US" sz="2000" b="1" dirty="0" smtClean="0">
                <a:solidFill>
                  <a:schemeClr val="bg1"/>
                </a:solidFill>
                <a:latin typeface="Caveat" panose="020B0604020202020204" charset="0"/>
                <a:cs typeface="Caveat" panose="020B0604020202020204" charset="0"/>
              </a:rPr>
              <a:t>Source: (IMF , OECD and Transparency International (2020)</a:t>
            </a:r>
          </a:p>
        </p:txBody>
      </p:sp>
      <p:sp>
        <p:nvSpPr>
          <p:cNvPr id="7" name="Oval 6"/>
          <p:cNvSpPr/>
          <p:nvPr/>
        </p:nvSpPr>
        <p:spPr>
          <a:xfrm>
            <a:off x="228600" y="2876550"/>
            <a:ext cx="2819400" cy="1981199"/>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smtClean="0">
                <a:solidFill>
                  <a:schemeClr val="tx1"/>
                </a:solidFill>
                <a:latin typeface="Caveat" panose="020B0604020202020204" charset="0"/>
                <a:cs typeface="Caveat" panose="020B0604020202020204" charset="0"/>
              </a:rPr>
              <a:t>5. Barriers to entry and reduced investor confidence</a:t>
            </a:r>
            <a:endParaRPr lang="en-US" sz="2400" b="1" dirty="0">
              <a:solidFill>
                <a:schemeClr val="tx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1913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a:t>
            </a:fld>
            <a:endParaRPr lang="en"/>
          </a:p>
        </p:txBody>
      </p:sp>
      <p:pic>
        <p:nvPicPr>
          <p:cNvPr id="2052" name="Picture 4" descr="C:\Users\Vostro\Desktop\teno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5086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p:cNvGraphicFramePr/>
          <p:nvPr>
            <p:extLst>
              <p:ext uri="{D42A27DB-BD31-4B8C-83A1-F6EECF244321}">
                <p14:modId xmlns:p14="http://schemas.microsoft.com/office/powerpoint/2010/main" val="3606624331"/>
              </p:ext>
            </p:extLst>
          </p:nvPr>
        </p:nvGraphicFramePr>
        <p:xfrm>
          <a:off x="6934200" y="57150"/>
          <a:ext cx="2198914"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3"/>
          <p:cNvSpPr>
            <a:spLocks noGrp="1"/>
          </p:cNvSpPr>
          <p:nvPr>
            <p:ph type="title"/>
          </p:nvPr>
        </p:nvSpPr>
        <p:spPr>
          <a:xfrm>
            <a:off x="0" y="0"/>
            <a:ext cx="2903835" cy="739290"/>
          </a:xfrm>
        </p:spPr>
        <p:txBody>
          <a:bodyPr>
            <a:noAutofit/>
          </a:bodyPr>
          <a:lstStyle/>
          <a:p>
            <a:r>
              <a:rPr lang="en-US" sz="4800" b="1" dirty="0" smtClean="0">
                <a:solidFill>
                  <a:srgbClr val="002060"/>
                </a:solidFill>
                <a:latin typeface="Caveat" charset="0"/>
              </a:rPr>
              <a:t>Outline </a:t>
            </a:r>
            <a:endParaRPr lang="en-US" sz="4800" b="1" dirty="0">
              <a:solidFill>
                <a:srgbClr val="002060"/>
              </a:solidFill>
              <a:latin typeface="Caveat" charset="0"/>
            </a:endParaRPr>
          </a:p>
        </p:txBody>
      </p:sp>
      <p:sp>
        <p:nvSpPr>
          <p:cNvPr id="8" name="Explosion 1 7"/>
          <p:cNvSpPr/>
          <p:nvPr/>
        </p:nvSpPr>
        <p:spPr>
          <a:xfrm>
            <a:off x="3505200" y="3790950"/>
            <a:ext cx="2590800" cy="1352550"/>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7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 y="-11962"/>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30</a:t>
            </a:fld>
            <a:endParaRPr lang="en"/>
          </a:p>
        </p:txBody>
      </p:sp>
      <p:sp>
        <p:nvSpPr>
          <p:cNvPr id="4" name="Rectangle 3"/>
          <p:cNvSpPr/>
          <p:nvPr/>
        </p:nvSpPr>
        <p:spPr>
          <a:xfrm>
            <a:off x="4648200" y="286392"/>
            <a:ext cx="4173749" cy="4401205"/>
          </a:xfrm>
          <a:prstGeom prst="rect">
            <a:avLst/>
          </a:prstGeom>
        </p:spPr>
        <p:txBody>
          <a:bodyPr wrap="square">
            <a:spAutoFit/>
          </a:bodyPr>
          <a:lstStyle/>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Inadequate enforcement</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Regulatory bodies lack of capacity, willingness and resources such as skilled manpower and technology to work properly</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Leading to wide non-compliance , favoritism and  regulatory evasion</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In most cases countries </a:t>
            </a:r>
            <a:r>
              <a:rPr lang="en-US" sz="2000" b="1" dirty="0">
                <a:solidFill>
                  <a:schemeClr val="bg1"/>
                </a:solidFill>
                <a:latin typeface="Caveat" panose="020B0604020202020204" charset="0"/>
                <a:cs typeface="Caveat" panose="020B0604020202020204" charset="0"/>
              </a:rPr>
              <a:t>yet </a:t>
            </a:r>
            <a:r>
              <a:rPr lang="en-US" sz="2000" b="1" dirty="0" smtClean="0">
                <a:solidFill>
                  <a:schemeClr val="bg1"/>
                </a:solidFill>
                <a:latin typeface="Caveat" panose="020B0604020202020204" charset="0"/>
                <a:cs typeface="Caveat" panose="020B0604020202020204" charset="0"/>
              </a:rPr>
              <a:t>have </a:t>
            </a:r>
            <a:r>
              <a:rPr lang="en-US" sz="2000" b="1" dirty="0">
                <a:solidFill>
                  <a:schemeClr val="bg1"/>
                </a:solidFill>
                <a:latin typeface="Caveat" panose="020B0604020202020204" charset="0"/>
                <a:cs typeface="Caveat" panose="020B0604020202020204" charset="0"/>
              </a:rPr>
              <a:t>a comprehensive and outcomes-based innovation monitoring plan</a:t>
            </a:r>
            <a:endParaRPr lang="en-US" sz="2000" b="1" dirty="0" smtClean="0">
              <a:solidFill>
                <a:schemeClr val="bg1"/>
              </a:solidFill>
              <a:latin typeface="Caveat" panose="020B0604020202020204" charset="0"/>
              <a:cs typeface="Caveat" panose="020B0604020202020204" charset="0"/>
            </a:endParaRP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Judicial inefficiencies( Lengthy court proceedings, limited access to justice, and high cost of justice to solve disputes)</a:t>
            </a:r>
          </a:p>
          <a:p>
            <a:pPr marL="285750" indent="-28575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 companies face challenges to enforce contracts </a:t>
            </a:r>
          </a:p>
        </p:txBody>
      </p:sp>
      <p:sp>
        <p:nvSpPr>
          <p:cNvPr id="7" name="Oval 6"/>
          <p:cNvSpPr/>
          <p:nvPr/>
        </p:nvSpPr>
        <p:spPr>
          <a:xfrm>
            <a:off x="228600" y="2838892"/>
            <a:ext cx="2819400" cy="2018857"/>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smtClean="0">
                <a:solidFill>
                  <a:schemeClr val="tx1"/>
                </a:solidFill>
                <a:latin typeface="Caveat" panose="020B0604020202020204" charset="0"/>
                <a:cs typeface="Caveat" panose="020B0604020202020204" charset="0"/>
              </a:rPr>
              <a:t>6. Weak Enforcement Mechanisms</a:t>
            </a:r>
            <a:endParaRPr lang="en-US" sz="2800" b="1" dirty="0">
              <a:solidFill>
                <a:schemeClr val="tx1"/>
              </a:solidFill>
              <a:latin typeface="Caveat" panose="020B0604020202020204" charset="0"/>
              <a:cs typeface="Caveat" panose="020B0604020202020204" charset="0"/>
            </a:endParaRPr>
          </a:p>
        </p:txBody>
      </p:sp>
      <p:sp>
        <p:nvSpPr>
          <p:cNvPr id="5" name="Rectangle 4"/>
          <p:cNvSpPr/>
          <p:nvPr/>
        </p:nvSpPr>
        <p:spPr>
          <a:xfrm>
            <a:off x="4243801" y="4760795"/>
            <a:ext cx="3276859" cy="307777"/>
          </a:xfrm>
          <a:prstGeom prst="rect">
            <a:avLst/>
          </a:prstGeom>
        </p:spPr>
        <p:txBody>
          <a:bodyPr wrap="none">
            <a:spAutoFit/>
          </a:bodyPr>
          <a:lstStyle/>
          <a:p>
            <a:pPr>
              <a:buClr>
                <a:schemeClr val="bg1"/>
              </a:buClr>
            </a:pPr>
            <a:r>
              <a:rPr lang="en-US" b="1" dirty="0">
                <a:solidFill>
                  <a:schemeClr val="bg1"/>
                </a:solidFill>
                <a:latin typeface="Caveat" panose="020B0604020202020204" charset="0"/>
                <a:cs typeface="Caveat" panose="020B0604020202020204" charset="0"/>
              </a:rPr>
              <a:t>Source: World bank </a:t>
            </a:r>
            <a:r>
              <a:rPr lang="en-US" b="1" dirty="0" smtClean="0">
                <a:solidFill>
                  <a:schemeClr val="bg1"/>
                </a:solidFill>
                <a:latin typeface="Caveat" panose="020B0604020202020204" charset="0"/>
                <a:cs typeface="Caveat" panose="020B0604020202020204" charset="0"/>
              </a:rPr>
              <a:t> (2020) and UNCTAD (2019)</a:t>
            </a:r>
            <a:endParaRPr lang="en-US" b="1" dirty="0">
              <a:solidFill>
                <a:schemeClr val="bg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102152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637953" y="340242"/>
            <a:ext cx="5000847" cy="600164"/>
          </a:xfrm>
          <a:prstGeom prst="rect">
            <a:avLst/>
          </a:prstGeom>
        </p:spPr>
        <p:txBody>
          <a:bodyPr wrap="square">
            <a:spAutoFit/>
          </a:bodyPr>
          <a:lstStyle/>
          <a:p>
            <a:pPr lvl="0"/>
            <a:r>
              <a:rPr lang="en-US" sz="3300" b="1" dirty="0" smtClean="0">
                <a:solidFill>
                  <a:schemeClr val="bg1"/>
                </a:solidFill>
                <a:latin typeface="Caveat" panose="020B0604020202020204" charset="0"/>
                <a:cs typeface="Caveat" panose="020B0604020202020204" charset="0"/>
              </a:rPr>
              <a:t>STRUCTURAL PROBLEMS</a:t>
            </a:r>
            <a:endParaRPr lang="en-US" sz="3300" dirty="0">
              <a:solidFill>
                <a:schemeClr val="bg1"/>
              </a:solidFill>
              <a:latin typeface="Caveat" panose="020B0604020202020204" charset="0"/>
              <a:cs typeface="Caveat" panose="020B0604020202020204" charset="0"/>
            </a:endParaRPr>
          </a:p>
        </p:txBody>
      </p:sp>
      <p:sp>
        <p:nvSpPr>
          <p:cNvPr id="4" name="Rectangle 3"/>
          <p:cNvSpPr/>
          <p:nvPr/>
        </p:nvSpPr>
        <p:spPr>
          <a:xfrm>
            <a:off x="876301" y="2114550"/>
            <a:ext cx="5257800" cy="2123658"/>
          </a:xfrm>
          <a:prstGeom prst="rect">
            <a:avLst/>
          </a:prstGeom>
        </p:spPr>
        <p:txBody>
          <a:bodyPr wrap="square">
            <a:spAutoFit/>
          </a:bodyPr>
          <a:lstStyle/>
          <a:p>
            <a:pPr marL="142875" indent="-142875">
              <a:buFont typeface="Wingdings" panose="05000000000000000000" pitchFamily="2" charset="2"/>
              <a:buChar char="q"/>
            </a:pPr>
            <a:r>
              <a:rPr lang="en-US" sz="2200" b="1" dirty="0" smtClean="0">
                <a:solidFill>
                  <a:schemeClr val="bg1"/>
                </a:solidFill>
                <a:latin typeface="Caveat" panose="020B0604020202020204" charset="0"/>
                <a:cs typeface="Caveat" panose="020B0604020202020204" charset="0"/>
              </a:rPr>
              <a:t>Structural Solutions</a:t>
            </a:r>
          </a:p>
          <a:p>
            <a:pPr marL="142875" indent="-142875">
              <a:buFont typeface="Wingdings" panose="05000000000000000000" pitchFamily="2" charset="2"/>
              <a:buChar char="q"/>
            </a:pPr>
            <a:r>
              <a:rPr lang="en-US" sz="2200" b="1" dirty="0" smtClean="0">
                <a:solidFill>
                  <a:schemeClr val="bg1"/>
                </a:solidFill>
                <a:latin typeface="Caveat" panose="020B0604020202020204" charset="0"/>
                <a:cs typeface="Caveat" panose="020B0604020202020204" charset="0"/>
              </a:rPr>
              <a:t>Overhauling the  African Regulatory Apparatus</a:t>
            </a:r>
          </a:p>
          <a:p>
            <a:pPr marL="142875" indent="-142875">
              <a:buFont typeface="Wingdings" panose="05000000000000000000" pitchFamily="2" charset="2"/>
              <a:buChar char="q"/>
            </a:pPr>
            <a:r>
              <a:rPr lang="en-US" sz="2200" b="1" dirty="0" smtClean="0">
                <a:solidFill>
                  <a:schemeClr val="bg1"/>
                </a:solidFill>
                <a:latin typeface="Caveat" panose="020B0604020202020204" charset="0"/>
                <a:cs typeface="Caveat" panose="020B0604020202020204" charset="0"/>
              </a:rPr>
              <a:t>Much </a:t>
            </a:r>
            <a:r>
              <a:rPr lang="en-US" sz="2200" b="1" dirty="0">
                <a:solidFill>
                  <a:schemeClr val="bg1"/>
                </a:solidFill>
                <a:latin typeface="Caveat" panose="020B0604020202020204" charset="0"/>
                <a:cs typeface="Caveat" panose="020B0604020202020204" charset="0"/>
              </a:rPr>
              <a:t>work remains to reach this goal and with this work comes much opportunity to create a safe and robust insurance sector for the people of Africa.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625259"/>
            <a:ext cx="1905000" cy="1524000"/>
          </a:xfrm>
          <a:prstGeom prst="ellipse">
            <a:avLst/>
          </a:prstGeom>
          <a:ln>
            <a:noFill/>
          </a:ln>
          <a:effectLst>
            <a:softEdge rad="112500"/>
          </a:effectLst>
        </p:spPr>
      </p:pic>
    </p:spTree>
    <p:extLst>
      <p:ext uri="{BB962C8B-B14F-4D97-AF65-F5344CB8AC3E}">
        <p14:creationId xmlns:p14="http://schemas.microsoft.com/office/powerpoint/2010/main" val="2257317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32</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9144000" cy="5238749"/>
          </a:xfrm>
          <a:prstGeom prst="rect">
            <a:avLst/>
          </a:prstGeom>
        </p:spPr>
      </p:pic>
      <p:sp>
        <p:nvSpPr>
          <p:cNvPr id="4" name="Google Shape;116;p20"/>
          <p:cNvSpPr txBox="1">
            <a:spLocks/>
          </p:cNvSpPr>
          <p:nvPr/>
        </p:nvSpPr>
        <p:spPr>
          <a:xfrm>
            <a:off x="1104484" y="254051"/>
            <a:ext cx="7108984" cy="1910466"/>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smtClean="0">
                <a:latin typeface="Caveat" panose="020B0604020202020204" charset="0"/>
                <a:cs typeface="Caveat" panose="020B0604020202020204" charset="0"/>
              </a:rPr>
              <a:t>The road ahead</a:t>
            </a:r>
            <a:br>
              <a:rPr lang="en-US" sz="3600" b="1" dirty="0" smtClean="0">
                <a:latin typeface="Caveat" panose="020B0604020202020204" charset="0"/>
                <a:cs typeface="Caveat" panose="020B0604020202020204" charset="0"/>
              </a:rPr>
            </a:br>
            <a:r>
              <a:rPr lang="en-US" sz="3600" b="1" dirty="0" smtClean="0">
                <a:latin typeface="Caveat" panose="020B0604020202020204" charset="0"/>
                <a:cs typeface="Caveat" panose="020B0604020202020204" charset="0"/>
              </a:rPr>
              <a:t>strategies to navigate through regulatory challenges and stay ahead of the curve</a:t>
            </a:r>
            <a:endParaRPr lang="en-US" sz="3600" b="1" dirty="0">
              <a:latin typeface="Caveat" panose="020B0604020202020204" charset="0"/>
              <a:cs typeface="Cave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625259"/>
            <a:ext cx="1905000" cy="1524000"/>
          </a:xfrm>
          <a:prstGeom prst="ellipse">
            <a:avLst/>
          </a:prstGeom>
          <a:ln>
            <a:noFill/>
          </a:ln>
          <a:effectLst>
            <a:softEdge rad="112500"/>
          </a:effectLst>
        </p:spPr>
      </p:pic>
    </p:spTree>
    <p:extLst>
      <p:ext uri="{BB962C8B-B14F-4D97-AF65-F5344CB8AC3E}">
        <p14:creationId xmlns:p14="http://schemas.microsoft.com/office/powerpoint/2010/main" val="262135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3359491332"/>
              </p:ext>
            </p:extLst>
          </p:nvPr>
        </p:nvGraphicFramePr>
        <p:xfrm>
          <a:off x="935037" y="2647950"/>
          <a:ext cx="7273925" cy="3271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20CA4BAD-A614-F24C-9A28-F156A1043775}" type="slidenum">
              <a:rPr lang="en-US" smtClean="0"/>
              <a:pPr/>
              <a:t>33</a:t>
            </a:fld>
            <a:endParaRPr lang="en-US"/>
          </a:p>
        </p:txBody>
      </p:sp>
      <p:sp>
        <p:nvSpPr>
          <p:cNvPr id="6" name="Rectangle 5"/>
          <p:cNvSpPr/>
          <p:nvPr/>
        </p:nvSpPr>
        <p:spPr>
          <a:xfrm>
            <a:off x="3824177" y="133350"/>
            <a:ext cx="5334000" cy="1569660"/>
          </a:xfrm>
          <a:prstGeom prst="rect">
            <a:avLst/>
          </a:prstGeom>
          <a:solidFill>
            <a:srgbClr val="FFC000"/>
          </a:solidFill>
        </p:spPr>
        <p:txBody>
          <a:bodyPr wrap="square">
            <a:spAutoFit/>
          </a:bodyPr>
          <a:lstStyle/>
          <a:p>
            <a:r>
              <a:rPr lang="en-US" sz="2400" dirty="0" smtClean="0">
                <a:latin typeface="Caveat" panose="020B0604020202020204" charset="0"/>
                <a:cs typeface="Caveat" panose="020B0604020202020204" charset="0"/>
              </a:rPr>
              <a:t>The challenges require strategic ,proactive, fast </a:t>
            </a:r>
            <a:r>
              <a:rPr lang="en-US" sz="2400" dirty="0">
                <a:latin typeface="Caveat" panose="020B0604020202020204" charset="0"/>
                <a:cs typeface="Caveat" panose="020B0604020202020204" charset="0"/>
              </a:rPr>
              <a:t>responses and innovative solutions from </a:t>
            </a:r>
            <a:r>
              <a:rPr lang="en-US" sz="2400" dirty="0" smtClean="0">
                <a:latin typeface="Caveat" panose="020B0604020202020204" charset="0"/>
                <a:cs typeface="Caveat" panose="020B0604020202020204" charset="0"/>
              </a:rPr>
              <a:t>all stakeholders to mitigate risks and capitalize on missed  opportunities </a:t>
            </a:r>
            <a:endParaRPr lang="en-US" sz="2400" b="1" dirty="0">
              <a:solidFill>
                <a:srgbClr val="002060"/>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350407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34</a:t>
            </a:fld>
            <a:endParaRPr lang="en"/>
          </a:p>
        </p:txBody>
      </p:sp>
      <p:sp>
        <p:nvSpPr>
          <p:cNvPr id="4" name="Rectangle 3"/>
          <p:cNvSpPr/>
          <p:nvPr/>
        </p:nvSpPr>
        <p:spPr>
          <a:xfrm>
            <a:off x="-16583" y="1073002"/>
            <a:ext cx="4800600" cy="3477875"/>
          </a:xfrm>
          <a:prstGeom prst="rect">
            <a:avLst/>
          </a:prstGeom>
        </p:spPr>
        <p:txBody>
          <a:bodyPr wrap="square">
            <a:spAutoFit/>
          </a:bodyPr>
          <a:lstStyle/>
          <a:p>
            <a:pPr marL="342900" indent="-34290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Forming public private partnerships and dialogues among them to overcome the  challenges, and promote regulatory transformation- engage in policy advocacy programs to create harmonization</a:t>
            </a:r>
          </a:p>
          <a:p>
            <a:pPr marL="342900" indent="-34290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How many of the countries truly understand the benefits of continental and regional integration?</a:t>
            </a:r>
          </a:p>
          <a:p>
            <a:pPr marL="342900" indent="-342900">
              <a:buClr>
                <a:schemeClr val="bg1"/>
              </a:buClr>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Adopting international standards –improves consistency and predictability </a:t>
            </a:r>
          </a:p>
          <a:p>
            <a:pPr marL="342900" indent="-342900">
              <a:buFont typeface="Wingdings" panose="05000000000000000000" pitchFamily="2" charset="2"/>
              <a:buChar char="q"/>
            </a:pPr>
            <a:r>
              <a:rPr lang="en-US" sz="2000" b="1" dirty="0">
                <a:solidFill>
                  <a:schemeClr val="bg1"/>
                </a:solidFill>
                <a:latin typeface="Caveat" panose="020B0604020202020204" charset="0"/>
                <a:cs typeface="Caveat" panose="020B0604020202020204" charset="0"/>
              </a:rPr>
              <a:t>Building the institutional capacities of African regulatory authorities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3714750"/>
            <a:ext cx="1143000" cy="1143000"/>
          </a:xfrm>
          <a:prstGeom prst="rect">
            <a:avLst/>
          </a:prstGeom>
        </p:spPr>
      </p:pic>
    </p:spTree>
    <p:extLst>
      <p:ext uri="{BB962C8B-B14F-4D97-AF65-F5344CB8AC3E}">
        <p14:creationId xmlns:p14="http://schemas.microsoft.com/office/powerpoint/2010/main" val="289557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35</a:t>
            </a:fld>
            <a:endParaRPr lang="en"/>
          </a:p>
        </p:txBody>
      </p:sp>
      <p:sp>
        <p:nvSpPr>
          <p:cNvPr id="4" name="Rectangle 3"/>
          <p:cNvSpPr/>
          <p:nvPr/>
        </p:nvSpPr>
        <p:spPr>
          <a:xfrm>
            <a:off x="-16583" y="1073002"/>
            <a:ext cx="4800600" cy="3785652"/>
          </a:xfrm>
          <a:prstGeom prst="rect">
            <a:avLst/>
          </a:prstGeom>
        </p:spPr>
        <p:txBody>
          <a:bodyPr wrap="square">
            <a:spAutoFit/>
          </a:bodyPr>
          <a:lstStyle/>
          <a:p>
            <a:pPr marL="342900" indent="-342900">
              <a:buClr>
                <a:schemeClr val="bg1"/>
              </a:buClr>
              <a:buFont typeface="Wingdings" panose="05000000000000000000" pitchFamily="2" charset="2"/>
              <a:buChar char="q"/>
            </a:pPr>
            <a:r>
              <a:rPr lang="en-US" sz="2400" dirty="0" smtClean="0">
                <a:solidFill>
                  <a:schemeClr val="bg1"/>
                </a:solidFill>
                <a:latin typeface="Caveat" panose="020B0604020202020204" charset="0"/>
                <a:cs typeface="Caveat" panose="020B0604020202020204" charset="0"/>
              </a:rPr>
              <a:t>Integration of the Africa’s  Insurance regulatory framework </a:t>
            </a:r>
            <a:r>
              <a:rPr lang="en-US" sz="2400" dirty="0">
                <a:solidFill>
                  <a:schemeClr val="bg1"/>
                </a:solidFill>
                <a:latin typeface="Caveat" panose="020B0604020202020204" charset="0"/>
                <a:cs typeface="Caveat" panose="020B0604020202020204" charset="0"/>
              </a:rPr>
              <a:t>is no longer a matter of choice</a:t>
            </a:r>
          </a:p>
          <a:p>
            <a:pPr marL="342900" indent="-342900">
              <a:buClr>
                <a:schemeClr val="bg1"/>
              </a:buClr>
              <a:buFont typeface="Wingdings" panose="05000000000000000000" pitchFamily="2" charset="2"/>
              <a:buChar char="q"/>
            </a:pPr>
            <a:r>
              <a:rPr lang="en-US" sz="2400" dirty="0" smtClean="0">
                <a:solidFill>
                  <a:schemeClr val="bg1"/>
                </a:solidFill>
                <a:latin typeface="Caveat" panose="020B0604020202020204" charset="0"/>
                <a:cs typeface="Caveat" panose="020B0604020202020204" charset="0"/>
              </a:rPr>
              <a:t>The small African Insurance  market with  </a:t>
            </a:r>
            <a:r>
              <a:rPr lang="en-US" sz="2400" dirty="0">
                <a:solidFill>
                  <a:schemeClr val="bg1"/>
                </a:solidFill>
                <a:latin typeface="Caveat" panose="020B0604020202020204" charset="0"/>
                <a:cs typeface="Caveat" panose="020B0604020202020204" charset="0"/>
              </a:rPr>
              <a:t>fragmented, </a:t>
            </a:r>
            <a:r>
              <a:rPr lang="en-US" sz="2400" dirty="0" smtClean="0">
                <a:solidFill>
                  <a:schemeClr val="bg1"/>
                </a:solidFill>
                <a:latin typeface="Caveat" panose="020B0604020202020204" charset="0"/>
                <a:cs typeface="Caveat" panose="020B0604020202020204" charset="0"/>
              </a:rPr>
              <a:t>regulatory set up across </a:t>
            </a:r>
            <a:r>
              <a:rPr lang="en-US" sz="2400" dirty="0">
                <a:solidFill>
                  <a:schemeClr val="bg1"/>
                </a:solidFill>
                <a:latin typeface="Caveat" panose="020B0604020202020204" charset="0"/>
                <a:cs typeface="Caveat" panose="020B0604020202020204" charset="0"/>
              </a:rPr>
              <a:t>Africa make a compelling case for </a:t>
            </a:r>
            <a:r>
              <a:rPr lang="en-US" sz="2400" dirty="0" smtClean="0">
                <a:solidFill>
                  <a:schemeClr val="bg1"/>
                </a:solidFill>
                <a:latin typeface="Caveat" panose="020B0604020202020204" charset="0"/>
                <a:cs typeface="Caveat" panose="020B0604020202020204" charset="0"/>
              </a:rPr>
              <a:t>the regulations to </a:t>
            </a:r>
            <a:r>
              <a:rPr lang="en-US" sz="2400" dirty="0">
                <a:solidFill>
                  <a:schemeClr val="bg1"/>
                </a:solidFill>
                <a:latin typeface="Caveat" panose="020B0604020202020204" charset="0"/>
                <a:cs typeface="Caveat" panose="020B0604020202020204" charset="0"/>
              </a:rPr>
              <a:t>integrate regionally to, reap efficiency gains, exploit economies of scale, and reduce the thickness of </a:t>
            </a:r>
            <a:r>
              <a:rPr lang="en-US" sz="2400" dirty="0" smtClean="0">
                <a:solidFill>
                  <a:schemeClr val="bg1"/>
                </a:solidFill>
                <a:latin typeface="Caveat" panose="020B0604020202020204" charset="0"/>
                <a:cs typeface="Caveat" panose="020B0604020202020204" charset="0"/>
              </a:rPr>
              <a:t>borders;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3714750"/>
            <a:ext cx="1143000" cy="1143000"/>
          </a:xfrm>
          <a:prstGeom prst="rect">
            <a:avLst/>
          </a:prstGeom>
        </p:spPr>
      </p:pic>
    </p:spTree>
    <p:extLst>
      <p:ext uri="{BB962C8B-B14F-4D97-AF65-F5344CB8AC3E}">
        <p14:creationId xmlns:p14="http://schemas.microsoft.com/office/powerpoint/2010/main" val="214447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36</a:t>
            </a:fld>
            <a:endParaRPr lang="e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2" y="3242598"/>
            <a:ext cx="1524000" cy="1890712"/>
          </a:xfrm>
          <a:prstGeom prst="ellipse">
            <a:avLst/>
          </a:prstGeom>
          <a:ln>
            <a:noFill/>
          </a:ln>
          <a:effectLst>
            <a:softEdge rad="112500"/>
          </a:effectLst>
        </p:spPr>
      </p:pic>
      <p:sp>
        <p:nvSpPr>
          <p:cNvPr id="6" name="Rectangle 5"/>
          <p:cNvSpPr/>
          <p:nvPr/>
        </p:nvSpPr>
        <p:spPr>
          <a:xfrm>
            <a:off x="4572000" y="4404836"/>
            <a:ext cx="4572000" cy="738664"/>
          </a:xfrm>
          <a:prstGeom prst="rect">
            <a:avLst/>
          </a:prstGeom>
          <a:solidFill>
            <a:schemeClr val="tx1"/>
          </a:solidFill>
        </p:spPr>
        <p:txBody>
          <a:bodyPr wrap="square">
            <a:spAutoFit/>
          </a:bodyPr>
          <a:lstStyle/>
          <a:p>
            <a:r>
              <a:rPr lang="en-US" dirty="0" smtClean="0">
                <a:solidFill>
                  <a:schemeClr val="bg1"/>
                </a:solidFill>
                <a:latin typeface="Caveat" panose="020B0604020202020204" charset="0"/>
                <a:cs typeface="Caveat" panose="020B0604020202020204" charset="0"/>
              </a:rPr>
              <a:t>Governments and African insurance regulators need to properly understand the Importance </a:t>
            </a:r>
            <a:r>
              <a:rPr lang="en-US" dirty="0">
                <a:solidFill>
                  <a:schemeClr val="bg1"/>
                </a:solidFill>
                <a:latin typeface="Caveat" panose="020B0604020202020204" charset="0"/>
                <a:cs typeface="Caveat" panose="020B0604020202020204" charset="0"/>
              </a:rPr>
              <a:t>of regional and continental integration for Africa’s </a:t>
            </a:r>
            <a:r>
              <a:rPr lang="en-US" dirty="0" smtClean="0">
                <a:solidFill>
                  <a:schemeClr val="bg1"/>
                </a:solidFill>
                <a:latin typeface="Caveat" panose="020B0604020202020204" charset="0"/>
                <a:cs typeface="Caveat" panose="020B0604020202020204" charset="0"/>
              </a:rPr>
              <a:t>development and roll up their sleeves to implement the same</a:t>
            </a:r>
            <a:endParaRPr lang="en-US" dirty="0">
              <a:solidFill>
                <a:schemeClr val="bg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3356064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4586" y="232786"/>
            <a:ext cx="8213468" cy="891164"/>
          </a:xfrm>
        </p:spPr>
        <p:txBody>
          <a:bodyPr/>
          <a:lstStyle/>
          <a:p>
            <a:r>
              <a:rPr lang="en-US" dirty="0" smtClean="0">
                <a:solidFill>
                  <a:schemeClr val="bg1"/>
                </a:solidFill>
              </a:rPr>
              <a:t/>
            </a:r>
            <a:br>
              <a:rPr lang="en-US" dirty="0" smtClean="0">
                <a:solidFill>
                  <a:schemeClr val="bg1"/>
                </a:solidFill>
              </a:rPr>
            </a:br>
            <a:r>
              <a:rPr lang="en-US" dirty="0" smtClean="0">
                <a:solidFill>
                  <a:schemeClr val="bg1"/>
                </a:solidFill>
              </a:rPr>
              <a:t>“</a:t>
            </a:r>
            <a:r>
              <a:rPr lang="en-US" dirty="0" err="1" smtClean="0">
                <a:solidFill>
                  <a:schemeClr val="bg1"/>
                </a:solidFill>
              </a:rPr>
              <a:t>ድር</a:t>
            </a:r>
            <a:r>
              <a:rPr lang="en-US" dirty="0" smtClean="0">
                <a:solidFill>
                  <a:schemeClr val="bg1"/>
                </a:solidFill>
              </a:rPr>
              <a:t> </a:t>
            </a:r>
            <a:r>
              <a:rPr lang="en-US" dirty="0" err="1" smtClean="0">
                <a:solidFill>
                  <a:schemeClr val="bg1"/>
                </a:solidFill>
              </a:rPr>
              <a:t>ቢያብር</a:t>
            </a:r>
            <a:r>
              <a:rPr lang="en-US" dirty="0" smtClean="0">
                <a:solidFill>
                  <a:schemeClr val="bg1"/>
                </a:solidFill>
              </a:rPr>
              <a:t> </a:t>
            </a:r>
            <a:r>
              <a:rPr lang="en-US" dirty="0" err="1" smtClean="0">
                <a:solidFill>
                  <a:schemeClr val="bg1"/>
                </a:solidFill>
              </a:rPr>
              <a:t>ኣንበሳ</a:t>
            </a:r>
            <a:r>
              <a:rPr lang="en-US" dirty="0" smtClean="0">
                <a:solidFill>
                  <a:schemeClr val="bg1"/>
                </a:solidFill>
              </a:rPr>
              <a:t> </a:t>
            </a:r>
            <a:r>
              <a:rPr lang="en-US" dirty="0" err="1" smtClean="0">
                <a:solidFill>
                  <a:schemeClr val="bg1"/>
                </a:solidFill>
              </a:rPr>
              <a:t>ያስር</a:t>
            </a:r>
            <a:r>
              <a:rPr lang="en-US" dirty="0" smtClean="0">
                <a:solidFill>
                  <a:schemeClr val="bg1"/>
                </a:solidFill>
              </a:rPr>
              <a: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20CA4BAD-A614-F24C-9A28-F156A1043775}" type="slidenum">
              <a:rPr lang="en-US" smtClean="0"/>
              <a:pPr/>
              <a:t>37</a:t>
            </a:fld>
            <a:endParaRPr lang="en-US"/>
          </a:p>
        </p:txBody>
      </p:sp>
      <p:sp>
        <p:nvSpPr>
          <p:cNvPr id="3" name="Rectangle 2"/>
          <p:cNvSpPr/>
          <p:nvPr/>
        </p:nvSpPr>
        <p:spPr>
          <a:xfrm>
            <a:off x="2186763" y="4066282"/>
            <a:ext cx="6934200" cy="1077218"/>
          </a:xfrm>
          <a:prstGeom prst="rect">
            <a:avLst/>
          </a:prstGeom>
          <a:solidFill>
            <a:schemeClr val="tx1"/>
          </a:solidFill>
        </p:spPr>
        <p:txBody>
          <a:bodyPr wrap="square">
            <a:spAutoFit/>
          </a:bodyPr>
          <a:lstStyle/>
          <a:p>
            <a:pPr algn="r"/>
            <a:r>
              <a:rPr lang="en-US" sz="3200" b="1" dirty="0">
                <a:solidFill>
                  <a:schemeClr val="bg1"/>
                </a:solidFill>
                <a:latin typeface="Caveat" panose="020B0604020202020204" charset="0"/>
              </a:rPr>
              <a:t>“When spider webs unite, they can tie up a lion.” – Ethiopian Proverb</a:t>
            </a:r>
            <a:endParaRPr lang="en-US" sz="3200" b="1" dirty="0">
              <a:latin typeface="Caveat" panose="020B0604020202020204" charset="0"/>
            </a:endParaRPr>
          </a:p>
        </p:txBody>
      </p:sp>
    </p:spTree>
    <p:extLst>
      <p:ext uri="{BB962C8B-B14F-4D97-AF65-F5344CB8AC3E}">
        <p14:creationId xmlns:p14="http://schemas.microsoft.com/office/powerpoint/2010/main" val="33387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38</a:t>
            </a:fld>
            <a:endParaRPr lang="en"/>
          </a:p>
        </p:txBody>
      </p:sp>
      <p:pic>
        <p:nvPicPr>
          <p:cNvPr id="3074"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gray">
          <a:xfrm>
            <a:off x="642563" y="2343150"/>
            <a:ext cx="4038599" cy="2625391"/>
          </a:xfrm>
          <a:prstGeom prst="rect">
            <a:avLst/>
          </a:prstGeom>
          <a:noFill/>
          <a:ln w="9525" algn="ctr">
            <a:noFill/>
            <a:miter lim="800000"/>
            <a:headEnd/>
            <a:tailEnd/>
          </a:ln>
        </p:spPr>
        <p:txBody>
          <a:bodyPr wrap="square" lIns="0" tIns="0" rIns="79361" bIns="39680">
            <a:spAutoFit/>
          </a:bodyPr>
          <a:lstStyle/>
          <a:p>
            <a:pPr algn="ctr"/>
            <a:endParaRPr lang="en-GB" altLang="en-US" sz="2800" b="1" dirty="0">
              <a:solidFill>
                <a:schemeClr val="bg1"/>
              </a:solidFill>
              <a:latin typeface="Caveat" charset="0"/>
              <a:cs typeface="FrankRuehl" pitchFamily="34" charset="-79"/>
            </a:endParaRPr>
          </a:p>
          <a:p>
            <a:pPr algn="ctr"/>
            <a:r>
              <a:rPr lang="en-GB" altLang="en-US" sz="2800" b="1" dirty="0" smtClean="0">
                <a:solidFill>
                  <a:schemeClr val="bg1"/>
                </a:solidFill>
                <a:latin typeface="Caveat" charset="0"/>
                <a:cs typeface="FrankRuehl" pitchFamily="34" charset="-79"/>
              </a:rPr>
              <a:t>FIKRU TSEGAYE W.</a:t>
            </a:r>
          </a:p>
          <a:p>
            <a:pPr algn="ctr"/>
            <a:endParaRPr lang="en-GB" altLang="en-US" sz="2800" b="1" dirty="0" smtClean="0">
              <a:solidFill>
                <a:schemeClr val="bg1"/>
              </a:solidFill>
              <a:latin typeface="Caveat" charset="0"/>
              <a:cs typeface="FrankRuehl" pitchFamily="34" charset="-79"/>
            </a:endParaRPr>
          </a:p>
          <a:p>
            <a:pPr algn="ctr"/>
            <a:r>
              <a:rPr lang="en-GB" altLang="en-US" sz="2800" b="1" dirty="0" smtClean="0">
                <a:solidFill>
                  <a:schemeClr val="bg1"/>
                </a:solidFill>
                <a:latin typeface="Caveat" charset="0"/>
                <a:cs typeface="FrankRuehl" pitchFamily="34" charset="-79"/>
              </a:rPr>
              <a:t>(CTP, FLMI,ARA,ACS)</a:t>
            </a:r>
          </a:p>
          <a:p>
            <a:pPr algn="ctr"/>
            <a:endParaRPr lang="en-GB" altLang="en-US" sz="2800" b="1" dirty="0" smtClean="0">
              <a:solidFill>
                <a:schemeClr val="bg1"/>
              </a:solidFill>
              <a:latin typeface="Caveat" charset="0"/>
              <a:cs typeface="FrankRuehl" pitchFamily="34" charset="-79"/>
            </a:endParaRPr>
          </a:p>
          <a:p>
            <a:pPr algn="ctr"/>
            <a:r>
              <a:rPr lang="en-GB" altLang="en-US" sz="2400" b="1" dirty="0" smtClean="0">
                <a:solidFill>
                  <a:schemeClr val="bg1"/>
                </a:solidFill>
                <a:latin typeface="Caveat" charset="0"/>
                <a:cs typeface="FrankRuehl" pitchFamily="34" charset="-79"/>
                <a:hlinkClick r:id="rId3"/>
              </a:rPr>
              <a:t>fikru.tsegayee@gmail.com</a:t>
            </a:r>
            <a:endParaRPr lang="en-GB" altLang="en-US" sz="2800" b="1" dirty="0">
              <a:solidFill>
                <a:schemeClr val="bg1"/>
              </a:solidFill>
              <a:latin typeface="Caveat" charset="0"/>
              <a:cs typeface="FrankRuehl" pitchFamily="34" charset="-79"/>
            </a:endParaRPr>
          </a:p>
        </p:txBody>
      </p:sp>
      <p:pic>
        <p:nvPicPr>
          <p:cNvPr id="6" name="Picture 5" descr="C:\Users\Vostro\Desktop\PICS FOR TOSHI\fikru.JPG"/>
          <p:cNvPicPr/>
          <p:nvPr/>
        </p:nvPicPr>
        <p:blipFill>
          <a:blip r:embed="rId4">
            <a:extLst>
              <a:ext uri="{28A0092B-C50C-407E-A947-70E740481C1C}">
                <a14:useLocalDpi xmlns:a14="http://schemas.microsoft.com/office/drawing/2010/main" val="0"/>
              </a:ext>
            </a:extLst>
          </a:blip>
          <a:srcRect/>
          <a:stretch>
            <a:fillRect/>
          </a:stretch>
        </p:blipFill>
        <p:spPr bwMode="auto">
          <a:xfrm>
            <a:off x="0" y="438150"/>
            <a:ext cx="2209800" cy="2362200"/>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250" y="3714750"/>
            <a:ext cx="2190750" cy="1428750"/>
          </a:xfrm>
          <a:prstGeom prst="ellipse">
            <a:avLst/>
          </a:prstGeom>
          <a:ln>
            <a:noFill/>
          </a:ln>
          <a:effectLst>
            <a:softEdge rad="112500"/>
          </a:effectLst>
        </p:spPr>
      </p:pic>
    </p:spTree>
    <p:extLst>
      <p:ext uri="{BB962C8B-B14F-4D97-AF65-F5344CB8AC3E}">
        <p14:creationId xmlns:p14="http://schemas.microsoft.com/office/powerpoint/2010/main" val="11509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5388998" y="254051"/>
            <a:ext cx="3731965" cy="2246769"/>
          </a:xfrm>
          <a:prstGeom prst="rect">
            <a:avLst/>
          </a:prstGeom>
        </p:spPr>
        <p:txBody>
          <a:bodyPr wrap="square">
            <a:spAutoFit/>
          </a:bodyPr>
          <a:lstStyle/>
          <a:p>
            <a:pPr marL="342900" indent="-342900">
              <a:buFont typeface="Wingdings" panose="05000000000000000000" pitchFamily="2" charset="2"/>
              <a:buChar char="q"/>
            </a:pPr>
            <a:r>
              <a:rPr lang="en-US" sz="2000" b="1" dirty="0" smtClean="0">
                <a:solidFill>
                  <a:schemeClr val="bg1"/>
                </a:solidFill>
                <a:latin typeface="Caveat" panose="020B0604020202020204" charset="0"/>
                <a:cs typeface="Caveat" panose="020B0604020202020204" charset="0"/>
              </a:rPr>
              <a:t>Insurance  accounts 1.4% of the USD </a:t>
            </a:r>
            <a:r>
              <a:rPr lang="en-US" sz="2000" b="1" dirty="0">
                <a:solidFill>
                  <a:schemeClr val="bg1"/>
                </a:solidFill>
                <a:latin typeface="Caveat" panose="020B0604020202020204" charset="0"/>
                <a:cs typeface="Caveat" panose="020B0604020202020204" charset="0"/>
              </a:rPr>
              <a:t>7.1 trillion </a:t>
            </a:r>
            <a:r>
              <a:rPr lang="en-US" sz="2000" b="1" dirty="0" smtClean="0">
                <a:solidFill>
                  <a:schemeClr val="bg1"/>
                </a:solidFill>
                <a:latin typeface="Caveat" panose="020B0604020202020204" charset="0"/>
                <a:cs typeface="Caveat" panose="020B0604020202020204" charset="0"/>
              </a:rPr>
              <a:t> GWP  and 2% of Reinsurance GWP in 2023.</a:t>
            </a:r>
          </a:p>
          <a:p>
            <a:pPr marL="342900" indent="-342900">
              <a:buFont typeface="Wingdings" panose="05000000000000000000" pitchFamily="2" charset="2"/>
              <a:buChar char="q"/>
            </a:pPr>
            <a:r>
              <a:rPr lang="en-US" sz="2000" dirty="0">
                <a:solidFill>
                  <a:schemeClr val="bg1"/>
                </a:solidFill>
                <a:latin typeface="Caveat" panose="020B0604020202020204" charset="0"/>
                <a:cs typeface="Caveat" panose="020B0604020202020204" charset="0"/>
              </a:rPr>
              <a:t>Despite having close to 16% of the global population, </a:t>
            </a:r>
            <a:r>
              <a:rPr lang="en-US" sz="2000" dirty="0" smtClean="0">
                <a:solidFill>
                  <a:schemeClr val="bg1"/>
                </a:solidFill>
                <a:latin typeface="Caveat" panose="020B0604020202020204" charset="0"/>
                <a:cs typeface="Caveat" panose="020B0604020202020204" charset="0"/>
              </a:rPr>
              <a:t>(1.5 billion Pop) the </a:t>
            </a:r>
            <a:r>
              <a:rPr lang="en-US" sz="2000" dirty="0">
                <a:solidFill>
                  <a:schemeClr val="bg1"/>
                </a:solidFill>
                <a:latin typeface="Caveat" panose="020B0604020202020204" charset="0"/>
                <a:cs typeface="Caveat" panose="020B0604020202020204" charset="0"/>
              </a:rPr>
              <a:t>current </a:t>
            </a:r>
            <a:r>
              <a:rPr lang="en-US" sz="2000" b="1" dirty="0">
                <a:solidFill>
                  <a:schemeClr val="bg1"/>
                </a:solidFill>
                <a:latin typeface="Caveat" panose="020B0604020202020204" charset="0"/>
                <a:cs typeface="Caveat" panose="020B0604020202020204" charset="0"/>
              </a:rPr>
              <a:t>insurance</a:t>
            </a:r>
            <a:r>
              <a:rPr lang="en-US" sz="2000" dirty="0">
                <a:solidFill>
                  <a:schemeClr val="bg1"/>
                </a:solidFill>
                <a:latin typeface="Caveat" panose="020B0604020202020204" charset="0"/>
                <a:cs typeface="Caveat" panose="020B0604020202020204" charset="0"/>
              </a:rPr>
              <a:t> </a:t>
            </a:r>
            <a:r>
              <a:rPr lang="en-US" sz="2000" b="1" u="sng" dirty="0">
                <a:solidFill>
                  <a:schemeClr val="bg1"/>
                </a:solidFill>
                <a:latin typeface="Caveat" panose="020B0604020202020204" charset="0"/>
                <a:cs typeface="Caveat" panose="020B0604020202020204" charset="0"/>
              </a:rPr>
              <a:t>penetration in Africa is </a:t>
            </a:r>
            <a:r>
              <a:rPr lang="en-US" sz="2000" b="1" u="sng" dirty="0" smtClean="0">
                <a:solidFill>
                  <a:schemeClr val="bg1"/>
                </a:solidFill>
                <a:latin typeface="Caveat" panose="020B0604020202020204" charset="0"/>
                <a:cs typeface="Caveat" panose="020B0604020202020204" charset="0"/>
              </a:rPr>
              <a:t> between 2.8%- </a:t>
            </a:r>
            <a:r>
              <a:rPr lang="en-US" sz="2000" b="1" u="sng" dirty="0">
                <a:solidFill>
                  <a:schemeClr val="bg1"/>
                </a:solidFill>
                <a:latin typeface="Caveat" panose="020B0604020202020204" charset="0"/>
                <a:cs typeface="Caveat" panose="020B0604020202020204" charset="0"/>
              </a:rPr>
              <a:t>3.5</a:t>
            </a:r>
            <a:r>
              <a:rPr lang="en-US" sz="2000" b="1" u="sng" dirty="0" smtClean="0">
                <a:solidFill>
                  <a:schemeClr val="bg1"/>
                </a:solidFill>
                <a:latin typeface="Caveat" panose="020B0604020202020204" charset="0"/>
                <a:cs typeface="Caveat" panose="020B0604020202020204" charset="0"/>
              </a:rPr>
              <a:t>%.“</a:t>
            </a:r>
            <a:endParaRPr lang="en-US" sz="2000" b="1" dirty="0">
              <a:solidFill>
                <a:schemeClr val="bg1"/>
              </a:solidFill>
              <a:latin typeface="Caveat" panose="020B0604020202020204" charset="0"/>
              <a:cs typeface="Cave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647950"/>
            <a:ext cx="2514600" cy="2590800"/>
          </a:xfrm>
          <a:prstGeom prst="rect">
            <a:avLst/>
          </a:prstGeom>
        </p:spPr>
      </p:pic>
      <p:sp>
        <p:nvSpPr>
          <p:cNvPr id="6" name="Rectangle 5"/>
          <p:cNvSpPr/>
          <p:nvPr/>
        </p:nvSpPr>
        <p:spPr>
          <a:xfrm>
            <a:off x="7315200" y="4756484"/>
            <a:ext cx="1576072" cy="307777"/>
          </a:xfrm>
          <a:prstGeom prst="rect">
            <a:avLst/>
          </a:prstGeom>
        </p:spPr>
        <p:txBody>
          <a:bodyPr wrap="none">
            <a:spAutoFit/>
          </a:bodyPr>
          <a:lstStyle/>
          <a:p>
            <a:r>
              <a:rPr lang="en-US" b="1" dirty="0" smtClean="0">
                <a:solidFill>
                  <a:schemeClr val="bg1"/>
                </a:solidFill>
                <a:latin typeface="Caveat" panose="020B0604020202020204" charset="0"/>
                <a:cs typeface="Caveat" panose="020B0604020202020204" charset="0"/>
              </a:rPr>
              <a:t>Swiss Re: Sigma: 2023</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0687"/>
            <a:ext cx="1981200" cy="1162050"/>
          </a:xfrm>
          <a:prstGeom prst="rect">
            <a:avLst/>
          </a:prstGeom>
        </p:spPr>
      </p:pic>
      <p:pic>
        <p:nvPicPr>
          <p:cNvPr id="8" name="Picture 7" descr="C:\Users\Vostro\Desktop\5th EIFS\glob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581" y="2561520"/>
            <a:ext cx="3268535" cy="2601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9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5</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8" y="0"/>
            <a:ext cx="8991600" cy="51435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22867632"/>
              </p:ext>
            </p:extLst>
          </p:nvPr>
        </p:nvGraphicFramePr>
        <p:xfrm>
          <a:off x="4267201" y="2190751"/>
          <a:ext cx="4876799" cy="2547576"/>
        </p:xfrm>
        <a:graphic>
          <a:graphicData uri="http://schemas.openxmlformats.org/drawingml/2006/table">
            <a:tbl>
              <a:tblPr>
                <a:tableStyleId>{2D5ABB26-0587-4C30-8999-92F81FD0307C}</a:tableStyleId>
              </a:tblPr>
              <a:tblGrid>
                <a:gridCol w="4876799">
                  <a:extLst>
                    <a:ext uri="{9D8B030D-6E8A-4147-A177-3AD203B41FA5}">
                      <a16:colId xmlns:a16="http://schemas.microsoft.com/office/drawing/2014/main" val="935557285"/>
                    </a:ext>
                  </a:extLst>
                </a:gridCol>
              </a:tblGrid>
              <a:tr h="685799">
                <a:tc>
                  <a:txBody>
                    <a:bodyPr/>
                    <a:lstStyle/>
                    <a:p>
                      <a:r>
                        <a:rPr lang="en-US" sz="2000" b="1" i="0" u="none" strike="noStrike" cap="none" baseline="0" dirty="0" smtClean="0">
                          <a:solidFill>
                            <a:schemeClr val="bg1"/>
                          </a:solidFill>
                          <a:effectLst/>
                          <a:latin typeface="Caveat" panose="020B0604020202020204" charset="0"/>
                          <a:ea typeface="+mn-ea"/>
                          <a:cs typeface="Caveat" panose="020B0604020202020204" charset="0"/>
                          <a:sym typeface="Arial"/>
                        </a:rPr>
                        <a:t>Africa is the world’s second largest and second most populous continent , ranked next to Asia</a:t>
                      </a:r>
                      <a:endParaRPr lang="en-US" sz="2000" b="1" i="0" u="none" strike="noStrike" cap="none" baseline="0" dirty="0">
                        <a:solidFill>
                          <a:schemeClr val="bg1"/>
                        </a:solidFill>
                        <a:effectLst/>
                        <a:latin typeface="Caveat" panose="020B0604020202020204" charset="0"/>
                        <a:ea typeface="+mn-ea"/>
                        <a:cs typeface="Caveat" panose="020B0604020202020204" charset="0"/>
                        <a:sym typeface="Arial"/>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619306470"/>
                  </a:ext>
                </a:extLst>
              </a:tr>
              <a:tr h="977539">
                <a:tc>
                  <a:txBody>
                    <a:bodyPr/>
                    <a:lstStyle/>
                    <a:p>
                      <a:r>
                        <a:rPr lang="en-US" sz="2000" b="1" i="0" u="none" strike="noStrike" cap="none" baseline="0" dirty="0" smtClean="0">
                          <a:solidFill>
                            <a:schemeClr val="bg1"/>
                          </a:solidFill>
                          <a:effectLst/>
                          <a:latin typeface="Caveat" panose="020B0604020202020204" charset="0"/>
                          <a:ea typeface="+mn-ea"/>
                          <a:cs typeface="Caveat" panose="020B0604020202020204" charset="0"/>
                          <a:sym typeface="Arial"/>
                        </a:rPr>
                        <a:t>$3.1 trillion GDP. n recent years, Africa’s average annual GDP growth has consistently outpaced the global average. average growth projected to stabilize at 4.0 percent in 2024–25, (AfdB,IMF,2024)</a:t>
                      </a:r>
                      <a:endParaRPr lang="en-US" sz="2000" b="1" i="0" u="none" strike="noStrike" cap="none" baseline="0" dirty="0">
                        <a:solidFill>
                          <a:schemeClr val="bg1"/>
                        </a:solidFill>
                        <a:effectLst/>
                        <a:latin typeface="Caveat" panose="020B0604020202020204" charset="0"/>
                        <a:ea typeface="+mn-ea"/>
                        <a:cs typeface="Caveat" panose="020B0604020202020204" charset="0"/>
                        <a:sym typeface="Arial"/>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84282439"/>
                  </a:ext>
                </a:extLst>
              </a:tr>
              <a:tr h="633052">
                <a:tc>
                  <a:txBody>
                    <a:bodyPr/>
                    <a:lstStyle/>
                    <a:p>
                      <a:endParaRPr lang="en-US" sz="2400" b="1" dirty="0">
                        <a:solidFill>
                          <a:schemeClr val="bg1"/>
                        </a:solidFill>
                        <a:latin typeface="Caveat" panose="020B0604020202020204" charset="0"/>
                        <a:cs typeface="Caveat"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27234427"/>
                  </a:ext>
                </a:extLst>
              </a:tr>
            </a:tbl>
          </a:graphicData>
        </a:graphic>
      </p:graphicFrame>
      <p:sp>
        <p:nvSpPr>
          <p:cNvPr id="8" name="Rectangle 7"/>
          <p:cNvSpPr/>
          <p:nvPr/>
        </p:nvSpPr>
        <p:spPr>
          <a:xfrm>
            <a:off x="4267201" y="218871"/>
            <a:ext cx="2743200" cy="1200329"/>
          </a:xfrm>
          <a:prstGeom prst="rect">
            <a:avLst/>
          </a:prstGeom>
        </p:spPr>
        <p:txBody>
          <a:bodyPr wrap="square">
            <a:spAutoFit/>
          </a:bodyPr>
          <a:lstStyle/>
          <a:p>
            <a:r>
              <a:rPr lang="en-US" sz="2400" b="1" dirty="0" smtClean="0">
                <a:solidFill>
                  <a:schemeClr val="bg1"/>
                </a:solidFill>
                <a:latin typeface="Caveat" panose="020B0604020202020204" charset="0"/>
                <a:cs typeface="Caveat" panose="020B0604020202020204" charset="0"/>
              </a:rPr>
              <a:t>1.55 Billion: 2024 </a:t>
            </a:r>
          </a:p>
          <a:p>
            <a:r>
              <a:rPr lang="en-US" sz="2400" b="1" dirty="0" smtClean="0">
                <a:solidFill>
                  <a:schemeClr val="bg1"/>
                </a:solidFill>
                <a:latin typeface="Caveat" panose="020B0604020202020204" charset="0"/>
                <a:cs typeface="Caveat" panose="020B0604020202020204" charset="0"/>
              </a:rPr>
              <a:t>1.7 Billion: 2030</a:t>
            </a:r>
          </a:p>
          <a:p>
            <a:r>
              <a:rPr lang="en-US" sz="2400" b="1" dirty="0" smtClean="0">
                <a:solidFill>
                  <a:schemeClr val="bg1"/>
                </a:solidFill>
                <a:latin typeface="Caveat" panose="020B0604020202020204" charset="0"/>
                <a:cs typeface="Caveat" panose="020B0604020202020204" charset="0"/>
              </a:rPr>
              <a:t>2.5 Billion: 2050</a:t>
            </a:r>
            <a:endParaRPr lang="en-US" sz="2400" b="1" dirty="0">
              <a:solidFill>
                <a:schemeClr val="bg1"/>
              </a:solidFill>
              <a:latin typeface="Caveat" panose="020B0604020202020204" charset="0"/>
              <a:cs typeface="Caveat" panose="020B0604020202020204" charset="0"/>
            </a:endParaRPr>
          </a:p>
        </p:txBody>
      </p:sp>
      <p:sp>
        <p:nvSpPr>
          <p:cNvPr id="4" name="Rectangle 3"/>
          <p:cNvSpPr/>
          <p:nvPr/>
        </p:nvSpPr>
        <p:spPr>
          <a:xfrm>
            <a:off x="96398" y="3822265"/>
            <a:ext cx="3561202" cy="369332"/>
          </a:xfrm>
          <a:prstGeom prst="rect">
            <a:avLst/>
          </a:prstGeom>
        </p:spPr>
        <p:txBody>
          <a:bodyPr wrap="square">
            <a:spAutoFit/>
          </a:bodyPr>
          <a:lstStyle/>
          <a:p>
            <a:endParaRPr lang="en-US" sz="1800" dirty="0"/>
          </a:p>
        </p:txBody>
      </p:sp>
    </p:spTree>
    <p:extLst>
      <p:ext uri="{BB962C8B-B14F-4D97-AF65-F5344CB8AC3E}">
        <p14:creationId xmlns:p14="http://schemas.microsoft.com/office/powerpoint/2010/main" val="37548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6</a:t>
            </a:fld>
            <a:endParaRPr lang="en"/>
          </a:p>
        </p:txBody>
      </p:sp>
      <p:sp>
        <p:nvSpPr>
          <p:cNvPr id="7" name="AutoShape 2" descr="How insurance in Africa can find success | McKins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ow insurance in Africa can find success | McKinse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How insurance in Africa can find success | McKinse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There  are  six  primary  insurance  regions  in  Africa  with  South  Africa constituting around 70 percent of premium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C:\Users\Vostro\Desktop\E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7"/>
            <a:ext cx="9296400" cy="50567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77000" y="1352550"/>
            <a:ext cx="1371600" cy="304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Title 1"/>
          <p:cNvSpPr txBox="1">
            <a:spLocks/>
          </p:cNvSpPr>
          <p:nvPr/>
        </p:nvSpPr>
        <p:spPr>
          <a:xfrm>
            <a:off x="1981200" y="4028222"/>
            <a:ext cx="7162800" cy="1115278"/>
          </a:xfrm>
          <a:prstGeom prst="rect">
            <a:avLst/>
          </a:prstGeom>
          <a:solidFill>
            <a:schemeClr val="tx1"/>
          </a:solid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1pPr>
            <a:lvl2pPr marR="0" lvl="1"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2pPr>
            <a:lvl3pPr marR="0" lvl="2"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3pPr>
            <a:lvl4pPr marR="0" lvl="3"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4pPr>
            <a:lvl5pPr marR="0" lvl="4"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5pPr>
            <a:lvl6pPr marR="0" lvl="5"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6pPr>
            <a:lvl7pPr marR="0" lvl="6"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7pPr>
            <a:lvl8pPr marR="0" lvl="7"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8pPr>
            <a:lvl9pPr marR="0" lvl="8"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9pPr>
          </a:lstStyle>
          <a:p>
            <a:r>
              <a:rPr lang="en-US" sz="4400" dirty="0" smtClean="0">
                <a:solidFill>
                  <a:schemeClr val="bg1"/>
                </a:solidFill>
                <a:latin typeface="Caveat" panose="020B0604020202020204" charset="0"/>
              </a:rPr>
              <a:t>91% </a:t>
            </a:r>
            <a:r>
              <a:rPr lang="en-US" sz="2000" b="0" dirty="0" smtClean="0">
                <a:solidFill>
                  <a:schemeClr val="bg1"/>
                </a:solidFill>
                <a:latin typeface="Caveat" panose="020B0604020202020204" charset="0"/>
              </a:rPr>
              <a:t>of insurance premiums are </a:t>
            </a:r>
            <a:r>
              <a:rPr lang="en-US" sz="2000" dirty="0" smtClean="0">
                <a:solidFill>
                  <a:schemeClr val="bg1"/>
                </a:solidFill>
                <a:latin typeface="Caveat" panose="020B0604020202020204" charset="0"/>
              </a:rPr>
              <a:t>housed in just 10 countries</a:t>
            </a:r>
            <a:r>
              <a:rPr lang="en-US" sz="2000" b="0" dirty="0" smtClean="0">
                <a:solidFill>
                  <a:schemeClr val="bg1"/>
                </a:solidFill>
                <a:latin typeface="Caveat" panose="020B0604020202020204" charset="0"/>
              </a:rPr>
              <a:t>, the largest of which, </a:t>
            </a:r>
            <a:r>
              <a:rPr lang="en-US" sz="2000" dirty="0" smtClean="0">
                <a:solidFill>
                  <a:schemeClr val="bg1"/>
                </a:solidFill>
                <a:latin typeface="Caveat" panose="020B0604020202020204" charset="0"/>
              </a:rPr>
              <a:t>South Africa, holds 70 </a:t>
            </a:r>
            <a:r>
              <a:rPr lang="en-US" sz="2000" b="0" dirty="0" smtClean="0">
                <a:solidFill>
                  <a:schemeClr val="bg1"/>
                </a:solidFill>
                <a:latin typeface="Caveat" panose="020B0604020202020204" charset="0"/>
              </a:rPr>
              <a:t>percent of the market’s premiums</a:t>
            </a:r>
            <a:endParaRPr lang="en-US" sz="2000" dirty="0">
              <a:solidFill>
                <a:schemeClr val="bg1"/>
              </a:solidFill>
              <a:latin typeface="Caveat" panose="020B0604020202020204" charset="0"/>
            </a:endParaRPr>
          </a:p>
        </p:txBody>
      </p:sp>
    </p:spTree>
    <p:extLst>
      <p:ext uri="{BB962C8B-B14F-4D97-AF65-F5344CB8AC3E}">
        <p14:creationId xmlns:p14="http://schemas.microsoft.com/office/powerpoint/2010/main" val="261483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7</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object 3"/>
          <p:cNvSpPr txBox="1"/>
          <p:nvPr/>
        </p:nvSpPr>
        <p:spPr>
          <a:xfrm>
            <a:off x="1027856" y="1123950"/>
            <a:ext cx="7939405" cy="2272417"/>
          </a:xfrm>
          <a:prstGeom prst="rect">
            <a:avLst/>
          </a:prstGeom>
        </p:spPr>
        <p:txBody>
          <a:bodyPr vert="horz" wrap="square" lIns="0" tIns="12700" rIns="0" bIns="0" rtlCol="0">
            <a:spAutoFit/>
          </a:bodyPr>
          <a:lstStyle/>
          <a:p>
            <a:pPr marL="12700" marR="694055">
              <a:lnSpc>
                <a:spcPct val="100000"/>
              </a:lnSpc>
              <a:spcBef>
                <a:spcPts val="100"/>
              </a:spcBef>
            </a:pPr>
            <a:r>
              <a:rPr sz="2450" b="1" dirty="0">
                <a:latin typeface="Caveat" panose="020B0604020202020204" charset="0"/>
                <a:cs typeface="Caveat" panose="020B0604020202020204" charset="0"/>
              </a:rPr>
              <a:t></a:t>
            </a:r>
            <a:r>
              <a:rPr sz="2400" b="1" dirty="0">
                <a:latin typeface="Caveat" panose="020B0604020202020204" charset="0"/>
                <a:cs typeface="Caveat" panose="020B0604020202020204" charset="0"/>
              </a:rPr>
              <a:t>High</a:t>
            </a:r>
            <a:r>
              <a:rPr sz="2400" b="1" spc="-35"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market</a:t>
            </a:r>
            <a:r>
              <a:rPr sz="2400" b="1" spc="-30"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concentration</a:t>
            </a:r>
            <a:r>
              <a:rPr sz="2400" b="1" spc="-30"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indicates</a:t>
            </a:r>
            <a:r>
              <a:rPr sz="2400" b="1" spc="-30"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a</a:t>
            </a:r>
            <a:r>
              <a:rPr sz="2400" b="1" spc="-35"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lack</a:t>
            </a:r>
            <a:r>
              <a:rPr sz="2400" b="1" spc="-30"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of</a:t>
            </a:r>
            <a:r>
              <a:rPr sz="2400" b="1" spc="-30" dirty="0">
                <a:latin typeface="Caveat" panose="020B0604020202020204" charset="0"/>
                <a:cs typeface="Caveat" panose="020B0604020202020204" charset="0"/>
              </a:rPr>
              <a:t> </a:t>
            </a:r>
            <a:r>
              <a:rPr sz="2400" b="1" dirty="0">
                <a:latin typeface="Caveat" panose="020B0604020202020204" charset="0"/>
                <a:cs typeface="Caveat" panose="020B0604020202020204" charset="0"/>
              </a:rPr>
              <a:t>competition</a:t>
            </a:r>
            <a:r>
              <a:rPr sz="2400" b="1" spc="-30" dirty="0">
                <a:latin typeface="Caveat" panose="020B0604020202020204" charset="0"/>
                <a:cs typeface="Caveat" panose="020B0604020202020204" charset="0"/>
              </a:rPr>
              <a:t> </a:t>
            </a:r>
            <a:r>
              <a:rPr lang="en-US" sz="2400" b="1" spc="-30" dirty="0" smtClean="0">
                <a:latin typeface="Caveat" panose="020B0604020202020204" charset="0"/>
                <a:cs typeface="Caveat" panose="020B0604020202020204" charset="0"/>
              </a:rPr>
              <a:t> In Africa's</a:t>
            </a:r>
            <a:r>
              <a:rPr sz="2400" b="1" spc="-50" dirty="0" smtClean="0">
                <a:latin typeface="Caveat" panose="020B0604020202020204" charset="0"/>
                <a:cs typeface="Caveat" panose="020B0604020202020204" charset="0"/>
              </a:rPr>
              <a:t> </a:t>
            </a:r>
            <a:r>
              <a:rPr lang="en-US" sz="2400" b="1" dirty="0" smtClean="0">
                <a:latin typeface="Caveat" panose="020B0604020202020204" charset="0"/>
                <a:cs typeface="Caveat" panose="020B0604020202020204" charset="0"/>
              </a:rPr>
              <a:t>I n(RE)</a:t>
            </a:r>
            <a:r>
              <a:rPr sz="2400" b="1" dirty="0" err="1" smtClean="0">
                <a:latin typeface="Caveat" panose="020B0604020202020204" charset="0"/>
                <a:cs typeface="Caveat" panose="020B0604020202020204" charset="0"/>
              </a:rPr>
              <a:t>surance</a:t>
            </a:r>
            <a:r>
              <a:rPr sz="2400" b="1" spc="-45" dirty="0" smtClean="0">
                <a:latin typeface="Caveat" panose="020B0604020202020204" charset="0"/>
                <a:cs typeface="Caveat" panose="020B0604020202020204" charset="0"/>
              </a:rPr>
              <a:t> </a:t>
            </a:r>
            <a:r>
              <a:rPr lang="en-US" sz="2400" b="1" spc="-45" dirty="0" smtClean="0">
                <a:latin typeface="Caveat" panose="020B0604020202020204" charset="0"/>
                <a:cs typeface="Caveat" panose="020B0604020202020204" charset="0"/>
              </a:rPr>
              <a:t> industry</a:t>
            </a:r>
            <a:r>
              <a:rPr sz="2400" b="1" spc="-10" dirty="0" smtClean="0">
                <a:latin typeface="Caveat" panose="020B0604020202020204" charset="0"/>
                <a:cs typeface="Caveat" panose="020B0604020202020204" charset="0"/>
              </a:rPr>
              <a:t>.</a:t>
            </a:r>
            <a:endParaRPr sz="2400" b="1" dirty="0">
              <a:latin typeface="Caveat" panose="020B0604020202020204" charset="0"/>
              <a:cs typeface="Caveat" panose="020B0604020202020204" charset="0"/>
            </a:endParaRPr>
          </a:p>
          <a:p>
            <a:pPr marL="12700" marR="574040">
              <a:lnSpc>
                <a:spcPts val="2880"/>
              </a:lnSpc>
              <a:spcBef>
                <a:spcPts val="85"/>
              </a:spcBef>
            </a:pPr>
            <a:r>
              <a:rPr sz="2450" b="1" dirty="0" smtClean="0">
                <a:latin typeface="Caveat" panose="020B0604020202020204" charset="0"/>
                <a:cs typeface="Caveat" panose="020B0604020202020204" charset="0"/>
              </a:rPr>
              <a:t></a:t>
            </a:r>
            <a:r>
              <a:rPr lang="en-US" sz="2450" b="1" dirty="0">
                <a:latin typeface="Caveat" panose="020B0604020202020204" charset="0"/>
                <a:cs typeface="Caveat" panose="020B0604020202020204" charset="0"/>
              </a:rPr>
              <a:t>The industry has various protectionist measures </a:t>
            </a:r>
            <a:r>
              <a:rPr lang="en-US" sz="2450" b="1" dirty="0" smtClean="0">
                <a:latin typeface="Caveat" panose="020B0604020202020204" charset="0"/>
                <a:cs typeface="Caveat" panose="020B0604020202020204" charset="0"/>
              </a:rPr>
              <a:t>/</a:t>
            </a:r>
          </a:p>
          <a:p>
            <a:pPr marL="12700" marR="574040">
              <a:lnSpc>
                <a:spcPts val="2880"/>
              </a:lnSpc>
              <a:spcBef>
                <a:spcPts val="85"/>
              </a:spcBef>
            </a:pPr>
            <a:r>
              <a:rPr lang="en-US" sz="2450" b="1" dirty="0" smtClean="0">
                <a:latin typeface="Caveat" panose="020B0604020202020204" charset="0"/>
                <a:cs typeface="Caveat" panose="020B0604020202020204" charset="0"/>
              </a:rPr>
              <a:t>Individual countries have domestication policies </a:t>
            </a:r>
            <a:r>
              <a:rPr sz="2450" b="1" dirty="0" smtClean="0">
                <a:latin typeface="Caveat" panose="020B0604020202020204" charset="0"/>
                <a:cs typeface="Caveat" panose="020B0604020202020204" charset="0"/>
              </a:rPr>
              <a:t>not </a:t>
            </a:r>
            <a:r>
              <a:rPr lang="en-US" sz="2450" b="1" dirty="0" smtClean="0">
                <a:latin typeface="Caveat" panose="020B0604020202020204" charset="0"/>
                <a:cs typeface="Caveat" panose="020B0604020202020204" charset="0"/>
              </a:rPr>
              <a:t>to </a:t>
            </a:r>
            <a:r>
              <a:rPr sz="2450" b="1" dirty="0" smtClean="0">
                <a:latin typeface="Caveat" panose="020B0604020202020204" charset="0"/>
                <a:cs typeface="Caveat" panose="020B0604020202020204" charset="0"/>
              </a:rPr>
              <a:t>permit </a:t>
            </a:r>
            <a:r>
              <a:rPr lang="en-US" sz="2450" b="1" dirty="0" smtClean="0">
                <a:latin typeface="Caveat" panose="020B0604020202020204" charset="0"/>
                <a:cs typeface="Caveat" panose="020B0604020202020204" charset="0"/>
              </a:rPr>
              <a:t> free competition  and as a result Regional  or domestic parastatals </a:t>
            </a:r>
            <a:r>
              <a:rPr sz="2450" b="1" dirty="0" smtClean="0">
                <a:latin typeface="Caveat" panose="020B0604020202020204" charset="0"/>
                <a:cs typeface="Caveat" panose="020B0604020202020204" charset="0"/>
              </a:rPr>
              <a:t>maintain </a:t>
            </a:r>
            <a:r>
              <a:rPr sz="2450" b="1" dirty="0">
                <a:latin typeface="Caveat" panose="020B0604020202020204" charset="0"/>
                <a:cs typeface="Caveat" panose="020B0604020202020204" charset="0"/>
              </a:rPr>
              <a:t>strong control.</a:t>
            </a:r>
          </a:p>
        </p:txBody>
      </p:sp>
      <p:sp>
        <p:nvSpPr>
          <p:cNvPr id="5" name="object 2"/>
          <p:cNvSpPr txBox="1">
            <a:spLocks/>
          </p:cNvSpPr>
          <p:nvPr/>
        </p:nvSpPr>
        <p:spPr>
          <a:xfrm>
            <a:off x="3429001" y="281175"/>
            <a:ext cx="5266034" cy="676225"/>
          </a:xfrm>
          <a:prstGeom prst="rect">
            <a:avLst/>
          </a:prstGeom>
        </p:spPr>
        <p:txBody>
          <a:bodyPr vert="horz" wrap="square" lIns="0" tIns="182005"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29259">
              <a:spcBef>
                <a:spcPts val="100"/>
              </a:spcBef>
            </a:pPr>
            <a:r>
              <a:rPr lang="en-US" sz="3200" b="1" smtClean="0">
                <a:latin typeface="Caveat" panose="020B0604020202020204" charset="0"/>
                <a:cs typeface="Caveat" panose="020B0604020202020204" charset="0"/>
              </a:rPr>
              <a:t>Impact</a:t>
            </a:r>
            <a:r>
              <a:rPr lang="en-US" sz="3200" b="1" spc="-30" smtClean="0">
                <a:latin typeface="Caveat" panose="020B0604020202020204" charset="0"/>
                <a:cs typeface="Caveat" panose="020B0604020202020204" charset="0"/>
              </a:rPr>
              <a:t> </a:t>
            </a:r>
            <a:r>
              <a:rPr lang="en-US" sz="3200" b="1" smtClean="0">
                <a:latin typeface="Caveat" panose="020B0604020202020204" charset="0"/>
                <a:cs typeface="Caveat" panose="020B0604020202020204" charset="0"/>
              </a:rPr>
              <a:t>of</a:t>
            </a:r>
            <a:r>
              <a:rPr lang="en-US" sz="3200" b="1" spc="-20" smtClean="0">
                <a:latin typeface="Caveat" panose="020B0604020202020204" charset="0"/>
                <a:cs typeface="Caveat" panose="020B0604020202020204" charset="0"/>
              </a:rPr>
              <a:t> </a:t>
            </a:r>
            <a:r>
              <a:rPr lang="en-US" sz="3200" b="1" smtClean="0">
                <a:latin typeface="Caveat" panose="020B0604020202020204" charset="0"/>
                <a:cs typeface="Caveat" panose="020B0604020202020204" charset="0"/>
              </a:rPr>
              <a:t>market</a:t>
            </a:r>
            <a:r>
              <a:rPr lang="en-US" sz="3200" b="1" spc="-20" smtClean="0">
                <a:latin typeface="Caveat" panose="020B0604020202020204" charset="0"/>
                <a:cs typeface="Caveat" panose="020B0604020202020204" charset="0"/>
              </a:rPr>
              <a:t> </a:t>
            </a:r>
            <a:r>
              <a:rPr lang="en-US" sz="3200" b="1" spc="-10" smtClean="0">
                <a:latin typeface="Caveat" panose="020B0604020202020204" charset="0"/>
                <a:cs typeface="Caveat" panose="020B0604020202020204" charset="0"/>
              </a:rPr>
              <a:t>concentration</a:t>
            </a:r>
            <a:endParaRPr lang="en-US" sz="3200" b="1" dirty="0">
              <a:latin typeface="Caveat" panose="020B0604020202020204" charset="0"/>
              <a:cs typeface="Caveat" panose="020B0604020202020204" charset="0"/>
            </a:endParaRPr>
          </a:p>
        </p:txBody>
      </p:sp>
    </p:spTree>
    <p:extLst>
      <p:ext uri="{BB962C8B-B14F-4D97-AF65-F5344CB8AC3E}">
        <p14:creationId xmlns:p14="http://schemas.microsoft.com/office/powerpoint/2010/main" val="451316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5143500"/>
          </a:xfrm>
          <a:prstGeom prst="rect">
            <a:avLst/>
          </a:prstGeom>
        </p:spPr>
      </p:pic>
      <p:pic>
        <p:nvPicPr>
          <p:cNvPr id="3" name="object 3"/>
          <p:cNvPicPr/>
          <p:nvPr/>
        </p:nvPicPr>
        <p:blipFill>
          <a:blip r:embed="rId3" cstate="print"/>
          <a:stretch>
            <a:fillRect/>
          </a:stretch>
        </p:blipFill>
        <p:spPr>
          <a:xfrm>
            <a:off x="0" y="0"/>
            <a:ext cx="9144000" cy="4710112"/>
          </a:xfrm>
          <a:prstGeom prst="rect">
            <a:avLst/>
          </a:prstGeom>
        </p:spPr>
      </p:pic>
      <p:sp>
        <p:nvSpPr>
          <p:cNvPr id="4" name="object 4"/>
          <p:cNvSpPr txBox="1"/>
          <p:nvPr/>
        </p:nvSpPr>
        <p:spPr>
          <a:xfrm>
            <a:off x="3965944" y="4792557"/>
            <a:ext cx="5002162" cy="289823"/>
          </a:xfrm>
          <a:prstGeom prst="rect">
            <a:avLst/>
          </a:prstGeom>
        </p:spPr>
        <p:txBody>
          <a:bodyPr vert="horz" wrap="square" lIns="0" tIns="12700" rIns="0" bIns="0" rtlCol="0">
            <a:spAutoFit/>
          </a:bodyPr>
          <a:lstStyle/>
          <a:p>
            <a:pPr marL="12700">
              <a:lnSpc>
                <a:spcPct val="100000"/>
              </a:lnSpc>
              <a:spcBef>
                <a:spcPts val="100"/>
              </a:spcBef>
            </a:pPr>
            <a:r>
              <a:rPr lang="en-US" sz="1800" dirty="0" smtClean="0">
                <a:latin typeface="Calibri"/>
                <a:cs typeface="Calibri"/>
              </a:rPr>
              <a:t>Accessed from</a:t>
            </a:r>
            <a:r>
              <a:rPr lang="en-US" sz="1800" spc="-40" dirty="0" smtClean="0">
                <a:latin typeface="Calibri"/>
                <a:cs typeface="Calibri"/>
              </a:rPr>
              <a:t> </a:t>
            </a:r>
            <a:r>
              <a:rPr lang="en-US" sz="1800" dirty="0" smtClean="0">
                <a:latin typeface="Calibri"/>
                <a:cs typeface="Calibri"/>
              </a:rPr>
              <a:t>Willis towers Watson,</a:t>
            </a:r>
            <a:r>
              <a:rPr lang="en-US" sz="1800" spc="-35" dirty="0" smtClean="0">
                <a:latin typeface="Calibri"/>
                <a:cs typeface="Calibri"/>
              </a:rPr>
              <a:t> </a:t>
            </a:r>
            <a:r>
              <a:rPr lang="en-US" sz="1800" dirty="0" smtClean="0">
                <a:latin typeface="Calibri"/>
                <a:cs typeface="Calibri"/>
              </a:rPr>
              <a:t>2022</a:t>
            </a:r>
            <a:endParaRPr lang="en-US" sz="1800" dirty="0">
              <a:latin typeface="Calibri"/>
              <a:cs typeface="Calibri"/>
            </a:endParaRPr>
          </a:p>
        </p:txBody>
      </p:sp>
      <p:sp>
        <p:nvSpPr>
          <p:cNvPr id="6" name="Rectangle 5"/>
          <p:cNvSpPr/>
          <p:nvPr/>
        </p:nvSpPr>
        <p:spPr>
          <a:xfrm>
            <a:off x="2514600" y="1481"/>
            <a:ext cx="4876801" cy="954107"/>
          </a:xfrm>
          <a:prstGeom prst="rect">
            <a:avLst/>
          </a:prstGeom>
          <a:solidFill>
            <a:schemeClr val="tx1"/>
          </a:solidFill>
        </p:spPr>
        <p:txBody>
          <a:bodyPr wrap="square">
            <a:spAutoFit/>
          </a:bodyPr>
          <a:lstStyle/>
          <a:p>
            <a:pPr lvl="0" algn="ctr">
              <a:defRPr/>
            </a:pPr>
            <a:r>
              <a:rPr lang="en-US" sz="2800" b="1" dirty="0">
                <a:solidFill>
                  <a:srgbClr val="FFC000"/>
                </a:solidFill>
                <a:latin typeface="Caveat" panose="020B0604020202020204" charset="0"/>
                <a:cs typeface="Caveat" panose="020B0604020202020204" charset="0"/>
              </a:rPr>
              <a:t>Insurance </a:t>
            </a:r>
            <a:r>
              <a:rPr lang="en-US" sz="2800" b="1" dirty="0" smtClean="0">
                <a:solidFill>
                  <a:srgbClr val="FFC000"/>
                </a:solidFill>
                <a:latin typeface="Caveat" panose="020B0604020202020204" charset="0"/>
                <a:cs typeface="Caveat" panose="020B0604020202020204" charset="0"/>
              </a:rPr>
              <a:t>penetration                 (</a:t>
            </a:r>
            <a:r>
              <a:rPr lang="en-US" sz="2800" b="1" dirty="0">
                <a:solidFill>
                  <a:srgbClr val="FFC000"/>
                </a:solidFill>
                <a:latin typeface="Caveat" panose="020B0604020202020204" charset="0"/>
                <a:cs typeface="Caveat" panose="020B0604020202020204" charset="0"/>
              </a:rPr>
              <a:t>premium as percentage of GDP) </a:t>
            </a:r>
          </a:p>
        </p:txBody>
      </p:sp>
    </p:spTree>
    <p:extLst>
      <p:ext uri="{BB962C8B-B14F-4D97-AF65-F5344CB8AC3E}">
        <p14:creationId xmlns:p14="http://schemas.microsoft.com/office/powerpoint/2010/main" val="180415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05800" cy="5143500"/>
          </a:xfrm>
          <a:prstGeom prst="rect">
            <a:avLst/>
          </a:prstGeom>
        </p:spPr>
      </p:pic>
      <p:sp>
        <p:nvSpPr>
          <p:cNvPr id="2" name="Title 1"/>
          <p:cNvSpPr>
            <a:spLocks noGrp="1"/>
          </p:cNvSpPr>
          <p:nvPr>
            <p:ph type="title"/>
          </p:nvPr>
        </p:nvSpPr>
        <p:spPr>
          <a:xfrm>
            <a:off x="6019799" y="129768"/>
            <a:ext cx="3124201" cy="857400"/>
          </a:xfrm>
        </p:spPr>
        <p:txBody>
          <a:bodyPr/>
          <a:lstStyle/>
          <a:p>
            <a:pPr algn="r"/>
            <a:r>
              <a:rPr lang="en-US" dirty="0" smtClean="0"/>
              <a:t>African insurance density: </a:t>
            </a: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9</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407160535"/>
              </p:ext>
            </p:extLst>
          </p:nvPr>
        </p:nvGraphicFramePr>
        <p:xfrm>
          <a:off x="4952994" y="1665434"/>
          <a:ext cx="4191006" cy="3478066"/>
        </p:xfrm>
        <a:graphic>
          <a:graphicData uri="http://schemas.openxmlformats.org/drawingml/2006/table">
            <a:tbl>
              <a:tblPr/>
              <a:tblGrid>
                <a:gridCol w="531387">
                  <a:extLst>
                    <a:ext uri="{9D8B030D-6E8A-4147-A177-3AD203B41FA5}">
                      <a16:colId xmlns:a16="http://schemas.microsoft.com/office/drawing/2014/main" val="1791471264"/>
                    </a:ext>
                  </a:extLst>
                </a:gridCol>
                <a:gridCol w="391029">
                  <a:extLst>
                    <a:ext uri="{9D8B030D-6E8A-4147-A177-3AD203B41FA5}">
                      <a16:colId xmlns:a16="http://schemas.microsoft.com/office/drawing/2014/main" val="4218307291"/>
                    </a:ext>
                  </a:extLst>
                </a:gridCol>
                <a:gridCol w="391029">
                  <a:extLst>
                    <a:ext uri="{9D8B030D-6E8A-4147-A177-3AD203B41FA5}">
                      <a16:colId xmlns:a16="http://schemas.microsoft.com/office/drawing/2014/main" val="4127126790"/>
                    </a:ext>
                  </a:extLst>
                </a:gridCol>
                <a:gridCol w="391029">
                  <a:extLst>
                    <a:ext uri="{9D8B030D-6E8A-4147-A177-3AD203B41FA5}">
                      <a16:colId xmlns:a16="http://schemas.microsoft.com/office/drawing/2014/main" val="3987713073"/>
                    </a:ext>
                  </a:extLst>
                </a:gridCol>
                <a:gridCol w="391029">
                  <a:extLst>
                    <a:ext uri="{9D8B030D-6E8A-4147-A177-3AD203B41FA5}">
                      <a16:colId xmlns:a16="http://schemas.microsoft.com/office/drawing/2014/main" val="2417850635"/>
                    </a:ext>
                  </a:extLst>
                </a:gridCol>
                <a:gridCol w="391029">
                  <a:extLst>
                    <a:ext uri="{9D8B030D-6E8A-4147-A177-3AD203B41FA5}">
                      <a16:colId xmlns:a16="http://schemas.microsoft.com/office/drawing/2014/main" val="200232038"/>
                    </a:ext>
                  </a:extLst>
                </a:gridCol>
                <a:gridCol w="391029">
                  <a:extLst>
                    <a:ext uri="{9D8B030D-6E8A-4147-A177-3AD203B41FA5}">
                      <a16:colId xmlns:a16="http://schemas.microsoft.com/office/drawing/2014/main" val="2765168663"/>
                    </a:ext>
                  </a:extLst>
                </a:gridCol>
                <a:gridCol w="391029">
                  <a:extLst>
                    <a:ext uri="{9D8B030D-6E8A-4147-A177-3AD203B41FA5}">
                      <a16:colId xmlns:a16="http://schemas.microsoft.com/office/drawing/2014/main" val="909185087"/>
                    </a:ext>
                  </a:extLst>
                </a:gridCol>
                <a:gridCol w="391029">
                  <a:extLst>
                    <a:ext uri="{9D8B030D-6E8A-4147-A177-3AD203B41FA5}">
                      <a16:colId xmlns:a16="http://schemas.microsoft.com/office/drawing/2014/main" val="3604572699"/>
                    </a:ext>
                  </a:extLst>
                </a:gridCol>
                <a:gridCol w="531387">
                  <a:extLst>
                    <a:ext uri="{9D8B030D-6E8A-4147-A177-3AD203B41FA5}">
                      <a16:colId xmlns:a16="http://schemas.microsoft.com/office/drawing/2014/main" val="3074241331"/>
                    </a:ext>
                  </a:extLst>
                </a:gridCol>
              </a:tblGrid>
              <a:tr h="194513">
                <a:tc rowSpan="2">
                  <a:txBody>
                    <a:bodyPr/>
                    <a:lstStyle/>
                    <a:p>
                      <a:pPr algn="ctr"/>
                      <a:r>
                        <a:rPr lang="en-US" sz="900" b="1">
                          <a:solidFill>
                            <a:srgbClr val="FFFFFF"/>
                          </a:solidFill>
                          <a:effectLst/>
                          <a:latin typeface="Trebuchet MS" panose="020B0603020202020204" pitchFamily="34" charset="0"/>
                        </a:rPr>
                        <a:t>Country</a:t>
                      </a:r>
                    </a:p>
                  </a:txBody>
                  <a:tcPr marL="34861" marR="34861" marT="18157" marB="14525" anchor="ctr">
                    <a:lnL>
                      <a:noFill/>
                    </a:lnL>
                    <a:lnR>
                      <a:noFill/>
                    </a:lnR>
                    <a:lnT>
                      <a:noFill/>
                    </a:lnT>
                    <a:lnB>
                      <a:noFill/>
                    </a:lnB>
                    <a:solidFill>
                      <a:srgbClr val="83C229"/>
                    </a:solidFill>
                  </a:tcPr>
                </a:tc>
                <a:tc gridSpan="3">
                  <a:txBody>
                    <a:bodyPr/>
                    <a:lstStyle/>
                    <a:p>
                      <a:pPr algn="ctr"/>
                      <a:r>
                        <a:rPr lang="en-US" sz="900" b="1">
                          <a:solidFill>
                            <a:srgbClr val="FFFFFF"/>
                          </a:solidFill>
                          <a:effectLst/>
                          <a:latin typeface="Trebuchet MS" panose="020B0603020202020204" pitchFamily="34" charset="0"/>
                        </a:rPr>
                        <a:t>Density 2021</a:t>
                      </a:r>
                    </a:p>
                  </a:txBody>
                  <a:tcPr marL="34861" marR="34861" marT="18157" marB="14525" anchor="ctr">
                    <a:lnL>
                      <a:noFill/>
                    </a:lnL>
                    <a:lnR>
                      <a:noFill/>
                    </a:lnR>
                    <a:lnT>
                      <a:noFill/>
                    </a:lnT>
                    <a:lnB>
                      <a:noFill/>
                    </a:lnB>
                    <a:solidFill>
                      <a:srgbClr val="83C229"/>
                    </a:solidFill>
                  </a:tcPr>
                </a:tc>
                <a:tc hMerge="1">
                  <a:txBody>
                    <a:bodyPr/>
                    <a:lstStyle/>
                    <a:p>
                      <a:endParaRPr lang="en-US"/>
                    </a:p>
                  </a:txBody>
                  <a:tcPr/>
                </a:tc>
                <a:tc hMerge="1">
                  <a:txBody>
                    <a:bodyPr/>
                    <a:lstStyle/>
                    <a:p>
                      <a:endParaRPr lang="en-US"/>
                    </a:p>
                  </a:txBody>
                  <a:tcPr/>
                </a:tc>
                <a:tc gridSpan="3">
                  <a:txBody>
                    <a:bodyPr/>
                    <a:lstStyle/>
                    <a:p>
                      <a:pPr algn="ctr"/>
                      <a:r>
                        <a:rPr lang="en-US" sz="900" b="1">
                          <a:solidFill>
                            <a:srgbClr val="FFFFFF"/>
                          </a:solidFill>
                          <a:effectLst/>
                          <a:latin typeface="Trebuchet MS" panose="020B0603020202020204" pitchFamily="34" charset="0"/>
                        </a:rPr>
                        <a:t>Density 2020</a:t>
                      </a:r>
                    </a:p>
                  </a:txBody>
                  <a:tcPr marL="34861" marR="34861" marT="18157" marB="14525" anchor="ctr">
                    <a:lnL>
                      <a:noFill/>
                    </a:lnL>
                    <a:lnR>
                      <a:noFill/>
                    </a:lnR>
                    <a:lnT>
                      <a:noFill/>
                    </a:lnT>
                    <a:lnB>
                      <a:noFill/>
                    </a:lnB>
                    <a:solidFill>
                      <a:srgbClr val="83C229"/>
                    </a:solidFill>
                  </a:tcPr>
                </a:tc>
                <a:tc hMerge="1">
                  <a:txBody>
                    <a:bodyPr/>
                    <a:lstStyle/>
                    <a:p>
                      <a:endParaRPr lang="en-US"/>
                    </a:p>
                  </a:txBody>
                  <a:tcPr/>
                </a:tc>
                <a:tc hMerge="1">
                  <a:txBody>
                    <a:bodyPr/>
                    <a:lstStyle/>
                    <a:p>
                      <a:endParaRPr lang="en-US"/>
                    </a:p>
                  </a:txBody>
                  <a:tcPr/>
                </a:tc>
                <a:tc gridSpan="3">
                  <a:txBody>
                    <a:bodyPr/>
                    <a:lstStyle/>
                    <a:p>
                      <a:pPr algn="ctr"/>
                      <a:r>
                        <a:rPr lang="en-US" sz="900" b="1">
                          <a:solidFill>
                            <a:srgbClr val="FFFFFF"/>
                          </a:solidFill>
                          <a:effectLst/>
                          <a:latin typeface="Trebuchet MS" panose="020B0603020202020204" pitchFamily="34" charset="0"/>
                        </a:rPr>
                        <a:t>2020-2021 evolution</a:t>
                      </a:r>
                    </a:p>
                  </a:txBody>
                  <a:tcPr marL="34861" marR="34861" marT="18157" marB="14525" anchor="ctr">
                    <a:lnL>
                      <a:noFill/>
                    </a:lnL>
                    <a:lnR>
                      <a:noFill/>
                    </a:lnR>
                    <a:lnT>
                      <a:noFill/>
                    </a:lnT>
                    <a:lnB>
                      <a:noFill/>
                    </a:lnB>
                    <a:solidFill>
                      <a:srgbClr val="83C22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8503982"/>
                  </a:ext>
                </a:extLst>
              </a:tr>
              <a:tr h="356487">
                <a:tc vMerge="1">
                  <a:txBody>
                    <a:bodyPr/>
                    <a:lstStyle/>
                    <a:p>
                      <a:endParaRPr lang="en-US"/>
                    </a:p>
                  </a:txBody>
                  <a:tcPr/>
                </a:tc>
                <a:tc>
                  <a:txBody>
                    <a:bodyPr/>
                    <a:lstStyle/>
                    <a:p>
                      <a:pPr algn="ctr"/>
                      <a:r>
                        <a:rPr lang="en-US" sz="900" b="1">
                          <a:solidFill>
                            <a:srgbClr val="FFFFFF"/>
                          </a:solidFill>
                          <a:effectLst/>
                          <a:latin typeface="Trebuchet MS" panose="020B0603020202020204" pitchFamily="34" charset="0"/>
                        </a:rPr>
                        <a:t>Life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Non life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Total</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Life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Non life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Total</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Life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Non life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Total</a:t>
                      </a:r>
                    </a:p>
                  </a:txBody>
                  <a:tcPr marL="34861" marR="34861" marT="18157" marB="14525" anchor="ctr">
                    <a:lnL>
                      <a:noFill/>
                    </a:lnL>
                    <a:lnR>
                      <a:noFill/>
                    </a:lnR>
                    <a:lnT>
                      <a:noFill/>
                    </a:lnT>
                    <a:lnB>
                      <a:noFill/>
                    </a:lnB>
                    <a:solidFill>
                      <a:srgbClr val="83C229"/>
                    </a:solidFill>
                  </a:tcPr>
                </a:tc>
                <a:extLst>
                  <a:ext uri="{0D108BD9-81ED-4DB2-BD59-A6C34878D82A}">
                    <a16:rowId xmlns:a16="http://schemas.microsoft.com/office/drawing/2014/main" val="3016753637"/>
                  </a:ext>
                </a:extLst>
              </a:tr>
              <a:tr h="275500">
                <a:tc>
                  <a:txBody>
                    <a:bodyPr/>
                    <a:lstStyle/>
                    <a:p>
                      <a:pPr algn="l"/>
                      <a:r>
                        <a:rPr lang="en-US" sz="900" b="1">
                          <a:solidFill>
                            <a:srgbClr val="000000"/>
                          </a:solidFill>
                          <a:effectLst/>
                          <a:latin typeface="Trebuchet MS" panose="020B0603020202020204" pitchFamily="34" charset="0"/>
                        </a:rPr>
                        <a:t>South Africa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698</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154</a:t>
                      </a:r>
                    </a:p>
                  </a:txBody>
                  <a:tcPr marL="34861" marR="34861" marT="18157" marB="14525" anchor="ctr">
                    <a:lnL>
                      <a:noFill/>
                    </a:lnL>
                    <a:lnR>
                      <a:noFill/>
                    </a:lnR>
                    <a:lnT>
                      <a:noFill/>
                    </a:lnT>
                    <a:lnB>
                      <a:noFill/>
                    </a:lnB>
                    <a:solidFill>
                      <a:srgbClr val="B2B2B2"/>
                    </a:solidFill>
                  </a:tcPr>
                </a:tc>
                <a:tc>
                  <a:txBody>
                    <a:bodyPr/>
                    <a:lstStyle/>
                    <a:p>
                      <a:pPr algn="ctr"/>
                      <a:r>
                        <a:rPr lang="en-US" sz="900" b="1" dirty="0">
                          <a:solidFill>
                            <a:schemeClr val="bg1"/>
                          </a:solidFill>
                          <a:effectLst/>
                          <a:latin typeface="Trebuchet MS" panose="020B0603020202020204" pitchFamily="34" charset="0"/>
                        </a:rPr>
                        <a:t>852</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560</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124</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684</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24.64%</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24.19%</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24.56%</a:t>
                      </a:r>
                    </a:p>
                  </a:txBody>
                  <a:tcPr marL="34861" marR="34861" marT="18157" marB="14525" anchor="ctr">
                    <a:lnL>
                      <a:noFill/>
                    </a:lnL>
                    <a:lnR>
                      <a:noFill/>
                    </a:lnR>
                    <a:lnT>
                      <a:noFill/>
                    </a:lnT>
                    <a:lnB>
                      <a:noFill/>
                    </a:lnB>
                    <a:solidFill>
                      <a:srgbClr val="B2B2B2"/>
                    </a:solidFill>
                  </a:tcPr>
                </a:tc>
                <a:extLst>
                  <a:ext uri="{0D108BD9-81ED-4DB2-BD59-A6C34878D82A}">
                    <a16:rowId xmlns:a16="http://schemas.microsoft.com/office/drawing/2014/main" val="2240609365"/>
                  </a:ext>
                </a:extLst>
              </a:tr>
              <a:tr h="194513">
                <a:tc>
                  <a:txBody>
                    <a:bodyPr/>
                    <a:lstStyle/>
                    <a:p>
                      <a:pPr algn="l"/>
                      <a:r>
                        <a:rPr lang="en-US" sz="900" b="1">
                          <a:solidFill>
                            <a:srgbClr val="000000"/>
                          </a:solidFill>
                          <a:effectLst/>
                          <a:latin typeface="Trebuchet MS" panose="020B0603020202020204" pitchFamily="34" charset="0"/>
                        </a:rPr>
                        <a:t>Namibia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241</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94</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335</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a:t>
                      </a:r>
                    </a:p>
                  </a:txBody>
                  <a:tcPr marL="34861" marR="34861" marT="18157" marB="14525" anchor="ctr">
                    <a:lnL>
                      <a:noFill/>
                    </a:lnL>
                    <a:lnR>
                      <a:noFill/>
                    </a:lnR>
                    <a:lnT>
                      <a:noFill/>
                    </a:lnT>
                    <a:lnB>
                      <a:noFill/>
                    </a:lnB>
                    <a:solidFill>
                      <a:srgbClr val="DDDDDD"/>
                    </a:solidFill>
                  </a:tcPr>
                </a:tc>
                <a:extLst>
                  <a:ext uri="{0D108BD9-81ED-4DB2-BD59-A6C34878D82A}">
                    <a16:rowId xmlns:a16="http://schemas.microsoft.com/office/drawing/2014/main" val="3299638347"/>
                  </a:ext>
                </a:extLst>
              </a:tr>
              <a:tr h="194513">
                <a:tc>
                  <a:txBody>
                    <a:bodyPr/>
                    <a:lstStyle/>
                    <a:p>
                      <a:pPr algn="l"/>
                      <a:r>
                        <a:rPr lang="en-US" sz="900" b="1">
                          <a:solidFill>
                            <a:srgbClr val="000000"/>
                          </a:solidFill>
                          <a:effectLst/>
                          <a:latin typeface="Trebuchet MS" panose="020B0603020202020204" pitchFamily="34" charset="0"/>
                        </a:rPr>
                        <a:t>Morocco</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66</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77</a:t>
                      </a:r>
                    </a:p>
                  </a:txBody>
                  <a:tcPr marL="34861" marR="34861" marT="18157" marB="14525" anchor="ctr">
                    <a:lnL>
                      <a:noFill/>
                    </a:lnL>
                    <a:lnR>
                      <a:noFill/>
                    </a:lnR>
                    <a:lnT>
                      <a:noFill/>
                    </a:lnT>
                    <a:lnB>
                      <a:noFill/>
                    </a:lnB>
                    <a:solidFill>
                      <a:srgbClr val="B2B2B2"/>
                    </a:solidFill>
                  </a:tcPr>
                </a:tc>
                <a:tc>
                  <a:txBody>
                    <a:bodyPr/>
                    <a:lstStyle/>
                    <a:p>
                      <a:pPr algn="ctr"/>
                      <a:r>
                        <a:rPr lang="en-US" sz="900" dirty="0">
                          <a:solidFill>
                            <a:srgbClr val="000000"/>
                          </a:solidFill>
                          <a:effectLst/>
                          <a:latin typeface="Trebuchet MS" panose="020B0603020202020204" pitchFamily="34" charset="0"/>
                        </a:rPr>
                        <a:t>143</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61</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77</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138</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8.20%</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0.00%</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3.62%</a:t>
                      </a:r>
                    </a:p>
                  </a:txBody>
                  <a:tcPr marL="34861" marR="34861" marT="18157" marB="14525" anchor="ctr">
                    <a:lnL>
                      <a:noFill/>
                    </a:lnL>
                    <a:lnR>
                      <a:noFill/>
                    </a:lnR>
                    <a:lnT>
                      <a:noFill/>
                    </a:lnT>
                    <a:lnB>
                      <a:noFill/>
                    </a:lnB>
                    <a:solidFill>
                      <a:srgbClr val="B2B2B2"/>
                    </a:solidFill>
                  </a:tcPr>
                </a:tc>
                <a:extLst>
                  <a:ext uri="{0D108BD9-81ED-4DB2-BD59-A6C34878D82A}">
                    <a16:rowId xmlns:a16="http://schemas.microsoft.com/office/drawing/2014/main" val="4062015801"/>
                  </a:ext>
                </a:extLst>
              </a:tr>
              <a:tr h="275500">
                <a:tc>
                  <a:txBody>
                    <a:bodyPr/>
                    <a:lstStyle/>
                    <a:p>
                      <a:pPr algn="l"/>
                      <a:r>
                        <a:rPr lang="en-US" sz="900" b="1">
                          <a:solidFill>
                            <a:srgbClr val="000000"/>
                          </a:solidFill>
                          <a:effectLst/>
                          <a:latin typeface="Trebuchet MS" panose="020B0603020202020204" pitchFamily="34" charset="0"/>
                        </a:rPr>
                        <a:t>Tunisia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20</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63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83</a:t>
                      </a:r>
                    </a:p>
                  </a:txBody>
                  <a:tcPr marL="34861" marR="34861" marT="18157" marB="14525" anchor="ctr">
                    <a:lnL>
                      <a:noFill/>
                    </a:lnL>
                    <a:lnR>
                      <a:noFill/>
                    </a:lnR>
                    <a:lnT>
                      <a:noFill/>
                    </a:lnT>
                    <a:lnB>
                      <a:noFill/>
                    </a:lnB>
                    <a:solidFill>
                      <a:schemeClr val="bg1"/>
                    </a:solidFill>
                  </a:tcPr>
                </a:tc>
                <a:tc>
                  <a:txBody>
                    <a:bodyPr/>
                    <a:lstStyle/>
                    <a:p>
                      <a:pPr algn="ctr"/>
                      <a:r>
                        <a:rPr lang="en-US" sz="900" dirty="0">
                          <a:solidFill>
                            <a:srgbClr val="000000"/>
                          </a:solidFill>
                          <a:effectLst/>
                          <a:latin typeface="Trebuchet MS" panose="020B0603020202020204" pitchFamily="34" charset="0"/>
                        </a:rPr>
                        <a:t>18</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58</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76</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11.11%</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8.62%</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9.21%</a:t>
                      </a:r>
                    </a:p>
                  </a:txBody>
                  <a:tcPr marL="34861" marR="34861" marT="18157" marB="14525" anchor="ctr">
                    <a:lnL>
                      <a:noFill/>
                    </a:lnL>
                    <a:lnR>
                      <a:noFill/>
                    </a:lnR>
                    <a:lnT>
                      <a:noFill/>
                    </a:lnT>
                    <a:lnB>
                      <a:noFill/>
                    </a:lnB>
                    <a:solidFill>
                      <a:srgbClr val="DDDDDD"/>
                    </a:solidFill>
                  </a:tcPr>
                </a:tc>
                <a:extLst>
                  <a:ext uri="{0D108BD9-81ED-4DB2-BD59-A6C34878D82A}">
                    <a16:rowId xmlns:a16="http://schemas.microsoft.com/office/drawing/2014/main" val="1718622332"/>
                  </a:ext>
                </a:extLst>
              </a:tr>
              <a:tr h="275500">
                <a:tc>
                  <a:txBody>
                    <a:bodyPr/>
                    <a:lstStyle/>
                    <a:p>
                      <a:pPr algn="l"/>
                      <a:r>
                        <a:rPr lang="en-US" sz="900" b="1">
                          <a:solidFill>
                            <a:srgbClr val="000000"/>
                          </a:solidFill>
                          <a:effectLst/>
                          <a:latin typeface="Trebuchet MS" panose="020B0603020202020204" pitchFamily="34" charset="0"/>
                        </a:rPr>
                        <a:t>Kenya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20</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24</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44</a:t>
                      </a:r>
                    </a:p>
                  </a:txBody>
                  <a:tcPr marL="34861" marR="34861" marT="18157" marB="14525" anchor="ctr">
                    <a:lnL>
                      <a:noFill/>
                    </a:lnL>
                    <a:lnR>
                      <a:noFill/>
                    </a:lnR>
                    <a:lnT>
                      <a:noFill/>
                    </a:lnT>
                    <a:lnB>
                      <a:noFill/>
                    </a:lnB>
                    <a:solidFill>
                      <a:schemeClr val="bg1"/>
                    </a:solidFill>
                  </a:tcPr>
                </a:tc>
                <a:tc>
                  <a:txBody>
                    <a:bodyPr/>
                    <a:lstStyle/>
                    <a:p>
                      <a:pPr algn="ctr"/>
                      <a:r>
                        <a:rPr lang="en-US" sz="900" dirty="0">
                          <a:solidFill>
                            <a:srgbClr val="000000"/>
                          </a:solidFill>
                          <a:effectLst/>
                          <a:latin typeface="Trebuchet MS" panose="020B0603020202020204" pitchFamily="34" charset="0"/>
                        </a:rPr>
                        <a:t>18</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23</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41</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11.11%</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4.35%</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7.32%</a:t>
                      </a:r>
                    </a:p>
                  </a:txBody>
                  <a:tcPr marL="34861" marR="34861" marT="18157" marB="14525" anchor="ctr">
                    <a:lnL>
                      <a:noFill/>
                    </a:lnL>
                    <a:lnR>
                      <a:noFill/>
                    </a:lnR>
                    <a:lnT>
                      <a:noFill/>
                    </a:lnT>
                    <a:lnB>
                      <a:noFill/>
                    </a:lnB>
                    <a:solidFill>
                      <a:srgbClr val="B2B2B2"/>
                    </a:solidFill>
                  </a:tcPr>
                </a:tc>
                <a:extLst>
                  <a:ext uri="{0D108BD9-81ED-4DB2-BD59-A6C34878D82A}">
                    <a16:rowId xmlns:a16="http://schemas.microsoft.com/office/drawing/2014/main" val="3602024663"/>
                  </a:ext>
                </a:extLst>
              </a:tr>
              <a:tr h="275500">
                <a:tc>
                  <a:txBody>
                    <a:bodyPr/>
                    <a:lstStyle/>
                    <a:p>
                      <a:pPr algn="l"/>
                      <a:r>
                        <a:rPr lang="en-US" sz="900" b="1">
                          <a:solidFill>
                            <a:srgbClr val="000000"/>
                          </a:solidFill>
                          <a:effectLst/>
                          <a:latin typeface="Trebuchet MS" panose="020B0603020202020204" pitchFamily="34" charset="0"/>
                        </a:rPr>
                        <a:t>Côte d'Ivoire</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18</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31</a:t>
                      </a:r>
                    </a:p>
                  </a:txBody>
                  <a:tcPr marL="34861" marR="34861" marT="18157" marB="14525" anchor="ctr">
                    <a:lnL>
                      <a:noFill/>
                    </a:lnL>
                    <a:lnR>
                      <a:noFill/>
                    </a:lnR>
                    <a:lnT>
                      <a:noFill/>
                    </a:lnT>
                    <a:lnB>
                      <a:noFill/>
                    </a:lnB>
                    <a:solidFill>
                      <a:schemeClr val="bg1"/>
                    </a:solidFill>
                  </a:tcPr>
                </a:tc>
                <a:tc>
                  <a:txBody>
                    <a:bodyPr/>
                    <a:lstStyle/>
                    <a:p>
                      <a:pPr algn="ctr"/>
                      <a:r>
                        <a:rPr lang="en-US" sz="900" dirty="0">
                          <a:solidFill>
                            <a:srgbClr val="000000"/>
                          </a:solidFill>
                          <a:effectLst/>
                          <a:latin typeface="Trebuchet MS" panose="020B0603020202020204" pitchFamily="34" charset="0"/>
                        </a:rPr>
                        <a:t>11</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15</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26</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18.18%</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20.00%</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19.23%</a:t>
                      </a:r>
                    </a:p>
                  </a:txBody>
                  <a:tcPr marL="34861" marR="34861" marT="18157" marB="14525" anchor="ctr">
                    <a:lnL>
                      <a:noFill/>
                    </a:lnL>
                    <a:lnR>
                      <a:noFill/>
                    </a:lnR>
                    <a:lnT>
                      <a:noFill/>
                    </a:lnT>
                    <a:lnB>
                      <a:noFill/>
                    </a:lnB>
                    <a:solidFill>
                      <a:srgbClr val="DDDDDD"/>
                    </a:solidFill>
                  </a:tcPr>
                </a:tc>
                <a:extLst>
                  <a:ext uri="{0D108BD9-81ED-4DB2-BD59-A6C34878D82A}">
                    <a16:rowId xmlns:a16="http://schemas.microsoft.com/office/drawing/2014/main" val="2973935834"/>
                  </a:ext>
                </a:extLst>
              </a:tr>
              <a:tr h="275500">
                <a:tc>
                  <a:txBody>
                    <a:bodyPr/>
                    <a:lstStyle/>
                    <a:p>
                      <a:pPr algn="l"/>
                      <a:r>
                        <a:rPr lang="en-US" sz="900" b="1">
                          <a:solidFill>
                            <a:srgbClr val="000000"/>
                          </a:solidFill>
                          <a:effectLst/>
                          <a:latin typeface="Trebuchet MS" panose="020B0603020202020204" pitchFamily="34" charset="0"/>
                        </a:rPr>
                        <a:t>Egypt</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12</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15</a:t>
                      </a:r>
                    </a:p>
                  </a:txBody>
                  <a:tcPr marL="34861" marR="34861" marT="18157" marB="14525" anchor="ctr">
                    <a:lnL>
                      <a:noFill/>
                    </a:lnL>
                    <a:lnR>
                      <a:noFill/>
                    </a:lnR>
                    <a:lnT>
                      <a:noFill/>
                    </a:lnT>
                    <a:lnB>
                      <a:noFill/>
                    </a:lnB>
                    <a:solidFill>
                      <a:srgbClr val="B2B2B2"/>
                    </a:solidFill>
                  </a:tcPr>
                </a:tc>
                <a:tc>
                  <a:txBody>
                    <a:bodyPr/>
                    <a:lstStyle/>
                    <a:p>
                      <a:pPr algn="ctr"/>
                      <a:r>
                        <a:rPr lang="en-US" sz="900" dirty="0">
                          <a:solidFill>
                            <a:srgbClr val="000000"/>
                          </a:solidFill>
                          <a:effectLst/>
                          <a:latin typeface="Trebuchet MS" panose="020B0603020202020204" pitchFamily="34" charset="0"/>
                        </a:rPr>
                        <a:t>27</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11</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13</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24</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9.09%</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15.38%</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12.50%</a:t>
                      </a:r>
                    </a:p>
                  </a:txBody>
                  <a:tcPr marL="34861" marR="34861" marT="18157" marB="14525" anchor="ctr">
                    <a:lnL>
                      <a:noFill/>
                    </a:lnL>
                    <a:lnR>
                      <a:noFill/>
                    </a:lnR>
                    <a:lnT>
                      <a:noFill/>
                    </a:lnT>
                    <a:lnB>
                      <a:noFill/>
                    </a:lnB>
                    <a:solidFill>
                      <a:srgbClr val="B2B2B2"/>
                    </a:solidFill>
                  </a:tcPr>
                </a:tc>
                <a:extLst>
                  <a:ext uri="{0D108BD9-81ED-4DB2-BD59-A6C34878D82A}">
                    <a16:rowId xmlns:a16="http://schemas.microsoft.com/office/drawing/2014/main" val="894594892"/>
                  </a:ext>
                </a:extLst>
              </a:tr>
              <a:tr h="194513">
                <a:tc>
                  <a:txBody>
                    <a:bodyPr/>
                    <a:lstStyle/>
                    <a:p>
                      <a:pPr algn="l"/>
                      <a:r>
                        <a:rPr lang="en-US" sz="900" b="1">
                          <a:solidFill>
                            <a:srgbClr val="000000"/>
                          </a:solidFill>
                          <a:effectLst/>
                          <a:latin typeface="Trebuchet MS" panose="020B0603020202020204" pitchFamily="34" charset="0"/>
                        </a:rPr>
                        <a:t>Ghana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13</a:t>
                      </a:r>
                    </a:p>
                  </a:txBody>
                  <a:tcPr marL="34861" marR="34861" marT="18157" marB="14525" anchor="ctr">
                    <a:lnL>
                      <a:noFill/>
                    </a:lnL>
                    <a:lnR>
                      <a:noFill/>
                    </a:lnR>
                    <a:lnT>
                      <a:noFill/>
                    </a:lnT>
                    <a:lnB>
                      <a:noFill/>
                    </a:lnB>
                    <a:solidFill>
                      <a:srgbClr val="DDDDDD"/>
                    </a:solidFill>
                  </a:tcPr>
                </a:tc>
                <a:tc>
                  <a:txBody>
                    <a:bodyPr/>
                    <a:lstStyle/>
                    <a:p>
                      <a:pPr algn="ctr"/>
                      <a:r>
                        <a:rPr lang="en-US" sz="900" dirty="0">
                          <a:solidFill>
                            <a:srgbClr val="000000"/>
                          </a:solidFill>
                          <a:effectLst/>
                          <a:latin typeface="Trebuchet MS" panose="020B0603020202020204" pitchFamily="34" charset="0"/>
                        </a:rPr>
                        <a:t>26</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12</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25</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8.33%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0.00%</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4.00%</a:t>
                      </a:r>
                    </a:p>
                  </a:txBody>
                  <a:tcPr marL="34861" marR="34861" marT="18157" marB="14525" anchor="ctr">
                    <a:lnL>
                      <a:noFill/>
                    </a:lnL>
                    <a:lnR>
                      <a:noFill/>
                    </a:lnR>
                    <a:lnT>
                      <a:noFill/>
                    </a:lnT>
                    <a:lnB>
                      <a:noFill/>
                    </a:lnB>
                    <a:solidFill>
                      <a:srgbClr val="DDDDDD"/>
                    </a:solidFill>
                  </a:tcPr>
                </a:tc>
                <a:extLst>
                  <a:ext uri="{0D108BD9-81ED-4DB2-BD59-A6C34878D82A}">
                    <a16:rowId xmlns:a16="http://schemas.microsoft.com/office/drawing/2014/main" val="1275326019"/>
                  </a:ext>
                </a:extLst>
              </a:tr>
              <a:tr h="194513">
                <a:tc>
                  <a:txBody>
                    <a:bodyPr/>
                    <a:lstStyle/>
                    <a:p>
                      <a:pPr algn="l"/>
                      <a:r>
                        <a:rPr lang="en-US" sz="900" b="1">
                          <a:solidFill>
                            <a:srgbClr val="000000"/>
                          </a:solidFill>
                          <a:effectLst/>
                          <a:latin typeface="Trebuchet MS" panose="020B0603020202020204" pitchFamily="34" charset="0"/>
                        </a:rPr>
                        <a:t>Algeria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22</a:t>
                      </a:r>
                    </a:p>
                  </a:txBody>
                  <a:tcPr marL="34861" marR="34861" marT="18157" marB="14525" anchor="ctr">
                    <a:lnL>
                      <a:noFill/>
                    </a:lnL>
                    <a:lnR>
                      <a:noFill/>
                    </a:lnR>
                    <a:lnT>
                      <a:noFill/>
                    </a:lnT>
                    <a:lnB>
                      <a:noFill/>
                    </a:lnB>
                    <a:solidFill>
                      <a:srgbClr val="B2B2B2"/>
                    </a:solidFill>
                  </a:tcPr>
                </a:tc>
                <a:tc>
                  <a:txBody>
                    <a:bodyPr/>
                    <a:lstStyle/>
                    <a:p>
                      <a:pPr algn="ctr"/>
                      <a:r>
                        <a:rPr lang="en-US" sz="900" dirty="0">
                          <a:solidFill>
                            <a:srgbClr val="000000"/>
                          </a:solidFill>
                          <a:effectLst/>
                          <a:latin typeface="Trebuchet MS" panose="020B0603020202020204" pitchFamily="34" charset="0"/>
                        </a:rPr>
                        <a:t>24</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2</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22</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24</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0.00%</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0.00%</a:t>
                      </a:r>
                    </a:p>
                  </a:txBody>
                  <a:tcPr marL="34861" marR="34861" marT="18157" marB="14525" anchor="ctr">
                    <a:lnL>
                      <a:noFill/>
                    </a:lnL>
                    <a:lnR>
                      <a:noFill/>
                    </a:lnR>
                    <a:lnT>
                      <a:noFill/>
                    </a:lnT>
                    <a:lnB>
                      <a:noFill/>
                    </a:lnB>
                    <a:solidFill>
                      <a:srgbClr val="B2B2B2"/>
                    </a:solidFill>
                  </a:tcPr>
                </a:tc>
                <a:tc>
                  <a:txBody>
                    <a:bodyPr/>
                    <a:lstStyle/>
                    <a:p>
                      <a:pPr algn="ctr"/>
                      <a:r>
                        <a:rPr lang="en-US" sz="900">
                          <a:solidFill>
                            <a:srgbClr val="000000"/>
                          </a:solidFill>
                          <a:effectLst/>
                          <a:latin typeface="Trebuchet MS" panose="020B0603020202020204" pitchFamily="34" charset="0"/>
                        </a:rPr>
                        <a:t>0.00%</a:t>
                      </a:r>
                    </a:p>
                  </a:txBody>
                  <a:tcPr marL="34861" marR="34861" marT="18157" marB="14525" anchor="ctr">
                    <a:lnL>
                      <a:noFill/>
                    </a:lnL>
                    <a:lnR>
                      <a:noFill/>
                    </a:lnR>
                    <a:lnT>
                      <a:noFill/>
                    </a:lnT>
                    <a:lnB>
                      <a:noFill/>
                    </a:lnB>
                    <a:solidFill>
                      <a:srgbClr val="B2B2B2"/>
                    </a:solidFill>
                  </a:tcPr>
                </a:tc>
                <a:extLst>
                  <a:ext uri="{0D108BD9-81ED-4DB2-BD59-A6C34878D82A}">
                    <a16:rowId xmlns:a16="http://schemas.microsoft.com/office/drawing/2014/main" val="4027255868"/>
                  </a:ext>
                </a:extLst>
              </a:tr>
              <a:tr h="275500">
                <a:tc>
                  <a:txBody>
                    <a:bodyPr/>
                    <a:lstStyle/>
                    <a:p>
                      <a:pPr algn="l"/>
                      <a:r>
                        <a:rPr lang="en-US" sz="900" b="1">
                          <a:solidFill>
                            <a:srgbClr val="000000"/>
                          </a:solidFill>
                          <a:effectLst/>
                          <a:latin typeface="Trebuchet MS" panose="020B0603020202020204" pitchFamily="34" charset="0"/>
                        </a:rPr>
                        <a:t>Nigeria</a:t>
                      </a:r>
                      <a:endParaRPr lang="en-US" sz="900">
                        <a:solidFill>
                          <a:srgbClr val="000000"/>
                        </a:solidFill>
                        <a:effectLst/>
                        <a:latin typeface="Trebuchet MS" panose="020B0603020202020204" pitchFamily="34" charset="0"/>
                      </a:endParaRP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4</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3</a:t>
                      </a:r>
                    </a:p>
                  </a:txBody>
                  <a:tcPr marL="34861" marR="34861" marT="18157" marB="14525" anchor="ctr">
                    <a:lnL>
                      <a:noFill/>
                    </a:lnL>
                    <a:lnR>
                      <a:noFill/>
                    </a:lnR>
                    <a:lnT>
                      <a:noFill/>
                    </a:lnT>
                    <a:lnB>
                      <a:noFill/>
                    </a:lnB>
                    <a:solidFill>
                      <a:srgbClr val="DDDDDD"/>
                    </a:solidFill>
                  </a:tcPr>
                </a:tc>
                <a:tc>
                  <a:txBody>
                    <a:bodyPr/>
                    <a:lstStyle/>
                    <a:p>
                      <a:pPr algn="ctr"/>
                      <a:r>
                        <a:rPr lang="en-US" sz="900" dirty="0">
                          <a:solidFill>
                            <a:srgbClr val="000000"/>
                          </a:solidFill>
                          <a:effectLst/>
                          <a:latin typeface="Trebuchet MS" panose="020B0603020202020204" pitchFamily="34" charset="0"/>
                        </a:rPr>
                        <a:t>7</a:t>
                      </a:r>
                    </a:p>
                  </a:txBody>
                  <a:tcPr marL="34861" marR="34861" marT="18157" marB="14525" anchor="ctr">
                    <a:lnL>
                      <a:noFill/>
                    </a:lnL>
                    <a:lnR>
                      <a:noFill/>
                    </a:lnR>
                    <a:lnT>
                      <a:noFill/>
                    </a:lnT>
                    <a:lnB>
                      <a:noFill/>
                    </a:lnB>
                    <a:solidFill>
                      <a:schemeClr val="bg1"/>
                    </a:solidFill>
                  </a:tcPr>
                </a:tc>
                <a:tc>
                  <a:txBody>
                    <a:bodyPr/>
                    <a:lstStyle/>
                    <a:p>
                      <a:pPr algn="ctr"/>
                      <a:r>
                        <a:rPr lang="en-US" sz="900">
                          <a:solidFill>
                            <a:srgbClr val="000000"/>
                          </a:solidFill>
                          <a:effectLst/>
                          <a:latin typeface="Trebuchet MS" panose="020B0603020202020204" pitchFamily="34" charset="0"/>
                        </a:rPr>
                        <a:t>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6</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33.33%</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0.00%</a:t>
                      </a:r>
                    </a:p>
                  </a:txBody>
                  <a:tcPr marL="34861" marR="34861" marT="18157" marB="14525" anchor="ctr">
                    <a:lnL>
                      <a:noFill/>
                    </a:lnL>
                    <a:lnR>
                      <a:noFill/>
                    </a:lnR>
                    <a:lnT>
                      <a:noFill/>
                    </a:lnT>
                    <a:lnB>
                      <a:noFill/>
                    </a:lnB>
                    <a:solidFill>
                      <a:srgbClr val="DDDDDD"/>
                    </a:solidFill>
                  </a:tcPr>
                </a:tc>
                <a:tc>
                  <a:txBody>
                    <a:bodyPr/>
                    <a:lstStyle/>
                    <a:p>
                      <a:pPr algn="ctr"/>
                      <a:r>
                        <a:rPr lang="en-US" sz="900">
                          <a:solidFill>
                            <a:srgbClr val="000000"/>
                          </a:solidFill>
                          <a:effectLst/>
                          <a:latin typeface="Trebuchet MS" panose="020B0603020202020204" pitchFamily="34" charset="0"/>
                        </a:rPr>
                        <a:t>16.67%</a:t>
                      </a:r>
                    </a:p>
                  </a:txBody>
                  <a:tcPr marL="34861" marR="34861" marT="18157" marB="14525" anchor="ctr">
                    <a:lnL>
                      <a:noFill/>
                    </a:lnL>
                    <a:lnR>
                      <a:noFill/>
                    </a:lnR>
                    <a:lnT>
                      <a:noFill/>
                    </a:lnT>
                    <a:lnB>
                      <a:noFill/>
                    </a:lnB>
                    <a:solidFill>
                      <a:srgbClr val="DDDDDD"/>
                    </a:solidFill>
                  </a:tcPr>
                </a:tc>
                <a:extLst>
                  <a:ext uri="{0D108BD9-81ED-4DB2-BD59-A6C34878D82A}">
                    <a16:rowId xmlns:a16="http://schemas.microsoft.com/office/drawing/2014/main" val="4291138631"/>
                  </a:ext>
                </a:extLst>
              </a:tr>
              <a:tr h="275500">
                <a:tc>
                  <a:txBody>
                    <a:bodyPr/>
                    <a:lstStyle/>
                    <a:p>
                      <a:pPr algn="l"/>
                      <a:r>
                        <a:rPr lang="en-US" sz="900" b="1">
                          <a:solidFill>
                            <a:srgbClr val="FFFFFF"/>
                          </a:solidFill>
                          <a:effectLst/>
                          <a:latin typeface="Trebuchet MS" panose="020B0603020202020204" pitchFamily="34" charset="0"/>
                        </a:rPr>
                        <a:t>Africa average</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38</a:t>
                      </a:r>
                    </a:p>
                  </a:txBody>
                  <a:tcPr marL="34861" marR="34861" marT="18157" marB="14525" anchor="ctr">
                    <a:lnL>
                      <a:noFill/>
                    </a:lnL>
                    <a:lnR>
                      <a:noFill/>
                    </a:lnR>
                    <a:lnT>
                      <a:noFill/>
                    </a:lnT>
                    <a:lnB>
                      <a:noFill/>
                    </a:lnB>
                    <a:solidFill>
                      <a:srgbClr val="83C229"/>
                    </a:solidFill>
                  </a:tcPr>
                </a:tc>
                <a:tc>
                  <a:txBody>
                    <a:bodyPr/>
                    <a:lstStyle/>
                    <a:p>
                      <a:pPr algn="ctr"/>
                      <a:r>
                        <a:rPr lang="en-US" sz="900" b="1" dirty="0">
                          <a:solidFill>
                            <a:srgbClr val="FFFFFF"/>
                          </a:solidFill>
                          <a:effectLst/>
                          <a:latin typeface="Trebuchet MS" panose="020B0603020202020204" pitchFamily="34" charset="0"/>
                        </a:rPr>
                        <a:t>17</a:t>
                      </a:r>
                    </a:p>
                  </a:txBody>
                  <a:tcPr marL="34861" marR="34861" marT="18157" marB="14525" anchor="ctr">
                    <a:lnL>
                      <a:noFill/>
                    </a:lnL>
                    <a:lnR>
                      <a:noFill/>
                    </a:lnR>
                    <a:lnT>
                      <a:noFill/>
                    </a:lnT>
                    <a:lnB>
                      <a:noFill/>
                    </a:lnB>
                    <a:solidFill>
                      <a:srgbClr val="83C229"/>
                    </a:solidFill>
                  </a:tcPr>
                </a:tc>
                <a:tc>
                  <a:txBody>
                    <a:bodyPr/>
                    <a:lstStyle/>
                    <a:p>
                      <a:pPr algn="ctr"/>
                      <a:r>
                        <a:rPr lang="en-US" sz="900" b="1" i="0" u="none" strike="noStrike" cap="none" dirty="0">
                          <a:solidFill>
                            <a:srgbClr val="FFFFFF"/>
                          </a:solidFill>
                          <a:effectLst/>
                          <a:latin typeface="Trebuchet MS" panose="020B0603020202020204" pitchFamily="34" charset="0"/>
                          <a:ea typeface="+mn-ea"/>
                          <a:cs typeface="+mn-cs"/>
                          <a:sym typeface="Arial"/>
                        </a:rPr>
                        <a:t>55</a:t>
                      </a:r>
                    </a:p>
                  </a:txBody>
                  <a:tcPr marL="34861" marR="34861" marT="18157" marB="14525" anchor="ctr">
                    <a:lnL>
                      <a:noFill/>
                    </a:lnL>
                    <a:lnR>
                      <a:noFill/>
                    </a:lnR>
                    <a:lnT>
                      <a:noFill/>
                    </a:lnT>
                    <a:lnB>
                      <a:noFill/>
                    </a:lnB>
                    <a:solidFill>
                      <a:schemeClr val="accent3"/>
                    </a:solidFill>
                  </a:tcPr>
                </a:tc>
                <a:tc>
                  <a:txBody>
                    <a:bodyPr/>
                    <a:lstStyle/>
                    <a:p>
                      <a:pPr algn="ctr"/>
                      <a:r>
                        <a:rPr lang="en-US" sz="900" b="1">
                          <a:solidFill>
                            <a:srgbClr val="FFFFFF"/>
                          </a:solidFill>
                          <a:effectLst/>
                          <a:latin typeface="Trebuchet MS" panose="020B0603020202020204" pitchFamily="34" charset="0"/>
                        </a:rPr>
                        <a:t>31</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14</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45</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22.58%</a:t>
                      </a:r>
                    </a:p>
                  </a:txBody>
                  <a:tcPr marL="34861" marR="34861" marT="18157" marB="14525" anchor="ctr">
                    <a:lnL>
                      <a:noFill/>
                    </a:lnL>
                    <a:lnR>
                      <a:noFill/>
                    </a:lnR>
                    <a:lnT>
                      <a:noFill/>
                    </a:lnT>
                    <a:lnB>
                      <a:noFill/>
                    </a:lnB>
                    <a:solidFill>
                      <a:srgbClr val="83C229"/>
                    </a:solidFill>
                  </a:tcPr>
                </a:tc>
                <a:tc>
                  <a:txBody>
                    <a:bodyPr/>
                    <a:lstStyle/>
                    <a:p>
                      <a:pPr algn="ctr"/>
                      <a:r>
                        <a:rPr lang="en-US" sz="900" b="1">
                          <a:solidFill>
                            <a:srgbClr val="FFFFFF"/>
                          </a:solidFill>
                          <a:effectLst/>
                          <a:latin typeface="Trebuchet MS" panose="020B0603020202020204" pitchFamily="34" charset="0"/>
                        </a:rPr>
                        <a:t>21.43%</a:t>
                      </a:r>
                    </a:p>
                  </a:txBody>
                  <a:tcPr marL="34861" marR="34861" marT="18157" marB="14525" anchor="ctr">
                    <a:lnL>
                      <a:noFill/>
                    </a:lnL>
                    <a:lnR>
                      <a:noFill/>
                    </a:lnR>
                    <a:lnT>
                      <a:noFill/>
                    </a:lnT>
                    <a:lnB>
                      <a:noFill/>
                    </a:lnB>
                    <a:solidFill>
                      <a:srgbClr val="83C229"/>
                    </a:solidFill>
                  </a:tcPr>
                </a:tc>
                <a:tc>
                  <a:txBody>
                    <a:bodyPr/>
                    <a:lstStyle/>
                    <a:p>
                      <a:pPr algn="ctr"/>
                      <a:r>
                        <a:rPr lang="en-US" sz="900" b="1" dirty="0">
                          <a:solidFill>
                            <a:srgbClr val="FFFFFF"/>
                          </a:solidFill>
                          <a:effectLst/>
                          <a:latin typeface="Trebuchet MS" panose="020B0603020202020204" pitchFamily="34" charset="0"/>
                        </a:rPr>
                        <a:t>22.22%</a:t>
                      </a:r>
                    </a:p>
                  </a:txBody>
                  <a:tcPr marL="34861" marR="34861" marT="18157" marB="14525" anchor="ctr">
                    <a:lnL>
                      <a:noFill/>
                    </a:lnL>
                    <a:lnR>
                      <a:noFill/>
                    </a:lnR>
                    <a:lnT>
                      <a:noFill/>
                    </a:lnT>
                    <a:lnB>
                      <a:noFill/>
                    </a:lnB>
                    <a:solidFill>
                      <a:srgbClr val="83C229"/>
                    </a:solidFill>
                  </a:tcPr>
                </a:tc>
                <a:extLst>
                  <a:ext uri="{0D108BD9-81ED-4DB2-BD59-A6C34878D82A}">
                    <a16:rowId xmlns:a16="http://schemas.microsoft.com/office/drawing/2014/main" val="4289519345"/>
                  </a:ext>
                </a:extLst>
              </a:tr>
            </a:tbl>
          </a:graphicData>
        </a:graphic>
      </p:graphicFrame>
      <p:sp>
        <p:nvSpPr>
          <p:cNvPr id="5" name="Rectangle 4"/>
          <p:cNvSpPr/>
          <p:nvPr/>
        </p:nvSpPr>
        <p:spPr>
          <a:xfrm>
            <a:off x="152400" y="4552950"/>
            <a:ext cx="4577046" cy="707886"/>
          </a:xfrm>
          <a:prstGeom prst="rect">
            <a:avLst/>
          </a:prstGeom>
        </p:spPr>
        <p:txBody>
          <a:bodyPr wrap="square">
            <a:spAutoFit/>
          </a:bodyPr>
          <a:lstStyle/>
          <a:p>
            <a:pPr lvl="0">
              <a:defRPr/>
            </a:pPr>
            <a:r>
              <a:rPr lang="en-US" sz="2000" b="1" dirty="0">
                <a:solidFill>
                  <a:schemeClr val="tx1"/>
                </a:solidFill>
                <a:latin typeface="Caveat" panose="020B0604020202020204" charset="0"/>
                <a:cs typeface="Caveat" panose="020B0604020202020204" charset="0"/>
              </a:rPr>
              <a:t>Insurance density (the ratio of premiums to population (per capita premium).</a:t>
            </a:r>
            <a:endParaRPr lang="en-US" sz="2000" b="1" dirty="0">
              <a:latin typeface="Caveat" panose="020B0604020202020204" charset="0"/>
              <a:cs typeface="Caveat" panose="020B0604020202020204" charset="0"/>
            </a:endParaRPr>
          </a:p>
        </p:txBody>
      </p:sp>
    </p:spTree>
    <p:extLst>
      <p:ext uri="{BB962C8B-B14F-4D97-AF65-F5344CB8AC3E}">
        <p14:creationId xmlns:p14="http://schemas.microsoft.com/office/powerpoint/2010/main" val="3540718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at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20473</TotalTime>
  <Words>2142</Words>
  <Application>Microsoft Office PowerPoint</Application>
  <PresentationFormat>On-screen Show (16:9)</PresentationFormat>
  <Paragraphs>363</Paragraphs>
  <Slides>38</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Symbol</vt:lpstr>
      <vt:lpstr>Trebuchet MS</vt:lpstr>
      <vt:lpstr>Agency FB</vt:lpstr>
      <vt:lpstr>Calibri</vt:lpstr>
      <vt:lpstr>Wingdings</vt:lpstr>
      <vt:lpstr>Amatic SC</vt:lpstr>
      <vt:lpstr>Caveat</vt:lpstr>
      <vt:lpstr>FrankRuehl</vt:lpstr>
      <vt:lpstr>Times New Roman</vt:lpstr>
      <vt:lpstr>Arial</vt:lpstr>
      <vt:lpstr>Kate template</vt:lpstr>
      <vt:lpstr>PowerPoint Presentation</vt:lpstr>
      <vt:lpstr>Brief Profile : Fikru Tsegaye wordofa</vt:lpstr>
      <vt:lpstr>Outline </vt:lpstr>
      <vt:lpstr>PowerPoint Presentation</vt:lpstr>
      <vt:lpstr>PowerPoint Presentation</vt:lpstr>
      <vt:lpstr>PowerPoint Presentation</vt:lpstr>
      <vt:lpstr>PowerPoint Presentation</vt:lpstr>
      <vt:lpstr>PowerPoint Presentation</vt:lpstr>
      <vt:lpstr>African insurance density: </vt:lpstr>
      <vt:lpstr>Absence of Insurance products/channels</vt:lpstr>
      <vt:lpstr>PowerPoint Presentation</vt:lpstr>
      <vt:lpstr>PowerPoint Presentation</vt:lpstr>
      <vt:lpstr>Insurance Regulators as Market Developers</vt:lpstr>
      <vt:lpstr>PowerPoint Presentation</vt:lpstr>
      <vt:lpstr>PowerPoint Presentation</vt:lpstr>
      <vt:lpstr>PowerPoint Presentation</vt:lpstr>
      <vt:lpstr>PowerPoint Presentation</vt:lpstr>
      <vt:lpstr>The Approach used so far to create harmonized insurance regulation: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“ድር ቢያብር ኣንበሳ ያስር.”</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FIKRU TSEGAYE</dc:creator>
  <cp:lastModifiedBy>Fikru</cp:lastModifiedBy>
  <cp:revision>1361</cp:revision>
  <dcterms:modified xsi:type="dcterms:W3CDTF">2024-10-15T00:20:08Z</dcterms:modified>
</cp:coreProperties>
</file>