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Lst>
  <p:notesMasterIdLst>
    <p:notesMasterId r:id="rId36"/>
  </p:notesMasterIdLst>
  <p:sldIdLst>
    <p:sldId id="257" r:id="rId6"/>
    <p:sldId id="319" r:id="rId7"/>
    <p:sldId id="317" r:id="rId8"/>
    <p:sldId id="320" r:id="rId9"/>
    <p:sldId id="476" r:id="rId10"/>
    <p:sldId id="636" r:id="rId11"/>
    <p:sldId id="651" r:id="rId12"/>
    <p:sldId id="637" r:id="rId13"/>
    <p:sldId id="643" r:id="rId14"/>
    <p:sldId id="271" r:id="rId15"/>
    <p:sldId id="641" r:id="rId16"/>
    <p:sldId id="644" r:id="rId17"/>
    <p:sldId id="639" r:id="rId18"/>
    <p:sldId id="413" r:id="rId19"/>
    <p:sldId id="635" r:id="rId20"/>
    <p:sldId id="411" r:id="rId21"/>
    <p:sldId id="645" r:id="rId22"/>
    <p:sldId id="646" r:id="rId23"/>
    <p:sldId id="648" r:id="rId24"/>
    <p:sldId id="656" r:id="rId25"/>
    <p:sldId id="655" r:id="rId26"/>
    <p:sldId id="615" r:id="rId27"/>
    <p:sldId id="649" r:id="rId28"/>
    <p:sldId id="647" r:id="rId29"/>
    <p:sldId id="653" r:id="rId30"/>
    <p:sldId id="628" r:id="rId31"/>
    <p:sldId id="630" r:id="rId32"/>
    <p:sldId id="654" r:id="rId33"/>
    <p:sldId id="315" r:id="rId34"/>
    <p:sldId id="47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551DED-DD9D-4993-A1A4-F470EF8CFFBD}" v="2" dt="2024-10-11T14:46:24.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0" autoAdjust="0"/>
    <p:restoredTop sz="94660"/>
  </p:normalViewPr>
  <p:slideViewPr>
    <p:cSldViewPr snapToGrid="0">
      <p:cViewPr varScale="1">
        <p:scale>
          <a:sx n="95" d="100"/>
          <a:sy n="95" d="100"/>
        </p:scale>
        <p:origin x="7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DC1E6C-CF58-4079-B41A-2E1C08E014AE}"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GH"/>
        </a:p>
      </dgm:t>
    </dgm:pt>
    <dgm:pt modelId="{F99AF3CD-2DE5-4EC6-B457-7686902C6273}">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2000" b="1" dirty="0">
              <a:solidFill>
                <a:schemeClr val="tx1"/>
              </a:solidFill>
            </a:rPr>
            <a:t>4. AfCFTA Regulatory Framework for Financial Services</a:t>
          </a:r>
          <a:endParaRPr lang="en-GH" sz="2000" b="1" dirty="0">
            <a:solidFill>
              <a:schemeClr val="tx1"/>
            </a:solidFill>
          </a:endParaRPr>
        </a:p>
      </dgm:t>
    </dgm:pt>
    <dgm:pt modelId="{D1EC7679-3066-4D35-AAD5-6C956E778F82}" type="parTrans" cxnId="{A60E8CB0-7048-4C8B-A400-96F0602FC1BE}">
      <dgm:prSet/>
      <dgm:spPr/>
      <dgm:t>
        <a:bodyPr/>
        <a:lstStyle/>
        <a:p>
          <a:endParaRPr lang="en-GH"/>
        </a:p>
      </dgm:t>
    </dgm:pt>
    <dgm:pt modelId="{708B5DF8-5D2D-4E94-B9EC-F80D713B254F}" type="sibTrans" cxnId="{A60E8CB0-7048-4C8B-A400-96F0602FC1BE}">
      <dgm:prSet/>
      <dgm:spPr/>
      <dgm:t>
        <a:bodyPr/>
        <a:lstStyle/>
        <a:p>
          <a:endParaRPr lang="en-GH"/>
        </a:p>
      </dgm:t>
    </dgm:pt>
    <dgm:pt modelId="{E34A760F-1EB1-4E23-82FC-92667198E99D}">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2000" b="1" dirty="0">
              <a:solidFill>
                <a:schemeClr val="tx1"/>
              </a:solidFill>
            </a:rPr>
            <a:t>5. Challenges and Opportunities</a:t>
          </a:r>
          <a:endParaRPr lang="en-GH" sz="2000" b="1" dirty="0">
            <a:solidFill>
              <a:schemeClr val="tx1"/>
            </a:solidFill>
          </a:endParaRPr>
        </a:p>
      </dgm:t>
    </dgm:pt>
    <dgm:pt modelId="{9C48B005-A7EB-4B0A-A5D2-7CCFF924EAD3}" type="parTrans" cxnId="{063917E0-F3BB-4DB8-8E95-D0B31D62ED4B}">
      <dgm:prSet/>
      <dgm:spPr/>
      <dgm:t>
        <a:bodyPr/>
        <a:lstStyle/>
        <a:p>
          <a:endParaRPr lang="en-GH"/>
        </a:p>
      </dgm:t>
    </dgm:pt>
    <dgm:pt modelId="{70592951-DC51-4D2A-90CE-611E32EA07ED}" type="sibTrans" cxnId="{063917E0-F3BB-4DB8-8E95-D0B31D62ED4B}">
      <dgm:prSet/>
      <dgm:spPr/>
      <dgm:t>
        <a:bodyPr/>
        <a:lstStyle/>
        <a:p>
          <a:endParaRPr lang="en-GH"/>
        </a:p>
      </dgm:t>
    </dgm:pt>
    <dgm:pt modelId="{25F5BBF7-F7F2-4236-BA37-4063A2A60641}">
      <dgm:prSet custT="1">
        <dgm:style>
          <a:lnRef idx="0">
            <a:schemeClr val="accent6"/>
          </a:lnRef>
          <a:fillRef idx="3">
            <a:schemeClr val="accent6"/>
          </a:fillRef>
          <a:effectRef idx="3">
            <a:schemeClr val="accent6"/>
          </a:effectRef>
          <a:fontRef idx="minor">
            <a:schemeClr val="lt1"/>
          </a:fontRef>
        </dgm:style>
      </dgm:prSet>
      <dgm:spPr/>
      <dgm:t>
        <a:bodyPr/>
        <a:lstStyle/>
        <a:p>
          <a:r>
            <a:rPr lang="en-US" sz="2000" b="1" dirty="0">
              <a:solidFill>
                <a:schemeClr val="tx1"/>
              </a:solidFill>
            </a:rPr>
            <a:t>2. AfCFTA Protocol on Trade in Services</a:t>
          </a:r>
          <a:endParaRPr lang="en-GH" sz="2000" b="1" dirty="0">
            <a:solidFill>
              <a:schemeClr val="tx1"/>
            </a:solidFill>
          </a:endParaRPr>
        </a:p>
      </dgm:t>
    </dgm:pt>
    <dgm:pt modelId="{CC41BB76-EF51-4536-A927-28698DD82793}" type="parTrans" cxnId="{79683DB7-5AE5-4E8A-B37F-BC72991E3AEC}">
      <dgm:prSet/>
      <dgm:spPr/>
      <dgm:t>
        <a:bodyPr/>
        <a:lstStyle/>
        <a:p>
          <a:endParaRPr lang="en-GH"/>
        </a:p>
      </dgm:t>
    </dgm:pt>
    <dgm:pt modelId="{A6C2B788-C43E-4F9F-B4B9-02EE312A2DDB}" type="sibTrans" cxnId="{79683DB7-5AE5-4E8A-B37F-BC72991E3AEC}">
      <dgm:prSet/>
      <dgm:spPr/>
      <dgm:t>
        <a:bodyPr/>
        <a:lstStyle/>
        <a:p>
          <a:endParaRPr lang="en-GH"/>
        </a:p>
      </dgm:t>
    </dgm:pt>
    <dgm:pt modelId="{B4079538-739C-4D60-8788-0C24CADB01B8}">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2000" b="1">
              <a:solidFill>
                <a:schemeClr val="tx1"/>
              </a:solidFill>
            </a:rPr>
            <a:t>1. Background</a:t>
          </a:r>
          <a:endParaRPr lang="en-GH" sz="2000" b="1" dirty="0">
            <a:solidFill>
              <a:schemeClr val="tx1"/>
            </a:solidFill>
          </a:endParaRPr>
        </a:p>
      </dgm:t>
    </dgm:pt>
    <dgm:pt modelId="{9F463CB6-0DF6-4A78-93AF-8CEF0D7DB223}" type="sibTrans" cxnId="{85F5C253-4FCB-4C1C-9156-D5DCF9A05F8C}">
      <dgm:prSet/>
      <dgm:spPr/>
      <dgm:t>
        <a:bodyPr/>
        <a:lstStyle/>
        <a:p>
          <a:endParaRPr lang="en-GH"/>
        </a:p>
      </dgm:t>
    </dgm:pt>
    <dgm:pt modelId="{275C6207-239B-45E4-AEE0-36CBDEC821D8}" type="parTrans" cxnId="{85F5C253-4FCB-4C1C-9156-D5DCF9A05F8C}">
      <dgm:prSet/>
      <dgm:spPr/>
      <dgm:t>
        <a:bodyPr/>
        <a:lstStyle/>
        <a:p>
          <a:endParaRPr lang="en-GH"/>
        </a:p>
      </dgm:t>
    </dgm:pt>
    <dgm:pt modelId="{E44D9DE8-89D9-48B4-AF08-63870169950A}">
      <dgm:prSet custT="1">
        <dgm:style>
          <a:lnRef idx="0">
            <a:schemeClr val="accent6"/>
          </a:lnRef>
          <a:fillRef idx="3">
            <a:schemeClr val="accent6"/>
          </a:fillRef>
          <a:effectRef idx="3">
            <a:schemeClr val="accent6"/>
          </a:effectRef>
          <a:fontRef idx="minor">
            <a:schemeClr val="lt1"/>
          </a:fontRef>
        </dgm:style>
      </dgm:prSet>
      <dgm:spPr/>
      <dgm:t>
        <a:bodyPr/>
        <a:lstStyle/>
        <a:p>
          <a:r>
            <a:rPr lang="en-US" sz="2000" b="1" dirty="0">
              <a:solidFill>
                <a:schemeClr val="tx1"/>
              </a:solidFill>
            </a:rPr>
            <a:t>6. Way Forward </a:t>
          </a:r>
          <a:endParaRPr lang="en-GH" sz="2000" b="1" dirty="0">
            <a:solidFill>
              <a:schemeClr val="tx1"/>
            </a:solidFill>
          </a:endParaRPr>
        </a:p>
      </dgm:t>
    </dgm:pt>
    <dgm:pt modelId="{7396B52C-35D2-4372-B068-067396ED5CDD}" type="sibTrans" cxnId="{3D452473-4E86-419C-B82A-3C32584F351A}">
      <dgm:prSet/>
      <dgm:spPr/>
      <dgm:t>
        <a:bodyPr/>
        <a:lstStyle/>
        <a:p>
          <a:endParaRPr lang="en-GH"/>
        </a:p>
      </dgm:t>
    </dgm:pt>
    <dgm:pt modelId="{838604D3-9FA4-42A2-B085-81841A74CDEC}" type="parTrans" cxnId="{3D452473-4E86-419C-B82A-3C32584F351A}">
      <dgm:prSet/>
      <dgm:spPr/>
      <dgm:t>
        <a:bodyPr/>
        <a:lstStyle/>
        <a:p>
          <a:endParaRPr lang="en-GH"/>
        </a:p>
      </dgm:t>
    </dgm:pt>
    <dgm:pt modelId="{0C400ED5-2852-4962-A1EC-3F3887C8779C}">
      <dgm:prSet custT="1"/>
      <dgm:spPr/>
      <dgm:t>
        <a:bodyPr/>
        <a:lstStyle/>
        <a:p>
          <a:r>
            <a:rPr lang="en-US" sz="2000" b="1" kern="1200" dirty="0">
              <a:solidFill>
                <a:prstClr val="black"/>
              </a:solidFill>
              <a:latin typeface="Times New Roman"/>
              <a:ea typeface="+mn-ea"/>
              <a:cs typeface="+mn-cs"/>
            </a:rPr>
            <a:t>3. Schedule of Specific Commitments </a:t>
          </a:r>
          <a:endParaRPr lang="en-GH" sz="2000" b="1" kern="1200" dirty="0">
            <a:solidFill>
              <a:prstClr val="black"/>
            </a:solidFill>
            <a:latin typeface="Times New Roman"/>
            <a:ea typeface="+mn-ea"/>
            <a:cs typeface="+mn-cs"/>
          </a:endParaRPr>
        </a:p>
      </dgm:t>
    </dgm:pt>
    <dgm:pt modelId="{D99C8A18-D084-4BD0-A048-E6A440E093BD}" type="parTrans" cxnId="{1D8D749A-7688-4889-94B3-E03626A10338}">
      <dgm:prSet/>
      <dgm:spPr/>
      <dgm:t>
        <a:bodyPr/>
        <a:lstStyle/>
        <a:p>
          <a:endParaRPr lang="en-GH"/>
        </a:p>
      </dgm:t>
    </dgm:pt>
    <dgm:pt modelId="{D8D4EAC0-273A-43D4-B71B-6AF102E4DEF6}" type="sibTrans" cxnId="{1D8D749A-7688-4889-94B3-E03626A10338}">
      <dgm:prSet/>
      <dgm:spPr/>
      <dgm:t>
        <a:bodyPr/>
        <a:lstStyle/>
        <a:p>
          <a:endParaRPr lang="en-GH"/>
        </a:p>
      </dgm:t>
    </dgm:pt>
    <dgm:pt modelId="{8E49877F-46A4-41DB-B2BE-568DB679FB31}">
      <dgm:prSet custT="1"/>
      <dgm:spPr/>
      <dgm:t>
        <a:bodyPr/>
        <a:lstStyle/>
        <a:p>
          <a:r>
            <a:rPr lang="en-US" sz="2000" b="1" dirty="0">
              <a:solidFill>
                <a:schemeClr val="tx1"/>
              </a:solidFill>
            </a:rPr>
            <a:t>7. Conclusion</a:t>
          </a:r>
          <a:endParaRPr lang="en-GH" sz="2000" b="1" dirty="0">
            <a:solidFill>
              <a:schemeClr val="tx1"/>
            </a:solidFill>
          </a:endParaRPr>
        </a:p>
      </dgm:t>
    </dgm:pt>
    <dgm:pt modelId="{8DEFCF12-20E1-4F3C-8DC2-9B2FBB97E583}" type="parTrans" cxnId="{6AB07C47-0EBA-4D27-85F6-EE9E2A1CA444}">
      <dgm:prSet/>
      <dgm:spPr/>
      <dgm:t>
        <a:bodyPr/>
        <a:lstStyle/>
        <a:p>
          <a:endParaRPr lang="en-GH"/>
        </a:p>
      </dgm:t>
    </dgm:pt>
    <dgm:pt modelId="{372E12D1-BD68-4391-82AE-DA313D911640}" type="sibTrans" cxnId="{6AB07C47-0EBA-4D27-85F6-EE9E2A1CA444}">
      <dgm:prSet/>
      <dgm:spPr/>
      <dgm:t>
        <a:bodyPr/>
        <a:lstStyle/>
        <a:p>
          <a:endParaRPr lang="en-GH"/>
        </a:p>
      </dgm:t>
    </dgm:pt>
    <dgm:pt modelId="{F90367C2-F9D7-4589-907F-8F9A567B0D9A}" type="pres">
      <dgm:prSet presAssocID="{60DC1E6C-CF58-4079-B41A-2E1C08E014AE}" presName="linear" presStyleCnt="0">
        <dgm:presLayoutVars>
          <dgm:dir/>
          <dgm:animLvl val="lvl"/>
          <dgm:resizeHandles val="exact"/>
        </dgm:presLayoutVars>
      </dgm:prSet>
      <dgm:spPr/>
    </dgm:pt>
    <dgm:pt modelId="{5E2F027D-A298-4CCD-83F2-F9398D4C24CC}" type="pres">
      <dgm:prSet presAssocID="{B4079538-739C-4D60-8788-0C24CADB01B8}" presName="parentLin" presStyleCnt="0"/>
      <dgm:spPr/>
    </dgm:pt>
    <dgm:pt modelId="{DD8EEE8D-B5D8-4D0E-9D26-B38FF877B56A}" type="pres">
      <dgm:prSet presAssocID="{B4079538-739C-4D60-8788-0C24CADB01B8}" presName="parentLeftMargin" presStyleLbl="node1" presStyleIdx="0" presStyleCnt="7"/>
      <dgm:spPr/>
    </dgm:pt>
    <dgm:pt modelId="{D20BBF0A-F956-4B1A-82E7-E5FAD6CE9384}" type="pres">
      <dgm:prSet presAssocID="{B4079538-739C-4D60-8788-0C24CADB01B8}" presName="parentText" presStyleLbl="node1" presStyleIdx="0" presStyleCnt="7">
        <dgm:presLayoutVars>
          <dgm:chMax val="0"/>
          <dgm:bulletEnabled val="1"/>
        </dgm:presLayoutVars>
      </dgm:prSet>
      <dgm:spPr/>
    </dgm:pt>
    <dgm:pt modelId="{7C887A83-4E96-4288-A4C6-9CFB2222CF91}" type="pres">
      <dgm:prSet presAssocID="{B4079538-739C-4D60-8788-0C24CADB01B8}" presName="negativeSpace" presStyleCnt="0"/>
      <dgm:spPr/>
    </dgm:pt>
    <dgm:pt modelId="{D5245346-5A53-49A4-B679-23C1ABBA2EC5}" type="pres">
      <dgm:prSet presAssocID="{B4079538-739C-4D60-8788-0C24CADB01B8}" presName="childText" presStyleLbl="conFgAcc1" presStyleIdx="0" presStyleCnt="7">
        <dgm:presLayoutVars>
          <dgm:bulletEnabled val="1"/>
        </dgm:presLayoutVars>
      </dgm:prSet>
      <dgm:spPr/>
    </dgm:pt>
    <dgm:pt modelId="{AA248EDA-4F4F-4F2C-8CD4-8233E999DD7D}" type="pres">
      <dgm:prSet presAssocID="{9F463CB6-0DF6-4A78-93AF-8CEF0D7DB223}" presName="spaceBetweenRectangles" presStyleCnt="0"/>
      <dgm:spPr/>
    </dgm:pt>
    <dgm:pt modelId="{E19F7076-84D8-4CCE-9B8C-CF455226FFA9}" type="pres">
      <dgm:prSet presAssocID="{25F5BBF7-F7F2-4236-BA37-4063A2A60641}" presName="parentLin" presStyleCnt="0"/>
      <dgm:spPr/>
    </dgm:pt>
    <dgm:pt modelId="{B937C8B2-05FD-4C8F-AE2A-8967383A212A}" type="pres">
      <dgm:prSet presAssocID="{25F5BBF7-F7F2-4236-BA37-4063A2A60641}" presName="parentLeftMargin" presStyleLbl="node1" presStyleIdx="0" presStyleCnt="7"/>
      <dgm:spPr/>
    </dgm:pt>
    <dgm:pt modelId="{67557693-A207-4607-8831-BBA22DCA093D}" type="pres">
      <dgm:prSet presAssocID="{25F5BBF7-F7F2-4236-BA37-4063A2A60641}" presName="parentText" presStyleLbl="node1" presStyleIdx="1" presStyleCnt="7">
        <dgm:presLayoutVars>
          <dgm:chMax val="0"/>
          <dgm:bulletEnabled val="1"/>
        </dgm:presLayoutVars>
      </dgm:prSet>
      <dgm:spPr/>
    </dgm:pt>
    <dgm:pt modelId="{57A58451-81B3-488B-BACF-9FD388685AC2}" type="pres">
      <dgm:prSet presAssocID="{25F5BBF7-F7F2-4236-BA37-4063A2A60641}" presName="negativeSpace" presStyleCnt="0"/>
      <dgm:spPr/>
    </dgm:pt>
    <dgm:pt modelId="{0B52EE56-2684-4002-9A12-930B53298B7F}" type="pres">
      <dgm:prSet presAssocID="{25F5BBF7-F7F2-4236-BA37-4063A2A60641}" presName="childText" presStyleLbl="conFgAcc1" presStyleIdx="1" presStyleCnt="7">
        <dgm:presLayoutVars>
          <dgm:bulletEnabled val="1"/>
        </dgm:presLayoutVars>
      </dgm:prSet>
      <dgm:spPr/>
    </dgm:pt>
    <dgm:pt modelId="{718358A9-01C9-4F75-8E08-0FA8FEE0F2E3}" type="pres">
      <dgm:prSet presAssocID="{A6C2B788-C43E-4F9F-B4B9-02EE312A2DDB}" presName="spaceBetweenRectangles" presStyleCnt="0"/>
      <dgm:spPr/>
    </dgm:pt>
    <dgm:pt modelId="{BCCC2DF7-246F-4918-94A9-B3EAF6BA277D}" type="pres">
      <dgm:prSet presAssocID="{0C400ED5-2852-4962-A1EC-3F3887C8779C}" presName="parentLin" presStyleCnt="0"/>
      <dgm:spPr/>
    </dgm:pt>
    <dgm:pt modelId="{5E7C7386-09D8-4DFA-8F6D-36B046DACFFE}" type="pres">
      <dgm:prSet presAssocID="{0C400ED5-2852-4962-A1EC-3F3887C8779C}" presName="parentLeftMargin" presStyleLbl="node1" presStyleIdx="1" presStyleCnt="7"/>
      <dgm:spPr/>
    </dgm:pt>
    <dgm:pt modelId="{80B8D56E-6488-480C-84FB-4E25D0D654B8}" type="pres">
      <dgm:prSet presAssocID="{0C400ED5-2852-4962-A1EC-3F3887C8779C}" presName="parentText" presStyleLbl="node1" presStyleIdx="2" presStyleCnt="7">
        <dgm:presLayoutVars>
          <dgm:chMax val="0"/>
          <dgm:bulletEnabled val="1"/>
        </dgm:presLayoutVars>
      </dgm:prSet>
      <dgm:spPr/>
    </dgm:pt>
    <dgm:pt modelId="{0448E249-A315-443E-A721-B84269B78874}" type="pres">
      <dgm:prSet presAssocID="{0C400ED5-2852-4962-A1EC-3F3887C8779C}" presName="negativeSpace" presStyleCnt="0"/>
      <dgm:spPr/>
    </dgm:pt>
    <dgm:pt modelId="{01718135-FF8D-48B0-A6FE-52FDD14E4CD0}" type="pres">
      <dgm:prSet presAssocID="{0C400ED5-2852-4962-A1EC-3F3887C8779C}" presName="childText" presStyleLbl="conFgAcc1" presStyleIdx="2" presStyleCnt="7">
        <dgm:presLayoutVars>
          <dgm:bulletEnabled val="1"/>
        </dgm:presLayoutVars>
      </dgm:prSet>
      <dgm:spPr/>
    </dgm:pt>
    <dgm:pt modelId="{2A4F0208-BDC1-489A-A59A-D7DB01F48221}" type="pres">
      <dgm:prSet presAssocID="{D8D4EAC0-273A-43D4-B71B-6AF102E4DEF6}" presName="spaceBetweenRectangles" presStyleCnt="0"/>
      <dgm:spPr/>
    </dgm:pt>
    <dgm:pt modelId="{FBD186AE-AAE5-41D5-97AF-680F9332386D}" type="pres">
      <dgm:prSet presAssocID="{F99AF3CD-2DE5-4EC6-B457-7686902C6273}" presName="parentLin" presStyleCnt="0"/>
      <dgm:spPr/>
    </dgm:pt>
    <dgm:pt modelId="{987AE314-D49F-402A-8F81-BE9318BEA04E}" type="pres">
      <dgm:prSet presAssocID="{F99AF3CD-2DE5-4EC6-B457-7686902C6273}" presName="parentLeftMargin" presStyleLbl="node1" presStyleIdx="2" presStyleCnt="7"/>
      <dgm:spPr/>
    </dgm:pt>
    <dgm:pt modelId="{C601DC58-BEAE-4B87-81F7-7168B981DA4A}" type="pres">
      <dgm:prSet presAssocID="{F99AF3CD-2DE5-4EC6-B457-7686902C6273}" presName="parentText" presStyleLbl="node1" presStyleIdx="3" presStyleCnt="7">
        <dgm:presLayoutVars>
          <dgm:chMax val="0"/>
          <dgm:bulletEnabled val="1"/>
        </dgm:presLayoutVars>
      </dgm:prSet>
      <dgm:spPr/>
    </dgm:pt>
    <dgm:pt modelId="{3C69ED05-B5EF-4246-91E3-E6F00856A2E4}" type="pres">
      <dgm:prSet presAssocID="{F99AF3CD-2DE5-4EC6-B457-7686902C6273}" presName="negativeSpace" presStyleCnt="0"/>
      <dgm:spPr/>
    </dgm:pt>
    <dgm:pt modelId="{DA93FD7D-0486-46CB-B445-FF3CC4951C25}" type="pres">
      <dgm:prSet presAssocID="{F99AF3CD-2DE5-4EC6-B457-7686902C6273}" presName="childText" presStyleLbl="conFgAcc1" presStyleIdx="3" presStyleCnt="7">
        <dgm:presLayoutVars>
          <dgm:bulletEnabled val="1"/>
        </dgm:presLayoutVars>
      </dgm:prSet>
      <dgm:spPr/>
    </dgm:pt>
    <dgm:pt modelId="{41845863-79F5-44E6-A7D2-91212D4777B5}" type="pres">
      <dgm:prSet presAssocID="{708B5DF8-5D2D-4E94-B9EC-F80D713B254F}" presName="spaceBetweenRectangles" presStyleCnt="0"/>
      <dgm:spPr/>
    </dgm:pt>
    <dgm:pt modelId="{872A0C21-6372-49C9-81A2-31FF985244FB}" type="pres">
      <dgm:prSet presAssocID="{E34A760F-1EB1-4E23-82FC-92667198E99D}" presName="parentLin" presStyleCnt="0"/>
      <dgm:spPr/>
    </dgm:pt>
    <dgm:pt modelId="{508AED1C-7AA2-4E24-8982-C2EB6575591D}" type="pres">
      <dgm:prSet presAssocID="{E34A760F-1EB1-4E23-82FC-92667198E99D}" presName="parentLeftMargin" presStyleLbl="node1" presStyleIdx="3" presStyleCnt="7"/>
      <dgm:spPr/>
    </dgm:pt>
    <dgm:pt modelId="{63302B33-23D2-40F8-B4EC-461D43420AF5}" type="pres">
      <dgm:prSet presAssocID="{E34A760F-1EB1-4E23-82FC-92667198E99D}" presName="parentText" presStyleLbl="node1" presStyleIdx="4" presStyleCnt="7">
        <dgm:presLayoutVars>
          <dgm:chMax val="0"/>
          <dgm:bulletEnabled val="1"/>
        </dgm:presLayoutVars>
      </dgm:prSet>
      <dgm:spPr/>
    </dgm:pt>
    <dgm:pt modelId="{B71D750C-93C4-4C0A-97E9-137F89452B35}" type="pres">
      <dgm:prSet presAssocID="{E34A760F-1EB1-4E23-82FC-92667198E99D}" presName="negativeSpace" presStyleCnt="0"/>
      <dgm:spPr/>
    </dgm:pt>
    <dgm:pt modelId="{5B3C029D-B4F8-4B21-938A-D56187451E0C}" type="pres">
      <dgm:prSet presAssocID="{E34A760F-1EB1-4E23-82FC-92667198E99D}" presName="childText" presStyleLbl="conFgAcc1" presStyleIdx="4" presStyleCnt="7">
        <dgm:presLayoutVars>
          <dgm:bulletEnabled val="1"/>
        </dgm:presLayoutVars>
      </dgm:prSet>
      <dgm:spPr/>
    </dgm:pt>
    <dgm:pt modelId="{082F3FAF-89B9-4B22-A72E-83B6E580320D}" type="pres">
      <dgm:prSet presAssocID="{70592951-DC51-4D2A-90CE-611E32EA07ED}" presName="spaceBetweenRectangles" presStyleCnt="0"/>
      <dgm:spPr/>
    </dgm:pt>
    <dgm:pt modelId="{D8C25D2A-9BB0-42A3-9905-182F37EFFDB2}" type="pres">
      <dgm:prSet presAssocID="{E44D9DE8-89D9-48B4-AF08-63870169950A}" presName="parentLin" presStyleCnt="0"/>
      <dgm:spPr/>
    </dgm:pt>
    <dgm:pt modelId="{8FA79FC9-6AD3-4ABF-B7BE-F240593FA42B}" type="pres">
      <dgm:prSet presAssocID="{E44D9DE8-89D9-48B4-AF08-63870169950A}" presName="parentLeftMargin" presStyleLbl="node1" presStyleIdx="4" presStyleCnt="7"/>
      <dgm:spPr/>
    </dgm:pt>
    <dgm:pt modelId="{9C673717-093D-4F9D-A830-ABC5BE2EEDA4}" type="pres">
      <dgm:prSet presAssocID="{E44D9DE8-89D9-48B4-AF08-63870169950A}" presName="parentText" presStyleLbl="node1" presStyleIdx="5" presStyleCnt="7">
        <dgm:presLayoutVars>
          <dgm:chMax val="0"/>
          <dgm:bulletEnabled val="1"/>
        </dgm:presLayoutVars>
      </dgm:prSet>
      <dgm:spPr/>
    </dgm:pt>
    <dgm:pt modelId="{FBBEEB26-81FA-4BF8-BF87-665F2BC03B37}" type="pres">
      <dgm:prSet presAssocID="{E44D9DE8-89D9-48B4-AF08-63870169950A}" presName="negativeSpace" presStyleCnt="0"/>
      <dgm:spPr/>
    </dgm:pt>
    <dgm:pt modelId="{3EF46DBC-448B-410E-8C80-A013BAB2B85C}" type="pres">
      <dgm:prSet presAssocID="{E44D9DE8-89D9-48B4-AF08-63870169950A}" presName="childText" presStyleLbl="conFgAcc1" presStyleIdx="5" presStyleCnt="7">
        <dgm:presLayoutVars>
          <dgm:bulletEnabled val="1"/>
        </dgm:presLayoutVars>
      </dgm:prSet>
      <dgm:spPr/>
    </dgm:pt>
    <dgm:pt modelId="{381A899E-A95B-491F-9F2B-1AE2CA77C046}" type="pres">
      <dgm:prSet presAssocID="{7396B52C-35D2-4372-B068-067396ED5CDD}" presName="spaceBetweenRectangles" presStyleCnt="0"/>
      <dgm:spPr/>
    </dgm:pt>
    <dgm:pt modelId="{35145973-08F4-4394-AA2D-05B622E7DFDF}" type="pres">
      <dgm:prSet presAssocID="{8E49877F-46A4-41DB-B2BE-568DB679FB31}" presName="parentLin" presStyleCnt="0"/>
      <dgm:spPr/>
    </dgm:pt>
    <dgm:pt modelId="{18952A01-4EA8-4B01-835B-AD8F366785C2}" type="pres">
      <dgm:prSet presAssocID="{8E49877F-46A4-41DB-B2BE-568DB679FB31}" presName="parentLeftMargin" presStyleLbl="node1" presStyleIdx="5" presStyleCnt="7"/>
      <dgm:spPr/>
    </dgm:pt>
    <dgm:pt modelId="{4FC42818-DE5C-4786-BD58-E7E927B2FB81}" type="pres">
      <dgm:prSet presAssocID="{8E49877F-46A4-41DB-B2BE-568DB679FB31}" presName="parentText" presStyleLbl="node1" presStyleIdx="6" presStyleCnt="7">
        <dgm:presLayoutVars>
          <dgm:chMax val="0"/>
          <dgm:bulletEnabled val="1"/>
        </dgm:presLayoutVars>
      </dgm:prSet>
      <dgm:spPr/>
    </dgm:pt>
    <dgm:pt modelId="{CDFA5C36-29A8-4CBD-B875-68C9FD3DFD51}" type="pres">
      <dgm:prSet presAssocID="{8E49877F-46A4-41DB-B2BE-568DB679FB31}" presName="negativeSpace" presStyleCnt="0"/>
      <dgm:spPr/>
    </dgm:pt>
    <dgm:pt modelId="{80645D18-2AAA-4099-8521-2877C5E81B0F}" type="pres">
      <dgm:prSet presAssocID="{8E49877F-46A4-41DB-B2BE-568DB679FB31}" presName="childText" presStyleLbl="conFgAcc1" presStyleIdx="6" presStyleCnt="7">
        <dgm:presLayoutVars>
          <dgm:bulletEnabled val="1"/>
        </dgm:presLayoutVars>
      </dgm:prSet>
      <dgm:spPr/>
    </dgm:pt>
  </dgm:ptLst>
  <dgm:cxnLst>
    <dgm:cxn modelId="{B8FD7236-F182-49DF-B417-3EB686D67584}" type="presOf" srcId="{F99AF3CD-2DE5-4EC6-B457-7686902C6273}" destId="{987AE314-D49F-402A-8F81-BE9318BEA04E}" srcOrd="0" destOrd="0" presId="urn:microsoft.com/office/officeart/2005/8/layout/list1"/>
    <dgm:cxn modelId="{16267A3D-AF3D-4186-8F81-99EC756BD079}" type="presOf" srcId="{E44D9DE8-89D9-48B4-AF08-63870169950A}" destId="{8FA79FC9-6AD3-4ABF-B7BE-F240593FA42B}" srcOrd="0" destOrd="0" presId="urn:microsoft.com/office/officeart/2005/8/layout/list1"/>
    <dgm:cxn modelId="{6AB07C47-0EBA-4D27-85F6-EE9E2A1CA444}" srcId="{60DC1E6C-CF58-4079-B41A-2E1C08E014AE}" destId="{8E49877F-46A4-41DB-B2BE-568DB679FB31}" srcOrd="6" destOrd="0" parTransId="{8DEFCF12-20E1-4F3C-8DC2-9B2FBB97E583}" sibTransId="{372E12D1-BD68-4391-82AE-DA313D911640}"/>
    <dgm:cxn modelId="{85F5C253-4FCB-4C1C-9156-D5DCF9A05F8C}" srcId="{60DC1E6C-CF58-4079-B41A-2E1C08E014AE}" destId="{B4079538-739C-4D60-8788-0C24CADB01B8}" srcOrd="0" destOrd="0" parTransId="{275C6207-239B-45E4-AEE0-36CBDEC821D8}" sibTransId="{9F463CB6-0DF6-4A78-93AF-8CEF0D7DB223}"/>
    <dgm:cxn modelId="{E4FE7D60-9A53-4CF8-979F-2D36480E9308}" type="presOf" srcId="{E44D9DE8-89D9-48B4-AF08-63870169950A}" destId="{9C673717-093D-4F9D-A830-ABC5BE2EEDA4}" srcOrd="1" destOrd="0" presId="urn:microsoft.com/office/officeart/2005/8/layout/list1"/>
    <dgm:cxn modelId="{D5FFC668-2DA8-4DED-8E32-5DB6898478BF}" type="presOf" srcId="{B4079538-739C-4D60-8788-0C24CADB01B8}" destId="{D20BBF0A-F956-4B1A-82E7-E5FAD6CE9384}" srcOrd="1" destOrd="0" presId="urn:microsoft.com/office/officeart/2005/8/layout/list1"/>
    <dgm:cxn modelId="{01BC5F70-44E3-48F7-AE03-352F16DB6F86}" type="presOf" srcId="{0C400ED5-2852-4962-A1EC-3F3887C8779C}" destId="{5E7C7386-09D8-4DFA-8F6D-36B046DACFFE}" srcOrd="0" destOrd="0" presId="urn:microsoft.com/office/officeart/2005/8/layout/list1"/>
    <dgm:cxn modelId="{3D452473-4E86-419C-B82A-3C32584F351A}" srcId="{60DC1E6C-CF58-4079-B41A-2E1C08E014AE}" destId="{E44D9DE8-89D9-48B4-AF08-63870169950A}" srcOrd="5" destOrd="0" parTransId="{838604D3-9FA4-42A2-B085-81841A74CDEC}" sibTransId="{7396B52C-35D2-4372-B068-067396ED5CDD}"/>
    <dgm:cxn modelId="{2252E58D-A44D-4BC0-A4F5-2D8F9686B266}" type="presOf" srcId="{8E49877F-46A4-41DB-B2BE-568DB679FB31}" destId="{4FC42818-DE5C-4786-BD58-E7E927B2FB81}" srcOrd="1" destOrd="0" presId="urn:microsoft.com/office/officeart/2005/8/layout/list1"/>
    <dgm:cxn modelId="{1D8D749A-7688-4889-94B3-E03626A10338}" srcId="{60DC1E6C-CF58-4079-B41A-2E1C08E014AE}" destId="{0C400ED5-2852-4962-A1EC-3F3887C8779C}" srcOrd="2" destOrd="0" parTransId="{D99C8A18-D084-4BD0-A048-E6A440E093BD}" sibTransId="{D8D4EAC0-273A-43D4-B71B-6AF102E4DEF6}"/>
    <dgm:cxn modelId="{33EB85A7-7C7F-4276-B10C-EB0054990801}" type="presOf" srcId="{25F5BBF7-F7F2-4236-BA37-4063A2A60641}" destId="{67557693-A207-4607-8831-BBA22DCA093D}" srcOrd="1" destOrd="0" presId="urn:microsoft.com/office/officeart/2005/8/layout/list1"/>
    <dgm:cxn modelId="{A60E8CB0-7048-4C8B-A400-96F0602FC1BE}" srcId="{60DC1E6C-CF58-4079-B41A-2E1C08E014AE}" destId="{F99AF3CD-2DE5-4EC6-B457-7686902C6273}" srcOrd="3" destOrd="0" parTransId="{D1EC7679-3066-4D35-AAD5-6C956E778F82}" sibTransId="{708B5DF8-5D2D-4E94-B9EC-F80D713B254F}"/>
    <dgm:cxn modelId="{79683DB7-5AE5-4E8A-B37F-BC72991E3AEC}" srcId="{60DC1E6C-CF58-4079-B41A-2E1C08E014AE}" destId="{25F5BBF7-F7F2-4236-BA37-4063A2A60641}" srcOrd="1" destOrd="0" parTransId="{CC41BB76-EF51-4536-A927-28698DD82793}" sibTransId="{A6C2B788-C43E-4F9F-B4B9-02EE312A2DDB}"/>
    <dgm:cxn modelId="{D96671BE-10FF-480D-8B2A-D8F0420C6998}" type="presOf" srcId="{E34A760F-1EB1-4E23-82FC-92667198E99D}" destId="{63302B33-23D2-40F8-B4EC-461D43420AF5}" srcOrd="1" destOrd="0" presId="urn:microsoft.com/office/officeart/2005/8/layout/list1"/>
    <dgm:cxn modelId="{CD47AFC8-4CB9-43C5-9C6E-C60659FE6850}" type="presOf" srcId="{F99AF3CD-2DE5-4EC6-B457-7686902C6273}" destId="{C601DC58-BEAE-4B87-81F7-7168B981DA4A}" srcOrd="1" destOrd="0" presId="urn:microsoft.com/office/officeart/2005/8/layout/list1"/>
    <dgm:cxn modelId="{E6959FC9-CE61-4B8F-8A9B-F68DC4ADB902}" type="presOf" srcId="{0C400ED5-2852-4962-A1EC-3F3887C8779C}" destId="{80B8D56E-6488-480C-84FB-4E25D0D654B8}" srcOrd="1" destOrd="0" presId="urn:microsoft.com/office/officeart/2005/8/layout/list1"/>
    <dgm:cxn modelId="{ACB632D5-32BC-4B81-A07A-1D6B34283D2D}" type="presOf" srcId="{E34A760F-1EB1-4E23-82FC-92667198E99D}" destId="{508AED1C-7AA2-4E24-8982-C2EB6575591D}" srcOrd="0" destOrd="0" presId="urn:microsoft.com/office/officeart/2005/8/layout/list1"/>
    <dgm:cxn modelId="{3C6CA7D7-30EC-4543-AB42-C71CE8078540}" type="presOf" srcId="{60DC1E6C-CF58-4079-B41A-2E1C08E014AE}" destId="{F90367C2-F9D7-4589-907F-8F9A567B0D9A}" srcOrd="0" destOrd="0" presId="urn:microsoft.com/office/officeart/2005/8/layout/list1"/>
    <dgm:cxn modelId="{4CF6B5DF-30EA-430C-ADBD-7E36581861F6}" type="presOf" srcId="{8E49877F-46A4-41DB-B2BE-568DB679FB31}" destId="{18952A01-4EA8-4B01-835B-AD8F366785C2}" srcOrd="0" destOrd="0" presId="urn:microsoft.com/office/officeart/2005/8/layout/list1"/>
    <dgm:cxn modelId="{063917E0-F3BB-4DB8-8E95-D0B31D62ED4B}" srcId="{60DC1E6C-CF58-4079-B41A-2E1C08E014AE}" destId="{E34A760F-1EB1-4E23-82FC-92667198E99D}" srcOrd="4" destOrd="0" parTransId="{9C48B005-A7EB-4B0A-A5D2-7CCFF924EAD3}" sibTransId="{70592951-DC51-4D2A-90CE-611E32EA07ED}"/>
    <dgm:cxn modelId="{E3EA0AF3-E8C7-4A3C-A4DA-88F3E5E912ED}" type="presOf" srcId="{B4079538-739C-4D60-8788-0C24CADB01B8}" destId="{DD8EEE8D-B5D8-4D0E-9D26-B38FF877B56A}" srcOrd="0" destOrd="0" presId="urn:microsoft.com/office/officeart/2005/8/layout/list1"/>
    <dgm:cxn modelId="{FB889AF6-51BB-4F98-82E8-825EEA3C05B3}" type="presOf" srcId="{25F5BBF7-F7F2-4236-BA37-4063A2A60641}" destId="{B937C8B2-05FD-4C8F-AE2A-8967383A212A}" srcOrd="0" destOrd="0" presId="urn:microsoft.com/office/officeart/2005/8/layout/list1"/>
    <dgm:cxn modelId="{86C0232F-A4B0-4AFB-8DE8-87A23332F30A}" type="presParOf" srcId="{F90367C2-F9D7-4589-907F-8F9A567B0D9A}" destId="{5E2F027D-A298-4CCD-83F2-F9398D4C24CC}" srcOrd="0" destOrd="0" presId="urn:microsoft.com/office/officeart/2005/8/layout/list1"/>
    <dgm:cxn modelId="{07CAD46B-31D5-4A88-BCFB-86B09C7FE4CE}" type="presParOf" srcId="{5E2F027D-A298-4CCD-83F2-F9398D4C24CC}" destId="{DD8EEE8D-B5D8-4D0E-9D26-B38FF877B56A}" srcOrd="0" destOrd="0" presId="urn:microsoft.com/office/officeart/2005/8/layout/list1"/>
    <dgm:cxn modelId="{5EE35589-1093-44EE-A68E-EAE56D41044F}" type="presParOf" srcId="{5E2F027D-A298-4CCD-83F2-F9398D4C24CC}" destId="{D20BBF0A-F956-4B1A-82E7-E5FAD6CE9384}" srcOrd="1" destOrd="0" presId="urn:microsoft.com/office/officeart/2005/8/layout/list1"/>
    <dgm:cxn modelId="{F8533516-9059-402B-9657-A1D327C74077}" type="presParOf" srcId="{F90367C2-F9D7-4589-907F-8F9A567B0D9A}" destId="{7C887A83-4E96-4288-A4C6-9CFB2222CF91}" srcOrd="1" destOrd="0" presId="urn:microsoft.com/office/officeart/2005/8/layout/list1"/>
    <dgm:cxn modelId="{80331DF6-614D-4867-873C-29A553CD7199}" type="presParOf" srcId="{F90367C2-F9D7-4589-907F-8F9A567B0D9A}" destId="{D5245346-5A53-49A4-B679-23C1ABBA2EC5}" srcOrd="2" destOrd="0" presId="urn:microsoft.com/office/officeart/2005/8/layout/list1"/>
    <dgm:cxn modelId="{50B0078F-443A-4F93-8716-3395582FDDCD}" type="presParOf" srcId="{F90367C2-F9D7-4589-907F-8F9A567B0D9A}" destId="{AA248EDA-4F4F-4F2C-8CD4-8233E999DD7D}" srcOrd="3" destOrd="0" presId="urn:microsoft.com/office/officeart/2005/8/layout/list1"/>
    <dgm:cxn modelId="{FEBEA7DC-EA64-4745-B13A-B9AC5A401D1E}" type="presParOf" srcId="{F90367C2-F9D7-4589-907F-8F9A567B0D9A}" destId="{E19F7076-84D8-4CCE-9B8C-CF455226FFA9}" srcOrd="4" destOrd="0" presId="urn:microsoft.com/office/officeart/2005/8/layout/list1"/>
    <dgm:cxn modelId="{1C7F49DC-94A5-43DB-BA03-0930E8F5A48E}" type="presParOf" srcId="{E19F7076-84D8-4CCE-9B8C-CF455226FFA9}" destId="{B937C8B2-05FD-4C8F-AE2A-8967383A212A}" srcOrd="0" destOrd="0" presId="urn:microsoft.com/office/officeart/2005/8/layout/list1"/>
    <dgm:cxn modelId="{4F21119C-B0BB-4198-B453-D9829F1682A8}" type="presParOf" srcId="{E19F7076-84D8-4CCE-9B8C-CF455226FFA9}" destId="{67557693-A207-4607-8831-BBA22DCA093D}" srcOrd="1" destOrd="0" presId="urn:microsoft.com/office/officeart/2005/8/layout/list1"/>
    <dgm:cxn modelId="{8A8C5606-23F4-4739-A683-E5795CEA0C67}" type="presParOf" srcId="{F90367C2-F9D7-4589-907F-8F9A567B0D9A}" destId="{57A58451-81B3-488B-BACF-9FD388685AC2}" srcOrd="5" destOrd="0" presId="urn:microsoft.com/office/officeart/2005/8/layout/list1"/>
    <dgm:cxn modelId="{545861EC-AA49-427D-8264-C233DD11A354}" type="presParOf" srcId="{F90367C2-F9D7-4589-907F-8F9A567B0D9A}" destId="{0B52EE56-2684-4002-9A12-930B53298B7F}" srcOrd="6" destOrd="0" presId="urn:microsoft.com/office/officeart/2005/8/layout/list1"/>
    <dgm:cxn modelId="{EE8B3324-2695-4288-A537-6BB477FB4C50}" type="presParOf" srcId="{F90367C2-F9D7-4589-907F-8F9A567B0D9A}" destId="{718358A9-01C9-4F75-8E08-0FA8FEE0F2E3}" srcOrd="7" destOrd="0" presId="urn:microsoft.com/office/officeart/2005/8/layout/list1"/>
    <dgm:cxn modelId="{E527BFAA-28A5-4EED-9FC0-E29038AC5009}" type="presParOf" srcId="{F90367C2-F9D7-4589-907F-8F9A567B0D9A}" destId="{BCCC2DF7-246F-4918-94A9-B3EAF6BA277D}" srcOrd="8" destOrd="0" presId="urn:microsoft.com/office/officeart/2005/8/layout/list1"/>
    <dgm:cxn modelId="{A318B3E7-622E-495A-8E33-A6C07320AF4A}" type="presParOf" srcId="{BCCC2DF7-246F-4918-94A9-B3EAF6BA277D}" destId="{5E7C7386-09D8-4DFA-8F6D-36B046DACFFE}" srcOrd="0" destOrd="0" presId="urn:microsoft.com/office/officeart/2005/8/layout/list1"/>
    <dgm:cxn modelId="{492DF851-560F-4461-AFC2-DA8B21A8C844}" type="presParOf" srcId="{BCCC2DF7-246F-4918-94A9-B3EAF6BA277D}" destId="{80B8D56E-6488-480C-84FB-4E25D0D654B8}" srcOrd="1" destOrd="0" presId="urn:microsoft.com/office/officeart/2005/8/layout/list1"/>
    <dgm:cxn modelId="{A33347D5-AC03-421D-A7AB-A1C5F40094C6}" type="presParOf" srcId="{F90367C2-F9D7-4589-907F-8F9A567B0D9A}" destId="{0448E249-A315-443E-A721-B84269B78874}" srcOrd="9" destOrd="0" presId="urn:microsoft.com/office/officeart/2005/8/layout/list1"/>
    <dgm:cxn modelId="{C970ABDB-2988-4B24-A7C8-3E90A9391540}" type="presParOf" srcId="{F90367C2-F9D7-4589-907F-8F9A567B0D9A}" destId="{01718135-FF8D-48B0-A6FE-52FDD14E4CD0}" srcOrd="10" destOrd="0" presId="urn:microsoft.com/office/officeart/2005/8/layout/list1"/>
    <dgm:cxn modelId="{31E96A40-8F5F-44F2-B6D7-E063877051C5}" type="presParOf" srcId="{F90367C2-F9D7-4589-907F-8F9A567B0D9A}" destId="{2A4F0208-BDC1-489A-A59A-D7DB01F48221}" srcOrd="11" destOrd="0" presId="urn:microsoft.com/office/officeart/2005/8/layout/list1"/>
    <dgm:cxn modelId="{218FAAFC-8AB3-47E5-A220-0C90E109BF59}" type="presParOf" srcId="{F90367C2-F9D7-4589-907F-8F9A567B0D9A}" destId="{FBD186AE-AAE5-41D5-97AF-680F9332386D}" srcOrd="12" destOrd="0" presId="urn:microsoft.com/office/officeart/2005/8/layout/list1"/>
    <dgm:cxn modelId="{D15C2CC6-3A6C-4F2E-84F4-5CDF9D1D0C94}" type="presParOf" srcId="{FBD186AE-AAE5-41D5-97AF-680F9332386D}" destId="{987AE314-D49F-402A-8F81-BE9318BEA04E}" srcOrd="0" destOrd="0" presId="urn:microsoft.com/office/officeart/2005/8/layout/list1"/>
    <dgm:cxn modelId="{BEB00605-186A-46B8-9D4C-6D82D020A262}" type="presParOf" srcId="{FBD186AE-AAE5-41D5-97AF-680F9332386D}" destId="{C601DC58-BEAE-4B87-81F7-7168B981DA4A}" srcOrd="1" destOrd="0" presId="urn:microsoft.com/office/officeart/2005/8/layout/list1"/>
    <dgm:cxn modelId="{EDF0B08C-7487-4941-8CD4-5637C6057122}" type="presParOf" srcId="{F90367C2-F9D7-4589-907F-8F9A567B0D9A}" destId="{3C69ED05-B5EF-4246-91E3-E6F00856A2E4}" srcOrd="13" destOrd="0" presId="urn:microsoft.com/office/officeart/2005/8/layout/list1"/>
    <dgm:cxn modelId="{E40AAD1B-6E6C-410B-B281-74D6F366BD58}" type="presParOf" srcId="{F90367C2-F9D7-4589-907F-8F9A567B0D9A}" destId="{DA93FD7D-0486-46CB-B445-FF3CC4951C25}" srcOrd="14" destOrd="0" presId="urn:microsoft.com/office/officeart/2005/8/layout/list1"/>
    <dgm:cxn modelId="{16C70674-3E2B-4CA6-91AE-29D084957C83}" type="presParOf" srcId="{F90367C2-F9D7-4589-907F-8F9A567B0D9A}" destId="{41845863-79F5-44E6-A7D2-91212D4777B5}" srcOrd="15" destOrd="0" presId="urn:microsoft.com/office/officeart/2005/8/layout/list1"/>
    <dgm:cxn modelId="{98EBC166-08B7-48B9-A9DB-680F31B933EC}" type="presParOf" srcId="{F90367C2-F9D7-4589-907F-8F9A567B0D9A}" destId="{872A0C21-6372-49C9-81A2-31FF985244FB}" srcOrd="16" destOrd="0" presId="urn:microsoft.com/office/officeart/2005/8/layout/list1"/>
    <dgm:cxn modelId="{4792BC60-E8A4-4579-998C-1644F3AC8635}" type="presParOf" srcId="{872A0C21-6372-49C9-81A2-31FF985244FB}" destId="{508AED1C-7AA2-4E24-8982-C2EB6575591D}" srcOrd="0" destOrd="0" presId="urn:microsoft.com/office/officeart/2005/8/layout/list1"/>
    <dgm:cxn modelId="{87476E56-F62E-498E-8E29-C37FB037AE0B}" type="presParOf" srcId="{872A0C21-6372-49C9-81A2-31FF985244FB}" destId="{63302B33-23D2-40F8-B4EC-461D43420AF5}" srcOrd="1" destOrd="0" presId="urn:microsoft.com/office/officeart/2005/8/layout/list1"/>
    <dgm:cxn modelId="{90D1CC13-12A7-43DB-97F7-F91D8157FC31}" type="presParOf" srcId="{F90367C2-F9D7-4589-907F-8F9A567B0D9A}" destId="{B71D750C-93C4-4C0A-97E9-137F89452B35}" srcOrd="17" destOrd="0" presId="urn:microsoft.com/office/officeart/2005/8/layout/list1"/>
    <dgm:cxn modelId="{DE487263-D239-4C36-B329-00043C016DC9}" type="presParOf" srcId="{F90367C2-F9D7-4589-907F-8F9A567B0D9A}" destId="{5B3C029D-B4F8-4B21-938A-D56187451E0C}" srcOrd="18" destOrd="0" presId="urn:microsoft.com/office/officeart/2005/8/layout/list1"/>
    <dgm:cxn modelId="{3A7349A3-E0EA-486C-8C71-57A1311389D7}" type="presParOf" srcId="{F90367C2-F9D7-4589-907F-8F9A567B0D9A}" destId="{082F3FAF-89B9-4B22-A72E-83B6E580320D}" srcOrd="19" destOrd="0" presId="urn:microsoft.com/office/officeart/2005/8/layout/list1"/>
    <dgm:cxn modelId="{7452843B-1D1F-4E28-BBB1-4562A2022A79}" type="presParOf" srcId="{F90367C2-F9D7-4589-907F-8F9A567B0D9A}" destId="{D8C25D2A-9BB0-42A3-9905-182F37EFFDB2}" srcOrd="20" destOrd="0" presId="urn:microsoft.com/office/officeart/2005/8/layout/list1"/>
    <dgm:cxn modelId="{21D51E8C-E86E-42CF-813A-0C334370DDD9}" type="presParOf" srcId="{D8C25D2A-9BB0-42A3-9905-182F37EFFDB2}" destId="{8FA79FC9-6AD3-4ABF-B7BE-F240593FA42B}" srcOrd="0" destOrd="0" presId="urn:microsoft.com/office/officeart/2005/8/layout/list1"/>
    <dgm:cxn modelId="{09AF5BB9-8EEE-4C22-81D8-9642209A65A8}" type="presParOf" srcId="{D8C25D2A-9BB0-42A3-9905-182F37EFFDB2}" destId="{9C673717-093D-4F9D-A830-ABC5BE2EEDA4}" srcOrd="1" destOrd="0" presId="urn:microsoft.com/office/officeart/2005/8/layout/list1"/>
    <dgm:cxn modelId="{05691B03-4509-4FE2-8408-7FD07ED0D975}" type="presParOf" srcId="{F90367C2-F9D7-4589-907F-8F9A567B0D9A}" destId="{FBBEEB26-81FA-4BF8-BF87-665F2BC03B37}" srcOrd="21" destOrd="0" presId="urn:microsoft.com/office/officeart/2005/8/layout/list1"/>
    <dgm:cxn modelId="{0AF80F20-F406-434A-9139-43DDD6AD2FE2}" type="presParOf" srcId="{F90367C2-F9D7-4589-907F-8F9A567B0D9A}" destId="{3EF46DBC-448B-410E-8C80-A013BAB2B85C}" srcOrd="22" destOrd="0" presId="urn:microsoft.com/office/officeart/2005/8/layout/list1"/>
    <dgm:cxn modelId="{E139077F-7174-4381-82F6-DF73D6BA47B8}" type="presParOf" srcId="{F90367C2-F9D7-4589-907F-8F9A567B0D9A}" destId="{381A899E-A95B-491F-9F2B-1AE2CA77C046}" srcOrd="23" destOrd="0" presId="urn:microsoft.com/office/officeart/2005/8/layout/list1"/>
    <dgm:cxn modelId="{BC634B28-C8D5-4D8E-B617-31944D5FD249}" type="presParOf" srcId="{F90367C2-F9D7-4589-907F-8F9A567B0D9A}" destId="{35145973-08F4-4394-AA2D-05B622E7DFDF}" srcOrd="24" destOrd="0" presId="urn:microsoft.com/office/officeart/2005/8/layout/list1"/>
    <dgm:cxn modelId="{A5D867DD-744D-4B5D-A649-D58C7D3F5B76}" type="presParOf" srcId="{35145973-08F4-4394-AA2D-05B622E7DFDF}" destId="{18952A01-4EA8-4B01-835B-AD8F366785C2}" srcOrd="0" destOrd="0" presId="urn:microsoft.com/office/officeart/2005/8/layout/list1"/>
    <dgm:cxn modelId="{51488420-904D-4DE3-B4BE-91099F1D8B9C}" type="presParOf" srcId="{35145973-08F4-4394-AA2D-05B622E7DFDF}" destId="{4FC42818-DE5C-4786-BD58-E7E927B2FB81}" srcOrd="1" destOrd="0" presId="urn:microsoft.com/office/officeart/2005/8/layout/list1"/>
    <dgm:cxn modelId="{DED865EC-B593-4EAF-9F70-D5963E2731B0}" type="presParOf" srcId="{F90367C2-F9D7-4589-907F-8F9A567B0D9A}" destId="{CDFA5C36-29A8-4CBD-B875-68C9FD3DFD51}" srcOrd="25" destOrd="0" presId="urn:microsoft.com/office/officeart/2005/8/layout/list1"/>
    <dgm:cxn modelId="{377B5E0D-0B94-4BE9-BBEB-27516574788E}" type="presParOf" srcId="{F90367C2-F9D7-4589-907F-8F9A567B0D9A}" destId="{80645D18-2AAA-4099-8521-2877C5E81B0F}"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5AC548-1249-46ED-B441-28507ADFB836}" type="doc">
      <dgm:prSet loTypeId="urn:microsoft.com/office/officeart/2005/8/layout/matrix1" loCatId="matrix" qsTypeId="urn:microsoft.com/office/officeart/2005/8/quickstyle/simple1" qsCatId="simple" csTypeId="urn:microsoft.com/office/officeart/2005/8/colors/accent1_3" csCatId="accent1" phldr="1"/>
      <dgm:spPr/>
      <dgm:t>
        <a:bodyPr/>
        <a:lstStyle/>
        <a:p>
          <a:endParaRPr lang="en-GH"/>
        </a:p>
      </dgm:t>
    </dgm:pt>
    <dgm:pt modelId="{BFDFA76D-110E-4674-9C8A-06DEAB9FF4EE}">
      <dgm:prSet phldrT="[Text]" custT="1"/>
      <dgm:spPr/>
      <dgm:t>
        <a:bodyPr/>
        <a:lstStyle/>
        <a:p>
          <a:pPr>
            <a:buClrTx/>
            <a:buSzTx/>
            <a:buFont typeface="Wingdings" panose="05000000000000000000" pitchFamily="2" charset="2"/>
            <a:buChar char="§"/>
          </a:pPr>
          <a:r>
            <a:rPr lang="en-US" sz="2400" b="1" dirty="0">
              <a:solidFill>
                <a:schemeClr val="tx2"/>
              </a:solidFill>
            </a:rPr>
            <a:t>GENERAL OBJECTIVES</a:t>
          </a:r>
          <a:endParaRPr lang="en-GH" sz="2400" b="1" dirty="0">
            <a:solidFill>
              <a:schemeClr val="tx2"/>
            </a:solidFill>
          </a:endParaRPr>
        </a:p>
      </dgm:t>
    </dgm:pt>
    <dgm:pt modelId="{AD7EF7BD-68EB-46D8-B262-DA6AACB17603}" type="parTrans" cxnId="{CC7EDB1E-6CC8-4E8F-9F97-EA700A8F3311}">
      <dgm:prSet/>
      <dgm:spPr/>
      <dgm:t>
        <a:bodyPr/>
        <a:lstStyle/>
        <a:p>
          <a:endParaRPr lang="en-GH"/>
        </a:p>
      </dgm:t>
    </dgm:pt>
    <dgm:pt modelId="{4FB3BCF9-26AB-4F8C-84E8-B124E1C90E53}" type="sibTrans" cxnId="{CC7EDB1E-6CC8-4E8F-9F97-EA700A8F3311}">
      <dgm:prSet/>
      <dgm:spPr/>
      <dgm:t>
        <a:bodyPr/>
        <a:lstStyle/>
        <a:p>
          <a:endParaRPr lang="en-GH"/>
        </a:p>
      </dgm:t>
    </dgm:pt>
    <dgm:pt modelId="{D852C203-BA15-40A8-BCD6-42AEC24DF487}">
      <dgm:prSet phldrT="[Text]" custT="1"/>
      <dgm:spPr/>
      <dgm:t>
        <a:bodyPr/>
        <a:lstStyle/>
        <a:p>
          <a:pPr algn="just">
            <a:lnSpc>
              <a:spcPct val="100000"/>
            </a:lnSpc>
          </a:pPr>
          <a:r>
            <a:rPr lang="en-GB" sz="2200" b="0" dirty="0">
              <a:cs typeface="Arial"/>
            </a:rPr>
            <a:t>To complement and facilitate implementation of market access and national treatment commitments in all service sectors with a view to boosting intra-African trade in services</a:t>
          </a:r>
          <a:endParaRPr lang="en-GH" sz="2200" b="0" dirty="0"/>
        </a:p>
      </dgm:t>
    </dgm:pt>
    <dgm:pt modelId="{0739E6B7-8AEE-4A89-BFB9-513BD4F8004E}" type="parTrans" cxnId="{EE0CE804-6427-45F1-A0A3-06CC74808B51}">
      <dgm:prSet/>
      <dgm:spPr/>
      <dgm:t>
        <a:bodyPr/>
        <a:lstStyle/>
        <a:p>
          <a:endParaRPr lang="en-GH"/>
        </a:p>
      </dgm:t>
    </dgm:pt>
    <dgm:pt modelId="{43367552-894C-4E56-87FC-F7AA0F822B70}" type="sibTrans" cxnId="{EE0CE804-6427-45F1-A0A3-06CC74808B51}">
      <dgm:prSet/>
      <dgm:spPr/>
      <dgm:t>
        <a:bodyPr/>
        <a:lstStyle/>
        <a:p>
          <a:endParaRPr lang="en-GH"/>
        </a:p>
      </dgm:t>
    </dgm:pt>
    <dgm:pt modelId="{BDE8A8E3-8744-4B34-8E9E-2FF06C9F14C2}">
      <dgm:prSet phldrT="[Text]" custT="1"/>
      <dgm:spPr/>
      <dgm:t>
        <a:bodyPr/>
        <a:lstStyle/>
        <a:p>
          <a:endParaRPr lang="en-US"/>
        </a:p>
      </dgm:t>
    </dgm:pt>
    <dgm:pt modelId="{142C6689-4620-449A-9614-6BDC4A62E977}" type="parTrans" cxnId="{06AD1D40-4EBC-4237-8275-0703AA527F30}">
      <dgm:prSet/>
      <dgm:spPr/>
      <dgm:t>
        <a:bodyPr/>
        <a:lstStyle/>
        <a:p>
          <a:endParaRPr lang="en-GH"/>
        </a:p>
      </dgm:t>
    </dgm:pt>
    <dgm:pt modelId="{C70BEC3F-44D2-4A9A-AAFE-377152A25F90}" type="sibTrans" cxnId="{06AD1D40-4EBC-4237-8275-0703AA527F30}">
      <dgm:prSet/>
      <dgm:spPr/>
      <dgm:t>
        <a:bodyPr/>
        <a:lstStyle/>
        <a:p>
          <a:endParaRPr lang="en-GH"/>
        </a:p>
      </dgm:t>
    </dgm:pt>
    <dgm:pt modelId="{3FAAC537-9596-4BF4-A231-F01433645243}">
      <dgm:prSet phldrT="[Text]" phldr="1"/>
      <dgm:spPr/>
      <dgm:t>
        <a:bodyPr/>
        <a:lstStyle/>
        <a:p>
          <a:endParaRPr lang="en-GH"/>
        </a:p>
      </dgm:t>
    </dgm:pt>
    <dgm:pt modelId="{8E5C7273-7D53-497F-B6DD-9719873F9ECF}" type="parTrans" cxnId="{A8F6DAE3-CB22-4A1E-AB0D-4491BE07A12A}">
      <dgm:prSet/>
      <dgm:spPr/>
      <dgm:t>
        <a:bodyPr/>
        <a:lstStyle/>
        <a:p>
          <a:endParaRPr lang="en-GH"/>
        </a:p>
      </dgm:t>
    </dgm:pt>
    <dgm:pt modelId="{E5C01EC6-2AC5-45BA-9F0E-ECE2F4DF4321}" type="sibTrans" cxnId="{A8F6DAE3-CB22-4A1E-AB0D-4491BE07A12A}">
      <dgm:prSet/>
      <dgm:spPr/>
      <dgm:t>
        <a:bodyPr/>
        <a:lstStyle/>
        <a:p>
          <a:endParaRPr lang="en-GH"/>
        </a:p>
      </dgm:t>
    </dgm:pt>
    <dgm:pt modelId="{6531CCFC-B65F-4DC1-A66A-81F37E4EDCF7}">
      <dgm:prSet phldrT="[Text]" phldr="1"/>
      <dgm:spPr/>
      <dgm:t>
        <a:bodyPr/>
        <a:lstStyle/>
        <a:p>
          <a:endParaRPr lang="en-GH"/>
        </a:p>
      </dgm:t>
    </dgm:pt>
    <dgm:pt modelId="{F45C7D3A-B159-4995-9D5D-A2525478E4C1}" type="parTrans" cxnId="{7F800161-4057-4841-8144-AB5CE9978732}">
      <dgm:prSet/>
      <dgm:spPr/>
      <dgm:t>
        <a:bodyPr/>
        <a:lstStyle/>
        <a:p>
          <a:endParaRPr lang="en-GH"/>
        </a:p>
      </dgm:t>
    </dgm:pt>
    <dgm:pt modelId="{CF6E6F58-B603-4042-A037-2CAF291C13B7}" type="sibTrans" cxnId="{7F800161-4057-4841-8144-AB5CE9978732}">
      <dgm:prSet/>
      <dgm:spPr/>
      <dgm:t>
        <a:bodyPr/>
        <a:lstStyle/>
        <a:p>
          <a:endParaRPr lang="en-GH"/>
        </a:p>
      </dgm:t>
    </dgm:pt>
    <dgm:pt modelId="{8CF8EDEE-743E-4F67-BA13-B965C9988E0D}">
      <dgm:prSet/>
      <dgm:spPr/>
      <dgm:t>
        <a:bodyPr/>
        <a:lstStyle/>
        <a:p>
          <a:endParaRPr lang="en-US"/>
        </a:p>
      </dgm:t>
    </dgm:pt>
    <dgm:pt modelId="{DFEDD44D-9C70-42B5-A278-83F1D4877EAD}" type="parTrans" cxnId="{089EDCD8-2EF8-4C97-A9DE-CA713085504B}">
      <dgm:prSet/>
      <dgm:spPr/>
      <dgm:t>
        <a:bodyPr/>
        <a:lstStyle/>
        <a:p>
          <a:endParaRPr lang="en-GH"/>
        </a:p>
      </dgm:t>
    </dgm:pt>
    <dgm:pt modelId="{FDE55AAA-B38E-4CC5-A6B3-023D933EAEDD}" type="sibTrans" cxnId="{089EDCD8-2EF8-4C97-A9DE-CA713085504B}">
      <dgm:prSet/>
      <dgm:spPr/>
      <dgm:t>
        <a:bodyPr/>
        <a:lstStyle/>
        <a:p>
          <a:endParaRPr lang="en-GH"/>
        </a:p>
      </dgm:t>
    </dgm:pt>
    <dgm:pt modelId="{0C926323-8667-4C2D-AEA6-65FE3A3D748B}">
      <dgm:prSet custT="1"/>
      <dgm:spPr/>
      <dgm:t>
        <a:bodyPr/>
        <a:lstStyle/>
        <a:p>
          <a:endParaRPr lang="en-US"/>
        </a:p>
      </dgm:t>
    </dgm:pt>
    <dgm:pt modelId="{56FCC609-0F65-42C4-B0A5-2ACCD891792A}" type="parTrans" cxnId="{8232F980-8103-4A72-B731-9F7DEA634EE5}">
      <dgm:prSet/>
      <dgm:spPr/>
      <dgm:t>
        <a:bodyPr/>
        <a:lstStyle/>
        <a:p>
          <a:endParaRPr lang="en-GH"/>
        </a:p>
      </dgm:t>
    </dgm:pt>
    <dgm:pt modelId="{2B9B0A84-559D-4CBA-A6F8-F871CC81E61F}" type="sibTrans" cxnId="{8232F980-8103-4A72-B731-9F7DEA634EE5}">
      <dgm:prSet/>
      <dgm:spPr/>
      <dgm:t>
        <a:bodyPr/>
        <a:lstStyle/>
        <a:p>
          <a:endParaRPr lang="en-GH"/>
        </a:p>
      </dgm:t>
    </dgm:pt>
    <dgm:pt modelId="{00B5E25F-B504-4EF2-BD44-F401D0520583}">
      <dgm:prSet/>
      <dgm:spPr/>
      <dgm:t>
        <a:bodyPr/>
        <a:lstStyle/>
        <a:p>
          <a:endParaRPr lang="en-US"/>
        </a:p>
      </dgm:t>
    </dgm:pt>
    <dgm:pt modelId="{F7B44DD1-82CB-4934-BE86-E6F27C0921FE}" type="parTrans" cxnId="{27039D00-70B8-4415-A524-DC769F2536B6}">
      <dgm:prSet/>
      <dgm:spPr/>
      <dgm:t>
        <a:bodyPr/>
        <a:lstStyle/>
        <a:p>
          <a:endParaRPr lang="en-GH"/>
        </a:p>
      </dgm:t>
    </dgm:pt>
    <dgm:pt modelId="{E18F0CFF-32D8-48A4-8594-661B8C7D29F4}" type="sibTrans" cxnId="{27039D00-70B8-4415-A524-DC769F2536B6}">
      <dgm:prSet/>
      <dgm:spPr/>
      <dgm:t>
        <a:bodyPr/>
        <a:lstStyle/>
        <a:p>
          <a:endParaRPr lang="en-GH"/>
        </a:p>
      </dgm:t>
    </dgm:pt>
    <dgm:pt modelId="{BE3CFBF6-1A63-4A7F-8288-92AB648AD505}">
      <dgm:prSet custT="1"/>
      <dgm:spPr/>
      <dgm:t>
        <a:bodyPr/>
        <a:lstStyle/>
        <a:p>
          <a:pPr>
            <a:buClrTx/>
            <a:buSzTx/>
            <a:buFont typeface="Wingdings" panose="05000000000000000000" pitchFamily="2" charset="2"/>
            <a:buChar char="§"/>
          </a:pPr>
          <a:r>
            <a:rPr lang="en-US" sz="2200" dirty="0">
              <a:latin typeface="Times New Roman"/>
              <a:cs typeface="Times New Roman"/>
            </a:rPr>
            <a:t>To provide a broad </a:t>
          </a:r>
          <a:r>
            <a:rPr lang="en-US" sz="2200" spc="-5" dirty="0">
              <a:latin typeface="Times New Roman"/>
              <a:cs typeface="Times New Roman"/>
            </a:rPr>
            <a:t>framework </a:t>
          </a:r>
          <a:r>
            <a:rPr lang="en-US" sz="2200" dirty="0">
              <a:latin typeface="Times New Roman"/>
              <a:cs typeface="Times New Roman"/>
            </a:rPr>
            <a:t>of how the industry can </a:t>
          </a:r>
          <a:r>
            <a:rPr lang="en-US" sz="2200" spc="5" dirty="0">
              <a:latin typeface="Times New Roman"/>
              <a:cs typeface="Times New Roman"/>
            </a:rPr>
            <a:t> </a:t>
          </a:r>
          <a:r>
            <a:rPr lang="en-US" sz="2200" dirty="0">
              <a:latin typeface="Times New Roman"/>
              <a:cs typeface="Times New Roman"/>
            </a:rPr>
            <a:t>develop</a:t>
          </a:r>
          <a:r>
            <a:rPr lang="en-US" sz="2200" spc="-20" dirty="0">
              <a:latin typeface="Times New Roman"/>
              <a:cs typeface="Times New Roman"/>
            </a:rPr>
            <a:t> </a:t>
          </a:r>
          <a:r>
            <a:rPr lang="en-US" sz="2200" dirty="0">
              <a:latin typeface="Times New Roman"/>
              <a:cs typeface="Times New Roman"/>
            </a:rPr>
            <a:t>even</a:t>
          </a:r>
          <a:r>
            <a:rPr lang="en-US" sz="2200" spc="-10" dirty="0">
              <a:latin typeface="Times New Roman"/>
              <a:cs typeface="Times New Roman"/>
            </a:rPr>
            <a:t> </a:t>
          </a:r>
          <a:r>
            <a:rPr lang="en-US" sz="2200" spc="-15" dirty="0">
              <a:latin typeface="Times New Roman"/>
              <a:cs typeface="Times New Roman"/>
            </a:rPr>
            <a:t>further</a:t>
          </a:r>
          <a:endParaRPr lang="en-GH" sz="2200" dirty="0"/>
        </a:p>
      </dgm:t>
    </dgm:pt>
    <dgm:pt modelId="{3900EE03-2346-4A3A-86E6-37C8100085D4}" type="parTrans" cxnId="{0CE2B415-2D03-4831-BB96-1A1BC0646D94}">
      <dgm:prSet/>
      <dgm:spPr/>
      <dgm:t>
        <a:bodyPr/>
        <a:lstStyle/>
        <a:p>
          <a:endParaRPr lang="en-GH"/>
        </a:p>
      </dgm:t>
    </dgm:pt>
    <dgm:pt modelId="{88BB12DB-4869-41E2-B369-058F18785F5A}" type="sibTrans" cxnId="{0CE2B415-2D03-4831-BB96-1A1BC0646D94}">
      <dgm:prSet/>
      <dgm:spPr/>
      <dgm:t>
        <a:bodyPr/>
        <a:lstStyle/>
        <a:p>
          <a:endParaRPr lang="en-GH"/>
        </a:p>
      </dgm:t>
    </dgm:pt>
    <dgm:pt modelId="{6ACC7867-7AB9-4915-8596-2927788A9E53}">
      <dgm:prSet custT="1"/>
      <dgm:spPr/>
      <dgm:t>
        <a:bodyPr/>
        <a:lstStyle/>
        <a:p>
          <a:pPr algn="just">
            <a:buClrTx/>
            <a:buSzTx/>
            <a:buFont typeface="Wingdings" panose="05000000000000000000" pitchFamily="2" charset="2"/>
            <a:buChar char="§"/>
          </a:pPr>
          <a:r>
            <a:rPr lang="en-US" sz="2200" dirty="0">
              <a:latin typeface="Times New Roman"/>
              <a:cs typeface="Times New Roman"/>
            </a:rPr>
            <a:t>To reduce and eliminate any arbitrary </a:t>
          </a:r>
          <a:r>
            <a:rPr lang="en-US" sz="2200" spc="5" dirty="0">
              <a:latin typeface="Times New Roman"/>
              <a:cs typeface="Times New Roman"/>
            </a:rPr>
            <a:t> </a:t>
          </a:r>
          <a:r>
            <a:rPr lang="en-US" sz="2200" dirty="0">
              <a:latin typeface="Times New Roman"/>
              <a:cs typeface="Times New Roman"/>
            </a:rPr>
            <a:t>decision-making and regulations that </a:t>
          </a:r>
          <a:r>
            <a:rPr lang="en-US" sz="2200" spc="-5" dirty="0">
              <a:latin typeface="Times New Roman"/>
              <a:cs typeface="Times New Roman"/>
            </a:rPr>
            <a:t>may </a:t>
          </a:r>
          <a:r>
            <a:rPr lang="en-US" sz="2200" dirty="0">
              <a:latin typeface="Times New Roman"/>
              <a:cs typeface="Times New Roman"/>
            </a:rPr>
            <a:t>impact or hinder the </a:t>
          </a:r>
          <a:r>
            <a:rPr lang="en-US" sz="2200" spc="-5" dirty="0">
              <a:latin typeface="Times New Roman"/>
              <a:cs typeface="Times New Roman"/>
            </a:rPr>
            <a:t>market </a:t>
          </a:r>
          <a:r>
            <a:rPr lang="en-US" sz="2200" dirty="0">
              <a:latin typeface="Times New Roman"/>
              <a:cs typeface="Times New Roman"/>
            </a:rPr>
            <a:t>access </a:t>
          </a:r>
          <a:r>
            <a:rPr lang="en-US" sz="2200" spc="5" dirty="0">
              <a:latin typeface="Times New Roman"/>
              <a:cs typeface="Times New Roman"/>
            </a:rPr>
            <a:t> </a:t>
          </a:r>
          <a:r>
            <a:rPr lang="en-US" sz="2200" spc="-5" dirty="0">
              <a:latin typeface="Times New Roman"/>
              <a:cs typeface="Times New Roman"/>
            </a:rPr>
            <a:t>commitments</a:t>
          </a:r>
          <a:endParaRPr lang="en-GH" sz="2200" dirty="0"/>
        </a:p>
      </dgm:t>
    </dgm:pt>
    <dgm:pt modelId="{D6F16C5D-FB29-4306-A969-220F4CCFEC22}" type="parTrans" cxnId="{B0DB742F-F021-4A6B-ABDF-3F45D6C156F3}">
      <dgm:prSet/>
      <dgm:spPr/>
      <dgm:t>
        <a:bodyPr/>
        <a:lstStyle/>
        <a:p>
          <a:endParaRPr lang="en-GH"/>
        </a:p>
      </dgm:t>
    </dgm:pt>
    <dgm:pt modelId="{F647F828-23FE-4E71-98CE-2C91B0FFED36}" type="sibTrans" cxnId="{B0DB742F-F021-4A6B-ABDF-3F45D6C156F3}">
      <dgm:prSet/>
      <dgm:spPr/>
      <dgm:t>
        <a:bodyPr/>
        <a:lstStyle/>
        <a:p>
          <a:endParaRPr lang="en-GH"/>
        </a:p>
      </dgm:t>
    </dgm:pt>
    <dgm:pt modelId="{A4800164-F19E-478B-9F06-AADA138A50F6}">
      <dgm:prSet custT="1"/>
      <dgm:spPr/>
      <dgm:t>
        <a:bodyPr/>
        <a:lstStyle/>
        <a:p>
          <a:pPr algn="just">
            <a:lnSpc>
              <a:spcPct val="100000"/>
            </a:lnSpc>
            <a:buFont typeface="Wingdings" panose="05000000000000000000" pitchFamily="2" charset="2"/>
            <a:buChar char="ü"/>
          </a:pPr>
          <a:r>
            <a:rPr lang="en-US" sz="2200" spc="-5" dirty="0">
              <a:latin typeface="Times New Roman"/>
              <a:cs typeface="Times New Roman"/>
            </a:rPr>
            <a:t>To promote </a:t>
          </a:r>
          <a:r>
            <a:rPr lang="en-US" sz="2200" dirty="0">
              <a:latin typeface="Times New Roman"/>
              <a:cs typeface="Times New Roman"/>
            </a:rPr>
            <a:t>predictability to African services and </a:t>
          </a:r>
          <a:r>
            <a:rPr lang="en-US" sz="2200" spc="-5" dirty="0">
              <a:latin typeface="Times New Roman"/>
              <a:cs typeface="Times New Roman"/>
            </a:rPr>
            <a:t>services </a:t>
          </a:r>
          <a:r>
            <a:rPr lang="en-US" sz="2200" dirty="0">
              <a:latin typeface="Times New Roman"/>
              <a:cs typeface="Times New Roman"/>
            </a:rPr>
            <a:t>suppliers</a:t>
          </a:r>
          <a:endParaRPr lang="en-GH" sz="2200" dirty="0"/>
        </a:p>
      </dgm:t>
    </dgm:pt>
    <dgm:pt modelId="{EF2AE291-FAAD-4DCB-9245-82C25F64FEDD}" type="parTrans" cxnId="{89147DFA-A971-4FD8-8F02-DBB76ACF47AD}">
      <dgm:prSet/>
      <dgm:spPr/>
      <dgm:t>
        <a:bodyPr/>
        <a:lstStyle/>
        <a:p>
          <a:endParaRPr lang="en-GH"/>
        </a:p>
      </dgm:t>
    </dgm:pt>
    <dgm:pt modelId="{FB89F75A-4D1E-4D0E-A8F6-93F95E557A76}" type="sibTrans" cxnId="{89147DFA-A971-4FD8-8F02-DBB76ACF47AD}">
      <dgm:prSet/>
      <dgm:spPr/>
      <dgm:t>
        <a:bodyPr/>
        <a:lstStyle/>
        <a:p>
          <a:endParaRPr lang="en-GH"/>
        </a:p>
      </dgm:t>
    </dgm:pt>
    <dgm:pt modelId="{9514AD36-8362-4320-83DD-1B91A27CA822}">
      <dgm:prSet/>
      <dgm:spPr/>
      <dgm:t>
        <a:bodyPr/>
        <a:lstStyle/>
        <a:p>
          <a:endParaRPr lang="en-US"/>
        </a:p>
      </dgm:t>
    </dgm:pt>
    <dgm:pt modelId="{5B26C977-884D-4203-AF74-8E7F1CF46789}" type="parTrans" cxnId="{C85ABF4F-8CA1-4551-A091-DA38D0D938B2}">
      <dgm:prSet/>
      <dgm:spPr/>
      <dgm:t>
        <a:bodyPr/>
        <a:lstStyle/>
        <a:p>
          <a:endParaRPr lang="en-GH"/>
        </a:p>
      </dgm:t>
    </dgm:pt>
    <dgm:pt modelId="{2C851E39-4BDF-4B28-AC12-46D72AC2BB31}" type="sibTrans" cxnId="{C85ABF4F-8CA1-4551-A091-DA38D0D938B2}">
      <dgm:prSet/>
      <dgm:spPr/>
      <dgm:t>
        <a:bodyPr/>
        <a:lstStyle/>
        <a:p>
          <a:endParaRPr lang="en-GH"/>
        </a:p>
      </dgm:t>
    </dgm:pt>
    <dgm:pt modelId="{7764E9E5-CF88-4670-91AB-F12A47BFAA33}" type="pres">
      <dgm:prSet presAssocID="{B95AC548-1249-46ED-B441-28507ADFB836}" presName="diagram" presStyleCnt="0">
        <dgm:presLayoutVars>
          <dgm:chMax val="1"/>
          <dgm:dir/>
          <dgm:animLvl val="ctr"/>
          <dgm:resizeHandles val="exact"/>
        </dgm:presLayoutVars>
      </dgm:prSet>
      <dgm:spPr/>
    </dgm:pt>
    <dgm:pt modelId="{7F8E3423-1567-471D-BA1E-46FE6743858F}" type="pres">
      <dgm:prSet presAssocID="{B95AC548-1249-46ED-B441-28507ADFB836}" presName="matrix" presStyleCnt="0"/>
      <dgm:spPr/>
    </dgm:pt>
    <dgm:pt modelId="{C14EADF6-915E-40E5-A61A-8E8A73E560CD}" type="pres">
      <dgm:prSet presAssocID="{B95AC548-1249-46ED-B441-28507ADFB836}" presName="tile1" presStyleLbl="node1" presStyleIdx="0" presStyleCnt="4" custLinFactNeighborX="0"/>
      <dgm:spPr/>
    </dgm:pt>
    <dgm:pt modelId="{FCEC6FEE-C08A-4B22-9DDF-5477042F18BB}" type="pres">
      <dgm:prSet presAssocID="{B95AC548-1249-46ED-B441-28507ADFB836}" presName="tile1text" presStyleLbl="node1" presStyleIdx="0" presStyleCnt="4">
        <dgm:presLayoutVars>
          <dgm:chMax val="0"/>
          <dgm:chPref val="0"/>
          <dgm:bulletEnabled val="1"/>
        </dgm:presLayoutVars>
      </dgm:prSet>
      <dgm:spPr/>
    </dgm:pt>
    <dgm:pt modelId="{E8C3679E-145C-45A5-BAF2-D9F01B8DF3E0}" type="pres">
      <dgm:prSet presAssocID="{B95AC548-1249-46ED-B441-28507ADFB836}" presName="tile2" presStyleLbl="node1" presStyleIdx="1" presStyleCnt="4"/>
      <dgm:spPr/>
    </dgm:pt>
    <dgm:pt modelId="{9675B9EA-AC84-40F3-A2CC-B8114A553FF2}" type="pres">
      <dgm:prSet presAssocID="{B95AC548-1249-46ED-B441-28507ADFB836}" presName="tile2text" presStyleLbl="node1" presStyleIdx="1" presStyleCnt="4">
        <dgm:presLayoutVars>
          <dgm:chMax val="0"/>
          <dgm:chPref val="0"/>
          <dgm:bulletEnabled val="1"/>
        </dgm:presLayoutVars>
      </dgm:prSet>
      <dgm:spPr/>
    </dgm:pt>
    <dgm:pt modelId="{202B4A6F-B4DA-46AC-A673-DB42116E1DF5}" type="pres">
      <dgm:prSet presAssocID="{B95AC548-1249-46ED-B441-28507ADFB836}" presName="tile3" presStyleLbl="node1" presStyleIdx="2" presStyleCnt="4" custLinFactNeighborY="783"/>
      <dgm:spPr/>
    </dgm:pt>
    <dgm:pt modelId="{82751726-0436-4878-ACD7-9365CEA5BD3E}" type="pres">
      <dgm:prSet presAssocID="{B95AC548-1249-46ED-B441-28507ADFB836}" presName="tile3text" presStyleLbl="node1" presStyleIdx="2" presStyleCnt="4">
        <dgm:presLayoutVars>
          <dgm:chMax val="0"/>
          <dgm:chPref val="0"/>
          <dgm:bulletEnabled val="1"/>
        </dgm:presLayoutVars>
      </dgm:prSet>
      <dgm:spPr/>
    </dgm:pt>
    <dgm:pt modelId="{75EC4A05-097A-4EA8-BE43-A11A530FA7AA}" type="pres">
      <dgm:prSet presAssocID="{B95AC548-1249-46ED-B441-28507ADFB836}" presName="tile4" presStyleLbl="node1" presStyleIdx="3" presStyleCnt="4" custLinFactNeighborY="0"/>
      <dgm:spPr/>
    </dgm:pt>
    <dgm:pt modelId="{431510D7-ABD1-460C-AB64-CE1170C47832}" type="pres">
      <dgm:prSet presAssocID="{B95AC548-1249-46ED-B441-28507ADFB836}" presName="tile4text" presStyleLbl="node1" presStyleIdx="3" presStyleCnt="4">
        <dgm:presLayoutVars>
          <dgm:chMax val="0"/>
          <dgm:chPref val="0"/>
          <dgm:bulletEnabled val="1"/>
        </dgm:presLayoutVars>
      </dgm:prSet>
      <dgm:spPr/>
    </dgm:pt>
    <dgm:pt modelId="{D5CC8D12-D1F1-4132-9BE1-910B6754A9CC}" type="pres">
      <dgm:prSet presAssocID="{B95AC548-1249-46ED-B441-28507ADFB836}" presName="centerTile" presStyleLbl="fgShp" presStyleIdx="0" presStyleCnt="1">
        <dgm:presLayoutVars>
          <dgm:chMax val="0"/>
          <dgm:chPref val="0"/>
        </dgm:presLayoutVars>
      </dgm:prSet>
      <dgm:spPr/>
    </dgm:pt>
  </dgm:ptLst>
  <dgm:cxnLst>
    <dgm:cxn modelId="{27039D00-70B8-4415-A524-DC769F2536B6}" srcId="{BFDFA76D-110E-4674-9C8A-06DEAB9FF4EE}" destId="{00B5E25F-B504-4EF2-BD44-F401D0520583}" srcOrd="5" destOrd="0" parTransId="{F7B44DD1-82CB-4934-BE86-E6F27C0921FE}" sibTransId="{E18F0CFF-32D8-48A4-8594-661B8C7D29F4}"/>
    <dgm:cxn modelId="{EE0CE804-6427-45F1-A0A3-06CC74808B51}" srcId="{BFDFA76D-110E-4674-9C8A-06DEAB9FF4EE}" destId="{D852C203-BA15-40A8-BCD6-42AEC24DF487}" srcOrd="0" destOrd="0" parTransId="{0739E6B7-8AEE-4A89-BFB9-513BD4F8004E}" sibTransId="{43367552-894C-4E56-87FC-F7AA0F822B70}"/>
    <dgm:cxn modelId="{1A137011-C393-4876-8682-87BB7CF7B4C6}" type="presOf" srcId="{BE3CFBF6-1A63-4A7F-8288-92AB648AD505}" destId="{75EC4A05-097A-4EA8-BE43-A11A530FA7AA}" srcOrd="0" destOrd="0" presId="urn:microsoft.com/office/officeart/2005/8/layout/matrix1"/>
    <dgm:cxn modelId="{0CE2B415-2D03-4831-BB96-1A1BC0646D94}" srcId="{BFDFA76D-110E-4674-9C8A-06DEAB9FF4EE}" destId="{BE3CFBF6-1A63-4A7F-8288-92AB648AD505}" srcOrd="3" destOrd="0" parTransId="{3900EE03-2346-4A3A-86E6-37C8100085D4}" sibTransId="{88BB12DB-4869-41E2-B369-058F18785F5A}"/>
    <dgm:cxn modelId="{CC7EDB1E-6CC8-4E8F-9F97-EA700A8F3311}" srcId="{B95AC548-1249-46ED-B441-28507ADFB836}" destId="{BFDFA76D-110E-4674-9C8A-06DEAB9FF4EE}" srcOrd="0" destOrd="0" parTransId="{AD7EF7BD-68EB-46D8-B262-DA6AACB17603}" sibTransId="{4FB3BCF9-26AB-4F8C-84E8-B124E1C90E53}"/>
    <dgm:cxn modelId="{B0DB742F-F021-4A6B-ABDF-3F45D6C156F3}" srcId="{BFDFA76D-110E-4674-9C8A-06DEAB9FF4EE}" destId="{6ACC7867-7AB9-4915-8596-2927788A9E53}" srcOrd="2" destOrd="0" parTransId="{D6F16C5D-FB29-4306-A969-220F4CCFEC22}" sibTransId="{F647F828-23FE-4E71-98CE-2C91B0FFED36}"/>
    <dgm:cxn modelId="{06AD1D40-4EBC-4237-8275-0703AA527F30}" srcId="{BFDFA76D-110E-4674-9C8A-06DEAB9FF4EE}" destId="{BDE8A8E3-8744-4B34-8E9E-2FF06C9F14C2}" srcOrd="8" destOrd="0" parTransId="{142C6689-4620-449A-9614-6BDC4A62E977}" sibTransId="{C70BEC3F-44D2-4A9A-AAFE-377152A25F90}"/>
    <dgm:cxn modelId="{C85ABF4F-8CA1-4551-A091-DA38D0D938B2}" srcId="{BFDFA76D-110E-4674-9C8A-06DEAB9FF4EE}" destId="{9514AD36-8362-4320-83DD-1B91A27CA822}" srcOrd="4" destOrd="0" parTransId="{5B26C977-884D-4203-AF74-8E7F1CF46789}" sibTransId="{2C851E39-4BDF-4B28-AC12-46D72AC2BB31}"/>
    <dgm:cxn modelId="{1DE50950-3586-4B5A-AF16-5F5962E1DE7F}" type="presOf" srcId="{BE3CFBF6-1A63-4A7F-8288-92AB648AD505}" destId="{431510D7-ABD1-460C-AB64-CE1170C47832}" srcOrd="1" destOrd="0" presId="urn:microsoft.com/office/officeart/2005/8/layout/matrix1"/>
    <dgm:cxn modelId="{5B72205A-04C0-4D60-914A-864740306424}" type="presOf" srcId="{D852C203-BA15-40A8-BCD6-42AEC24DF487}" destId="{FCEC6FEE-C08A-4B22-9DDF-5477042F18BB}" srcOrd="1" destOrd="0" presId="urn:microsoft.com/office/officeart/2005/8/layout/matrix1"/>
    <dgm:cxn modelId="{7F800161-4057-4841-8144-AB5CE9978732}" srcId="{BFDFA76D-110E-4674-9C8A-06DEAB9FF4EE}" destId="{6531CCFC-B65F-4DC1-A66A-81F37E4EDCF7}" srcOrd="10" destOrd="0" parTransId="{F45C7D3A-B159-4995-9D5D-A2525478E4C1}" sibTransId="{CF6E6F58-B603-4042-A037-2CAF291C13B7}"/>
    <dgm:cxn modelId="{33499063-07FD-47E2-8D8F-5D5E2936DDCA}" type="presOf" srcId="{D852C203-BA15-40A8-BCD6-42AEC24DF487}" destId="{C14EADF6-915E-40E5-A61A-8E8A73E560CD}" srcOrd="0" destOrd="0" presId="urn:microsoft.com/office/officeart/2005/8/layout/matrix1"/>
    <dgm:cxn modelId="{84272D80-7D5E-4731-87B3-A929DD9C1310}" type="presOf" srcId="{6ACC7867-7AB9-4915-8596-2927788A9E53}" destId="{202B4A6F-B4DA-46AC-A673-DB42116E1DF5}" srcOrd="0" destOrd="0" presId="urn:microsoft.com/office/officeart/2005/8/layout/matrix1"/>
    <dgm:cxn modelId="{8232F980-8103-4A72-B731-9F7DEA634EE5}" srcId="{BFDFA76D-110E-4674-9C8A-06DEAB9FF4EE}" destId="{0C926323-8667-4C2D-AEA6-65FE3A3D748B}" srcOrd="6" destOrd="0" parTransId="{56FCC609-0F65-42C4-B0A5-2ACCD891792A}" sibTransId="{2B9B0A84-559D-4CBA-A6F8-F871CC81E61F}"/>
    <dgm:cxn modelId="{885EF58A-54AF-45BC-A901-2A4561AF2C19}" type="presOf" srcId="{B95AC548-1249-46ED-B441-28507ADFB836}" destId="{7764E9E5-CF88-4670-91AB-F12A47BFAA33}" srcOrd="0" destOrd="0" presId="urn:microsoft.com/office/officeart/2005/8/layout/matrix1"/>
    <dgm:cxn modelId="{59DB4F9F-BB22-4D6F-9BF6-5EF3547C639A}" type="presOf" srcId="{A4800164-F19E-478B-9F06-AADA138A50F6}" destId="{E8C3679E-145C-45A5-BAF2-D9F01B8DF3E0}" srcOrd="0" destOrd="0" presId="urn:microsoft.com/office/officeart/2005/8/layout/matrix1"/>
    <dgm:cxn modelId="{BA50CFBE-7A18-4C5C-B80A-740AF8B55CA5}" type="presOf" srcId="{6ACC7867-7AB9-4915-8596-2927788A9E53}" destId="{82751726-0436-4878-ACD7-9365CEA5BD3E}" srcOrd="1" destOrd="0" presId="urn:microsoft.com/office/officeart/2005/8/layout/matrix1"/>
    <dgm:cxn modelId="{103E55C6-944E-407E-A490-4F1172CA2697}" type="presOf" srcId="{BFDFA76D-110E-4674-9C8A-06DEAB9FF4EE}" destId="{D5CC8D12-D1F1-4132-9BE1-910B6754A9CC}" srcOrd="0" destOrd="0" presId="urn:microsoft.com/office/officeart/2005/8/layout/matrix1"/>
    <dgm:cxn modelId="{DA1BBFD4-1AC3-4020-BBE0-72AA29FD214A}" type="presOf" srcId="{A4800164-F19E-478B-9F06-AADA138A50F6}" destId="{9675B9EA-AC84-40F3-A2CC-B8114A553FF2}" srcOrd="1" destOrd="0" presId="urn:microsoft.com/office/officeart/2005/8/layout/matrix1"/>
    <dgm:cxn modelId="{089EDCD8-2EF8-4C97-A9DE-CA713085504B}" srcId="{BFDFA76D-110E-4674-9C8A-06DEAB9FF4EE}" destId="{8CF8EDEE-743E-4F67-BA13-B965C9988E0D}" srcOrd="7" destOrd="0" parTransId="{DFEDD44D-9C70-42B5-A278-83F1D4877EAD}" sibTransId="{FDE55AAA-B38E-4CC5-A6B3-023D933EAEDD}"/>
    <dgm:cxn modelId="{A8F6DAE3-CB22-4A1E-AB0D-4491BE07A12A}" srcId="{BFDFA76D-110E-4674-9C8A-06DEAB9FF4EE}" destId="{3FAAC537-9596-4BF4-A231-F01433645243}" srcOrd="9" destOrd="0" parTransId="{8E5C7273-7D53-497F-B6DD-9719873F9ECF}" sibTransId="{E5C01EC6-2AC5-45BA-9F0E-ECE2F4DF4321}"/>
    <dgm:cxn modelId="{89147DFA-A971-4FD8-8F02-DBB76ACF47AD}" srcId="{BFDFA76D-110E-4674-9C8A-06DEAB9FF4EE}" destId="{A4800164-F19E-478B-9F06-AADA138A50F6}" srcOrd="1" destOrd="0" parTransId="{EF2AE291-FAAD-4DCB-9245-82C25F64FEDD}" sibTransId="{FB89F75A-4D1E-4D0E-A8F6-93F95E557A76}"/>
    <dgm:cxn modelId="{A094691C-CD1E-4D59-A088-4E04CF3650A1}" type="presParOf" srcId="{7764E9E5-CF88-4670-91AB-F12A47BFAA33}" destId="{7F8E3423-1567-471D-BA1E-46FE6743858F}" srcOrd="0" destOrd="0" presId="urn:microsoft.com/office/officeart/2005/8/layout/matrix1"/>
    <dgm:cxn modelId="{51F2FA7F-76A0-49A4-9FB2-937E44EF2B46}" type="presParOf" srcId="{7F8E3423-1567-471D-BA1E-46FE6743858F}" destId="{C14EADF6-915E-40E5-A61A-8E8A73E560CD}" srcOrd="0" destOrd="0" presId="urn:microsoft.com/office/officeart/2005/8/layout/matrix1"/>
    <dgm:cxn modelId="{1FBF1B55-CC94-440A-B620-910EA27E1FCD}" type="presParOf" srcId="{7F8E3423-1567-471D-BA1E-46FE6743858F}" destId="{FCEC6FEE-C08A-4B22-9DDF-5477042F18BB}" srcOrd="1" destOrd="0" presId="urn:microsoft.com/office/officeart/2005/8/layout/matrix1"/>
    <dgm:cxn modelId="{2B059793-6AD1-4AB5-BA41-72AC6C5290A6}" type="presParOf" srcId="{7F8E3423-1567-471D-BA1E-46FE6743858F}" destId="{E8C3679E-145C-45A5-BAF2-D9F01B8DF3E0}" srcOrd="2" destOrd="0" presId="urn:microsoft.com/office/officeart/2005/8/layout/matrix1"/>
    <dgm:cxn modelId="{D0F6D46E-5768-42C6-B0B9-0D307F8535EB}" type="presParOf" srcId="{7F8E3423-1567-471D-BA1E-46FE6743858F}" destId="{9675B9EA-AC84-40F3-A2CC-B8114A553FF2}" srcOrd="3" destOrd="0" presId="urn:microsoft.com/office/officeart/2005/8/layout/matrix1"/>
    <dgm:cxn modelId="{04FDA61A-6B1C-48A6-A238-364BC7E494D8}" type="presParOf" srcId="{7F8E3423-1567-471D-BA1E-46FE6743858F}" destId="{202B4A6F-B4DA-46AC-A673-DB42116E1DF5}" srcOrd="4" destOrd="0" presId="urn:microsoft.com/office/officeart/2005/8/layout/matrix1"/>
    <dgm:cxn modelId="{56CEC3F1-0E6A-4662-AB58-74957A6F66BF}" type="presParOf" srcId="{7F8E3423-1567-471D-BA1E-46FE6743858F}" destId="{82751726-0436-4878-ACD7-9365CEA5BD3E}" srcOrd="5" destOrd="0" presId="urn:microsoft.com/office/officeart/2005/8/layout/matrix1"/>
    <dgm:cxn modelId="{BAA02033-11AD-495A-AA47-C1975490663C}" type="presParOf" srcId="{7F8E3423-1567-471D-BA1E-46FE6743858F}" destId="{75EC4A05-097A-4EA8-BE43-A11A530FA7AA}" srcOrd="6" destOrd="0" presId="urn:microsoft.com/office/officeart/2005/8/layout/matrix1"/>
    <dgm:cxn modelId="{DBB2F38F-0007-4568-AAEE-ECD63D12F5C8}" type="presParOf" srcId="{7F8E3423-1567-471D-BA1E-46FE6743858F}" destId="{431510D7-ABD1-460C-AB64-CE1170C47832}" srcOrd="7" destOrd="0" presId="urn:microsoft.com/office/officeart/2005/8/layout/matrix1"/>
    <dgm:cxn modelId="{43436AF6-1A09-4399-B08F-DA2905A6C030}" type="presParOf" srcId="{7764E9E5-CF88-4670-91AB-F12A47BFAA33}" destId="{D5CC8D12-D1F1-4132-9BE1-910B6754A9C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45346-5A53-49A4-B679-23C1ABBA2EC5}">
      <dsp:nvSpPr>
        <dsp:cNvPr id="0" name=""/>
        <dsp:cNvSpPr/>
      </dsp:nvSpPr>
      <dsp:spPr>
        <a:xfrm>
          <a:off x="0" y="338769"/>
          <a:ext cx="10515600" cy="3276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0BBF0A-F956-4B1A-82E7-E5FAD6CE9384}">
      <dsp:nvSpPr>
        <dsp:cNvPr id="0" name=""/>
        <dsp:cNvSpPr/>
      </dsp:nvSpPr>
      <dsp:spPr>
        <a:xfrm>
          <a:off x="525780" y="146888"/>
          <a:ext cx="7360920" cy="383760"/>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1. Background</a:t>
          </a:r>
          <a:endParaRPr lang="en-GH" sz="2000" b="1" kern="1200" dirty="0">
            <a:solidFill>
              <a:schemeClr val="tx1"/>
            </a:solidFill>
          </a:endParaRPr>
        </a:p>
      </dsp:txBody>
      <dsp:txXfrm>
        <a:off x="544514" y="165622"/>
        <a:ext cx="7323452" cy="346292"/>
      </dsp:txXfrm>
    </dsp:sp>
    <dsp:sp modelId="{0B52EE56-2684-4002-9A12-930B53298B7F}">
      <dsp:nvSpPr>
        <dsp:cNvPr id="0" name=""/>
        <dsp:cNvSpPr/>
      </dsp:nvSpPr>
      <dsp:spPr>
        <a:xfrm>
          <a:off x="0" y="928449"/>
          <a:ext cx="10515600" cy="3276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557693-A207-4607-8831-BBA22DCA093D}">
      <dsp:nvSpPr>
        <dsp:cNvPr id="0" name=""/>
        <dsp:cNvSpPr/>
      </dsp:nvSpPr>
      <dsp:spPr>
        <a:xfrm>
          <a:off x="525780" y="736569"/>
          <a:ext cx="7360920" cy="383760"/>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2. AfCFTA Protocol on Trade in Services</a:t>
          </a:r>
          <a:endParaRPr lang="en-GH" sz="2000" b="1" kern="1200" dirty="0">
            <a:solidFill>
              <a:schemeClr val="tx1"/>
            </a:solidFill>
          </a:endParaRPr>
        </a:p>
      </dsp:txBody>
      <dsp:txXfrm>
        <a:off x="544514" y="755303"/>
        <a:ext cx="7323452" cy="346292"/>
      </dsp:txXfrm>
    </dsp:sp>
    <dsp:sp modelId="{01718135-FF8D-48B0-A6FE-52FDD14E4CD0}">
      <dsp:nvSpPr>
        <dsp:cNvPr id="0" name=""/>
        <dsp:cNvSpPr/>
      </dsp:nvSpPr>
      <dsp:spPr>
        <a:xfrm>
          <a:off x="0" y="1518129"/>
          <a:ext cx="10515600" cy="3276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B8D56E-6488-480C-84FB-4E25D0D654B8}">
      <dsp:nvSpPr>
        <dsp:cNvPr id="0" name=""/>
        <dsp:cNvSpPr/>
      </dsp:nvSpPr>
      <dsp:spPr>
        <a:xfrm>
          <a:off x="525780" y="1326249"/>
          <a:ext cx="7360920" cy="3837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prstClr val="black"/>
              </a:solidFill>
              <a:latin typeface="Times New Roman"/>
              <a:ea typeface="+mn-ea"/>
              <a:cs typeface="+mn-cs"/>
            </a:rPr>
            <a:t>3. Schedule of Specific Commitments </a:t>
          </a:r>
          <a:endParaRPr lang="en-GH" sz="2000" b="1" kern="1200" dirty="0">
            <a:solidFill>
              <a:prstClr val="black"/>
            </a:solidFill>
            <a:latin typeface="Times New Roman"/>
            <a:ea typeface="+mn-ea"/>
            <a:cs typeface="+mn-cs"/>
          </a:endParaRPr>
        </a:p>
      </dsp:txBody>
      <dsp:txXfrm>
        <a:off x="544514" y="1344983"/>
        <a:ext cx="7323452" cy="346292"/>
      </dsp:txXfrm>
    </dsp:sp>
    <dsp:sp modelId="{DA93FD7D-0486-46CB-B445-FF3CC4951C25}">
      <dsp:nvSpPr>
        <dsp:cNvPr id="0" name=""/>
        <dsp:cNvSpPr/>
      </dsp:nvSpPr>
      <dsp:spPr>
        <a:xfrm>
          <a:off x="0" y="2107809"/>
          <a:ext cx="10515600" cy="3276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01DC58-BEAE-4B87-81F7-7168B981DA4A}">
      <dsp:nvSpPr>
        <dsp:cNvPr id="0" name=""/>
        <dsp:cNvSpPr/>
      </dsp:nvSpPr>
      <dsp:spPr>
        <a:xfrm>
          <a:off x="525780" y="1915929"/>
          <a:ext cx="7360920" cy="383760"/>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4. AfCFTA Regulatory Framework for Financial Services</a:t>
          </a:r>
          <a:endParaRPr lang="en-GH" sz="2000" b="1" kern="1200" dirty="0">
            <a:solidFill>
              <a:schemeClr val="tx1"/>
            </a:solidFill>
          </a:endParaRPr>
        </a:p>
      </dsp:txBody>
      <dsp:txXfrm>
        <a:off x="544514" y="1934663"/>
        <a:ext cx="7323452" cy="346292"/>
      </dsp:txXfrm>
    </dsp:sp>
    <dsp:sp modelId="{5B3C029D-B4F8-4B21-938A-D56187451E0C}">
      <dsp:nvSpPr>
        <dsp:cNvPr id="0" name=""/>
        <dsp:cNvSpPr/>
      </dsp:nvSpPr>
      <dsp:spPr>
        <a:xfrm>
          <a:off x="0" y="2697489"/>
          <a:ext cx="10515600" cy="3276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302B33-23D2-40F8-B4EC-461D43420AF5}">
      <dsp:nvSpPr>
        <dsp:cNvPr id="0" name=""/>
        <dsp:cNvSpPr/>
      </dsp:nvSpPr>
      <dsp:spPr>
        <a:xfrm>
          <a:off x="525780" y="2505609"/>
          <a:ext cx="7360920" cy="383760"/>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5. Challenges and Opportunities</a:t>
          </a:r>
          <a:endParaRPr lang="en-GH" sz="2000" b="1" kern="1200" dirty="0">
            <a:solidFill>
              <a:schemeClr val="tx1"/>
            </a:solidFill>
          </a:endParaRPr>
        </a:p>
      </dsp:txBody>
      <dsp:txXfrm>
        <a:off x="544514" y="2524343"/>
        <a:ext cx="7323452" cy="346292"/>
      </dsp:txXfrm>
    </dsp:sp>
    <dsp:sp modelId="{3EF46DBC-448B-410E-8C80-A013BAB2B85C}">
      <dsp:nvSpPr>
        <dsp:cNvPr id="0" name=""/>
        <dsp:cNvSpPr/>
      </dsp:nvSpPr>
      <dsp:spPr>
        <a:xfrm>
          <a:off x="0" y="3287169"/>
          <a:ext cx="10515600" cy="3276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673717-093D-4F9D-A830-ABC5BE2EEDA4}">
      <dsp:nvSpPr>
        <dsp:cNvPr id="0" name=""/>
        <dsp:cNvSpPr/>
      </dsp:nvSpPr>
      <dsp:spPr>
        <a:xfrm>
          <a:off x="525780" y="3095289"/>
          <a:ext cx="7360920" cy="383760"/>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6. Way Forward </a:t>
          </a:r>
          <a:endParaRPr lang="en-GH" sz="2000" b="1" kern="1200" dirty="0">
            <a:solidFill>
              <a:schemeClr val="tx1"/>
            </a:solidFill>
          </a:endParaRPr>
        </a:p>
      </dsp:txBody>
      <dsp:txXfrm>
        <a:off x="544514" y="3114023"/>
        <a:ext cx="7323452" cy="346292"/>
      </dsp:txXfrm>
    </dsp:sp>
    <dsp:sp modelId="{80645D18-2AAA-4099-8521-2877C5E81B0F}">
      <dsp:nvSpPr>
        <dsp:cNvPr id="0" name=""/>
        <dsp:cNvSpPr/>
      </dsp:nvSpPr>
      <dsp:spPr>
        <a:xfrm>
          <a:off x="0" y="3876849"/>
          <a:ext cx="10515600" cy="3276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C42818-DE5C-4786-BD58-E7E927B2FB81}">
      <dsp:nvSpPr>
        <dsp:cNvPr id="0" name=""/>
        <dsp:cNvSpPr/>
      </dsp:nvSpPr>
      <dsp:spPr>
        <a:xfrm>
          <a:off x="525780" y="3684969"/>
          <a:ext cx="7360920" cy="3837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7. Conclusion</a:t>
          </a:r>
          <a:endParaRPr lang="en-GH" sz="2000" b="1" kern="1200" dirty="0">
            <a:solidFill>
              <a:schemeClr val="tx1"/>
            </a:solidFill>
          </a:endParaRPr>
        </a:p>
      </dsp:txBody>
      <dsp:txXfrm>
        <a:off x="544514" y="3703703"/>
        <a:ext cx="7323452"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EADF6-915E-40E5-A61A-8E8A73E560CD}">
      <dsp:nvSpPr>
        <dsp:cNvPr id="0" name=""/>
        <dsp:cNvSpPr/>
      </dsp:nvSpPr>
      <dsp:spPr>
        <a:xfrm rot="16200000">
          <a:off x="1719114" y="-1719114"/>
          <a:ext cx="2376008" cy="5814237"/>
        </a:xfrm>
        <a:prstGeom prst="round1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just" defTabSz="977900">
            <a:lnSpc>
              <a:spcPct val="100000"/>
            </a:lnSpc>
            <a:spcBef>
              <a:spcPct val="0"/>
            </a:spcBef>
            <a:spcAft>
              <a:spcPct val="35000"/>
            </a:spcAft>
            <a:buNone/>
          </a:pPr>
          <a:r>
            <a:rPr lang="en-GB" sz="2200" b="0" kern="1200" dirty="0">
              <a:cs typeface="Arial"/>
            </a:rPr>
            <a:t>To complement and facilitate implementation of market access and national treatment commitments in all service sectors with a view to boosting intra-African trade in services</a:t>
          </a:r>
          <a:endParaRPr lang="en-GH" sz="2200" b="0" kern="1200" dirty="0"/>
        </a:p>
      </dsp:txBody>
      <dsp:txXfrm rot="5400000">
        <a:off x="0" y="0"/>
        <a:ext cx="5814237" cy="1782006"/>
      </dsp:txXfrm>
    </dsp:sp>
    <dsp:sp modelId="{E8C3679E-145C-45A5-BAF2-D9F01B8DF3E0}">
      <dsp:nvSpPr>
        <dsp:cNvPr id="0" name=""/>
        <dsp:cNvSpPr/>
      </dsp:nvSpPr>
      <dsp:spPr>
        <a:xfrm>
          <a:off x="5814237" y="0"/>
          <a:ext cx="5814237" cy="2376008"/>
        </a:xfrm>
        <a:prstGeom prst="round1Rect">
          <a:avLst/>
        </a:prstGeom>
        <a:solidFill>
          <a:schemeClr val="accent1">
            <a:shade val="80000"/>
            <a:hueOff val="137950"/>
            <a:satOff val="-14742"/>
            <a:lumOff val="117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just" defTabSz="977900">
            <a:lnSpc>
              <a:spcPct val="100000"/>
            </a:lnSpc>
            <a:spcBef>
              <a:spcPct val="0"/>
            </a:spcBef>
            <a:spcAft>
              <a:spcPct val="35000"/>
            </a:spcAft>
            <a:buFont typeface="Wingdings" panose="05000000000000000000" pitchFamily="2" charset="2"/>
            <a:buNone/>
          </a:pPr>
          <a:r>
            <a:rPr lang="en-US" sz="2200" kern="1200" spc="-5" dirty="0">
              <a:latin typeface="Times New Roman"/>
              <a:cs typeface="Times New Roman"/>
            </a:rPr>
            <a:t>To promote </a:t>
          </a:r>
          <a:r>
            <a:rPr lang="en-US" sz="2200" kern="1200" dirty="0">
              <a:latin typeface="Times New Roman"/>
              <a:cs typeface="Times New Roman"/>
            </a:rPr>
            <a:t>predictability to African services and </a:t>
          </a:r>
          <a:r>
            <a:rPr lang="en-US" sz="2200" kern="1200" spc="-5" dirty="0">
              <a:latin typeface="Times New Roman"/>
              <a:cs typeface="Times New Roman"/>
            </a:rPr>
            <a:t>services </a:t>
          </a:r>
          <a:r>
            <a:rPr lang="en-US" sz="2200" kern="1200" dirty="0">
              <a:latin typeface="Times New Roman"/>
              <a:cs typeface="Times New Roman"/>
            </a:rPr>
            <a:t>suppliers</a:t>
          </a:r>
          <a:endParaRPr lang="en-GH" sz="2200" kern="1200" dirty="0"/>
        </a:p>
      </dsp:txBody>
      <dsp:txXfrm>
        <a:off x="5814237" y="0"/>
        <a:ext cx="5814237" cy="1782006"/>
      </dsp:txXfrm>
    </dsp:sp>
    <dsp:sp modelId="{202B4A6F-B4DA-46AC-A673-DB42116E1DF5}">
      <dsp:nvSpPr>
        <dsp:cNvPr id="0" name=""/>
        <dsp:cNvSpPr/>
      </dsp:nvSpPr>
      <dsp:spPr>
        <a:xfrm rot="10800000">
          <a:off x="0" y="2376008"/>
          <a:ext cx="5814237" cy="2376008"/>
        </a:xfrm>
        <a:prstGeom prst="round1Rect">
          <a:avLst/>
        </a:prstGeom>
        <a:solidFill>
          <a:schemeClr val="accent1">
            <a:shade val="80000"/>
            <a:hueOff val="275900"/>
            <a:satOff val="-29485"/>
            <a:lumOff val="234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just" defTabSz="977900">
            <a:lnSpc>
              <a:spcPct val="90000"/>
            </a:lnSpc>
            <a:spcBef>
              <a:spcPct val="0"/>
            </a:spcBef>
            <a:spcAft>
              <a:spcPct val="35000"/>
            </a:spcAft>
            <a:buClrTx/>
            <a:buSzTx/>
            <a:buFont typeface="Wingdings" panose="05000000000000000000" pitchFamily="2" charset="2"/>
            <a:buNone/>
          </a:pPr>
          <a:r>
            <a:rPr lang="en-US" sz="2200" kern="1200" dirty="0">
              <a:latin typeface="Times New Roman"/>
              <a:cs typeface="Times New Roman"/>
            </a:rPr>
            <a:t>To reduce and eliminate any arbitrary </a:t>
          </a:r>
          <a:r>
            <a:rPr lang="en-US" sz="2200" kern="1200" spc="5" dirty="0">
              <a:latin typeface="Times New Roman"/>
              <a:cs typeface="Times New Roman"/>
            </a:rPr>
            <a:t> </a:t>
          </a:r>
          <a:r>
            <a:rPr lang="en-US" sz="2200" kern="1200" dirty="0">
              <a:latin typeface="Times New Roman"/>
              <a:cs typeface="Times New Roman"/>
            </a:rPr>
            <a:t>decision-making and regulations that </a:t>
          </a:r>
          <a:r>
            <a:rPr lang="en-US" sz="2200" kern="1200" spc="-5" dirty="0">
              <a:latin typeface="Times New Roman"/>
              <a:cs typeface="Times New Roman"/>
            </a:rPr>
            <a:t>may </a:t>
          </a:r>
          <a:r>
            <a:rPr lang="en-US" sz="2200" kern="1200" dirty="0">
              <a:latin typeface="Times New Roman"/>
              <a:cs typeface="Times New Roman"/>
            </a:rPr>
            <a:t>impact or hinder the </a:t>
          </a:r>
          <a:r>
            <a:rPr lang="en-US" sz="2200" kern="1200" spc="-5" dirty="0">
              <a:latin typeface="Times New Roman"/>
              <a:cs typeface="Times New Roman"/>
            </a:rPr>
            <a:t>market </a:t>
          </a:r>
          <a:r>
            <a:rPr lang="en-US" sz="2200" kern="1200" dirty="0">
              <a:latin typeface="Times New Roman"/>
              <a:cs typeface="Times New Roman"/>
            </a:rPr>
            <a:t>access </a:t>
          </a:r>
          <a:r>
            <a:rPr lang="en-US" sz="2200" kern="1200" spc="5" dirty="0">
              <a:latin typeface="Times New Roman"/>
              <a:cs typeface="Times New Roman"/>
            </a:rPr>
            <a:t> </a:t>
          </a:r>
          <a:r>
            <a:rPr lang="en-US" sz="2200" kern="1200" spc="-5" dirty="0">
              <a:latin typeface="Times New Roman"/>
              <a:cs typeface="Times New Roman"/>
            </a:rPr>
            <a:t>commitments</a:t>
          </a:r>
          <a:endParaRPr lang="en-GH" sz="2200" kern="1200" dirty="0"/>
        </a:p>
      </dsp:txBody>
      <dsp:txXfrm rot="10800000">
        <a:off x="0" y="2970009"/>
        <a:ext cx="5814237" cy="1782006"/>
      </dsp:txXfrm>
    </dsp:sp>
    <dsp:sp modelId="{75EC4A05-097A-4EA8-BE43-A11A530FA7AA}">
      <dsp:nvSpPr>
        <dsp:cNvPr id="0" name=""/>
        <dsp:cNvSpPr/>
      </dsp:nvSpPr>
      <dsp:spPr>
        <a:xfrm rot="5400000">
          <a:off x="7533351" y="656893"/>
          <a:ext cx="2376008" cy="5814237"/>
        </a:xfrm>
        <a:prstGeom prst="round1Rect">
          <a:avLst/>
        </a:prstGeom>
        <a:solidFill>
          <a:schemeClr val="accent1">
            <a:shade val="80000"/>
            <a:hueOff val="413849"/>
            <a:satOff val="-44227"/>
            <a:lumOff val="351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ClrTx/>
            <a:buSzTx/>
            <a:buFont typeface="Wingdings" panose="05000000000000000000" pitchFamily="2" charset="2"/>
            <a:buNone/>
          </a:pPr>
          <a:r>
            <a:rPr lang="en-US" sz="2200" kern="1200" dirty="0">
              <a:latin typeface="Times New Roman"/>
              <a:cs typeface="Times New Roman"/>
            </a:rPr>
            <a:t>To provide a broad </a:t>
          </a:r>
          <a:r>
            <a:rPr lang="en-US" sz="2200" kern="1200" spc="-5" dirty="0">
              <a:latin typeface="Times New Roman"/>
              <a:cs typeface="Times New Roman"/>
            </a:rPr>
            <a:t>framework </a:t>
          </a:r>
          <a:r>
            <a:rPr lang="en-US" sz="2200" kern="1200" dirty="0">
              <a:latin typeface="Times New Roman"/>
              <a:cs typeface="Times New Roman"/>
            </a:rPr>
            <a:t>of how the industry can </a:t>
          </a:r>
          <a:r>
            <a:rPr lang="en-US" sz="2200" kern="1200" spc="5" dirty="0">
              <a:latin typeface="Times New Roman"/>
              <a:cs typeface="Times New Roman"/>
            </a:rPr>
            <a:t> </a:t>
          </a:r>
          <a:r>
            <a:rPr lang="en-US" sz="2200" kern="1200" dirty="0">
              <a:latin typeface="Times New Roman"/>
              <a:cs typeface="Times New Roman"/>
            </a:rPr>
            <a:t>develop</a:t>
          </a:r>
          <a:r>
            <a:rPr lang="en-US" sz="2200" kern="1200" spc="-20" dirty="0">
              <a:latin typeface="Times New Roman"/>
              <a:cs typeface="Times New Roman"/>
            </a:rPr>
            <a:t> </a:t>
          </a:r>
          <a:r>
            <a:rPr lang="en-US" sz="2200" kern="1200" dirty="0">
              <a:latin typeface="Times New Roman"/>
              <a:cs typeface="Times New Roman"/>
            </a:rPr>
            <a:t>even</a:t>
          </a:r>
          <a:r>
            <a:rPr lang="en-US" sz="2200" kern="1200" spc="-10" dirty="0">
              <a:latin typeface="Times New Roman"/>
              <a:cs typeface="Times New Roman"/>
            </a:rPr>
            <a:t> </a:t>
          </a:r>
          <a:r>
            <a:rPr lang="en-US" sz="2200" kern="1200" spc="-15" dirty="0">
              <a:latin typeface="Times New Roman"/>
              <a:cs typeface="Times New Roman"/>
            </a:rPr>
            <a:t>further</a:t>
          </a:r>
          <a:endParaRPr lang="en-GH" sz="2200" kern="1200" dirty="0"/>
        </a:p>
      </dsp:txBody>
      <dsp:txXfrm rot="-5400000">
        <a:off x="5814237" y="2970009"/>
        <a:ext cx="5814237" cy="1782006"/>
      </dsp:txXfrm>
    </dsp:sp>
    <dsp:sp modelId="{D5CC8D12-D1F1-4132-9BE1-910B6754A9CC}">
      <dsp:nvSpPr>
        <dsp:cNvPr id="0" name=""/>
        <dsp:cNvSpPr/>
      </dsp:nvSpPr>
      <dsp:spPr>
        <a:xfrm>
          <a:off x="4069965" y="1782006"/>
          <a:ext cx="3488542" cy="1188004"/>
        </a:xfrm>
        <a:prstGeom prst="roundRect">
          <a:avLst/>
        </a:prstGeom>
        <a:solidFill>
          <a:schemeClr val="accent1">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ClrTx/>
            <a:buSzTx/>
            <a:buFont typeface="Wingdings" panose="05000000000000000000" pitchFamily="2" charset="2"/>
            <a:buNone/>
          </a:pPr>
          <a:r>
            <a:rPr lang="en-US" sz="2400" b="1" kern="1200" dirty="0">
              <a:solidFill>
                <a:schemeClr val="tx2"/>
              </a:solidFill>
            </a:rPr>
            <a:t>GENERAL OBJECTIVES</a:t>
          </a:r>
          <a:endParaRPr lang="en-GH" sz="2400" b="1" kern="1200" dirty="0">
            <a:solidFill>
              <a:schemeClr val="tx2"/>
            </a:solidFill>
          </a:endParaRPr>
        </a:p>
      </dsp:txBody>
      <dsp:txXfrm>
        <a:off x="4127959" y="1840000"/>
        <a:ext cx="3372554" cy="10720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H"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A56893-7D83-428C-8867-05B6222F4B08}" type="datetimeFigureOut">
              <a:rPr lang="en-GH" smtClean="0"/>
              <a:t>10/15/24</a:t>
            </a:fld>
            <a:endParaRPr lang="en-GH"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H"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H"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5E8D50-B090-488D-98C6-F38433887051}" type="slidenum">
              <a:rPr lang="en-GH" smtClean="0"/>
              <a:t>‹#›</a:t>
            </a:fld>
            <a:endParaRPr lang="en-GH" dirty="0"/>
          </a:p>
        </p:txBody>
      </p:sp>
    </p:spTree>
    <p:extLst>
      <p:ext uri="{BB962C8B-B14F-4D97-AF65-F5344CB8AC3E}">
        <p14:creationId xmlns:p14="http://schemas.microsoft.com/office/powerpoint/2010/main" val="6218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271EB-43EC-81E3-22F0-1CB6B7644A12}"/>
              </a:ext>
            </a:extLst>
          </p:cNvPr>
          <p:cNvSpPr>
            <a:spLocks noGrp="1"/>
          </p:cNvSpPr>
          <p:nvPr>
            <p:ph type="ctrTitle" hasCustomPrompt="1"/>
          </p:nvPr>
        </p:nvSpPr>
        <p:spPr>
          <a:xfrm>
            <a:off x="1259610" y="2841120"/>
            <a:ext cx="9144000" cy="1999817"/>
          </a:xfrm>
        </p:spPr>
        <p:txBody>
          <a:bodyPr anchor="b">
            <a:normAutofit/>
          </a:bodyPr>
          <a:lstStyle>
            <a:lvl1pPr algn="ctr">
              <a:defRPr sz="6000">
                <a:solidFill>
                  <a:schemeClr val="bg1"/>
                </a:solidFill>
              </a:defRPr>
            </a:lvl1pPr>
          </a:lstStyle>
          <a:p>
            <a:r>
              <a:rPr lang="en-US" dirty="0"/>
              <a:t>Click to edit Master </a:t>
            </a:r>
            <a:br>
              <a:rPr lang="en-US" dirty="0"/>
            </a:br>
            <a:r>
              <a:rPr lang="en-US" dirty="0"/>
              <a:t>title style</a:t>
            </a:r>
            <a:endParaRPr lang="en-GH" dirty="0"/>
          </a:p>
        </p:txBody>
      </p:sp>
      <p:sp>
        <p:nvSpPr>
          <p:cNvPr id="6" name="Subtitle 2">
            <a:extLst>
              <a:ext uri="{FF2B5EF4-FFF2-40B4-BE49-F238E27FC236}">
                <a16:creationId xmlns:a16="http://schemas.microsoft.com/office/drawing/2014/main" id="{4DFA66A3-8D4D-F5F6-32A2-5CC9DED95866}"/>
              </a:ext>
            </a:extLst>
          </p:cNvPr>
          <p:cNvSpPr>
            <a:spLocks noGrp="1"/>
          </p:cNvSpPr>
          <p:nvPr>
            <p:ph type="subTitle" idx="1"/>
          </p:nvPr>
        </p:nvSpPr>
        <p:spPr>
          <a:xfrm>
            <a:off x="1259610" y="5222081"/>
            <a:ext cx="9144000" cy="633773"/>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H" dirty="0"/>
          </a:p>
        </p:txBody>
      </p:sp>
      <p:sp>
        <p:nvSpPr>
          <p:cNvPr id="8" name="Date Placeholder 7">
            <a:extLst>
              <a:ext uri="{FF2B5EF4-FFF2-40B4-BE49-F238E27FC236}">
                <a16:creationId xmlns:a16="http://schemas.microsoft.com/office/drawing/2014/main" id="{A56286DB-2975-41C5-1ADB-6D2AE1436790}"/>
              </a:ext>
            </a:extLst>
          </p:cNvPr>
          <p:cNvSpPr>
            <a:spLocks noGrp="1"/>
          </p:cNvSpPr>
          <p:nvPr>
            <p:ph type="dt" sz="half" idx="10"/>
          </p:nvPr>
        </p:nvSpPr>
        <p:spPr/>
        <p:txBody>
          <a:bodyPr/>
          <a:lstStyle/>
          <a:p>
            <a:fld id="{F7CEDD21-316C-4BF2-BE4E-ED26E0A2CE0E}" type="datetimeFigureOut">
              <a:rPr lang="en-GH" smtClean="0"/>
              <a:t>10/15/24</a:t>
            </a:fld>
            <a:endParaRPr lang="en-GH" dirty="0"/>
          </a:p>
        </p:txBody>
      </p:sp>
      <p:sp>
        <p:nvSpPr>
          <p:cNvPr id="9" name="Footer Placeholder 8">
            <a:extLst>
              <a:ext uri="{FF2B5EF4-FFF2-40B4-BE49-F238E27FC236}">
                <a16:creationId xmlns:a16="http://schemas.microsoft.com/office/drawing/2014/main" id="{E6A88161-3503-073D-B728-B5264725D290}"/>
              </a:ext>
            </a:extLst>
          </p:cNvPr>
          <p:cNvSpPr>
            <a:spLocks noGrp="1"/>
          </p:cNvSpPr>
          <p:nvPr>
            <p:ph type="ftr" sz="quarter" idx="11"/>
          </p:nvPr>
        </p:nvSpPr>
        <p:spPr/>
        <p:txBody>
          <a:bodyPr/>
          <a:lstStyle/>
          <a:p>
            <a:endParaRPr lang="en-GH" dirty="0"/>
          </a:p>
        </p:txBody>
      </p:sp>
      <p:sp>
        <p:nvSpPr>
          <p:cNvPr id="10" name="Slide Number Placeholder 9">
            <a:extLst>
              <a:ext uri="{FF2B5EF4-FFF2-40B4-BE49-F238E27FC236}">
                <a16:creationId xmlns:a16="http://schemas.microsoft.com/office/drawing/2014/main" id="{C093D68C-B730-D1FF-4740-56279D12EE0A}"/>
              </a:ext>
            </a:extLst>
          </p:cNvPr>
          <p:cNvSpPr>
            <a:spLocks noGrp="1"/>
          </p:cNvSpPr>
          <p:nvPr>
            <p:ph type="sldNum" sz="quarter" idx="12"/>
          </p:nvPr>
        </p:nvSpPr>
        <p:spPr/>
        <p:txBody>
          <a:bodyPr/>
          <a:lstStyle/>
          <a:p>
            <a:fld id="{97DA5F2A-4001-4478-B02F-7BF9DA006C1C}" type="slidenum">
              <a:rPr lang="en-GH" smtClean="0"/>
              <a:t>‹#›</a:t>
            </a:fld>
            <a:endParaRPr lang="en-GH" dirty="0"/>
          </a:p>
        </p:txBody>
      </p:sp>
    </p:spTree>
    <p:extLst>
      <p:ext uri="{BB962C8B-B14F-4D97-AF65-F5344CB8AC3E}">
        <p14:creationId xmlns:p14="http://schemas.microsoft.com/office/powerpoint/2010/main" val="1938388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C77E-044E-61D2-83B9-3882A7DB2907}"/>
              </a:ext>
            </a:extLst>
          </p:cNvPr>
          <p:cNvSpPr>
            <a:spLocks noGrp="1"/>
          </p:cNvSpPr>
          <p:nvPr>
            <p:ph type="title"/>
          </p:nvPr>
        </p:nvSpPr>
        <p:spPr>
          <a:xfrm>
            <a:off x="838199" y="424873"/>
            <a:ext cx="6292274" cy="822036"/>
          </a:xfrm>
        </p:spPr>
        <p:txBody>
          <a:bodyPr anchor="b"/>
          <a:lstStyle>
            <a:lvl1pPr>
              <a:defRPr sz="3200"/>
            </a:lvl1pPr>
          </a:lstStyle>
          <a:p>
            <a:r>
              <a:rPr lang="en-US"/>
              <a:t>Click to edit Master title style</a:t>
            </a:r>
            <a:endParaRPr lang="en-GH"/>
          </a:p>
        </p:txBody>
      </p:sp>
      <p:sp>
        <p:nvSpPr>
          <p:cNvPr id="3" name="Picture Placeholder 2">
            <a:extLst>
              <a:ext uri="{FF2B5EF4-FFF2-40B4-BE49-F238E27FC236}">
                <a16:creationId xmlns:a16="http://schemas.microsoft.com/office/drawing/2014/main" id="{3F48DA93-4BBA-C61D-D417-350471598FB3}"/>
              </a:ext>
            </a:extLst>
          </p:cNvPr>
          <p:cNvSpPr>
            <a:spLocks noGrp="1"/>
          </p:cNvSpPr>
          <p:nvPr>
            <p:ph type="pic" idx="1"/>
          </p:nvPr>
        </p:nvSpPr>
        <p:spPr>
          <a:xfrm>
            <a:off x="5180012" y="1935812"/>
            <a:ext cx="6172200" cy="40547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H" dirty="0"/>
          </a:p>
        </p:txBody>
      </p:sp>
      <p:sp>
        <p:nvSpPr>
          <p:cNvPr id="4" name="Text Placeholder 3">
            <a:extLst>
              <a:ext uri="{FF2B5EF4-FFF2-40B4-BE49-F238E27FC236}">
                <a16:creationId xmlns:a16="http://schemas.microsoft.com/office/drawing/2014/main" id="{70CF3F4A-9D9F-42AB-2360-4B5F23D5B9AF}"/>
              </a:ext>
            </a:extLst>
          </p:cNvPr>
          <p:cNvSpPr>
            <a:spLocks noGrp="1"/>
          </p:cNvSpPr>
          <p:nvPr>
            <p:ph type="body" sz="half" idx="2"/>
          </p:nvPr>
        </p:nvSpPr>
        <p:spPr>
          <a:xfrm>
            <a:off x="839788" y="1935812"/>
            <a:ext cx="3932237" cy="3933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70B142-7294-B716-3DCB-87B3AE99556A}"/>
              </a:ext>
            </a:extLst>
          </p:cNvPr>
          <p:cNvSpPr>
            <a:spLocks noGrp="1"/>
          </p:cNvSpPr>
          <p:nvPr>
            <p:ph type="dt" sz="half" idx="10"/>
          </p:nvPr>
        </p:nvSpPr>
        <p:spPr/>
        <p:txBody>
          <a:bodyPr/>
          <a:lstStyle/>
          <a:p>
            <a:fld id="{F7CEDD21-316C-4BF2-BE4E-ED26E0A2CE0E}" type="datetimeFigureOut">
              <a:rPr lang="en-GH" smtClean="0"/>
              <a:t>10/15/24</a:t>
            </a:fld>
            <a:endParaRPr lang="en-GH" dirty="0"/>
          </a:p>
        </p:txBody>
      </p:sp>
      <p:sp>
        <p:nvSpPr>
          <p:cNvPr id="6" name="Footer Placeholder 5">
            <a:extLst>
              <a:ext uri="{FF2B5EF4-FFF2-40B4-BE49-F238E27FC236}">
                <a16:creationId xmlns:a16="http://schemas.microsoft.com/office/drawing/2014/main" id="{9A167C89-F623-17FF-2F6F-8658BE153710}"/>
              </a:ext>
            </a:extLst>
          </p:cNvPr>
          <p:cNvSpPr>
            <a:spLocks noGrp="1"/>
          </p:cNvSpPr>
          <p:nvPr>
            <p:ph type="ftr" sz="quarter" idx="11"/>
          </p:nvPr>
        </p:nvSpPr>
        <p:spPr/>
        <p:txBody>
          <a:bodyPr/>
          <a:lstStyle/>
          <a:p>
            <a:endParaRPr lang="en-GH" dirty="0"/>
          </a:p>
        </p:txBody>
      </p:sp>
      <p:sp>
        <p:nvSpPr>
          <p:cNvPr id="7" name="Slide Number Placeholder 6">
            <a:extLst>
              <a:ext uri="{FF2B5EF4-FFF2-40B4-BE49-F238E27FC236}">
                <a16:creationId xmlns:a16="http://schemas.microsoft.com/office/drawing/2014/main" id="{7120CE19-BE6E-A197-D5FA-B115612DD11C}"/>
              </a:ext>
            </a:extLst>
          </p:cNvPr>
          <p:cNvSpPr>
            <a:spLocks noGrp="1"/>
          </p:cNvSpPr>
          <p:nvPr>
            <p:ph type="sldNum" sz="quarter" idx="12"/>
          </p:nvPr>
        </p:nvSpPr>
        <p:spPr/>
        <p:txBody>
          <a:bodyPr/>
          <a:lstStyle/>
          <a:p>
            <a:fld id="{97DA5F2A-4001-4478-B02F-7BF9DA006C1C}" type="slidenum">
              <a:rPr lang="en-GH" smtClean="0"/>
              <a:t>‹#›</a:t>
            </a:fld>
            <a:endParaRPr lang="en-GH" dirty="0"/>
          </a:p>
        </p:txBody>
      </p:sp>
    </p:spTree>
    <p:extLst>
      <p:ext uri="{BB962C8B-B14F-4D97-AF65-F5344CB8AC3E}">
        <p14:creationId xmlns:p14="http://schemas.microsoft.com/office/powerpoint/2010/main" val="229634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25508-B942-4C44-721C-221BFABA3660}"/>
              </a:ext>
            </a:extLst>
          </p:cNvPr>
          <p:cNvSpPr>
            <a:spLocks noGrp="1"/>
          </p:cNvSpPr>
          <p:nvPr>
            <p:ph type="title"/>
          </p:nvPr>
        </p:nvSpPr>
        <p:spPr/>
        <p:txBody>
          <a:bodyPr/>
          <a:lstStyle/>
          <a:p>
            <a:r>
              <a:rPr lang="en-US"/>
              <a:t>Click to edit Master title style</a:t>
            </a:r>
            <a:endParaRPr lang="en-GH"/>
          </a:p>
        </p:txBody>
      </p:sp>
      <p:sp>
        <p:nvSpPr>
          <p:cNvPr id="3" name="Vertical Text Placeholder 2">
            <a:extLst>
              <a:ext uri="{FF2B5EF4-FFF2-40B4-BE49-F238E27FC236}">
                <a16:creationId xmlns:a16="http://schemas.microsoft.com/office/drawing/2014/main" id="{26E97FCE-8EE8-0FBE-6D9D-D04EAB84B6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Date Placeholder 3">
            <a:extLst>
              <a:ext uri="{FF2B5EF4-FFF2-40B4-BE49-F238E27FC236}">
                <a16:creationId xmlns:a16="http://schemas.microsoft.com/office/drawing/2014/main" id="{68B3A7E1-98A1-BE70-426C-26635917177E}"/>
              </a:ext>
            </a:extLst>
          </p:cNvPr>
          <p:cNvSpPr>
            <a:spLocks noGrp="1"/>
          </p:cNvSpPr>
          <p:nvPr>
            <p:ph type="dt" sz="half" idx="10"/>
          </p:nvPr>
        </p:nvSpPr>
        <p:spPr/>
        <p:txBody>
          <a:bodyPr/>
          <a:lstStyle/>
          <a:p>
            <a:fld id="{F7CEDD21-316C-4BF2-BE4E-ED26E0A2CE0E}" type="datetimeFigureOut">
              <a:rPr lang="en-GH" smtClean="0"/>
              <a:t>10/15/24</a:t>
            </a:fld>
            <a:endParaRPr lang="en-GH" dirty="0"/>
          </a:p>
        </p:txBody>
      </p:sp>
      <p:sp>
        <p:nvSpPr>
          <p:cNvPr id="5" name="Footer Placeholder 4">
            <a:extLst>
              <a:ext uri="{FF2B5EF4-FFF2-40B4-BE49-F238E27FC236}">
                <a16:creationId xmlns:a16="http://schemas.microsoft.com/office/drawing/2014/main" id="{352BE1E5-C46C-947F-81A5-333E1E0D0CB2}"/>
              </a:ext>
            </a:extLst>
          </p:cNvPr>
          <p:cNvSpPr>
            <a:spLocks noGrp="1"/>
          </p:cNvSpPr>
          <p:nvPr>
            <p:ph type="ftr" sz="quarter" idx="11"/>
          </p:nvPr>
        </p:nvSpPr>
        <p:spPr/>
        <p:txBody>
          <a:bodyPr/>
          <a:lstStyle/>
          <a:p>
            <a:endParaRPr lang="en-GH" dirty="0"/>
          </a:p>
        </p:txBody>
      </p:sp>
      <p:sp>
        <p:nvSpPr>
          <p:cNvPr id="6" name="Slide Number Placeholder 5">
            <a:extLst>
              <a:ext uri="{FF2B5EF4-FFF2-40B4-BE49-F238E27FC236}">
                <a16:creationId xmlns:a16="http://schemas.microsoft.com/office/drawing/2014/main" id="{8049FFF4-63D1-8A28-1F6A-2CA20A9C3341}"/>
              </a:ext>
            </a:extLst>
          </p:cNvPr>
          <p:cNvSpPr>
            <a:spLocks noGrp="1"/>
          </p:cNvSpPr>
          <p:nvPr>
            <p:ph type="sldNum" sz="quarter" idx="12"/>
          </p:nvPr>
        </p:nvSpPr>
        <p:spPr/>
        <p:txBody>
          <a:bodyPr/>
          <a:lstStyle/>
          <a:p>
            <a:fld id="{97DA5F2A-4001-4478-B02F-7BF9DA006C1C}" type="slidenum">
              <a:rPr lang="en-GH" smtClean="0"/>
              <a:t>‹#›</a:t>
            </a:fld>
            <a:endParaRPr lang="en-GH" dirty="0"/>
          </a:p>
        </p:txBody>
      </p:sp>
    </p:spTree>
    <p:extLst>
      <p:ext uri="{BB962C8B-B14F-4D97-AF65-F5344CB8AC3E}">
        <p14:creationId xmlns:p14="http://schemas.microsoft.com/office/powerpoint/2010/main" val="2512926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766AAC-8F57-9ED8-DAC0-BFE90B2CC7E4}"/>
              </a:ext>
            </a:extLst>
          </p:cNvPr>
          <p:cNvSpPr>
            <a:spLocks noGrp="1"/>
          </p:cNvSpPr>
          <p:nvPr>
            <p:ph type="title" orient="vert"/>
          </p:nvPr>
        </p:nvSpPr>
        <p:spPr>
          <a:xfrm>
            <a:off x="8724900" y="1902691"/>
            <a:ext cx="2628900" cy="4274272"/>
          </a:xfrm>
        </p:spPr>
        <p:txBody>
          <a:bodyPr vert="eaVert"/>
          <a:lstStyle/>
          <a:p>
            <a:r>
              <a:rPr lang="en-US"/>
              <a:t>Click to edit Master title style</a:t>
            </a:r>
            <a:endParaRPr lang="en-GH"/>
          </a:p>
        </p:txBody>
      </p:sp>
      <p:sp>
        <p:nvSpPr>
          <p:cNvPr id="3" name="Vertical Text Placeholder 2">
            <a:extLst>
              <a:ext uri="{FF2B5EF4-FFF2-40B4-BE49-F238E27FC236}">
                <a16:creationId xmlns:a16="http://schemas.microsoft.com/office/drawing/2014/main" id="{B0EEE4A4-0D36-F2C4-1CA8-330E03B8A128}"/>
              </a:ext>
            </a:extLst>
          </p:cNvPr>
          <p:cNvSpPr>
            <a:spLocks noGrp="1"/>
          </p:cNvSpPr>
          <p:nvPr>
            <p:ph type="body" orient="vert" idx="1"/>
          </p:nvPr>
        </p:nvSpPr>
        <p:spPr>
          <a:xfrm>
            <a:off x="838200" y="1902689"/>
            <a:ext cx="7734300" cy="42742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Date Placeholder 3">
            <a:extLst>
              <a:ext uri="{FF2B5EF4-FFF2-40B4-BE49-F238E27FC236}">
                <a16:creationId xmlns:a16="http://schemas.microsoft.com/office/drawing/2014/main" id="{66822521-A971-A837-0E86-A74AC99E7A73}"/>
              </a:ext>
            </a:extLst>
          </p:cNvPr>
          <p:cNvSpPr>
            <a:spLocks noGrp="1"/>
          </p:cNvSpPr>
          <p:nvPr>
            <p:ph type="dt" sz="half" idx="10"/>
          </p:nvPr>
        </p:nvSpPr>
        <p:spPr/>
        <p:txBody>
          <a:bodyPr/>
          <a:lstStyle/>
          <a:p>
            <a:fld id="{F7CEDD21-316C-4BF2-BE4E-ED26E0A2CE0E}" type="datetimeFigureOut">
              <a:rPr lang="en-GH" smtClean="0"/>
              <a:t>10/15/24</a:t>
            </a:fld>
            <a:endParaRPr lang="en-GH" dirty="0"/>
          </a:p>
        </p:txBody>
      </p:sp>
      <p:sp>
        <p:nvSpPr>
          <p:cNvPr id="5" name="Footer Placeholder 4">
            <a:extLst>
              <a:ext uri="{FF2B5EF4-FFF2-40B4-BE49-F238E27FC236}">
                <a16:creationId xmlns:a16="http://schemas.microsoft.com/office/drawing/2014/main" id="{7531D6DF-354A-2FE4-4E86-DEC748FF61C9}"/>
              </a:ext>
            </a:extLst>
          </p:cNvPr>
          <p:cNvSpPr>
            <a:spLocks noGrp="1"/>
          </p:cNvSpPr>
          <p:nvPr>
            <p:ph type="ftr" sz="quarter" idx="11"/>
          </p:nvPr>
        </p:nvSpPr>
        <p:spPr/>
        <p:txBody>
          <a:bodyPr/>
          <a:lstStyle/>
          <a:p>
            <a:endParaRPr lang="en-GH" dirty="0"/>
          </a:p>
        </p:txBody>
      </p:sp>
      <p:sp>
        <p:nvSpPr>
          <p:cNvPr id="6" name="Slide Number Placeholder 5">
            <a:extLst>
              <a:ext uri="{FF2B5EF4-FFF2-40B4-BE49-F238E27FC236}">
                <a16:creationId xmlns:a16="http://schemas.microsoft.com/office/drawing/2014/main" id="{7FA190B6-A8E2-7EE6-95D8-1ED1E5886253}"/>
              </a:ext>
            </a:extLst>
          </p:cNvPr>
          <p:cNvSpPr>
            <a:spLocks noGrp="1"/>
          </p:cNvSpPr>
          <p:nvPr>
            <p:ph type="sldNum" sz="quarter" idx="12"/>
          </p:nvPr>
        </p:nvSpPr>
        <p:spPr/>
        <p:txBody>
          <a:bodyPr/>
          <a:lstStyle/>
          <a:p>
            <a:fld id="{97DA5F2A-4001-4478-B02F-7BF9DA006C1C}" type="slidenum">
              <a:rPr lang="en-GH" smtClean="0"/>
              <a:t>‹#›</a:t>
            </a:fld>
            <a:endParaRPr lang="en-GH" dirty="0"/>
          </a:p>
        </p:txBody>
      </p:sp>
    </p:spTree>
    <p:extLst>
      <p:ext uri="{BB962C8B-B14F-4D97-AF65-F5344CB8AC3E}">
        <p14:creationId xmlns:p14="http://schemas.microsoft.com/office/powerpoint/2010/main" val="1708660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57A4-FA0F-48DB-A448-40935368EC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H"/>
          </a:p>
        </p:txBody>
      </p:sp>
      <p:sp>
        <p:nvSpPr>
          <p:cNvPr id="3" name="Subtitle 2">
            <a:extLst>
              <a:ext uri="{FF2B5EF4-FFF2-40B4-BE49-F238E27FC236}">
                <a16:creationId xmlns:a16="http://schemas.microsoft.com/office/drawing/2014/main" id="{AE27321A-67B1-401F-8ADF-F31436B0C8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H"/>
          </a:p>
        </p:txBody>
      </p:sp>
      <p:sp>
        <p:nvSpPr>
          <p:cNvPr id="4" name="Date Placeholder 3">
            <a:extLst>
              <a:ext uri="{FF2B5EF4-FFF2-40B4-BE49-F238E27FC236}">
                <a16:creationId xmlns:a16="http://schemas.microsoft.com/office/drawing/2014/main" id="{FCCFF738-FF0B-40DB-8ADE-DE471E1CF2CC}"/>
              </a:ext>
            </a:extLst>
          </p:cNvPr>
          <p:cNvSpPr>
            <a:spLocks noGrp="1"/>
          </p:cNvSpPr>
          <p:nvPr>
            <p:ph type="dt" sz="half" idx="10"/>
          </p:nvPr>
        </p:nvSpPr>
        <p:spPr/>
        <p:txBody>
          <a:bodyPr/>
          <a:lstStyle/>
          <a:p>
            <a:fld id="{DF1A5562-8417-488C-8D29-A7B2C185B090}" type="datetimeFigureOut">
              <a:rPr lang="en-GH" smtClean="0"/>
              <a:t>10/15/24</a:t>
            </a:fld>
            <a:endParaRPr lang="en-GH" dirty="0"/>
          </a:p>
        </p:txBody>
      </p:sp>
      <p:sp>
        <p:nvSpPr>
          <p:cNvPr id="5" name="Footer Placeholder 4">
            <a:extLst>
              <a:ext uri="{FF2B5EF4-FFF2-40B4-BE49-F238E27FC236}">
                <a16:creationId xmlns:a16="http://schemas.microsoft.com/office/drawing/2014/main" id="{40FA2B50-3F0A-42E7-B581-615AE1469944}"/>
              </a:ext>
            </a:extLst>
          </p:cNvPr>
          <p:cNvSpPr>
            <a:spLocks noGrp="1"/>
          </p:cNvSpPr>
          <p:nvPr>
            <p:ph type="ftr" sz="quarter" idx="11"/>
          </p:nvPr>
        </p:nvSpPr>
        <p:spPr/>
        <p:txBody>
          <a:bodyPr/>
          <a:lstStyle/>
          <a:p>
            <a:endParaRPr lang="en-GH" dirty="0"/>
          </a:p>
        </p:txBody>
      </p:sp>
      <p:sp>
        <p:nvSpPr>
          <p:cNvPr id="6" name="Slide Number Placeholder 5">
            <a:extLst>
              <a:ext uri="{FF2B5EF4-FFF2-40B4-BE49-F238E27FC236}">
                <a16:creationId xmlns:a16="http://schemas.microsoft.com/office/drawing/2014/main" id="{63978CA4-F57F-4C3C-84A2-B38C2E73E7F7}"/>
              </a:ext>
            </a:extLst>
          </p:cNvPr>
          <p:cNvSpPr>
            <a:spLocks noGrp="1"/>
          </p:cNvSpPr>
          <p:nvPr>
            <p:ph type="sldNum" sz="quarter" idx="12"/>
          </p:nvPr>
        </p:nvSpPr>
        <p:spPr/>
        <p:txBody>
          <a:bodyPr/>
          <a:lstStyle/>
          <a:p>
            <a:fld id="{0F21D7B1-19AB-4DCC-AD12-609EE36BBE73}" type="slidenum">
              <a:rPr lang="en-GH" smtClean="0"/>
              <a:t>‹#›</a:t>
            </a:fld>
            <a:endParaRPr lang="en-GH" dirty="0"/>
          </a:p>
        </p:txBody>
      </p:sp>
    </p:spTree>
    <p:extLst>
      <p:ext uri="{BB962C8B-B14F-4D97-AF65-F5344CB8AC3E}">
        <p14:creationId xmlns:p14="http://schemas.microsoft.com/office/powerpoint/2010/main" val="3636773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4B104-B5A0-4643-8696-CBB9B215FAD4}"/>
              </a:ext>
            </a:extLst>
          </p:cNvPr>
          <p:cNvSpPr>
            <a:spLocks noGrp="1"/>
          </p:cNvSpPr>
          <p:nvPr>
            <p:ph type="title"/>
          </p:nvPr>
        </p:nvSpPr>
        <p:spPr/>
        <p:txBody>
          <a:bodyPr/>
          <a:lstStyle/>
          <a:p>
            <a:r>
              <a:rPr lang="en-US"/>
              <a:t>Click to edit Master title style</a:t>
            </a:r>
            <a:endParaRPr lang="en-GH"/>
          </a:p>
        </p:txBody>
      </p:sp>
      <p:sp>
        <p:nvSpPr>
          <p:cNvPr id="3" name="Content Placeholder 2">
            <a:extLst>
              <a:ext uri="{FF2B5EF4-FFF2-40B4-BE49-F238E27FC236}">
                <a16:creationId xmlns:a16="http://schemas.microsoft.com/office/drawing/2014/main" id="{03DA8147-782D-47AF-B5D0-EBD9648E79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Date Placeholder 3">
            <a:extLst>
              <a:ext uri="{FF2B5EF4-FFF2-40B4-BE49-F238E27FC236}">
                <a16:creationId xmlns:a16="http://schemas.microsoft.com/office/drawing/2014/main" id="{7E25B3A6-B0EF-4645-9448-423C602AD422}"/>
              </a:ext>
            </a:extLst>
          </p:cNvPr>
          <p:cNvSpPr>
            <a:spLocks noGrp="1"/>
          </p:cNvSpPr>
          <p:nvPr>
            <p:ph type="dt" sz="half" idx="10"/>
          </p:nvPr>
        </p:nvSpPr>
        <p:spPr/>
        <p:txBody>
          <a:bodyPr/>
          <a:lstStyle/>
          <a:p>
            <a:fld id="{DF1A5562-8417-488C-8D29-A7B2C185B090}" type="datetimeFigureOut">
              <a:rPr lang="en-GH" smtClean="0"/>
              <a:t>10/15/24</a:t>
            </a:fld>
            <a:endParaRPr lang="en-GH" dirty="0"/>
          </a:p>
        </p:txBody>
      </p:sp>
      <p:sp>
        <p:nvSpPr>
          <p:cNvPr id="5" name="Footer Placeholder 4">
            <a:extLst>
              <a:ext uri="{FF2B5EF4-FFF2-40B4-BE49-F238E27FC236}">
                <a16:creationId xmlns:a16="http://schemas.microsoft.com/office/drawing/2014/main" id="{ABCD5F34-D3CB-4B81-9FA7-4C267BBA69CC}"/>
              </a:ext>
            </a:extLst>
          </p:cNvPr>
          <p:cNvSpPr>
            <a:spLocks noGrp="1"/>
          </p:cNvSpPr>
          <p:nvPr>
            <p:ph type="ftr" sz="quarter" idx="11"/>
          </p:nvPr>
        </p:nvSpPr>
        <p:spPr/>
        <p:txBody>
          <a:bodyPr/>
          <a:lstStyle/>
          <a:p>
            <a:endParaRPr lang="en-GH" dirty="0"/>
          </a:p>
        </p:txBody>
      </p:sp>
      <p:sp>
        <p:nvSpPr>
          <p:cNvPr id="6" name="Slide Number Placeholder 5">
            <a:extLst>
              <a:ext uri="{FF2B5EF4-FFF2-40B4-BE49-F238E27FC236}">
                <a16:creationId xmlns:a16="http://schemas.microsoft.com/office/drawing/2014/main" id="{D05315EB-1FCA-458B-9619-AAC5F31653FC}"/>
              </a:ext>
            </a:extLst>
          </p:cNvPr>
          <p:cNvSpPr>
            <a:spLocks noGrp="1"/>
          </p:cNvSpPr>
          <p:nvPr>
            <p:ph type="sldNum" sz="quarter" idx="12"/>
          </p:nvPr>
        </p:nvSpPr>
        <p:spPr/>
        <p:txBody>
          <a:bodyPr/>
          <a:lstStyle/>
          <a:p>
            <a:fld id="{0F21D7B1-19AB-4DCC-AD12-609EE36BBE73}" type="slidenum">
              <a:rPr lang="en-GH" smtClean="0"/>
              <a:t>‹#›</a:t>
            </a:fld>
            <a:endParaRPr lang="en-GH" dirty="0"/>
          </a:p>
        </p:txBody>
      </p:sp>
    </p:spTree>
    <p:extLst>
      <p:ext uri="{BB962C8B-B14F-4D97-AF65-F5344CB8AC3E}">
        <p14:creationId xmlns:p14="http://schemas.microsoft.com/office/powerpoint/2010/main" val="187142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2C91-0F99-4227-80F0-663147B104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H"/>
          </a:p>
        </p:txBody>
      </p:sp>
      <p:sp>
        <p:nvSpPr>
          <p:cNvPr id="3" name="Text Placeholder 2">
            <a:extLst>
              <a:ext uri="{FF2B5EF4-FFF2-40B4-BE49-F238E27FC236}">
                <a16:creationId xmlns:a16="http://schemas.microsoft.com/office/drawing/2014/main" id="{F92D48BE-564E-486B-9C13-4A24D16BDF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0FD604-A67F-4B9E-8776-039A99F35CB1}"/>
              </a:ext>
            </a:extLst>
          </p:cNvPr>
          <p:cNvSpPr>
            <a:spLocks noGrp="1"/>
          </p:cNvSpPr>
          <p:nvPr>
            <p:ph type="dt" sz="half" idx="10"/>
          </p:nvPr>
        </p:nvSpPr>
        <p:spPr/>
        <p:txBody>
          <a:bodyPr/>
          <a:lstStyle/>
          <a:p>
            <a:fld id="{DF1A5562-8417-488C-8D29-A7B2C185B090}" type="datetimeFigureOut">
              <a:rPr lang="en-GH" smtClean="0"/>
              <a:t>10/15/24</a:t>
            </a:fld>
            <a:endParaRPr lang="en-GH" dirty="0"/>
          </a:p>
        </p:txBody>
      </p:sp>
      <p:sp>
        <p:nvSpPr>
          <p:cNvPr id="5" name="Footer Placeholder 4">
            <a:extLst>
              <a:ext uri="{FF2B5EF4-FFF2-40B4-BE49-F238E27FC236}">
                <a16:creationId xmlns:a16="http://schemas.microsoft.com/office/drawing/2014/main" id="{3692CF10-F4AB-413F-869A-5E172B681993}"/>
              </a:ext>
            </a:extLst>
          </p:cNvPr>
          <p:cNvSpPr>
            <a:spLocks noGrp="1"/>
          </p:cNvSpPr>
          <p:nvPr>
            <p:ph type="ftr" sz="quarter" idx="11"/>
          </p:nvPr>
        </p:nvSpPr>
        <p:spPr/>
        <p:txBody>
          <a:bodyPr/>
          <a:lstStyle/>
          <a:p>
            <a:endParaRPr lang="en-GH" dirty="0"/>
          </a:p>
        </p:txBody>
      </p:sp>
      <p:sp>
        <p:nvSpPr>
          <p:cNvPr id="6" name="Slide Number Placeholder 5">
            <a:extLst>
              <a:ext uri="{FF2B5EF4-FFF2-40B4-BE49-F238E27FC236}">
                <a16:creationId xmlns:a16="http://schemas.microsoft.com/office/drawing/2014/main" id="{1128D834-501A-4C0F-A778-297B99CA2EA2}"/>
              </a:ext>
            </a:extLst>
          </p:cNvPr>
          <p:cNvSpPr>
            <a:spLocks noGrp="1"/>
          </p:cNvSpPr>
          <p:nvPr>
            <p:ph type="sldNum" sz="quarter" idx="12"/>
          </p:nvPr>
        </p:nvSpPr>
        <p:spPr/>
        <p:txBody>
          <a:bodyPr/>
          <a:lstStyle/>
          <a:p>
            <a:fld id="{0F21D7B1-19AB-4DCC-AD12-609EE36BBE73}" type="slidenum">
              <a:rPr lang="en-GH" smtClean="0"/>
              <a:t>‹#›</a:t>
            </a:fld>
            <a:endParaRPr lang="en-GH" dirty="0"/>
          </a:p>
        </p:txBody>
      </p:sp>
    </p:spTree>
    <p:extLst>
      <p:ext uri="{BB962C8B-B14F-4D97-AF65-F5344CB8AC3E}">
        <p14:creationId xmlns:p14="http://schemas.microsoft.com/office/powerpoint/2010/main" val="2144971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A2478-4F24-4277-9B5D-C39CACAF66F4}"/>
              </a:ext>
            </a:extLst>
          </p:cNvPr>
          <p:cNvSpPr>
            <a:spLocks noGrp="1"/>
          </p:cNvSpPr>
          <p:nvPr>
            <p:ph type="title"/>
          </p:nvPr>
        </p:nvSpPr>
        <p:spPr/>
        <p:txBody>
          <a:bodyPr/>
          <a:lstStyle/>
          <a:p>
            <a:r>
              <a:rPr lang="en-US"/>
              <a:t>Click to edit Master title style</a:t>
            </a:r>
            <a:endParaRPr lang="en-GH"/>
          </a:p>
        </p:txBody>
      </p:sp>
      <p:sp>
        <p:nvSpPr>
          <p:cNvPr id="3" name="Content Placeholder 2">
            <a:extLst>
              <a:ext uri="{FF2B5EF4-FFF2-40B4-BE49-F238E27FC236}">
                <a16:creationId xmlns:a16="http://schemas.microsoft.com/office/drawing/2014/main" id="{AE820CB0-8F98-4859-AEB6-D5C7E5BD24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Content Placeholder 3">
            <a:extLst>
              <a:ext uri="{FF2B5EF4-FFF2-40B4-BE49-F238E27FC236}">
                <a16:creationId xmlns:a16="http://schemas.microsoft.com/office/drawing/2014/main" id="{894F66FF-190E-4F15-B9CA-46ECC7B18B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5" name="Date Placeholder 4">
            <a:extLst>
              <a:ext uri="{FF2B5EF4-FFF2-40B4-BE49-F238E27FC236}">
                <a16:creationId xmlns:a16="http://schemas.microsoft.com/office/drawing/2014/main" id="{2D792283-2A69-4C6D-9F69-06ECD8159D26}"/>
              </a:ext>
            </a:extLst>
          </p:cNvPr>
          <p:cNvSpPr>
            <a:spLocks noGrp="1"/>
          </p:cNvSpPr>
          <p:nvPr>
            <p:ph type="dt" sz="half" idx="10"/>
          </p:nvPr>
        </p:nvSpPr>
        <p:spPr/>
        <p:txBody>
          <a:bodyPr/>
          <a:lstStyle/>
          <a:p>
            <a:fld id="{DF1A5562-8417-488C-8D29-A7B2C185B090}" type="datetimeFigureOut">
              <a:rPr lang="en-GH" smtClean="0"/>
              <a:t>10/15/24</a:t>
            </a:fld>
            <a:endParaRPr lang="en-GH" dirty="0"/>
          </a:p>
        </p:txBody>
      </p:sp>
      <p:sp>
        <p:nvSpPr>
          <p:cNvPr id="6" name="Footer Placeholder 5">
            <a:extLst>
              <a:ext uri="{FF2B5EF4-FFF2-40B4-BE49-F238E27FC236}">
                <a16:creationId xmlns:a16="http://schemas.microsoft.com/office/drawing/2014/main" id="{12543E35-46A0-443F-8ED5-A36DD5294E3C}"/>
              </a:ext>
            </a:extLst>
          </p:cNvPr>
          <p:cNvSpPr>
            <a:spLocks noGrp="1"/>
          </p:cNvSpPr>
          <p:nvPr>
            <p:ph type="ftr" sz="quarter" idx="11"/>
          </p:nvPr>
        </p:nvSpPr>
        <p:spPr/>
        <p:txBody>
          <a:bodyPr/>
          <a:lstStyle/>
          <a:p>
            <a:endParaRPr lang="en-GH" dirty="0"/>
          </a:p>
        </p:txBody>
      </p:sp>
      <p:sp>
        <p:nvSpPr>
          <p:cNvPr id="7" name="Slide Number Placeholder 6">
            <a:extLst>
              <a:ext uri="{FF2B5EF4-FFF2-40B4-BE49-F238E27FC236}">
                <a16:creationId xmlns:a16="http://schemas.microsoft.com/office/drawing/2014/main" id="{F37CB757-C55F-4230-A54E-85F03BB110AA}"/>
              </a:ext>
            </a:extLst>
          </p:cNvPr>
          <p:cNvSpPr>
            <a:spLocks noGrp="1"/>
          </p:cNvSpPr>
          <p:nvPr>
            <p:ph type="sldNum" sz="quarter" idx="12"/>
          </p:nvPr>
        </p:nvSpPr>
        <p:spPr/>
        <p:txBody>
          <a:bodyPr/>
          <a:lstStyle/>
          <a:p>
            <a:fld id="{0F21D7B1-19AB-4DCC-AD12-609EE36BBE73}" type="slidenum">
              <a:rPr lang="en-GH" smtClean="0"/>
              <a:t>‹#›</a:t>
            </a:fld>
            <a:endParaRPr lang="en-GH" dirty="0"/>
          </a:p>
        </p:txBody>
      </p:sp>
    </p:spTree>
    <p:extLst>
      <p:ext uri="{BB962C8B-B14F-4D97-AF65-F5344CB8AC3E}">
        <p14:creationId xmlns:p14="http://schemas.microsoft.com/office/powerpoint/2010/main" val="2577127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61944-DFB4-435B-84BF-8443BEC7D6BE}"/>
              </a:ext>
            </a:extLst>
          </p:cNvPr>
          <p:cNvSpPr>
            <a:spLocks noGrp="1"/>
          </p:cNvSpPr>
          <p:nvPr>
            <p:ph type="title"/>
          </p:nvPr>
        </p:nvSpPr>
        <p:spPr>
          <a:xfrm>
            <a:off x="839788" y="365125"/>
            <a:ext cx="10515600" cy="1325563"/>
          </a:xfrm>
        </p:spPr>
        <p:txBody>
          <a:bodyPr/>
          <a:lstStyle/>
          <a:p>
            <a:r>
              <a:rPr lang="en-US"/>
              <a:t>Click to edit Master title style</a:t>
            </a:r>
            <a:endParaRPr lang="en-GH"/>
          </a:p>
        </p:txBody>
      </p:sp>
      <p:sp>
        <p:nvSpPr>
          <p:cNvPr id="3" name="Text Placeholder 2">
            <a:extLst>
              <a:ext uri="{FF2B5EF4-FFF2-40B4-BE49-F238E27FC236}">
                <a16:creationId xmlns:a16="http://schemas.microsoft.com/office/drawing/2014/main" id="{35E50EC8-F3A8-4A4E-BCFA-B3C37F0F5D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2CDCFB-0D60-4DF9-A589-72AC569B40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5" name="Text Placeholder 4">
            <a:extLst>
              <a:ext uri="{FF2B5EF4-FFF2-40B4-BE49-F238E27FC236}">
                <a16:creationId xmlns:a16="http://schemas.microsoft.com/office/drawing/2014/main" id="{559CF750-DDD1-4193-9ADE-1947C08899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45E5FA-18FF-4C63-9646-3FBAA6187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7" name="Date Placeholder 6">
            <a:extLst>
              <a:ext uri="{FF2B5EF4-FFF2-40B4-BE49-F238E27FC236}">
                <a16:creationId xmlns:a16="http://schemas.microsoft.com/office/drawing/2014/main" id="{0132453E-44E5-44B0-B40D-1EB872B2F4C2}"/>
              </a:ext>
            </a:extLst>
          </p:cNvPr>
          <p:cNvSpPr>
            <a:spLocks noGrp="1"/>
          </p:cNvSpPr>
          <p:nvPr>
            <p:ph type="dt" sz="half" idx="10"/>
          </p:nvPr>
        </p:nvSpPr>
        <p:spPr/>
        <p:txBody>
          <a:bodyPr/>
          <a:lstStyle/>
          <a:p>
            <a:fld id="{DF1A5562-8417-488C-8D29-A7B2C185B090}" type="datetimeFigureOut">
              <a:rPr lang="en-GH" smtClean="0"/>
              <a:t>10/15/24</a:t>
            </a:fld>
            <a:endParaRPr lang="en-GH" dirty="0"/>
          </a:p>
        </p:txBody>
      </p:sp>
      <p:sp>
        <p:nvSpPr>
          <p:cNvPr id="8" name="Footer Placeholder 7">
            <a:extLst>
              <a:ext uri="{FF2B5EF4-FFF2-40B4-BE49-F238E27FC236}">
                <a16:creationId xmlns:a16="http://schemas.microsoft.com/office/drawing/2014/main" id="{FD1B3E33-01FD-4DFB-958F-AD8F233D4213}"/>
              </a:ext>
            </a:extLst>
          </p:cNvPr>
          <p:cNvSpPr>
            <a:spLocks noGrp="1"/>
          </p:cNvSpPr>
          <p:nvPr>
            <p:ph type="ftr" sz="quarter" idx="11"/>
          </p:nvPr>
        </p:nvSpPr>
        <p:spPr/>
        <p:txBody>
          <a:bodyPr/>
          <a:lstStyle/>
          <a:p>
            <a:endParaRPr lang="en-GH" dirty="0"/>
          </a:p>
        </p:txBody>
      </p:sp>
      <p:sp>
        <p:nvSpPr>
          <p:cNvPr id="9" name="Slide Number Placeholder 8">
            <a:extLst>
              <a:ext uri="{FF2B5EF4-FFF2-40B4-BE49-F238E27FC236}">
                <a16:creationId xmlns:a16="http://schemas.microsoft.com/office/drawing/2014/main" id="{791C7C9D-0033-4963-B5DE-F1FE8D9B63FD}"/>
              </a:ext>
            </a:extLst>
          </p:cNvPr>
          <p:cNvSpPr>
            <a:spLocks noGrp="1"/>
          </p:cNvSpPr>
          <p:nvPr>
            <p:ph type="sldNum" sz="quarter" idx="12"/>
          </p:nvPr>
        </p:nvSpPr>
        <p:spPr/>
        <p:txBody>
          <a:bodyPr/>
          <a:lstStyle/>
          <a:p>
            <a:fld id="{0F21D7B1-19AB-4DCC-AD12-609EE36BBE73}" type="slidenum">
              <a:rPr lang="en-GH" smtClean="0"/>
              <a:t>‹#›</a:t>
            </a:fld>
            <a:endParaRPr lang="en-GH" dirty="0"/>
          </a:p>
        </p:txBody>
      </p:sp>
    </p:spTree>
    <p:extLst>
      <p:ext uri="{BB962C8B-B14F-4D97-AF65-F5344CB8AC3E}">
        <p14:creationId xmlns:p14="http://schemas.microsoft.com/office/powerpoint/2010/main" val="2252899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BA37A-414E-4D49-B7B4-C6AA055A470F}"/>
              </a:ext>
            </a:extLst>
          </p:cNvPr>
          <p:cNvSpPr>
            <a:spLocks noGrp="1"/>
          </p:cNvSpPr>
          <p:nvPr>
            <p:ph type="title"/>
          </p:nvPr>
        </p:nvSpPr>
        <p:spPr/>
        <p:txBody>
          <a:bodyPr/>
          <a:lstStyle/>
          <a:p>
            <a:r>
              <a:rPr lang="en-US"/>
              <a:t>Click to edit Master title style</a:t>
            </a:r>
            <a:endParaRPr lang="en-GH"/>
          </a:p>
        </p:txBody>
      </p:sp>
      <p:sp>
        <p:nvSpPr>
          <p:cNvPr id="3" name="Date Placeholder 2">
            <a:extLst>
              <a:ext uri="{FF2B5EF4-FFF2-40B4-BE49-F238E27FC236}">
                <a16:creationId xmlns:a16="http://schemas.microsoft.com/office/drawing/2014/main" id="{56AB8BC9-5CA2-4E9E-9B70-68C1583D1BF7}"/>
              </a:ext>
            </a:extLst>
          </p:cNvPr>
          <p:cNvSpPr>
            <a:spLocks noGrp="1"/>
          </p:cNvSpPr>
          <p:nvPr>
            <p:ph type="dt" sz="half" idx="10"/>
          </p:nvPr>
        </p:nvSpPr>
        <p:spPr/>
        <p:txBody>
          <a:bodyPr/>
          <a:lstStyle/>
          <a:p>
            <a:fld id="{DF1A5562-8417-488C-8D29-A7B2C185B090}" type="datetimeFigureOut">
              <a:rPr lang="en-GH" smtClean="0"/>
              <a:t>10/15/24</a:t>
            </a:fld>
            <a:endParaRPr lang="en-GH" dirty="0"/>
          </a:p>
        </p:txBody>
      </p:sp>
      <p:sp>
        <p:nvSpPr>
          <p:cNvPr id="4" name="Footer Placeholder 3">
            <a:extLst>
              <a:ext uri="{FF2B5EF4-FFF2-40B4-BE49-F238E27FC236}">
                <a16:creationId xmlns:a16="http://schemas.microsoft.com/office/drawing/2014/main" id="{4EB45876-E23B-4106-AC6E-4176BFC78C3E}"/>
              </a:ext>
            </a:extLst>
          </p:cNvPr>
          <p:cNvSpPr>
            <a:spLocks noGrp="1"/>
          </p:cNvSpPr>
          <p:nvPr>
            <p:ph type="ftr" sz="quarter" idx="11"/>
          </p:nvPr>
        </p:nvSpPr>
        <p:spPr/>
        <p:txBody>
          <a:bodyPr/>
          <a:lstStyle/>
          <a:p>
            <a:endParaRPr lang="en-GH" dirty="0"/>
          </a:p>
        </p:txBody>
      </p:sp>
      <p:sp>
        <p:nvSpPr>
          <p:cNvPr id="5" name="Slide Number Placeholder 4">
            <a:extLst>
              <a:ext uri="{FF2B5EF4-FFF2-40B4-BE49-F238E27FC236}">
                <a16:creationId xmlns:a16="http://schemas.microsoft.com/office/drawing/2014/main" id="{6B8A5527-4B23-4C2A-9A0A-08E611F0DA8C}"/>
              </a:ext>
            </a:extLst>
          </p:cNvPr>
          <p:cNvSpPr>
            <a:spLocks noGrp="1"/>
          </p:cNvSpPr>
          <p:nvPr>
            <p:ph type="sldNum" sz="quarter" idx="12"/>
          </p:nvPr>
        </p:nvSpPr>
        <p:spPr/>
        <p:txBody>
          <a:bodyPr/>
          <a:lstStyle/>
          <a:p>
            <a:fld id="{0F21D7B1-19AB-4DCC-AD12-609EE36BBE73}" type="slidenum">
              <a:rPr lang="en-GH" smtClean="0"/>
              <a:t>‹#›</a:t>
            </a:fld>
            <a:endParaRPr lang="en-GH" dirty="0"/>
          </a:p>
        </p:txBody>
      </p:sp>
    </p:spTree>
    <p:extLst>
      <p:ext uri="{BB962C8B-B14F-4D97-AF65-F5344CB8AC3E}">
        <p14:creationId xmlns:p14="http://schemas.microsoft.com/office/powerpoint/2010/main" val="2167687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F60F22-EB35-4467-9AB2-82DC8850CD9A}"/>
              </a:ext>
            </a:extLst>
          </p:cNvPr>
          <p:cNvSpPr>
            <a:spLocks noGrp="1"/>
          </p:cNvSpPr>
          <p:nvPr>
            <p:ph type="dt" sz="half" idx="10"/>
          </p:nvPr>
        </p:nvSpPr>
        <p:spPr/>
        <p:txBody>
          <a:bodyPr/>
          <a:lstStyle/>
          <a:p>
            <a:fld id="{DF1A5562-8417-488C-8D29-A7B2C185B090}" type="datetimeFigureOut">
              <a:rPr lang="en-GH" smtClean="0"/>
              <a:t>10/15/24</a:t>
            </a:fld>
            <a:endParaRPr lang="en-GH" dirty="0"/>
          </a:p>
        </p:txBody>
      </p:sp>
      <p:sp>
        <p:nvSpPr>
          <p:cNvPr id="3" name="Footer Placeholder 2">
            <a:extLst>
              <a:ext uri="{FF2B5EF4-FFF2-40B4-BE49-F238E27FC236}">
                <a16:creationId xmlns:a16="http://schemas.microsoft.com/office/drawing/2014/main" id="{F06AE3B6-AE69-490D-9152-15A42757F1C1}"/>
              </a:ext>
            </a:extLst>
          </p:cNvPr>
          <p:cNvSpPr>
            <a:spLocks noGrp="1"/>
          </p:cNvSpPr>
          <p:nvPr>
            <p:ph type="ftr" sz="quarter" idx="11"/>
          </p:nvPr>
        </p:nvSpPr>
        <p:spPr/>
        <p:txBody>
          <a:bodyPr/>
          <a:lstStyle/>
          <a:p>
            <a:endParaRPr lang="en-GH" dirty="0"/>
          </a:p>
        </p:txBody>
      </p:sp>
      <p:sp>
        <p:nvSpPr>
          <p:cNvPr id="4" name="Slide Number Placeholder 3">
            <a:extLst>
              <a:ext uri="{FF2B5EF4-FFF2-40B4-BE49-F238E27FC236}">
                <a16:creationId xmlns:a16="http://schemas.microsoft.com/office/drawing/2014/main" id="{F7B444EF-C61E-4D80-A561-AFE68D4778CB}"/>
              </a:ext>
            </a:extLst>
          </p:cNvPr>
          <p:cNvSpPr>
            <a:spLocks noGrp="1"/>
          </p:cNvSpPr>
          <p:nvPr>
            <p:ph type="sldNum" sz="quarter" idx="12"/>
          </p:nvPr>
        </p:nvSpPr>
        <p:spPr/>
        <p:txBody>
          <a:bodyPr/>
          <a:lstStyle/>
          <a:p>
            <a:fld id="{0F21D7B1-19AB-4DCC-AD12-609EE36BBE73}" type="slidenum">
              <a:rPr lang="en-GH" smtClean="0"/>
              <a:t>‹#›</a:t>
            </a:fld>
            <a:endParaRPr lang="en-GH" dirty="0"/>
          </a:p>
        </p:txBody>
      </p:sp>
    </p:spTree>
    <p:extLst>
      <p:ext uri="{BB962C8B-B14F-4D97-AF65-F5344CB8AC3E}">
        <p14:creationId xmlns:p14="http://schemas.microsoft.com/office/powerpoint/2010/main" val="138734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0397F-B2E2-A757-7F40-4B9D4A172F0F}"/>
              </a:ext>
            </a:extLst>
          </p:cNvPr>
          <p:cNvSpPr>
            <a:spLocks noGrp="1"/>
          </p:cNvSpPr>
          <p:nvPr>
            <p:ph type="title"/>
          </p:nvPr>
        </p:nvSpPr>
        <p:spPr/>
        <p:txBody>
          <a:bodyPr/>
          <a:lstStyle/>
          <a:p>
            <a:r>
              <a:rPr lang="en-US"/>
              <a:t>Click to edit Master title style</a:t>
            </a:r>
            <a:endParaRPr lang="en-GH"/>
          </a:p>
        </p:txBody>
      </p:sp>
      <p:sp>
        <p:nvSpPr>
          <p:cNvPr id="3" name="Content Placeholder 2">
            <a:extLst>
              <a:ext uri="{FF2B5EF4-FFF2-40B4-BE49-F238E27FC236}">
                <a16:creationId xmlns:a16="http://schemas.microsoft.com/office/drawing/2014/main" id="{77FB997D-D8E5-9F33-3D64-13A03C37BB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Date Placeholder 3">
            <a:extLst>
              <a:ext uri="{FF2B5EF4-FFF2-40B4-BE49-F238E27FC236}">
                <a16:creationId xmlns:a16="http://schemas.microsoft.com/office/drawing/2014/main" id="{40136019-69E1-2F8E-6B30-0CA4D9D11CCC}"/>
              </a:ext>
            </a:extLst>
          </p:cNvPr>
          <p:cNvSpPr>
            <a:spLocks noGrp="1"/>
          </p:cNvSpPr>
          <p:nvPr>
            <p:ph type="dt" sz="half" idx="10"/>
          </p:nvPr>
        </p:nvSpPr>
        <p:spPr/>
        <p:txBody>
          <a:bodyPr/>
          <a:lstStyle/>
          <a:p>
            <a:fld id="{F7CEDD21-316C-4BF2-BE4E-ED26E0A2CE0E}" type="datetimeFigureOut">
              <a:rPr lang="en-GH" smtClean="0"/>
              <a:t>10/15/24</a:t>
            </a:fld>
            <a:endParaRPr lang="en-GH" dirty="0"/>
          </a:p>
        </p:txBody>
      </p:sp>
      <p:sp>
        <p:nvSpPr>
          <p:cNvPr id="5" name="Footer Placeholder 4">
            <a:extLst>
              <a:ext uri="{FF2B5EF4-FFF2-40B4-BE49-F238E27FC236}">
                <a16:creationId xmlns:a16="http://schemas.microsoft.com/office/drawing/2014/main" id="{6E15CD7E-A709-61F8-01AC-28915FADBF89}"/>
              </a:ext>
            </a:extLst>
          </p:cNvPr>
          <p:cNvSpPr>
            <a:spLocks noGrp="1"/>
          </p:cNvSpPr>
          <p:nvPr>
            <p:ph type="ftr" sz="quarter" idx="11"/>
          </p:nvPr>
        </p:nvSpPr>
        <p:spPr/>
        <p:txBody>
          <a:bodyPr/>
          <a:lstStyle/>
          <a:p>
            <a:endParaRPr lang="en-GH" dirty="0"/>
          </a:p>
        </p:txBody>
      </p:sp>
      <p:sp>
        <p:nvSpPr>
          <p:cNvPr id="6" name="Slide Number Placeholder 5">
            <a:extLst>
              <a:ext uri="{FF2B5EF4-FFF2-40B4-BE49-F238E27FC236}">
                <a16:creationId xmlns:a16="http://schemas.microsoft.com/office/drawing/2014/main" id="{FE43BBDF-69F9-7645-075E-174C830621CC}"/>
              </a:ext>
            </a:extLst>
          </p:cNvPr>
          <p:cNvSpPr>
            <a:spLocks noGrp="1"/>
          </p:cNvSpPr>
          <p:nvPr>
            <p:ph type="sldNum" sz="quarter" idx="12"/>
          </p:nvPr>
        </p:nvSpPr>
        <p:spPr/>
        <p:txBody>
          <a:bodyPr/>
          <a:lstStyle/>
          <a:p>
            <a:fld id="{97DA5F2A-4001-4478-B02F-7BF9DA006C1C}" type="slidenum">
              <a:rPr lang="en-GH" smtClean="0"/>
              <a:t>‹#›</a:t>
            </a:fld>
            <a:endParaRPr lang="en-GH" dirty="0"/>
          </a:p>
        </p:txBody>
      </p:sp>
    </p:spTree>
    <p:extLst>
      <p:ext uri="{BB962C8B-B14F-4D97-AF65-F5344CB8AC3E}">
        <p14:creationId xmlns:p14="http://schemas.microsoft.com/office/powerpoint/2010/main" val="2299168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B5E38-A8AF-496C-8CA2-1EC75F97CD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H"/>
          </a:p>
        </p:txBody>
      </p:sp>
      <p:sp>
        <p:nvSpPr>
          <p:cNvPr id="3" name="Content Placeholder 2">
            <a:extLst>
              <a:ext uri="{FF2B5EF4-FFF2-40B4-BE49-F238E27FC236}">
                <a16:creationId xmlns:a16="http://schemas.microsoft.com/office/drawing/2014/main" id="{3723509A-7044-4745-B7F4-CE7C91313C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Text Placeholder 3">
            <a:extLst>
              <a:ext uri="{FF2B5EF4-FFF2-40B4-BE49-F238E27FC236}">
                <a16:creationId xmlns:a16="http://schemas.microsoft.com/office/drawing/2014/main" id="{69373ECE-ACBE-4FF4-9033-C17E4A67B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91094B-0238-42FB-AEE0-4FB5FD44E100}"/>
              </a:ext>
            </a:extLst>
          </p:cNvPr>
          <p:cNvSpPr>
            <a:spLocks noGrp="1"/>
          </p:cNvSpPr>
          <p:nvPr>
            <p:ph type="dt" sz="half" idx="10"/>
          </p:nvPr>
        </p:nvSpPr>
        <p:spPr/>
        <p:txBody>
          <a:bodyPr/>
          <a:lstStyle/>
          <a:p>
            <a:fld id="{DF1A5562-8417-488C-8D29-A7B2C185B090}" type="datetimeFigureOut">
              <a:rPr lang="en-GH" smtClean="0"/>
              <a:t>10/15/24</a:t>
            </a:fld>
            <a:endParaRPr lang="en-GH" dirty="0"/>
          </a:p>
        </p:txBody>
      </p:sp>
      <p:sp>
        <p:nvSpPr>
          <p:cNvPr id="6" name="Footer Placeholder 5">
            <a:extLst>
              <a:ext uri="{FF2B5EF4-FFF2-40B4-BE49-F238E27FC236}">
                <a16:creationId xmlns:a16="http://schemas.microsoft.com/office/drawing/2014/main" id="{0B9A8A03-5A50-4FE6-BB2B-194CCBC37BCB}"/>
              </a:ext>
            </a:extLst>
          </p:cNvPr>
          <p:cNvSpPr>
            <a:spLocks noGrp="1"/>
          </p:cNvSpPr>
          <p:nvPr>
            <p:ph type="ftr" sz="quarter" idx="11"/>
          </p:nvPr>
        </p:nvSpPr>
        <p:spPr/>
        <p:txBody>
          <a:bodyPr/>
          <a:lstStyle/>
          <a:p>
            <a:endParaRPr lang="en-GH" dirty="0"/>
          </a:p>
        </p:txBody>
      </p:sp>
      <p:sp>
        <p:nvSpPr>
          <p:cNvPr id="7" name="Slide Number Placeholder 6">
            <a:extLst>
              <a:ext uri="{FF2B5EF4-FFF2-40B4-BE49-F238E27FC236}">
                <a16:creationId xmlns:a16="http://schemas.microsoft.com/office/drawing/2014/main" id="{1181C483-6F46-46EA-BAF6-C31253247857}"/>
              </a:ext>
            </a:extLst>
          </p:cNvPr>
          <p:cNvSpPr>
            <a:spLocks noGrp="1"/>
          </p:cNvSpPr>
          <p:nvPr>
            <p:ph type="sldNum" sz="quarter" idx="12"/>
          </p:nvPr>
        </p:nvSpPr>
        <p:spPr/>
        <p:txBody>
          <a:bodyPr/>
          <a:lstStyle/>
          <a:p>
            <a:fld id="{0F21D7B1-19AB-4DCC-AD12-609EE36BBE73}" type="slidenum">
              <a:rPr lang="en-GH" smtClean="0"/>
              <a:t>‹#›</a:t>
            </a:fld>
            <a:endParaRPr lang="en-GH" dirty="0"/>
          </a:p>
        </p:txBody>
      </p:sp>
    </p:spTree>
    <p:extLst>
      <p:ext uri="{BB962C8B-B14F-4D97-AF65-F5344CB8AC3E}">
        <p14:creationId xmlns:p14="http://schemas.microsoft.com/office/powerpoint/2010/main" val="4221514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76069-5FCD-4F66-B3A0-4F9C906008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H"/>
          </a:p>
        </p:txBody>
      </p:sp>
      <p:sp>
        <p:nvSpPr>
          <p:cNvPr id="3" name="Picture Placeholder 2">
            <a:extLst>
              <a:ext uri="{FF2B5EF4-FFF2-40B4-BE49-F238E27FC236}">
                <a16:creationId xmlns:a16="http://schemas.microsoft.com/office/drawing/2014/main" id="{21BC75C5-A143-4025-A9BC-92A4E173CE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H" dirty="0"/>
          </a:p>
        </p:txBody>
      </p:sp>
      <p:sp>
        <p:nvSpPr>
          <p:cNvPr id="4" name="Text Placeholder 3">
            <a:extLst>
              <a:ext uri="{FF2B5EF4-FFF2-40B4-BE49-F238E27FC236}">
                <a16:creationId xmlns:a16="http://schemas.microsoft.com/office/drawing/2014/main" id="{4FF7C0AD-8659-451A-9087-1A0E6D0D9D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DC7A01-10E0-4253-B4A4-61FFB05125D5}"/>
              </a:ext>
            </a:extLst>
          </p:cNvPr>
          <p:cNvSpPr>
            <a:spLocks noGrp="1"/>
          </p:cNvSpPr>
          <p:nvPr>
            <p:ph type="dt" sz="half" idx="10"/>
          </p:nvPr>
        </p:nvSpPr>
        <p:spPr/>
        <p:txBody>
          <a:bodyPr/>
          <a:lstStyle/>
          <a:p>
            <a:fld id="{DF1A5562-8417-488C-8D29-A7B2C185B090}" type="datetimeFigureOut">
              <a:rPr lang="en-GH" smtClean="0"/>
              <a:t>10/15/24</a:t>
            </a:fld>
            <a:endParaRPr lang="en-GH" dirty="0"/>
          </a:p>
        </p:txBody>
      </p:sp>
      <p:sp>
        <p:nvSpPr>
          <p:cNvPr id="6" name="Footer Placeholder 5">
            <a:extLst>
              <a:ext uri="{FF2B5EF4-FFF2-40B4-BE49-F238E27FC236}">
                <a16:creationId xmlns:a16="http://schemas.microsoft.com/office/drawing/2014/main" id="{54190F64-1F90-4ED6-8275-CA19DD8887D2}"/>
              </a:ext>
            </a:extLst>
          </p:cNvPr>
          <p:cNvSpPr>
            <a:spLocks noGrp="1"/>
          </p:cNvSpPr>
          <p:nvPr>
            <p:ph type="ftr" sz="quarter" idx="11"/>
          </p:nvPr>
        </p:nvSpPr>
        <p:spPr/>
        <p:txBody>
          <a:bodyPr/>
          <a:lstStyle/>
          <a:p>
            <a:endParaRPr lang="en-GH" dirty="0"/>
          </a:p>
        </p:txBody>
      </p:sp>
      <p:sp>
        <p:nvSpPr>
          <p:cNvPr id="7" name="Slide Number Placeholder 6">
            <a:extLst>
              <a:ext uri="{FF2B5EF4-FFF2-40B4-BE49-F238E27FC236}">
                <a16:creationId xmlns:a16="http://schemas.microsoft.com/office/drawing/2014/main" id="{A06D911E-0CF9-4914-A85A-BDEE4CEB982D}"/>
              </a:ext>
            </a:extLst>
          </p:cNvPr>
          <p:cNvSpPr>
            <a:spLocks noGrp="1"/>
          </p:cNvSpPr>
          <p:nvPr>
            <p:ph type="sldNum" sz="quarter" idx="12"/>
          </p:nvPr>
        </p:nvSpPr>
        <p:spPr/>
        <p:txBody>
          <a:bodyPr/>
          <a:lstStyle/>
          <a:p>
            <a:fld id="{0F21D7B1-19AB-4DCC-AD12-609EE36BBE73}" type="slidenum">
              <a:rPr lang="en-GH" smtClean="0"/>
              <a:t>‹#›</a:t>
            </a:fld>
            <a:endParaRPr lang="en-GH" dirty="0"/>
          </a:p>
        </p:txBody>
      </p:sp>
    </p:spTree>
    <p:extLst>
      <p:ext uri="{BB962C8B-B14F-4D97-AF65-F5344CB8AC3E}">
        <p14:creationId xmlns:p14="http://schemas.microsoft.com/office/powerpoint/2010/main" val="4273166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65A6C-1C0C-4F0F-B4E2-32F90EF7DCB6}"/>
              </a:ext>
            </a:extLst>
          </p:cNvPr>
          <p:cNvSpPr>
            <a:spLocks noGrp="1"/>
          </p:cNvSpPr>
          <p:nvPr>
            <p:ph type="title"/>
          </p:nvPr>
        </p:nvSpPr>
        <p:spPr/>
        <p:txBody>
          <a:bodyPr/>
          <a:lstStyle/>
          <a:p>
            <a:r>
              <a:rPr lang="en-US"/>
              <a:t>Click to edit Master title style</a:t>
            </a:r>
            <a:endParaRPr lang="en-GH"/>
          </a:p>
        </p:txBody>
      </p:sp>
      <p:sp>
        <p:nvSpPr>
          <p:cNvPr id="3" name="Vertical Text Placeholder 2">
            <a:extLst>
              <a:ext uri="{FF2B5EF4-FFF2-40B4-BE49-F238E27FC236}">
                <a16:creationId xmlns:a16="http://schemas.microsoft.com/office/drawing/2014/main" id="{1562ED08-2C12-4804-893D-F3F6167D01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Date Placeholder 3">
            <a:extLst>
              <a:ext uri="{FF2B5EF4-FFF2-40B4-BE49-F238E27FC236}">
                <a16:creationId xmlns:a16="http://schemas.microsoft.com/office/drawing/2014/main" id="{C682826F-14AC-4A19-895F-C9B910AA2187}"/>
              </a:ext>
            </a:extLst>
          </p:cNvPr>
          <p:cNvSpPr>
            <a:spLocks noGrp="1"/>
          </p:cNvSpPr>
          <p:nvPr>
            <p:ph type="dt" sz="half" idx="10"/>
          </p:nvPr>
        </p:nvSpPr>
        <p:spPr/>
        <p:txBody>
          <a:bodyPr/>
          <a:lstStyle/>
          <a:p>
            <a:fld id="{DF1A5562-8417-488C-8D29-A7B2C185B090}" type="datetimeFigureOut">
              <a:rPr lang="en-GH" smtClean="0"/>
              <a:t>10/15/24</a:t>
            </a:fld>
            <a:endParaRPr lang="en-GH" dirty="0"/>
          </a:p>
        </p:txBody>
      </p:sp>
      <p:sp>
        <p:nvSpPr>
          <p:cNvPr id="5" name="Footer Placeholder 4">
            <a:extLst>
              <a:ext uri="{FF2B5EF4-FFF2-40B4-BE49-F238E27FC236}">
                <a16:creationId xmlns:a16="http://schemas.microsoft.com/office/drawing/2014/main" id="{6A29887D-09D9-471B-A107-D5E8392D90EA}"/>
              </a:ext>
            </a:extLst>
          </p:cNvPr>
          <p:cNvSpPr>
            <a:spLocks noGrp="1"/>
          </p:cNvSpPr>
          <p:nvPr>
            <p:ph type="ftr" sz="quarter" idx="11"/>
          </p:nvPr>
        </p:nvSpPr>
        <p:spPr/>
        <p:txBody>
          <a:bodyPr/>
          <a:lstStyle/>
          <a:p>
            <a:endParaRPr lang="en-GH" dirty="0"/>
          </a:p>
        </p:txBody>
      </p:sp>
      <p:sp>
        <p:nvSpPr>
          <p:cNvPr id="6" name="Slide Number Placeholder 5">
            <a:extLst>
              <a:ext uri="{FF2B5EF4-FFF2-40B4-BE49-F238E27FC236}">
                <a16:creationId xmlns:a16="http://schemas.microsoft.com/office/drawing/2014/main" id="{605926EF-EF1E-49E5-BB8F-AC4F7A14C3BF}"/>
              </a:ext>
            </a:extLst>
          </p:cNvPr>
          <p:cNvSpPr>
            <a:spLocks noGrp="1"/>
          </p:cNvSpPr>
          <p:nvPr>
            <p:ph type="sldNum" sz="quarter" idx="12"/>
          </p:nvPr>
        </p:nvSpPr>
        <p:spPr/>
        <p:txBody>
          <a:bodyPr/>
          <a:lstStyle/>
          <a:p>
            <a:fld id="{0F21D7B1-19AB-4DCC-AD12-609EE36BBE73}" type="slidenum">
              <a:rPr lang="en-GH" smtClean="0"/>
              <a:t>‹#›</a:t>
            </a:fld>
            <a:endParaRPr lang="en-GH" dirty="0"/>
          </a:p>
        </p:txBody>
      </p:sp>
    </p:spTree>
    <p:extLst>
      <p:ext uri="{BB962C8B-B14F-4D97-AF65-F5344CB8AC3E}">
        <p14:creationId xmlns:p14="http://schemas.microsoft.com/office/powerpoint/2010/main" val="1515168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178B3A-F312-451F-83A3-4B2E251206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H"/>
          </a:p>
        </p:txBody>
      </p:sp>
      <p:sp>
        <p:nvSpPr>
          <p:cNvPr id="3" name="Vertical Text Placeholder 2">
            <a:extLst>
              <a:ext uri="{FF2B5EF4-FFF2-40B4-BE49-F238E27FC236}">
                <a16:creationId xmlns:a16="http://schemas.microsoft.com/office/drawing/2014/main" id="{F70EA31B-8570-4B43-821A-6448A42B1A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Date Placeholder 3">
            <a:extLst>
              <a:ext uri="{FF2B5EF4-FFF2-40B4-BE49-F238E27FC236}">
                <a16:creationId xmlns:a16="http://schemas.microsoft.com/office/drawing/2014/main" id="{6A0E6805-50B6-4CA4-8A68-DDAD4F15F199}"/>
              </a:ext>
            </a:extLst>
          </p:cNvPr>
          <p:cNvSpPr>
            <a:spLocks noGrp="1"/>
          </p:cNvSpPr>
          <p:nvPr>
            <p:ph type="dt" sz="half" idx="10"/>
          </p:nvPr>
        </p:nvSpPr>
        <p:spPr/>
        <p:txBody>
          <a:bodyPr/>
          <a:lstStyle/>
          <a:p>
            <a:fld id="{DF1A5562-8417-488C-8D29-A7B2C185B090}" type="datetimeFigureOut">
              <a:rPr lang="en-GH" smtClean="0"/>
              <a:t>10/15/24</a:t>
            </a:fld>
            <a:endParaRPr lang="en-GH" dirty="0"/>
          </a:p>
        </p:txBody>
      </p:sp>
      <p:sp>
        <p:nvSpPr>
          <p:cNvPr id="5" name="Footer Placeholder 4">
            <a:extLst>
              <a:ext uri="{FF2B5EF4-FFF2-40B4-BE49-F238E27FC236}">
                <a16:creationId xmlns:a16="http://schemas.microsoft.com/office/drawing/2014/main" id="{64EAAE35-1374-4220-8C2E-012FCAC516C5}"/>
              </a:ext>
            </a:extLst>
          </p:cNvPr>
          <p:cNvSpPr>
            <a:spLocks noGrp="1"/>
          </p:cNvSpPr>
          <p:nvPr>
            <p:ph type="ftr" sz="quarter" idx="11"/>
          </p:nvPr>
        </p:nvSpPr>
        <p:spPr/>
        <p:txBody>
          <a:bodyPr/>
          <a:lstStyle/>
          <a:p>
            <a:endParaRPr lang="en-GH" dirty="0"/>
          </a:p>
        </p:txBody>
      </p:sp>
      <p:sp>
        <p:nvSpPr>
          <p:cNvPr id="6" name="Slide Number Placeholder 5">
            <a:extLst>
              <a:ext uri="{FF2B5EF4-FFF2-40B4-BE49-F238E27FC236}">
                <a16:creationId xmlns:a16="http://schemas.microsoft.com/office/drawing/2014/main" id="{6FF2E6D7-07E6-43BA-BAA8-8A2247F5A830}"/>
              </a:ext>
            </a:extLst>
          </p:cNvPr>
          <p:cNvSpPr>
            <a:spLocks noGrp="1"/>
          </p:cNvSpPr>
          <p:nvPr>
            <p:ph type="sldNum" sz="quarter" idx="12"/>
          </p:nvPr>
        </p:nvSpPr>
        <p:spPr/>
        <p:txBody>
          <a:bodyPr/>
          <a:lstStyle/>
          <a:p>
            <a:fld id="{0F21D7B1-19AB-4DCC-AD12-609EE36BBE73}" type="slidenum">
              <a:rPr lang="en-GH" smtClean="0"/>
              <a:t>‹#›</a:t>
            </a:fld>
            <a:endParaRPr lang="en-GH" dirty="0"/>
          </a:p>
        </p:txBody>
      </p:sp>
    </p:spTree>
    <p:extLst>
      <p:ext uri="{BB962C8B-B14F-4D97-AF65-F5344CB8AC3E}">
        <p14:creationId xmlns:p14="http://schemas.microsoft.com/office/powerpoint/2010/main" val="1598539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Break Slide 02">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5138738"/>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dirty="0"/>
              <a:t>Drag to upload image.</a:t>
            </a:r>
          </a:p>
        </p:txBody>
      </p:sp>
    </p:spTree>
    <p:extLst>
      <p:ext uri="{BB962C8B-B14F-4D97-AF65-F5344CB8AC3E}">
        <p14:creationId xmlns:p14="http://schemas.microsoft.com/office/powerpoint/2010/main" val="39948271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B44F1-A7BC-E3B3-EE49-7A124344D603}"/>
              </a:ext>
            </a:extLst>
          </p:cNvPr>
          <p:cNvSpPr>
            <a:spLocks noGrp="1"/>
          </p:cNvSpPr>
          <p:nvPr>
            <p:ph type="title"/>
          </p:nvPr>
        </p:nvSpPr>
        <p:spPr>
          <a:xfrm>
            <a:off x="831850" y="286183"/>
            <a:ext cx="9402041" cy="964333"/>
          </a:xfrm>
        </p:spPr>
        <p:txBody>
          <a:bodyPr anchor="b">
            <a:normAutofit/>
          </a:bodyPr>
          <a:lstStyle>
            <a:lvl1pPr>
              <a:defRPr sz="4000"/>
            </a:lvl1pPr>
          </a:lstStyle>
          <a:p>
            <a:r>
              <a:rPr lang="en-US" dirty="0"/>
              <a:t>Click to edit Master title style</a:t>
            </a:r>
            <a:endParaRPr lang="en-GH" dirty="0"/>
          </a:p>
        </p:txBody>
      </p:sp>
      <p:sp>
        <p:nvSpPr>
          <p:cNvPr id="3" name="Text Placeholder 2">
            <a:extLst>
              <a:ext uri="{FF2B5EF4-FFF2-40B4-BE49-F238E27FC236}">
                <a16:creationId xmlns:a16="http://schemas.microsoft.com/office/drawing/2014/main" id="{DA80F601-B812-D9D9-D4FB-EFFABD7C1154}"/>
              </a:ext>
            </a:extLst>
          </p:cNvPr>
          <p:cNvSpPr>
            <a:spLocks noGrp="1"/>
          </p:cNvSpPr>
          <p:nvPr>
            <p:ph type="body" idx="1"/>
          </p:nvPr>
        </p:nvSpPr>
        <p:spPr>
          <a:xfrm>
            <a:off x="838200" y="1955512"/>
            <a:ext cx="10515600" cy="380797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03A7F762-EAAB-3607-54F5-E2A058DE03B0}"/>
              </a:ext>
            </a:extLst>
          </p:cNvPr>
          <p:cNvSpPr>
            <a:spLocks noGrp="1"/>
          </p:cNvSpPr>
          <p:nvPr>
            <p:ph type="dt" sz="half" idx="10"/>
          </p:nvPr>
        </p:nvSpPr>
        <p:spPr/>
        <p:txBody>
          <a:bodyPr/>
          <a:lstStyle/>
          <a:p>
            <a:fld id="{F7CEDD21-316C-4BF2-BE4E-ED26E0A2CE0E}" type="datetimeFigureOut">
              <a:rPr lang="en-GH" smtClean="0"/>
              <a:t>10/15/24</a:t>
            </a:fld>
            <a:endParaRPr lang="en-GH" dirty="0"/>
          </a:p>
        </p:txBody>
      </p:sp>
      <p:sp>
        <p:nvSpPr>
          <p:cNvPr id="5" name="Footer Placeholder 4">
            <a:extLst>
              <a:ext uri="{FF2B5EF4-FFF2-40B4-BE49-F238E27FC236}">
                <a16:creationId xmlns:a16="http://schemas.microsoft.com/office/drawing/2014/main" id="{545E0823-4D44-2DCA-9DA4-111BDD11399A}"/>
              </a:ext>
            </a:extLst>
          </p:cNvPr>
          <p:cNvSpPr>
            <a:spLocks noGrp="1"/>
          </p:cNvSpPr>
          <p:nvPr>
            <p:ph type="ftr" sz="quarter" idx="11"/>
          </p:nvPr>
        </p:nvSpPr>
        <p:spPr/>
        <p:txBody>
          <a:bodyPr/>
          <a:lstStyle/>
          <a:p>
            <a:endParaRPr lang="en-GH" dirty="0"/>
          </a:p>
        </p:txBody>
      </p:sp>
      <p:sp>
        <p:nvSpPr>
          <p:cNvPr id="6" name="Slide Number Placeholder 5">
            <a:extLst>
              <a:ext uri="{FF2B5EF4-FFF2-40B4-BE49-F238E27FC236}">
                <a16:creationId xmlns:a16="http://schemas.microsoft.com/office/drawing/2014/main" id="{02406E6E-88E7-3059-EDE0-6BF0B5419120}"/>
              </a:ext>
            </a:extLst>
          </p:cNvPr>
          <p:cNvSpPr>
            <a:spLocks noGrp="1"/>
          </p:cNvSpPr>
          <p:nvPr>
            <p:ph type="sldNum" sz="quarter" idx="12"/>
          </p:nvPr>
        </p:nvSpPr>
        <p:spPr/>
        <p:txBody>
          <a:bodyPr/>
          <a:lstStyle/>
          <a:p>
            <a:fld id="{97DA5F2A-4001-4478-B02F-7BF9DA006C1C}" type="slidenum">
              <a:rPr lang="en-GH" smtClean="0"/>
              <a:t>‹#›</a:t>
            </a:fld>
            <a:endParaRPr lang="en-GH" dirty="0"/>
          </a:p>
        </p:txBody>
      </p:sp>
    </p:spTree>
    <p:extLst>
      <p:ext uri="{BB962C8B-B14F-4D97-AF65-F5344CB8AC3E}">
        <p14:creationId xmlns:p14="http://schemas.microsoft.com/office/powerpoint/2010/main" val="3479496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7BDB9-0396-300D-924B-365D47BDF2D2}"/>
              </a:ext>
            </a:extLst>
          </p:cNvPr>
          <p:cNvSpPr>
            <a:spLocks noGrp="1"/>
          </p:cNvSpPr>
          <p:nvPr>
            <p:ph type="title"/>
          </p:nvPr>
        </p:nvSpPr>
        <p:spPr>
          <a:xfrm>
            <a:off x="838200" y="365126"/>
            <a:ext cx="10515600" cy="992620"/>
          </a:xfrm>
        </p:spPr>
        <p:txBody>
          <a:bodyPr/>
          <a:lstStyle/>
          <a:p>
            <a:r>
              <a:rPr lang="en-US"/>
              <a:t>Click to edit Master title style</a:t>
            </a:r>
            <a:endParaRPr lang="en-GH"/>
          </a:p>
        </p:txBody>
      </p:sp>
      <p:sp>
        <p:nvSpPr>
          <p:cNvPr id="3" name="Content Placeholder 2">
            <a:extLst>
              <a:ext uri="{FF2B5EF4-FFF2-40B4-BE49-F238E27FC236}">
                <a16:creationId xmlns:a16="http://schemas.microsoft.com/office/drawing/2014/main" id="{0E6390BF-ACD3-D041-692E-A90884962458}"/>
              </a:ext>
            </a:extLst>
          </p:cNvPr>
          <p:cNvSpPr>
            <a:spLocks noGrp="1"/>
          </p:cNvSpPr>
          <p:nvPr>
            <p:ph sz="half" idx="1"/>
          </p:nvPr>
        </p:nvSpPr>
        <p:spPr>
          <a:xfrm>
            <a:off x="838200" y="1825625"/>
            <a:ext cx="5181600" cy="4351338"/>
          </a:xfrm>
        </p:spPr>
        <p:txBody>
          <a:bodyPr/>
          <a:lstStyle>
            <a:lvl1pPr>
              <a:defRPr>
                <a:solidFill>
                  <a:schemeClr val="accent2">
                    <a:lumMod val="7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H" dirty="0"/>
          </a:p>
        </p:txBody>
      </p:sp>
      <p:sp>
        <p:nvSpPr>
          <p:cNvPr id="4" name="Content Placeholder 3">
            <a:extLst>
              <a:ext uri="{FF2B5EF4-FFF2-40B4-BE49-F238E27FC236}">
                <a16:creationId xmlns:a16="http://schemas.microsoft.com/office/drawing/2014/main" id="{A27C62AE-DC60-FD25-3E63-5A03C2E05DA1}"/>
              </a:ext>
            </a:extLst>
          </p:cNvPr>
          <p:cNvSpPr>
            <a:spLocks noGrp="1"/>
          </p:cNvSpPr>
          <p:nvPr>
            <p:ph sz="half" idx="2"/>
          </p:nvPr>
        </p:nvSpPr>
        <p:spPr>
          <a:xfrm>
            <a:off x="6172200" y="1825625"/>
            <a:ext cx="5181600" cy="4351338"/>
          </a:xfrm>
        </p:spPr>
        <p:txBody>
          <a:bodyPr/>
          <a:lstStyle>
            <a:lvl1pPr>
              <a:defRPr>
                <a:solidFill>
                  <a:schemeClr val="accent2">
                    <a:lumMod val="7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H" dirty="0"/>
          </a:p>
        </p:txBody>
      </p:sp>
      <p:sp>
        <p:nvSpPr>
          <p:cNvPr id="5" name="Date Placeholder 4">
            <a:extLst>
              <a:ext uri="{FF2B5EF4-FFF2-40B4-BE49-F238E27FC236}">
                <a16:creationId xmlns:a16="http://schemas.microsoft.com/office/drawing/2014/main" id="{D04BBE8C-A2B6-685D-0462-CA0CA4B24C2F}"/>
              </a:ext>
            </a:extLst>
          </p:cNvPr>
          <p:cNvSpPr>
            <a:spLocks noGrp="1"/>
          </p:cNvSpPr>
          <p:nvPr>
            <p:ph type="dt" sz="half" idx="10"/>
          </p:nvPr>
        </p:nvSpPr>
        <p:spPr/>
        <p:txBody>
          <a:bodyPr/>
          <a:lstStyle/>
          <a:p>
            <a:fld id="{F7CEDD21-316C-4BF2-BE4E-ED26E0A2CE0E}" type="datetimeFigureOut">
              <a:rPr lang="en-GH" smtClean="0"/>
              <a:t>10/15/24</a:t>
            </a:fld>
            <a:endParaRPr lang="en-GH" dirty="0"/>
          </a:p>
        </p:txBody>
      </p:sp>
      <p:sp>
        <p:nvSpPr>
          <p:cNvPr id="6" name="Footer Placeholder 5">
            <a:extLst>
              <a:ext uri="{FF2B5EF4-FFF2-40B4-BE49-F238E27FC236}">
                <a16:creationId xmlns:a16="http://schemas.microsoft.com/office/drawing/2014/main" id="{F3E49CD7-2C29-40E3-2A84-15C076895530}"/>
              </a:ext>
            </a:extLst>
          </p:cNvPr>
          <p:cNvSpPr>
            <a:spLocks noGrp="1"/>
          </p:cNvSpPr>
          <p:nvPr>
            <p:ph type="ftr" sz="quarter" idx="11"/>
          </p:nvPr>
        </p:nvSpPr>
        <p:spPr/>
        <p:txBody>
          <a:bodyPr/>
          <a:lstStyle/>
          <a:p>
            <a:endParaRPr lang="en-GH" dirty="0"/>
          </a:p>
        </p:txBody>
      </p:sp>
      <p:sp>
        <p:nvSpPr>
          <p:cNvPr id="7" name="Slide Number Placeholder 6">
            <a:extLst>
              <a:ext uri="{FF2B5EF4-FFF2-40B4-BE49-F238E27FC236}">
                <a16:creationId xmlns:a16="http://schemas.microsoft.com/office/drawing/2014/main" id="{EEF11516-4EBC-B3CB-DC1B-2A713893A958}"/>
              </a:ext>
            </a:extLst>
          </p:cNvPr>
          <p:cNvSpPr>
            <a:spLocks noGrp="1"/>
          </p:cNvSpPr>
          <p:nvPr>
            <p:ph type="sldNum" sz="quarter" idx="12"/>
          </p:nvPr>
        </p:nvSpPr>
        <p:spPr/>
        <p:txBody>
          <a:bodyPr/>
          <a:lstStyle/>
          <a:p>
            <a:fld id="{97DA5F2A-4001-4478-B02F-7BF9DA006C1C}" type="slidenum">
              <a:rPr lang="en-GH" smtClean="0"/>
              <a:t>‹#›</a:t>
            </a:fld>
            <a:endParaRPr lang="en-GH" dirty="0"/>
          </a:p>
        </p:txBody>
      </p:sp>
    </p:spTree>
    <p:extLst>
      <p:ext uri="{BB962C8B-B14F-4D97-AF65-F5344CB8AC3E}">
        <p14:creationId xmlns:p14="http://schemas.microsoft.com/office/powerpoint/2010/main" val="1785296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1BFA1-E24F-DF49-D2EB-143754D14E6F}"/>
              </a:ext>
            </a:extLst>
          </p:cNvPr>
          <p:cNvSpPr>
            <a:spLocks noGrp="1"/>
          </p:cNvSpPr>
          <p:nvPr>
            <p:ph type="title"/>
          </p:nvPr>
        </p:nvSpPr>
        <p:spPr>
          <a:xfrm>
            <a:off x="839788" y="365125"/>
            <a:ext cx="10515600" cy="1011093"/>
          </a:xfrm>
        </p:spPr>
        <p:txBody>
          <a:bodyPr/>
          <a:lstStyle/>
          <a:p>
            <a:r>
              <a:rPr lang="en-US"/>
              <a:t>Click to edit Master title style</a:t>
            </a:r>
            <a:endParaRPr lang="en-GH"/>
          </a:p>
        </p:txBody>
      </p:sp>
      <p:sp>
        <p:nvSpPr>
          <p:cNvPr id="3" name="Text Placeholder 2">
            <a:extLst>
              <a:ext uri="{FF2B5EF4-FFF2-40B4-BE49-F238E27FC236}">
                <a16:creationId xmlns:a16="http://schemas.microsoft.com/office/drawing/2014/main" id="{49FA2742-C896-5527-F13C-A0E021C8A4DA}"/>
              </a:ext>
            </a:extLst>
          </p:cNvPr>
          <p:cNvSpPr>
            <a:spLocks noGrp="1"/>
          </p:cNvSpPr>
          <p:nvPr>
            <p:ph type="body" idx="1"/>
          </p:nvPr>
        </p:nvSpPr>
        <p:spPr>
          <a:xfrm>
            <a:off x="839788" y="1681163"/>
            <a:ext cx="5157787" cy="823912"/>
          </a:xfrm>
        </p:spPr>
        <p:txBody>
          <a:bodyPr anchor="b"/>
          <a:lstStyle>
            <a:lvl1pPr marL="0" indent="0">
              <a:buNone/>
              <a:defRPr sz="24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73128CE-7C3B-F957-5A1A-90B4C9C66A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5" name="Text Placeholder 4">
            <a:extLst>
              <a:ext uri="{FF2B5EF4-FFF2-40B4-BE49-F238E27FC236}">
                <a16:creationId xmlns:a16="http://schemas.microsoft.com/office/drawing/2014/main" id="{E7589092-CB73-32A9-5881-843874CA1086}"/>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8254A8C-2805-F95E-9E73-4604DB9C2F19}"/>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H" dirty="0"/>
          </a:p>
        </p:txBody>
      </p:sp>
      <p:sp>
        <p:nvSpPr>
          <p:cNvPr id="7" name="Date Placeholder 6">
            <a:extLst>
              <a:ext uri="{FF2B5EF4-FFF2-40B4-BE49-F238E27FC236}">
                <a16:creationId xmlns:a16="http://schemas.microsoft.com/office/drawing/2014/main" id="{2A6BD7FA-87E2-842A-270D-F93EE2376BE8}"/>
              </a:ext>
            </a:extLst>
          </p:cNvPr>
          <p:cNvSpPr>
            <a:spLocks noGrp="1"/>
          </p:cNvSpPr>
          <p:nvPr>
            <p:ph type="dt" sz="half" idx="10"/>
          </p:nvPr>
        </p:nvSpPr>
        <p:spPr/>
        <p:txBody>
          <a:bodyPr/>
          <a:lstStyle/>
          <a:p>
            <a:fld id="{F7CEDD21-316C-4BF2-BE4E-ED26E0A2CE0E}" type="datetimeFigureOut">
              <a:rPr lang="en-GH" smtClean="0"/>
              <a:t>10/15/24</a:t>
            </a:fld>
            <a:endParaRPr lang="en-GH" dirty="0"/>
          </a:p>
        </p:txBody>
      </p:sp>
      <p:sp>
        <p:nvSpPr>
          <p:cNvPr id="8" name="Footer Placeholder 7">
            <a:extLst>
              <a:ext uri="{FF2B5EF4-FFF2-40B4-BE49-F238E27FC236}">
                <a16:creationId xmlns:a16="http://schemas.microsoft.com/office/drawing/2014/main" id="{B67A135A-DB1E-9ADD-87F3-D559F7CCC462}"/>
              </a:ext>
            </a:extLst>
          </p:cNvPr>
          <p:cNvSpPr>
            <a:spLocks noGrp="1"/>
          </p:cNvSpPr>
          <p:nvPr>
            <p:ph type="ftr" sz="quarter" idx="11"/>
          </p:nvPr>
        </p:nvSpPr>
        <p:spPr/>
        <p:txBody>
          <a:bodyPr/>
          <a:lstStyle/>
          <a:p>
            <a:endParaRPr lang="en-GH" dirty="0"/>
          </a:p>
        </p:txBody>
      </p:sp>
      <p:sp>
        <p:nvSpPr>
          <p:cNvPr id="9" name="Slide Number Placeholder 8">
            <a:extLst>
              <a:ext uri="{FF2B5EF4-FFF2-40B4-BE49-F238E27FC236}">
                <a16:creationId xmlns:a16="http://schemas.microsoft.com/office/drawing/2014/main" id="{896F6B7F-74A8-9B6D-9848-05D5D7D843EF}"/>
              </a:ext>
            </a:extLst>
          </p:cNvPr>
          <p:cNvSpPr>
            <a:spLocks noGrp="1"/>
          </p:cNvSpPr>
          <p:nvPr>
            <p:ph type="sldNum" sz="quarter" idx="12"/>
          </p:nvPr>
        </p:nvSpPr>
        <p:spPr/>
        <p:txBody>
          <a:bodyPr/>
          <a:lstStyle/>
          <a:p>
            <a:fld id="{97DA5F2A-4001-4478-B02F-7BF9DA006C1C}" type="slidenum">
              <a:rPr lang="en-GH" smtClean="0"/>
              <a:t>‹#›</a:t>
            </a:fld>
            <a:endParaRPr lang="en-GH" dirty="0"/>
          </a:p>
        </p:txBody>
      </p:sp>
    </p:spTree>
    <p:extLst>
      <p:ext uri="{BB962C8B-B14F-4D97-AF65-F5344CB8AC3E}">
        <p14:creationId xmlns:p14="http://schemas.microsoft.com/office/powerpoint/2010/main" val="2147445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718C-F9B5-20BA-2D75-2E76B0630C0D}"/>
              </a:ext>
            </a:extLst>
          </p:cNvPr>
          <p:cNvSpPr>
            <a:spLocks noGrp="1"/>
          </p:cNvSpPr>
          <p:nvPr>
            <p:ph type="title"/>
          </p:nvPr>
        </p:nvSpPr>
        <p:spPr/>
        <p:txBody>
          <a:bodyPr/>
          <a:lstStyle/>
          <a:p>
            <a:r>
              <a:rPr lang="en-US"/>
              <a:t>Click to edit Master title style</a:t>
            </a:r>
            <a:endParaRPr lang="en-GH"/>
          </a:p>
        </p:txBody>
      </p:sp>
      <p:sp>
        <p:nvSpPr>
          <p:cNvPr id="3" name="Date Placeholder 2">
            <a:extLst>
              <a:ext uri="{FF2B5EF4-FFF2-40B4-BE49-F238E27FC236}">
                <a16:creationId xmlns:a16="http://schemas.microsoft.com/office/drawing/2014/main" id="{DB0E7695-950A-2EBF-C4DC-E54251EFB7B2}"/>
              </a:ext>
            </a:extLst>
          </p:cNvPr>
          <p:cNvSpPr>
            <a:spLocks noGrp="1"/>
          </p:cNvSpPr>
          <p:nvPr>
            <p:ph type="dt" sz="half" idx="10"/>
          </p:nvPr>
        </p:nvSpPr>
        <p:spPr/>
        <p:txBody>
          <a:bodyPr/>
          <a:lstStyle/>
          <a:p>
            <a:fld id="{F7CEDD21-316C-4BF2-BE4E-ED26E0A2CE0E}" type="datetimeFigureOut">
              <a:rPr lang="en-GH" smtClean="0"/>
              <a:t>10/15/24</a:t>
            </a:fld>
            <a:endParaRPr lang="en-GH" dirty="0"/>
          </a:p>
        </p:txBody>
      </p:sp>
      <p:sp>
        <p:nvSpPr>
          <p:cNvPr id="4" name="Footer Placeholder 3">
            <a:extLst>
              <a:ext uri="{FF2B5EF4-FFF2-40B4-BE49-F238E27FC236}">
                <a16:creationId xmlns:a16="http://schemas.microsoft.com/office/drawing/2014/main" id="{F8DB52EA-F625-7224-AB8F-34B90602E866}"/>
              </a:ext>
            </a:extLst>
          </p:cNvPr>
          <p:cNvSpPr>
            <a:spLocks noGrp="1"/>
          </p:cNvSpPr>
          <p:nvPr>
            <p:ph type="ftr" sz="quarter" idx="11"/>
          </p:nvPr>
        </p:nvSpPr>
        <p:spPr/>
        <p:txBody>
          <a:bodyPr/>
          <a:lstStyle/>
          <a:p>
            <a:endParaRPr lang="en-GH" dirty="0"/>
          </a:p>
        </p:txBody>
      </p:sp>
      <p:sp>
        <p:nvSpPr>
          <p:cNvPr id="5" name="Slide Number Placeholder 4">
            <a:extLst>
              <a:ext uri="{FF2B5EF4-FFF2-40B4-BE49-F238E27FC236}">
                <a16:creationId xmlns:a16="http://schemas.microsoft.com/office/drawing/2014/main" id="{F58BA905-EC04-04C9-652C-2513FD9C0B82}"/>
              </a:ext>
            </a:extLst>
          </p:cNvPr>
          <p:cNvSpPr>
            <a:spLocks noGrp="1"/>
          </p:cNvSpPr>
          <p:nvPr>
            <p:ph type="sldNum" sz="quarter" idx="12"/>
          </p:nvPr>
        </p:nvSpPr>
        <p:spPr/>
        <p:txBody>
          <a:bodyPr/>
          <a:lstStyle/>
          <a:p>
            <a:fld id="{97DA5F2A-4001-4478-B02F-7BF9DA006C1C}" type="slidenum">
              <a:rPr lang="en-GH" smtClean="0"/>
              <a:t>‹#›</a:t>
            </a:fld>
            <a:endParaRPr lang="en-GH" dirty="0"/>
          </a:p>
        </p:txBody>
      </p:sp>
    </p:spTree>
    <p:extLst>
      <p:ext uri="{BB962C8B-B14F-4D97-AF65-F5344CB8AC3E}">
        <p14:creationId xmlns:p14="http://schemas.microsoft.com/office/powerpoint/2010/main" val="2971022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9FA49-056B-CE32-97AF-1F6BBEC731F1}"/>
              </a:ext>
            </a:extLst>
          </p:cNvPr>
          <p:cNvSpPr>
            <a:spLocks noGrp="1"/>
          </p:cNvSpPr>
          <p:nvPr>
            <p:ph type="dt" sz="half" idx="10"/>
          </p:nvPr>
        </p:nvSpPr>
        <p:spPr/>
        <p:txBody>
          <a:bodyPr/>
          <a:lstStyle/>
          <a:p>
            <a:fld id="{F7CEDD21-316C-4BF2-BE4E-ED26E0A2CE0E}" type="datetimeFigureOut">
              <a:rPr lang="en-GH" smtClean="0"/>
              <a:t>10/15/24</a:t>
            </a:fld>
            <a:endParaRPr lang="en-GH" dirty="0"/>
          </a:p>
        </p:txBody>
      </p:sp>
      <p:sp>
        <p:nvSpPr>
          <p:cNvPr id="3" name="Footer Placeholder 2">
            <a:extLst>
              <a:ext uri="{FF2B5EF4-FFF2-40B4-BE49-F238E27FC236}">
                <a16:creationId xmlns:a16="http://schemas.microsoft.com/office/drawing/2014/main" id="{C073393B-71BE-DD49-3195-AAD1E9399743}"/>
              </a:ext>
            </a:extLst>
          </p:cNvPr>
          <p:cNvSpPr>
            <a:spLocks noGrp="1"/>
          </p:cNvSpPr>
          <p:nvPr>
            <p:ph type="ftr" sz="quarter" idx="11"/>
          </p:nvPr>
        </p:nvSpPr>
        <p:spPr/>
        <p:txBody>
          <a:bodyPr/>
          <a:lstStyle/>
          <a:p>
            <a:endParaRPr lang="en-GH" dirty="0"/>
          </a:p>
        </p:txBody>
      </p:sp>
      <p:sp>
        <p:nvSpPr>
          <p:cNvPr id="4" name="Slide Number Placeholder 3">
            <a:extLst>
              <a:ext uri="{FF2B5EF4-FFF2-40B4-BE49-F238E27FC236}">
                <a16:creationId xmlns:a16="http://schemas.microsoft.com/office/drawing/2014/main" id="{E8715330-74F7-CFCE-28B3-5C8D64CD8F98}"/>
              </a:ext>
            </a:extLst>
          </p:cNvPr>
          <p:cNvSpPr>
            <a:spLocks noGrp="1"/>
          </p:cNvSpPr>
          <p:nvPr>
            <p:ph type="sldNum" sz="quarter" idx="12"/>
          </p:nvPr>
        </p:nvSpPr>
        <p:spPr/>
        <p:txBody>
          <a:bodyPr/>
          <a:lstStyle/>
          <a:p>
            <a:fld id="{97DA5F2A-4001-4478-B02F-7BF9DA006C1C}" type="slidenum">
              <a:rPr lang="en-GH" smtClean="0"/>
              <a:t>‹#›</a:t>
            </a:fld>
            <a:endParaRPr lang="en-GH" dirty="0"/>
          </a:p>
        </p:txBody>
      </p:sp>
    </p:spTree>
    <p:extLst>
      <p:ext uri="{BB962C8B-B14F-4D97-AF65-F5344CB8AC3E}">
        <p14:creationId xmlns:p14="http://schemas.microsoft.com/office/powerpoint/2010/main" val="395543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D2119F2-0198-67A3-4E6F-066D2F47F674}"/>
              </a:ext>
            </a:extLst>
          </p:cNvPr>
          <p:cNvSpPr>
            <a:spLocks noGrp="1"/>
          </p:cNvSpPr>
          <p:nvPr>
            <p:ph type="dt" sz="half" idx="10"/>
          </p:nvPr>
        </p:nvSpPr>
        <p:spPr>
          <a:xfrm>
            <a:off x="838200" y="5857587"/>
            <a:ext cx="2743200" cy="365125"/>
          </a:xfrm>
        </p:spPr>
        <p:txBody>
          <a:bodyPr/>
          <a:lstStyle/>
          <a:p>
            <a:fld id="{F7CEDD21-316C-4BF2-BE4E-ED26E0A2CE0E}" type="datetimeFigureOut">
              <a:rPr lang="en-GH" smtClean="0"/>
              <a:t>10/15/24</a:t>
            </a:fld>
            <a:endParaRPr lang="en-GH" dirty="0"/>
          </a:p>
        </p:txBody>
      </p:sp>
      <p:sp>
        <p:nvSpPr>
          <p:cNvPr id="4" name="Footer Placeholder 3">
            <a:extLst>
              <a:ext uri="{FF2B5EF4-FFF2-40B4-BE49-F238E27FC236}">
                <a16:creationId xmlns:a16="http://schemas.microsoft.com/office/drawing/2014/main" id="{4C892451-928B-C3F7-5423-E6FB8E44B487}"/>
              </a:ext>
            </a:extLst>
          </p:cNvPr>
          <p:cNvSpPr>
            <a:spLocks noGrp="1"/>
          </p:cNvSpPr>
          <p:nvPr>
            <p:ph type="ftr" sz="quarter" idx="11"/>
          </p:nvPr>
        </p:nvSpPr>
        <p:spPr>
          <a:xfrm>
            <a:off x="4038600" y="5857587"/>
            <a:ext cx="4114800" cy="365125"/>
          </a:xfrm>
        </p:spPr>
        <p:txBody>
          <a:bodyPr/>
          <a:lstStyle/>
          <a:p>
            <a:endParaRPr lang="en-GH" dirty="0"/>
          </a:p>
        </p:txBody>
      </p:sp>
      <p:sp>
        <p:nvSpPr>
          <p:cNvPr id="5" name="Slide Number Placeholder 4">
            <a:extLst>
              <a:ext uri="{FF2B5EF4-FFF2-40B4-BE49-F238E27FC236}">
                <a16:creationId xmlns:a16="http://schemas.microsoft.com/office/drawing/2014/main" id="{99AA7413-0829-EEB5-2510-D3E018B30335}"/>
              </a:ext>
            </a:extLst>
          </p:cNvPr>
          <p:cNvSpPr>
            <a:spLocks noGrp="1"/>
          </p:cNvSpPr>
          <p:nvPr>
            <p:ph type="sldNum" sz="quarter" idx="12"/>
          </p:nvPr>
        </p:nvSpPr>
        <p:spPr>
          <a:xfrm>
            <a:off x="8610600" y="5857587"/>
            <a:ext cx="2743200" cy="365125"/>
          </a:xfrm>
        </p:spPr>
        <p:txBody>
          <a:bodyPr/>
          <a:lstStyle/>
          <a:p>
            <a:fld id="{97DA5F2A-4001-4478-B02F-7BF9DA006C1C}" type="slidenum">
              <a:rPr lang="en-GH" smtClean="0"/>
              <a:t>‹#›</a:t>
            </a:fld>
            <a:endParaRPr lang="en-GH" dirty="0"/>
          </a:p>
        </p:txBody>
      </p:sp>
    </p:spTree>
    <p:extLst>
      <p:ext uri="{BB962C8B-B14F-4D97-AF65-F5344CB8AC3E}">
        <p14:creationId xmlns:p14="http://schemas.microsoft.com/office/powerpoint/2010/main" val="41058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B7122-C5EA-1F55-6E8A-A65E17FBD4C6}"/>
              </a:ext>
            </a:extLst>
          </p:cNvPr>
          <p:cNvSpPr>
            <a:spLocks noGrp="1"/>
          </p:cNvSpPr>
          <p:nvPr>
            <p:ph type="title"/>
          </p:nvPr>
        </p:nvSpPr>
        <p:spPr>
          <a:xfrm>
            <a:off x="839788" y="457200"/>
            <a:ext cx="3932237" cy="937491"/>
          </a:xfrm>
        </p:spPr>
        <p:txBody>
          <a:bodyPr anchor="b"/>
          <a:lstStyle>
            <a:lvl1pPr>
              <a:defRPr sz="3200"/>
            </a:lvl1pPr>
          </a:lstStyle>
          <a:p>
            <a:r>
              <a:rPr lang="en-US"/>
              <a:t>Click to edit Master title style</a:t>
            </a:r>
            <a:endParaRPr lang="en-GH"/>
          </a:p>
        </p:txBody>
      </p:sp>
      <p:sp>
        <p:nvSpPr>
          <p:cNvPr id="3" name="Content Placeholder 2">
            <a:extLst>
              <a:ext uri="{FF2B5EF4-FFF2-40B4-BE49-F238E27FC236}">
                <a16:creationId xmlns:a16="http://schemas.microsoft.com/office/drawing/2014/main" id="{286342E5-C254-B952-2A8D-0E73B371009C}"/>
              </a:ext>
            </a:extLst>
          </p:cNvPr>
          <p:cNvSpPr>
            <a:spLocks noGrp="1"/>
          </p:cNvSpPr>
          <p:nvPr>
            <p:ph idx="1"/>
          </p:nvPr>
        </p:nvSpPr>
        <p:spPr>
          <a:xfrm>
            <a:off x="5257079" y="1933214"/>
            <a:ext cx="6172200" cy="40599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Text Placeholder 3">
            <a:extLst>
              <a:ext uri="{FF2B5EF4-FFF2-40B4-BE49-F238E27FC236}">
                <a16:creationId xmlns:a16="http://schemas.microsoft.com/office/drawing/2014/main" id="{95203142-3F83-D123-DB05-F2E0C6F0305C}"/>
              </a:ext>
            </a:extLst>
          </p:cNvPr>
          <p:cNvSpPr>
            <a:spLocks noGrp="1"/>
          </p:cNvSpPr>
          <p:nvPr>
            <p:ph type="body" sz="half" idx="2"/>
          </p:nvPr>
        </p:nvSpPr>
        <p:spPr>
          <a:xfrm>
            <a:off x="839788" y="1933213"/>
            <a:ext cx="3932237" cy="40599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F50FCF-B26E-933E-C80B-360C467DA922}"/>
              </a:ext>
            </a:extLst>
          </p:cNvPr>
          <p:cNvSpPr>
            <a:spLocks noGrp="1"/>
          </p:cNvSpPr>
          <p:nvPr>
            <p:ph type="dt" sz="half" idx="10"/>
          </p:nvPr>
        </p:nvSpPr>
        <p:spPr/>
        <p:txBody>
          <a:bodyPr/>
          <a:lstStyle/>
          <a:p>
            <a:fld id="{F7CEDD21-316C-4BF2-BE4E-ED26E0A2CE0E}" type="datetimeFigureOut">
              <a:rPr lang="en-GH" smtClean="0"/>
              <a:t>10/15/24</a:t>
            </a:fld>
            <a:endParaRPr lang="en-GH" dirty="0"/>
          </a:p>
        </p:txBody>
      </p:sp>
      <p:sp>
        <p:nvSpPr>
          <p:cNvPr id="6" name="Footer Placeholder 5">
            <a:extLst>
              <a:ext uri="{FF2B5EF4-FFF2-40B4-BE49-F238E27FC236}">
                <a16:creationId xmlns:a16="http://schemas.microsoft.com/office/drawing/2014/main" id="{CF169BB1-1A69-3997-F315-35F97A8A147E}"/>
              </a:ext>
            </a:extLst>
          </p:cNvPr>
          <p:cNvSpPr>
            <a:spLocks noGrp="1"/>
          </p:cNvSpPr>
          <p:nvPr>
            <p:ph type="ftr" sz="quarter" idx="11"/>
          </p:nvPr>
        </p:nvSpPr>
        <p:spPr/>
        <p:txBody>
          <a:bodyPr/>
          <a:lstStyle/>
          <a:p>
            <a:endParaRPr lang="en-GH" dirty="0"/>
          </a:p>
        </p:txBody>
      </p:sp>
      <p:sp>
        <p:nvSpPr>
          <p:cNvPr id="7" name="Slide Number Placeholder 6">
            <a:extLst>
              <a:ext uri="{FF2B5EF4-FFF2-40B4-BE49-F238E27FC236}">
                <a16:creationId xmlns:a16="http://schemas.microsoft.com/office/drawing/2014/main" id="{4DCAF942-27C4-ED08-A6C9-7AC20541D913}"/>
              </a:ext>
            </a:extLst>
          </p:cNvPr>
          <p:cNvSpPr>
            <a:spLocks noGrp="1"/>
          </p:cNvSpPr>
          <p:nvPr>
            <p:ph type="sldNum" sz="quarter" idx="12"/>
          </p:nvPr>
        </p:nvSpPr>
        <p:spPr/>
        <p:txBody>
          <a:bodyPr/>
          <a:lstStyle/>
          <a:p>
            <a:fld id="{97DA5F2A-4001-4478-B02F-7BF9DA006C1C}" type="slidenum">
              <a:rPr lang="en-GH" smtClean="0"/>
              <a:t>‹#›</a:t>
            </a:fld>
            <a:endParaRPr lang="en-GH" dirty="0"/>
          </a:p>
        </p:txBody>
      </p:sp>
    </p:spTree>
    <p:extLst>
      <p:ext uri="{BB962C8B-B14F-4D97-AF65-F5344CB8AC3E}">
        <p14:creationId xmlns:p14="http://schemas.microsoft.com/office/powerpoint/2010/main" val="81265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A6881F-2F3B-F59B-9B5B-2BEB25DA66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H" dirty="0"/>
          </a:p>
        </p:txBody>
      </p:sp>
      <p:sp>
        <p:nvSpPr>
          <p:cNvPr id="3" name="Text Placeholder 2">
            <a:extLst>
              <a:ext uri="{FF2B5EF4-FFF2-40B4-BE49-F238E27FC236}">
                <a16:creationId xmlns:a16="http://schemas.microsoft.com/office/drawing/2014/main" id="{9E7FE915-8985-8077-7CF7-E1767489BC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H" dirty="0"/>
          </a:p>
        </p:txBody>
      </p:sp>
      <p:sp>
        <p:nvSpPr>
          <p:cNvPr id="4" name="Date Placeholder 3">
            <a:extLst>
              <a:ext uri="{FF2B5EF4-FFF2-40B4-BE49-F238E27FC236}">
                <a16:creationId xmlns:a16="http://schemas.microsoft.com/office/drawing/2014/main" id="{9737ECE8-4D8B-BA7C-F80B-B1AE89286E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EDD21-316C-4BF2-BE4E-ED26E0A2CE0E}" type="datetimeFigureOut">
              <a:rPr lang="en-GH" smtClean="0"/>
              <a:t>10/15/24</a:t>
            </a:fld>
            <a:endParaRPr lang="en-GH" dirty="0"/>
          </a:p>
        </p:txBody>
      </p:sp>
      <p:sp>
        <p:nvSpPr>
          <p:cNvPr id="5" name="Footer Placeholder 4">
            <a:extLst>
              <a:ext uri="{FF2B5EF4-FFF2-40B4-BE49-F238E27FC236}">
                <a16:creationId xmlns:a16="http://schemas.microsoft.com/office/drawing/2014/main" id="{8B091387-0071-733F-7EC1-0F3D5F6C2D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H" dirty="0"/>
          </a:p>
        </p:txBody>
      </p:sp>
      <p:sp>
        <p:nvSpPr>
          <p:cNvPr id="6" name="Slide Number Placeholder 5">
            <a:extLst>
              <a:ext uri="{FF2B5EF4-FFF2-40B4-BE49-F238E27FC236}">
                <a16:creationId xmlns:a16="http://schemas.microsoft.com/office/drawing/2014/main" id="{EFB90D7C-4E05-161D-ABDB-681AD498F5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A5F2A-4001-4478-B02F-7BF9DA006C1C}" type="slidenum">
              <a:rPr lang="en-GH" smtClean="0"/>
              <a:t>‹#›</a:t>
            </a:fld>
            <a:endParaRPr lang="en-GH" dirty="0"/>
          </a:p>
        </p:txBody>
      </p:sp>
    </p:spTree>
    <p:extLst>
      <p:ext uri="{BB962C8B-B14F-4D97-AF65-F5344CB8AC3E}">
        <p14:creationId xmlns:p14="http://schemas.microsoft.com/office/powerpoint/2010/main" val="305906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834BC4-0D50-46C9-950E-19EA5331C8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H"/>
          </a:p>
        </p:txBody>
      </p:sp>
      <p:sp>
        <p:nvSpPr>
          <p:cNvPr id="3" name="Text Placeholder 2">
            <a:extLst>
              <a:ext uri="{FF2B5EF4-FFF2-40B4-BE49-F238E27FC236}">
                <a16:creationId xmlns:a16="http://schemas.microsoft.com/office/drawing/2014/main" id="{DFCF3173-561D-4974-96AC-483AA224F7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Date Placeholder 3">
            <a:extLst>
              <a:ext uri="{FF2B5EF4-FFF2-40B4-BE49-F238E27FC236}">
                <a16:creationId xmlns:a16="http://schemas.microsoft.com/office/drawing/2014/main" id="{422B347C-65E3-411A-82C1-5096DBD4AE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A5562-8417-488C-8D29-A7B2C185B090}" type="datetimeFigureOut">
              <a:rPr lang="en-GH" smtClean="0"/>
              <a:t>10/15/24</a:t>
            </a:fld>
            <a:endParaRPr lang="en-GH" dirty="0"/>
          </a:p>
        </p:txBody>
      </p:sp>
      <p:sp>
        <p:nvSpPr>
          <p:cNvPr id="5" name="Footer Placeholder 4">
            <a:extLst>
              <a:ext uri="{FF2B5EF4-FFF2-40B4-BE49-F238E27FC236}">
                <a16:creationId xmlns:a16="http://schemas.microsoft.com/office/drawing/2014/main" id="{595AE9FF-F266-48B3-9ED3-9BC054192A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H" dirty="0"/>
          </a:p>
        </p:txBody>
      </p:sp>
      <p:sp>
        <p:nvSpPr>
          <p:cNvPr id="6" name="Slide Number Placeholder 5">
            <a:extLst>
              <a:ext uri="{FF2B5EF4-FFF2-40B4-BE49-F238E27FC236}">
                <a16:creationId xmlns:a16="http://schemas.microsoft.com/office/drawing/2014/main" id="{2669F646-9992-463B-9078-A7D529DD7D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1D7B1-19AB-4DCC-AD12-609EE36BBE73}" type="slidenum">
              <a:rPr lang="en-GH" smtClean="0"/>
              <a:t>‹#›</a:t>
            </a:fld>
            <a:endParaRPr lang="en-GH" dirty="0"/>
          </a:p>
        </p:txBody>
      </p:sp>
    </p:spTree>
    <p:extLst>
      <p:ext uri="{BB962C8B-B14F-4D97-AF65-F5344CB8AC3E}">
        <p14:creationId xmlns:p14="http://schemas.microsoft.com/office/powerpoint/2010/main" val="30466805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3E20-36FF-81E5-3DE6-8932EF0ACCF1}"/>
              </a:ext>
            </a:extLst>
          </p:cNvPr>
          <p:cNvSpPr>
            <a:spLocks noGrp="1"/>
          </p:cNvSpPr>
          <p:nvPr>
            <p:ph type="ctrTitle"/>
          </p:nvPr>
        </p:nvSpPr>
        <p:spPr>
          <a:xfrm>
            <a:off x="415319" y="841425"/>
            <a:ext cx="11512608" cy="3835819"/>
          </a:xfrm>
        </p:spPr>
        <p:txBody>
          <a:bodyPr>
            <a:normAutofit/>
          </a:bodyPr>
          <a:lstStyle/>
          <a:p>
            <a:r>
              <a:rPr lang="en-US" sz="4200" dirty="0"/>
              <a:t>From Theory to Action: Commitments and Regulatory Framework on Insurance Services under the AfCFTA Protocol on Trade in Services</a:t>
            </a:r>
            <a:endParaRPr lang="en-GH" sz="4200" dirty="0"/>
          </a:p>
        </p:txBody>
      </p:sp>
      <p:sp>
        <p:nvSpPr>
          <p:cNvPr id="3" name="Subtitle 2">
            <a:extLst>
              <a:ext uri="{FF2B5EF4-FFF2-40B4-BE49-F238E27FC236}">
                <a16:creationId xmlns:a16="http://schemas.microsoft.com/office/drawing/2014/main" id="{55F4D577-E843-25ED-FCCA-6035B501C2A7}"/>
              </a:ext>
            </a:extLst>
          </p:cNvPr>
          <p:cNvSpPr>
            <a:spLocks noGrp="1"/>
          </p:cNvSpPr>
          <p:nvPr>
            <p:ph type="subTitle" idx="4294967295"/>
          </p:nvPr>
        </p:nvSpPr>
        <p:spPr>
          <a:xfrm>
            <a:off x="4236114" y="6414604"/>
            <a:ext cx="3871018" cy="583331"/>
          </a:xfrm>
        </p:spPr>
        <p:txBody>
          <a:bodyPr>
            <a:normAutofit/>
          </a:bodyPr>
          <a:lstStyle/>
          <a:p>
            <a:pPr marL="0" indent="0" algn="ctr">
              <a:buNone/>
            </a:pPr>
            <a:r>
              <a:rPr lang="en-US" sz="2000" dirty="0">
                <a:solidFill>
                  <a:schemeClr val="bg1"/>
                </a:solidFill>
              </a:rPr>
              <a:t>15 October 2024</a:t>
            </a:r>
            <a:endParaRPr lang="en-GH" sz="2000" dirty="0">
              <a:solidFill>
                <a:schemeClr val="bg1"/>
              </a:solidFill>
            </a:endParaRPr>
          </a:p>
        </p:txBody>
      </p:sp>
      <p:sp>
        <p:nvSpPr>
          <p:cNvPr id="4" name="Subtitle 2">
            <a:extLst>
              <a:ext uri="{FF2B5EF4-FFF2-40B4-BE49-F238E27FC236}">
                <a16:creationId xmlns:a16="http://schemas.microsoft.com/office/drawing/2014/main" id="{6BBE5496-7DC8-4919-8D7A-4374F067D0A9}"/>
              </a:ext>
            </a:extLst>
          </p:cNvPr>
          <p:cNvSpPr txBox="1">
            <a:spLocks/>
          </p:cNvSpPr>
          <p:nvPr/>
        </p:nvSpPr>
        <p:spPr>
          <a:xfrm>
            <a:off x="1304925" y="5202106"/>
            <a:ext cx="9733396" cy="12124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000" dirty="0">
                <a:solidFill>
                  <a:schemeClr val="bg1"/>
                </a:solidFill>
              </a:rPr>
              <a:t>Mrs. Emily Mburu – </a:t>
            </a:r>
            <a:r>
              <a:rPr lang="en-US" sz="2000" dirty="0" err="1">
                <a:solidFill>
                  <a:schemeClr val="bg1"/>
                </a:solidFill>
              </a:rPr>
              <a:t>Ndoria</a:t>
            </a:r>
            <a:endParaRPr lang="en-US" sz="2000" dirty="0">
              <a:solidFill>
                <a:schemeClr val="bg1"/>
              </a:solidFill>
            </a:endParaRPr>
          </a:p>
          <a:p>
            <a:pPr marL="0" indent="0" algn="ctr">
              <a:lnSpc>
                <a:spcPct val="100000"/>
              </a:lnSpc>
              <a:spcBef>
                <a:spcPts val="0"/>
              </a:spcBef>
              <a:buFont typeface="Arial" panose="020B0604020202020204" pitchFamily="34" charset="0"/>
              <a:buNone/>
            </a:pPr>
            <a:r>
              <a:rPr lang="en-US" sz="2000" dirty="0">
                <a:solidFill>
                  <a:schemeClr val="bg1"/>
                </a:solidFill>
              </a:rPr>
              <a:t>Director - Trade in Services, Investment, Intellectual Property Rights and Digital Trade</a:t>
            </a:r>
          </a:p>
          <a:p>
            <a:pPr marL="0" indent="0" algn="ctr">
              <a:lnSpc>
                <a:spcPct val="100000"/>
              </a:lnSpc>
              <a:spcBef>
                <a:spcPts val="0"/>
              </a:spcBef>
              <a:buFont typeface="Arial" panose="020B0604020202020204" pitchFamily="34" charset="0"/>
              <a:buNone/>
            </a:pPr>
            <a:r>
              <a:rPr lang="en-US" sz="2000" dirty="0">
                <a:solidFill>
                  <a:schemeClr val="bg1"/>
                </a:solidFill>
              </a:rPr>
              <a:t>AfCFTA Secretariat</a:t>
            </a:r>
            <a:endParaRPr lang="en-GH" sz="2000" dirty="0">
              <a:solidFill>
                <a:schemeClr val="bg1"/>
              </a:solidFill>
            </a:endParaRPr>
          </a:p>
        </p:txBody>
      </p:sp>
    </p:spTree>
    <p:extLst>
      <p:ext uri="{BB962C8B-B14F-4D97-AF65-F5344CB8AC3E}">
        <p14:creationId xmlns:p14="http://schemas.microsoft.com/office/powerpoint/2010/main" val="1954019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6190" y="319617"/>
            <a:ext cx="9897009" cy="1075294"/>
          </a:xfrm>
          <a:prstGeom prst="rect">
            <a:avLst/>
          </a:prstGeom>
        </p:spPr>
        <p:txBody>
          <a:bodyPr vert="horz" wrap="square" lIns="0" tIns="74295" rIns="0" bIns="0" rtlCol="0">
            <a:spAutoFit/>
          </a:bodyPr>
          <a:lstStyle/>
          <a:p>
            <a:pPr marL="12700" marR="5080">
              <a:lnSpc>
                <a:spcPts val="3890"/>
              </a:lnSpc>
              <a:spcBef>
                <a:spcPts val="585"/>
              </a:spcBef>
            </a:pPr>
            <a:r>
              <a:rPr sz="4000" b="1" spc="-5" dirty="0"/>
              <a:t>Sectoral</a:t>
            </a:r>
            <a:r>
              <a:rPr sz="4000" b="1" spc="10" dirty="0"/>
              <a:t> </a:t>
            </a:r>
            <a:r>
              <a:rPr sz="4000" b="1" spc="-5" dirty="0"/>
              <a:t>coverage</a:t>
            </a:r>
            <a:r>
              <a:rPr sz="4000" b="1" spc="15" dirty="0"/>
              <a:t> </a:t>
            </a:r>
            <a:r>
              <a:rPr sz="4000" b="1" spc="-5" dirty="0"/>
              <a:t>for</a:t>
            </a:r>
            <a:r>
              <a:rPr sz="4000" b="1" spc="-40" dirty="0"/>
              <a:t> </a:t>
            </a:r>
            <a:r>
              <a:rPr sz="4000" b="1" spc="-5" dirty="0"/>
              <a:t>insurance</a:t>
            </a:r>
            <a:r>
              <a:rPr sz="4000" b="1" spc="15" dirty="0"/>
              <a:t> </a:t>
            </a:r>
            <a:r>
              <a:rPr sz="4000" b="1" spc="-5" dirty="0"/>
              <a:t>services</a:t>
            </a:r>
            <a:r>
              <a:rPr sz="4000" b="1" spc="25" dirty="0"/>
              <a:t> </a:t>
            </a:r>
            <a:r>
              <a:rPr sz="4000" b="1" spc="-5" dirty="0"/>
              <a:t>in</a:t>
            </a:r>
            <a:r>
              <a:rPr sz="4000" b="1" spc="10" dirty="0"/>
              <a:t> </a:t>
            </a:r>
            <a:r>
              <a:rPr sz="4000" b="1" spc="-5" dirty="0"/>
              <a:t>the </a:t>
            </a:r>
            <a:r>
              <a:rPr sz="4000" b="1" spc="-885" dirty="0"/>
              <a:t> </a:t>
            </a:r>
            <a:r>
              <a:rPr sz="4000" b="1" spc="-5" dirty="0"/>
              <a:t>Af</a:t>
            </a:r>
            <a:r>
              <a:rPr sz="4000" b="1" dirty="0"/>
              <a:t>CF</a:t>
            </a:r>
            <a:r>
              <a:rPr sz="4000" b="1" spc="-270" dirty="0"/>
              <a:t>T</a:t>
            </a:r>
            <a:r>
              <a:rPr sz="4000" b="1" spc="-5" dirty="0"/>
              <a:t>A</a:t>
            </a:r>
            <a:r>
              <a:rPr sz="4000" b="1" spc="-200" dirty="0"/>
              <a:t> </a:t>
            </a:r>
            <a:r>
              <a:rPr sz="4000" b="1" dirty="0"/>
              <a:t>(out of </a:t>
            </a:r>
            <a:r>
              <a:rPr sz="4000" b="1" spc="-5" dirty="0"/>
              <a:t>the</a:t>
            </a:r>
            <a:r>
              <a:rPr sz="4000" b="1" dirty="0"/>
              <a:t> 22</a:t>
            </a:r>
            <a:r>
              <a:rPr lang="en-US" sz="4000" b="1" dirty="0"/>
              <a:t> adopted schedules</a:t>
            </a:r>
            <a:r>
              <a:rPr sz="4000" b="1" dirty="0"/>
              <a:t>)</a:t>
            </a:r>
          </a:p>
        </p:txBody>
      </p:sp>
      <p:sp>
        <p:nvSpPr>
          <p:cNvPr id="3" name="object 3"/>
          <p:cNvSpPr/>
          <p:nvPr/>
        </p:nvSpPr>
        <p:spPr>
          <a:xfrm>
            <a:off x="3499103" y="2276855"/>
            <a:ext cx="5628640" cy="414655"/>
          </a:xfrm>
          <a:custGeom>
            <a:avLst/>
            <a:gdLst/>
            <a:ahLst/>
            <a:cxnLst/>
            <a:rect l="l" t="t" r="r" b="b"/>
            <a:pathLst>
              <a:path w="5628640" h="414655">
                <a:moveTo>
                  <a:pt x="5628132" y="0"/>
                </a:moveTo>
                <a:lnTo>
                  <a:pt x="0" y="0"/>
                </a:lnTo>
                <a:lnTo>
                  <a:pt x="0" y="414527"/>
                </a:lnTo>
                <a:lnTo>
                  <a:pt x="5628132" y="414527"/>
                </a:lnTo>
                <a:lnTo>
                  <a:pt x="5628132" y="0"/>
                </a:lnTo>
                <a:close/>
              </a:path>
            </a:pathLst>
          </a:custGeom>
          <a:solidFill>
            <a:srgbClr val="931F39"/>
          </a:solidFill>
        </p:spPr>
        <p:txBody>
          <a:bodyPr wrap="square" lIns="0" tIns="0" rIns="0" bIns="0" rtlCol="0"/>
          <a:lstStyle/>
          <a:p>
            <a:endParaRPr/>
          </a:p>
        </p:txBody>
      </p:sp>
      <p:sp>
        <p:nvSpPr>
          <p:cNvPr id="4" name="object 4"/>
          <p:cNvSpPr txBox="1"/>
          <p:nvPr/>
        </p:nvSpPr>
        <p:spPr>
          <a:xfrm>
            <a:off x="3503104" y="2305684"/>
            <a:ext cx="5624195" cy="334010"/>
          </a:xfrm>
          <a:prstGeom prst="rect">
            <a:avLst/>
          </a:prstGeom>
        </p:spPr>
        <p:txBody>
          <a:bodyPr vert="horz" wrap="square" lIns="0" tIns="15875" rIns="0" bIns="0" rtlCol="0">
            <a:spAutoFit/>
          </a:bodyPr>
          <a:lstStyle/>
          <a:p>
            <a:pPr algn="ctr">
              <a:lnSpc>
                <a:spcPct val="100000"/>
              </a:lnSpc>
              <a:spcBef>
                <a:spcPts val="125"/>
              </a:spcBef>
            </a:pPr>
            <a:r>
              <a:rPr sz="2000" b="1" spc="5" dirty="0">
                <a:solidFill>
                  <a:srgbClr val="FFFFFF"/>
                </a:solidFill>
                <a:latin typeface="Times New Roman"/>
                <a:cs typeface="Times New Roman"/>
              </a:rPr>
              <a:t>18</a:t>
            </a:r>
            <a:endParaRPr sz="2000">
              <a:latin typeface="Times New Roman"/>
              <a:cs typeface="Times New Roman"/>
            </a:endParaRPr>
          </a:p>
        </p:txBody>
      </p:sp>
      <p:sp>
        <p:nvSpPr>
          <p:cNvPr id="5" name="object 5"/>
          <p:cNvSpPr txBox="1"/>
          <p:nvPr/>
        </p:nvSpPr>
        <p:spPr>
          <a:xfrm>
            <a:off x="3811523" y="3160776"/>
            <a:ext cx="5001895" cy="416559"/>
          </a:xfrm>
          <a:prstGeom prst="rect">
            <a:avLst/>
          </a:prstGeom>
          <a:solidFill>
            <a:srgbClr val="931F39"/>
          </a:solidFill>
        </p:spPr>
        <p:txBody>
          <a:bodyPr vert="horz" wrap="square" lIns="0" tIns="44450" rIns="0" bIns="0" rtlCol="0">
            <a:spAutoFit/>
          </a:bodyPr>
          <a:lstStyle/>
          <a:p>
            <a:pPr marL="2540" algn="ctr">
              <a:lnSpc>
                <a:spcPct val="100000"/>
              </a:lnSpc>
              <a:spcBef>
                <a:spcPts val="350"/>
              </a:spcBef>
            </a:pPr>
            <a:r>
              <a:rPr sz="2000" b="1" spc="5" dirty="0">
                <a:solidFill>
                  <a:srgbClr val="FFFFFF"/>
                </a:solidFill>
                <a:latin typeface="Times New Roman"/>
                <a:cs typeface="Times New Roman"/>
              </a:rPr>
              <a:t>16</a:t>
            </a:r>
            <a:endParaRPr sz="2000">
              <a:latin typeface="Times New Roman"/>
              <a:cs typeface="Times New Roman"/>
            </a:endParaRPr>
          </a:p>
        </p:txBody>
      </p:sp>
      <p:sp>
        <p:nvSpPr>
          <p:cNvPr id="6" name="object 6"/>
          <p:cNvSpPr txBox="1"/>
          <p:nvPr/>
        </p:nvSpPr>
        <p:spPr>
          <a:xfrm>
            <a:off x="3968496" y="4046220"/>
            <a:ext cx="4689475" cy="414655"/>
          </a:xfrm>
          <a:prstGeom prst="rect">
            <a:avLst/>
          </a:prstGeom>
          <a:solidFill>
            <a:srgbClr val="931F39"/>
          </a:solidFill>
        </p:spPr>
        <p:txBody>
          <a:bodyPr vert="horz" wrap="square" lIns="0" tIns="44450" rIns="0" bIns="0" rtlCol="0">
            <a:spAutoFit/>
          </a:bodyPr>
          <a:lstStyle/>
          <a:p>
            <a:pPr marL="635" algn="ctr">
              <a:lnSpc>
                <a:spcPct val="100000"/>
              </a:lnSpc>
              <a:spcBef>
                <a:spcPts val="350"/>
              </a:spcBef>
            </a:pPr>
            <a:r>
              <a:rPr sz="2000" b="1" spc="5" dirty="0">
                <a:solidFill>
                  <a:srgbClr val="FFFFFF"/>
                </a:solidFill>
                <a:latin typeface="Times New Roman"/>
                <a:cs typeface="Times New Roman"/>
              </a:rPr>
              <a:t>15</a:t>
            </a:r>
            <a:endParaRPr sz="2000">
              <a:latin typeface="Times New Roman"/>
              <a:cs typeface="Times New Roman"/>
            </a:endParaRPr>
          </a:p>
        </p:txBody>
      </p:sp>
      <p:sp>
        <p:nvSpPr>
          <p:cNvPr id="7" name="object 7"/>
          <p:cNvSpPr txBox="1"/>
          <p:nvPr/>
        </p:nvSpPr>
        <p:spPr>
          <a:xfrm>
            <a:off x="4436364" y="4930140"/>
            <a:ext cx="3752215" cy="416559"/>
          </a:xfrm>
          <a:prstGeom prst="rect">
            <a:avLst/>
          </a:prstGeom>
          <a:solidFill>
            <a:srgbClr val="931F39"/>
          </a:solidFill>
        </p:spPr>
        <p:txBody>
          <a:bodyPr vert="horz" wrap="square" lIns="0" tIns="44450" rIns="0" bIns="0" rtlCol="0">
            <a:spAutoFit/>
          </a:bodyPr>
          <a:lstStyle/>
          <a:p>
            <a:pPr marL="2540" algn="ctr">
              <a:lnSpc>
                <a:spcPct val="100000"/>
              </a:lnSpc>
              <a:spcBef>
                <a:spcPts val="350"/>
              </a:spcBef>
            </a:pPr>
            <a:r>
              <a:rPr sz="2000" b="1" spc="5" dirty="0">
                <a:solidFill>
                  <a:srgbClr val="FFFFFF"/>
                </a:solidFill>
                <a:latin typeface="Times New Roman"/>
                <a:cs typeface="Times New Roman"/>
              </a:rPr>
              <a:t>12</a:t>
            </a:r>
            <a:endParaRPr sz="2000">
              <a:latin typeface="Times New Roman"/>
              <a:cs typeface="Times New Roman"/>
            </a:endParaRPr>
          </a:p>
        </p:txBody>
      </p:sp>
      <p:sp>
        <p:nvSpPr>
          <p:cNvPr id="8" name="object 8"/>
          <p:cNvSpPr txBox="1"/>
          <p:nvPr/>
        </p:nvSpPr>
        <p:spPr>
          <a:xfrm>
            <a:off x="5999988" y="5815584"/>
            <a:ext cx="624840" cy="414655"/>
          </a:xfrm>
          <a:prstGeom prst="rect">
            <a:avLst/>
          </a:prstGeom>
          <a:solidFill>
            <a:srgbClr val="931F39"/>
          </a:solidFill>
        </p:spPr>
        <p:txBody>
          <a:bodyPr vert="horz" wrap="square" lIns="0" tIns="44450" rIns="0" bIns="0" rtlCol="0">
            <a:spAutoFit/>
          </a:bodyPr>
          <a:lstStyle/>
          <a:p>
            <a:pPr marL="6985" algn="ctr">
              <a:lnSpc>
                <a:spcPct val="100000"/>
              </a:lnSpc>
              <a:spcBef>
                <a:spcPts val="350"/>
              </a:spcBef>
            </a:pPr>
            <a:r>
              <a:rPr sz="2000" b="1" spc="10" dirty="0">
                <a:solidFill>
                  <a:srgbClr val="FFFFFF"/>
                </a:solidFill>
                <a:latin typeface="Times New Roman"/>
                <a:cs typeface="Times New Roman"/>
              </a:rPr>
              <a:t>2</a:t>
            </a:r>
            <a:endParaRPr sz="2000">
              <a:latin typeface="Times New Roman"/>
              <a:cs typeface="Times New Roman"/>
            </a:endParaRPr>
          </a:p>
        </p:txBody>
      </p:sp>
      <p:grpSp>
        <p:nvGrpSpPr>
          <p:cNvPr id="9" name="object 9"/>
          <p:cNvGrpSpPr/>
          <p:nvPr/>
        </p:nvGrpSpPr>
        <p:grpSpPr>
          <a:xfrm>
            <a:off x="3493579" y="2262377"/>
            <a:ext cx="8533765" cy="3982720"/>
            <a:chOff x="3493579" y="2262377"/>
            <a:chExt cx="8533765" cy="3982720"/>
          </a:xfrm>
        </p:grpSpPr>
        <p:sp>
          <p:nvSpPr>
            <p:cNvPr id="10" name="object 10"/>
            <p:cNvSpPr/>
            <p:nvPr/>
          </p:nvSpPr>
          <p:spPr>
            <a:xfrm>
              <a:off x="3498341" y="2262377"/>
              <a:ext cx="0" cy="3982720"/>
            </a:xfrm>
            <a:custGeom>
              <a:avLst/>
              <a:gdLst/>
              <a:ahLst/>
              <a:cxnLst/>
              <a:rect l="l" t="t" r="r" b="b"/>
              <a:pathLst>
                <a:path h="3982720">
                  <a:moveTo>
                    <a:pt x="0" y="0"/>
                  </a:moveTo>
                  <a:lnTo>
                    <a:pt x="0" y="3982212"/>
                  </a:lnTo>
                </a:path>
              </a:pathLst>
            </a:custGeom>
            <a:ln w="9525">
              <a:solidFill>
                <a:srgbClr val="D9D9D9"/>
              </a:solidFill>
            </a:ln>
          </p:spPr>
          <p:txBody>
            <a:bodyPr wrap="square" lIns="0" tIns="0" rIns="0" bIns="0" rtlCol="0"/>
            <a:lstStyle/>
            <a:p>
              <a:endParaRPr/>
            </a:p>
          </p:txBody>
        </p:sp>
        <p:pic>
          <p:nvPicPr>
            <p:cNvPr id="11" name="object 11"/>
            <p:cNvPicPr/>
            <p:nvPr/>
          </p:nvPicPr>
          <p:blipFill>
            <a:blip r:embed="rId2" cstate="print"/>
            <a:stretch>
              <a:fillRect/>
            </a:stretch>
          </p:blipFill>
          <p:spPr>
            <a:xfrm>
              <a:off x="9051035" y="2405760"/>
              <a:ext cx="2976118" cy="2976117"/>
            </a:xfrm>
            <a:prstGeom prst="rect">
              <a:avLst/>
            </a:prstGeom>
          </p:spPr>
        </p:pic>
      </p:grpSp>
      <p:sp>
        <p:nvSpPr>
          <p:cNvPr id="12" name="object 12"/>
          <p:cNvSpPr txBox="1"/>
          <p:nvPr/>
        </p:nvSpPr>
        <p:spPr>
          <a:xfrm>
            <a:off x="659231" y="2383409"/>
            <a:ext cx="2758440" cy="196850"/>
          </a:xfrm>
          <a:prstGeom prst="rect">
            <a:avLst/>
          </a:prstGeom>
        </p:spPr>
        <p:txBody>
          <a:bodyPr vert="horz" wrap="square" lIns="0" tIns="15875" rIns="0" bIns="0" rtlCol="0">
            <a:spAutoFit/>
          </a:bodyPr>
          <a:lstStyle/>
          <a:p>
            <a:pPr marL="12700">
              <a:lnSpc>
                <a:spcPct val="100000"/>
              </a:lnSpc>
              <a:spcBef>
                <a:spcPts val="125"/>
              </a:spcBef>
            </a:pPr>
            <a:r>
              <a:rPr sz="1100" b="1" dirty="0">
                <a:latin typeface="Times New Roman"/>
                <a:cs typeface="Times New Roman"/>
              </a:rPr>
              <a:t>a.</a:t>
            </a:r>
            <a:r>
              <a:rPr sz="1100" b="1" spc="-10" dirty="0">
                <a:latin typeface="Times New Roman"/>
                <a:cs typeface="Times New Roman"/>
              </a:rPr>
              <a:t> </a:t>
            </a:r>
            <a:r>
              <a:rPr sz="1100" b="1" spc="-5" dirty="0">
                <a:latin typeface="Times New Roman"/>
                <a:cs typeface="Times New Roman"/>
              </a:rPr>
              <a:t>Life, accident </a:t>
            </a:r>
            <a:r>
              <a:rPr sz="1100" b="1" dirty="0">
                <a:latin typeface="Times New Roman"/>
                <a:cs typeface="Times New Roman"/>
              </a:rPr>
              <a:t>and</a:t>
            </a:r>
            <a:r>
              <a:rPr sz="1100" b="1" spc="-10" dirty="0">
                <a:latin typeface="Times New Roman"/>
                <a:cs typeface="Times New Roman"/>
              </a:rPr>
              <a:t> </a:t>
            </a:r>
            <a:r>
              <a:rPr sz="1100" b="1" dirty="0">
                <a:latin typeface="Times New Roman"/>
                <a:cs typeface="Times New Roman"/>
              </a:rPr>
              <a:t>health</a:t>
            </a:r>
            <a:r>
              <a:rPr sz="1100" b="1" spc="-10" dirty="0">
                <a:latin typeface="Times New Roman"/>
                <a:cs typeface="Times New Roman"/>
              </a:rPr>
              <a:t> </a:t>
            </a:r>
            <a:r>
              <a:rPr sz="1100" b="1" spc="-5" dirty="0">
                <a:latin typeface="Times New Roman"/>
                <a:cs typeface="Times New Roman"/>
              </a:rPr>
              <a:t>insurance</a:t>
            </a:r>
            <a:r>
              <a:rPr sz="1100" b="1" spc="-10" dirty="0">
                <a:latin typeface="Times New Roman"/>
                <a:cs typeface="Times New Roman"/>
              </a:rPr>
              <a:t> </a:t>
            </a:r>
            <a:r>
              <a:rPr sz="1100" b="1" spc="-5" dirty="0">
                <a:latin typeface="Times New Roman"/>
                <a:cs typeface="Times New Roman"/>
              </a:rPr>
              <a:t>services</a:t>
            </a:r>
            <a:endParaRPr sz="1100">
              <a:latin typeface="Times New Roman"/>
              <a:cs typeface="Times New Roman"/>
            </a:endParaRPr>
          </a:p>
        </p:txBody>
      </p:sp>
      <p:sp>
        <p:nvSpPr>
          <p:cNvPr id="22" name="object 22"/>
          <p:cNvSpPr txBox="1">
            <a:spLocks noGrp="1"/>
          </p:cNvSpPr>
          <p:nvPr>
            <p:ph type="sldNum" sz="quarter" idx="7"/>
          </p:nvPr>
        </p:nvSpPr>
        <p:spPr>
          <a:xfrm>
            <a:off x="11071859" y="6447704"/>
            <a:ext cx="229234" cy="194945"/>
          </a:xfrm>
          <a:prstGeom prst="rect">
            <a:avLst/>
          </a:prstGeom>
        </p:spPr>
        <p:txBody>
          <a:bodyPr vert="horz" wrap="square" lIns="0" tIns="0" rIns="0" bIns="0" rtlCol="0">
            <a:spAutoFit/>
          </a:bodyPr>
          <a:lstStyle>
            <a:defPPr>
              <a:defRPr lang="en-GH"/>
            </a:defPPr>
            <a:lvl1pPr marL="0" algn="l" defTabSz="914400" rtl="0" eaLnBrk="1" latinLnBrk="0" hangingPunct="1">
              <a:defRPr sz="1200" b="0" i="0" kern="1200">
                <a:solidFill>
                  <a:srgbClr val="888888"/>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10"/>
              </a:lnSpc>
            </a:pPr>
            <a:fld id="{81D60167-4931-47E6-BA6A-407CBD079E47}" type="slidenum">
              <a:rPr lang="en-GH" smtClean="0"/>
              <a:pPr marL="38100">
                <a:lnSpc>
                  <a:spcPts val="1410"/>
                </a:lnSpc>
              </a:pPr>
              <a:t>10</a:t>
            </a:fld>
            <a:endParaRPr dirty="0"/>
          </a:p>
        </p:txBody>
      </p:sp>
      <p:sp>
        <p:nvSpPr>
          <p:cNvPr id="13" name="object 13"/>
          <p:cNvSpPr txBox="1"/>
          <p:nvPr/>
        </p:nvSpPr>
        <p:spPr>
          <a:xfrm>
            <a:off x="3335654" y="2825369"/>
            <a:ext cx="97155" cy="196850"/>
          </a:xfrm>
          <a:prstGeom prst="rect">
            <a:avLst/>
          </a:prstGeom>
        </p:spPr>
        <p:txBody>
          <a:bodyPr vert="horz" wrap="square" lIns="0" tIns="15875" rIns="0" bIns="0" rtlCol="0">
            <a:spAutoFit/>
          </a:bodyPr>
          <a:lstStyle/>
          <a:p>
            <a:pPr marL="12700">
              <a:lnSpc>
                <a:spcPct val="100000"/>
              </a:lnSpc>
              <a:spcBef>
                <a:spcPts val="125"/>
              </a:spcBef>
            </a:pPr>
            <a:r>
              <a:rPr sz="1100" b="1" spc="10" dirty="0">
                <a:latin typeface="Times New Roman"/>
                <a:cs typeface="Times New Roman"/>
              </a:rPr>
              <a:t>2</a:t>
            </a:r>
            <a:endParaRPr sz="1100">
              <a:latin typeface="Times New Roman"/>
              <a:cs typeface="Times New Roman"/>
            </a:endParaRPr>
          </a:p>
        </p:txBody>
      </p:sp>
      <p:sp>
        <p:nvSpPr>
          <p:cNvPr id="14" name="object 14"/>
          <p:cNvSpPr txBox="1"/>
          <p:nvPr/>
        </p:nvSpPr>
        <p:spPr>
          <a:xfrm>
            <a:off x="1652270" y="3267328"/>
            <a:ext cx="1772920" cy="196850"/>
          </a:xfrm>
          <a:prstGeom prst="rect">
            <a:avLst/>
          </a:prstGeom>
        </p:spPr>
        <p:txBody>
          <a:bodyPr vert="horz" wrap="square" lIns="0" tIns="15875" rIns="0" bIns="0" rtlCol="0">
            <a:spAutoFit/>
          </a:bodyPr>
          <a:lstStyle/>
          <a:p>
            <a:pPr marL="12700">
              <a:lnSpc>
                <a:spcPct val="100000"/>
              </a:lnSpc>
              <a:spcBef>
                <a:spcPts val="125"/>
              </a:spcBef>
            </a:pPr>
            <a:r>
              <a:rPr sz="1100" b="1" dirty="0">
                <a:latin typeface="Times New Roman"/>
                <a:cs typeface="Times New Roman"/>
              </a:rPr>
              <a:t>b.</a:t>
            </a:r>
            <a:r>
              <a:rPr sz="1100" b="1" spc="-10" dirty="0">
                <a:latin typeface="Times New Roman"/>
                <a:cs typeface="Times New Roman"/>
              </a:rPr>
              <a:t> </a:t>
            </a:r>
            <a:r>
              <a:rPr sz="1100" b="1" spc="-5" dirty="0">
                <a:latin typeface="Times New Roman"/>
                <a:cs typeface="Times New Roman"/>
              </a:rPr>
              <a:t>Non-life</a:t>
            </a:r>
            <a:r>
              <a:rPr sz="1100" b="1" spc="-15" dirty="0">
                <a:latin typeface="Times New Roman"/>
                <a:cs typeface="Times New Roman"/>
              </a:rPr>
              <a:t> </a:t>
            </a:r>
            <a:r>
              <a:rPr sz="1100" b="1" spc="-5" dirty="0">
                <a:latin typeface="Times New Roman"/>
                <a:cs typeface="Times New Roman"/>
              </a:rPr>
              <a:t>insurance</a:t>
            </a:r>
            <a:r>
              <a:rPr sz="1100" b="1" spc="-10" dirty="0">
                <a:latin typeface="Times New Roman"/>
                <a:cs typeface="Times New Roman"/>
              </a:rPr>
              <a:t> </a:t>
            </a:r>
            <a:r>
              <a:rPr sz="1100" b="1" spc="-5" dirty="0">
                <a:latin typeface="Times New Roman"/>
                <a:cs typeface="Times New Roman"/>
              </a:rPr>
              <a:t>services</a:t>
            </a:r>
            <a:endParaRPr sz="1100">
              <a:latin typeface="Times New Roman"/>
              <a:cs typeface="Times New Roman"/>
            </a:endParaRPr>
          </a:p>
        </p:txBody>
      </p:sp>
      <p:sp>
        <p:nvSpPr>
          <p:cNvPr id="15" name="object 15"/>
          <p:cNvSpPr txBox="1"/>
          <p:nvPr/>
        </p:nvSpPr>
        <p:spPr>
          <a:xfrm>
            <a:off x="3335654" y="3710813"/>
            <a:ext cx="97155" cy="196850"/>
          </a:xfrm>
          <a:prstGeom prst="rect">
            <a:avLst/>
          </a:prstGeom>
        </p:spPr>
        <p:txBody>
          <a:bodyPr vert="horz" wrap="square" lIns="0" tIns="15875" rIns="0" bIns="0" rtlCol="0">
            <a:spAutoFit/>
          </a:bodyPr>
          <a:lstStyle/>
          <a:p>
            <a:pPr marL="12700">
              <a:lnSpc>
                <a:spcPct val="100000"/>
              </a:lnSpc>
              <a:spcBef>
                <a:spcPts val="125"/>
              </a:spcBef>
            </a:pPr>
            <a:r>
              <a:rPr sz="1100" b="1" spc="10" dirty="0">
                <a:latin typeface="Times New Roman"/>
                <a:cs typeface="Times New Roman"/>
              </a:rPr>
              <a:t>4</a:t>
            </a:r>
            <a:endParaRPr sz="1100">
              <a:latin typeface="Times New Roman"/>
              <a:cs typeface="Times New Roman"/>
            </a:endParaRPr>
          </a:p>
        </p:txBody>
      </p:sp>
      <p:sp>
        <p:nvSpPr>
          <p:cNvPr id="16" name="object 16"/>
          <p:cNvSpPr txBox="1"/>
          <p:nvPr/>
        </p:nvSpPr>
        <p:spPr>
          <a:xfrm>
            <a:off x="1508760" y="4152772"/>
            <a:ext cx="1915795" cy="196850"/>
          </a:xfrm>
          <a:prstGeom prst="rect">
            <a:avLst/>
          </a:prstGeom>
        </p:spPr>
        <p:txBody>
          <a:bodyPr vert="horz" wrap="square" lIns="0" tIns="15875" rIns="0" bIns="0" rtlCol="0">
            <a:spAutoFit/>
          </a:bodyPr>
          <a:lstStyle/>
          <a:p>
            <a:pPr marL="12700">
              <a:lnSpc>
                <a:spcPct val="100000"/>
              </a:lnSpc>
              <a:spcBef>
                <a:spcPts val="125"/>
              </a:spcBef>
            </a:pPr>
            <a:r>
              <a:rPr sz="1100" b="1" dirty="0">
                <a:latin typeface="Times New Roman"/>
                <a:cs typeface="Times New Roman"/>
              </a:rPr>
              <a:t>c.</a:t>
            </a:r>
            <a:r>
              <a:rPr sz="1100" b="1" spc="-25" dirty="0">
                <a:latin typeface="Times New Roman"/>
                <a:cs typeface="Times New Roman"/>
              </a:rPr>
              <a:t> </a:t>
            </a:r>
            <a:r>
              <a:rPr sz="1100" b="1" spc="-5" dirty="0">
                <a:latin typeface="Times New Roman"/>
                <a:cs typeface="Times New Roman"/>
              </a:rPr>
              <a:t>Reinsurance</a:t>
            </a:r>
            <a:r>
              <a:rPr sz="1100" b="1" spc="-25" dirty="0">
                <a:latin typeface="Times New Roman"/>
                <a:cs typeface="Times New Roman"/>
              </a:rPr>
              <a:t> </a:t>
            </a:r>
            <a:r>
              <a:rPr sz="1100" b="1" dirty="0">
                <a:latin typeface="Times New Roman"/>
                <a:cs typeface="Times New Roman"/>
              </a:rPr>
              <a:t>and</a:t>
            </a:r>
            <a:r>
              <a:rPr sz="1100" b="1" spc="-25" dirty="0">
                <a:latin typeface="Times New Roman"/>
                <a:cs typeface="Times New Roman"/>
              </a:rPr>
              <a:t> </a:t>
            </a:r>
            <a:r>
              <a:rPr sz="1100" b="1" spc="-5" dirty="0">
                <a:latin typeface="Times New Roman"/>
                <a:cs typeface="Times New Roman"/>
              </a:rPr>
              <a:t>retrocession</a:t>
            </a:r>
            <a:endParaRPr sz="1100">
              <a:latin typeface="Times New Roman"/>
              <a:cs typeface="Times New Roman"/>
            </a:endParaRPr>
          </a:p>
        </p:txBody>
      </p:sp>
      <p:sp>
        <p:nvSpPr>
          <p:cNvPr id="17" name="object 17"/>
          <p:cNvSpPr txBox="1"/>
          <p:nvPr/>
        </p:nvSpPr>
        <p:spPr>
          <a:xfrm>
            <a:off x="3335654" y="4594732"/>
            <a:ext cx="97155" cy="196850"/>
          </a:xfrm>
          <a:prstGeom prst="rect">
            <a:avLst/>
          </a:prstGeom>
        </p:spPr>
        <p:txBody>
          <a:bodyPr vert="horz" wrap="square" lIns="0" tIns="15875" rIns="0" bIns="0" rtlCol="0">
            <a:spAutoFit/>
          </a:bodyPr>
          <a:lstStyle/>
          <a:p>
            <a:pPr marL="12700">
              <a:lnSpc>
                <a:spcPct val="100000"/>
              </a:lnSpc>
              <a:spcBef>
                <a:spcPts val="125"/>
              </a:spcBef>
            </a:pPr>
            <a:r>
              <a:rPr sz="1100" b="1" spc="10" dirty="0">
                <a:latin typeface="Times New Roman"/>
                <a:cs typeface="Times New Roman"/>
              </a:rPr>
              <a:t>6</a:t>
            </a:r>
            <a:endParaRPr sz="1100">
              <a:latin typeface="Times New Roman"/>
              <a:cs typeface="Times New Roman"/>
            </a:endParaRPr>
          </a:p>
        </p:txBody>
      </p:sp>
      <p:sp>
        <p:nvSpPr>
          <p:cNvPr id="18" name="object 18"/>
          <p:cNvSpPr txBox="1"/>
          <p:nvPr/>
        </p:nvSpPr>
        <p:spPr>
          <a:xfrm>
            <a:off x="596366" y="5036692"/>
            <a:ext cx="2784475" cy="196850"/>
          </a:xfrm>
          <a:prstGeom prst="rect">
            <a:avLst/>
          </a:prstGeom>
        </p:spPr>
        <p:txBody>
          <a:bodyPr vert="horz" wrap="square" lIns="0" tIns="15875" rIns="0" bIns="0" rtlCol="0">
            <a:spAutoFit/>
          </a:bodyPr>
          <a:lstStyle/>
          <a:p>
            <a:pPr marL="12700">
              <a:lnSpc>
                <a:spcPct val="100000"/>
              </a:lnSpc>
              <a:spcBef>
                <a:spcPts val="125"/>
              </a:spcBef>
            </a:pPr>
            <a:r>
              <a:rPr sz="1100" b="1" dirty="0">
                <a:latin typeface="Times New Roman"/>
                <a:cs typeface="Times New Roman"/>
              </a:rPr>
              <a:t>d.</a:t>
            </a:r>
            <a:r>
              <a:rPr sz="1100" b="1" spc="-10" dirty="0">
                <a:latin typeface="Times New Roman"/>
                <a:cs typeface="Times New Roman"/>
              </a:rPr>
              <a:t> </a:t>
            </a:r>
            <a:r>
              <a:rPr sz="1100" b="1" spc="-5" dirty="0">
                <a:latin typeface="Times New Roman"/>
                <a:cs typeface="Times New Roman"/>
              </a:rPr>
              <a:t>Services</a:t>
            </a:r>
            <a:r>
              <a:rPr sz="1100" b="1" spc="-10" dirty="0">
                <a:latin typeface="Times New Roman"/>
                <a:cs typeface="Times New Roman"/>
              </a:rPr>
              <a:t> </a:t>
            </a:r>
            <a:r>
              <a:rPr sz="1100" b="1" spc="-5" dirty="0">
                <a:latin typeface="Times New Roman"/>
                <a:cs typeface="Times New Roman"/>
              </a:rPr>
              <a:t>auxiliary</a:t>
            </a:r>
            <a:r>
              <a:rPr sz="1100" b="1" spc="-10" dirty="0">
                <a:latin typeface="Times New Roman"/>
                <a:cs typeface="Times New Roman"/>
              </a:rPr>
              <a:t> </a:t>
            </a:r>
            <a:r>
              <a:rPr sz="1100" b="1" spc="5" dirty="0">
                <a:latin typeface="Times New Roman"/>
                <a:cs typeface="Times New Roman"/>
              </a:rPr>
              <a:t>to</a:t>
            </a:r>
            <a:r>
              <a:rPr sz="1100" b="1" spc="-15" dirty="0">
                <a:latin typeface="Times New Roman"/>
                <a:cs typeface="Times New Roman"/>
              </a:rPr>
              <a:t> </a:t>
            </a:r>
            <a:r>
              <a:rPr sz="1100" b="1" spc="-5" dirty="0">
                <a:latin typeface="Times New Roman"/>
                <a:cs typeface="Times New Roman"/>
              </a:rPr>
              <a:t>insurance</a:t>
            </a:r>
            <a:r>
              <a:rPr sz="1100" b="1" spc="-10" dirty="0">
                <a:latin typeface="Times New Roman"/>
                <a:cs typeface="Times New Roman"/>
              </a:rPr>
              <a:t> </a:t>
            </a:r>
            <a:r>
              <a:rPr sz="1100" b="1" dirty="0">
                <a:latin typeface="Times New Roman"/>
                <a:cs typeface="Times New Roman"/>
              </a:rPr>
              <a:t>(including…</a:t>
            </a:r>
            <a:endParaRPr sz="1100">
              <a:latin typeface="Times New Roman"/>
              <a:cs typeface="Times New Roman"/>
            </a:endParaRPr>
          </a:p>
        </p:txBody>
      </p:sp>
      <p:sp>
        <p:nvSpPr>
          <p:cNvPr id="19" name="object 19"/>
          <p:cNvSpPr txBox="1"/>
          <p:nvPr/>
        </p:nvSpPr>
        <p:spPr>
          <a:xfrm>
            <a:off x="3335654" y="5480177"/>
            <a:ext cx="97155" cy="196850"/>
          </a:xfrm>
          <a:prstGeom prst="rect">
            <a:avLst/>
          </a:prstGeom>
        </p:spPr>
        <p:txBody>
          <a:bodyPr vert="horz" wrap="square" lIns="0" tIns="15875" rIns="0" bIns="0" rtlCol="0">
            <a:spAutoFit/>
          </a:bodyPr>
          <a:lstStyle/>
          <a:p>
            <a:pPr marL="12700">
              <a:lnSpc>
                <a:spcPct val="100000"/>
              </a:lnSpc>
              <a:spcBef>
                <a:spcPts val="125"/>
              </a:spcBef>
            </a:pPr>
            <a:r>
              <a:rPr sz="1100" b="1" spc="10" dirty="0">
                <a:latin typeface="Times New Roman"/>
                <a:cs typeface="Times New Roman"/>
              </a:rPr>
              <a:t>8</a:t>
            </a:r>
            <a:endParaRPr sz="1100">
              <a:latin typeface="Times New Roman"/>
              <a:cs typeface="Times New Roman"/>
            </a:endParaRPr>
          </a:p>
        </p:txBody>
      </p:sp>
      <p:sp>
        <p:nvSpPr>
          <p:cNvPr id="20" name="object 20"/>
          <p:cNvSpPr txBox="1"/>
          <p:nvPr/>
        </p:nvSpPr>
        <p:spPr>
          <a:xfrm>
            <a:off x="3045079" y="5922136"/>
            <a:ext cx="384175" cy="196850"/>
          </a:xfrm>
          <a:prstGeom prst="rect">
            <a:avLst/>
          </a:prstGeom>
        </p:spPr>
        <p:txBody>
          <a:bodyPr vert="horz" wrap="square" lIns="0" tIns="15875" rIns="0" bIns="0" rtlCol="0">
            <a:spAutoFit/>
          </a:bodyPr>
          <a:lstStyle/>
          <a:p>
            <a:pPr marL="12700">
              <a:lnSpc>
                <a:spcPct val="100000"/>
              </a:lnSpc>
              <a:spcBef>
                <a:spcPts val="125"/>
              </a:spcBef>
            </a:pPr>
            <a:r>
              <a:rPr sz="1100" b="1" spc="-5" dirty="0">
                <a:latin typeface="Times New Roman"/>
                <a:cs typeface="Times New Roman"/>
              </a:rPr>
              <a:t>Othe</a:t>
            </a:r>
            <a:r>
              <a:rPr sz="1100" b="1" spc="10" dirty="0">
                <a:latin typeface="Times New Roman"/>
                <a:cs typeface="Times New Roman"/>
              </a:rPr>
              <a:t>r</a:t>
            </a:r>
            <a:endParaRPr sz="1100">
              <a:latin typeface="Times New Roman"/>
              <a:cs typeface="Times New Roman"/>
            </a:endParaRPr>
          </a:p>
        </p:txBody>
      </p:sp>
      <p:sp>
        <p:nvSpPr>
          <p:cNvPr id="21" name="object 21"/>
          <p:cNvSpPr txBox="1"/>
          <p:nvPr/>
        </p:nvSpPr>
        <p:spPr>
          <a:xfrm>
            <a:off x="1277492" y="1631696"/>
            <a:ext cx="7139305" cy="574675"/>
          </a:xfrm>
          <a:prstGeom prst="rect">
            <a:avLst/>
          </a:prstGeom>
        </p:spPr>
        <p:txBody>
          <a:bodyPr vert="horz" wrap="square" lIns="0" tIns="12700" rIns="0" bIns="0" rtlCol="0">
            <a:spAutoFit/>
          </a:bodyPr>
          <a:lstStyle/>
          <a:p>
            <a:pPr algn="ctr">
              <a:lnSpc>
                <a:spcPct val="100000"/>
              </a:lnSpc>
              <a:spcBef>
                <a:spcPts val="100"/>
              </a:spcBef>
            </a:pPr>
            <a:r>
              <a:rPr sz="1800" b="1" spc="-10" dirty="0">
                <a:solidFill>
                  <a:srgbClr val="585858"/>
                </a:solidFill>
                <a:latin typeface="Times New Roman"/>
                <a:cs typeface="Times New Roman"/>
              </a:rPr>
              <a:t>SECTORAL</a:t>
            </a:r>
            <a:r>
              <a:rPr sz="1800" b="1" spc="-105" dirty="0">
                <a:solidFill>
                  <a:srgbClr val="585858"/>
                </a:solidFill>
                <a:latin typeface="Times New Roman"/>
                <a:cs typeface="Times New Roman"/>
              </a:rPr>
              <a:t> </a:t>
            </a:r>
            <a:r>
              <a:rPr sz="1800" b="1" spc="-5" dirty="0">
                <a:solidFill>
                  <a:srgbClr val="585858"/>
                </a:solidFill>
                <a:latin typeface="Times New Roman"/>
                <a:cs typeface="Times New Roman"/>
              </a:rPr>
              <a:t>COVERAGE-</a:t>
            </a:r>
            <a:r>
              <a:rPr sz="1800" b="1" spc="15" dirty="0">
                <a:solidFill>
                  <a:srgbClr val="585858"/>
                </a:solidFill>
                <a:latin typeface="Times New Roman"/>
                <a:cs typeface="Times New Roman"/>
              </a:rPr>
              <a:t> </a:t>
            </a:r>
            <a:r>
              <a:rPr sz="1800" b="1" dirty="0">
                <a:solidFill>
                  <a:srgbClr val="585858"/>
                </a:solidFill>
                <a:latin typeface="Times New Roman"/>
                <a:cs typeface="Times New Roman"/>
              </a:rPr>
              <a:t>NO.</a:t>
            </a:r>
            <a:r>
              <a:rPr sz="1800" b="1" spc="-5" dirty="0">
                <a:solidFill>
                  <a:srgbClr val="585858"/>
                </a:solidFill>
                <a:latin typeface="Times New Roman"/>
                <a:cs typeface="Times New Roman"/>
              </a:rPr>
              <a:t> </a:t>
            </a:r>
            <a:r>
              <a:rPr sz="1800" b="1" dirty="0">
                <a:solidFill>
                  <a:srgbClr val="585858"/>
                </a:solidFill>
                <a:latin typeface="Times New Roman"/>
                <a:cs typeface="Times New Roman"/>
              </a:rPr>
              <a:t>OF</a:t>
            </a:r>
            <a:r>
              <a:rPr sz="1800" b="1" spc="-70" dirty="0">
                <a:solidFill>
                  <a:srgbClr val="585858"/>
                </a:solidFill>
                <a:latin typeface="Times New Roman"/>
                <a:cs typeface="Times New Roman"/>
              </a:rPr>
              <a:t> </a:t>
            </a:r>
            <a:r>
              <a:rPr sz="1800" b="1" spc="-15" dirty="0">
                <a:solidFill>
                  <a:srgbClr val="585858"/>
                </a:solidFill>
                <a:latin typeface="Times New Roman"/>
                <a:cs typeface="Times New Roman"/>
              </a:rPr>
              <a:t>COUNTRY</a:t>
            </a:r>
            <a:r>
              <a:rPr sz="1800" b="1" spc="-60" dirty="0">
                <a:solidFill>
                  <a:srgbClr val="585858"/>
                </a:solidFill>
                <a:latin typeface="Times New Roman"/>
                <a:cs typeface="Times New Roman"/>
              </a:rPr>
              <a:t> </a:t>
            </a:r>
            <a:r>
              <a:rPr sz="1800" b="1" dirty="0">
                <a:solidFill>
                  <a:srgbClr val="585858"/>
                </a:solidFill>
                <a:latin typeface="Times New Roman"/>
                <a:cs typeface="Times New Roman"/>
              </a:rPr>
              <a:t>COMMITMENTS</a:t>
            </a:r>
            <a:r>
              <a:rPr sz="1800" b="1" spc="-15" dirty="0">
                <a:solidFill>
                  <a:srgbClr val="585858"/>
                </a:solidFill>
                <a:latin typeface="Times New Roman"/>
                <a:cs typeface="Times New Roman"/>
              </a:rPr>
              <a:t> </a:t>
            </a:r>
            <a:r>
              <a:rPr sz="1800" b="1" dirty="0">
                <a:solidFill>
                  <a:srgbClr val="585858"/>
                </a:solidFill>
                <a:latin typeface="Times New Roman"/>
                <a:cs typeface="Times New Roman"/>
              </a:rPr>
              <a:t>PER</a:t>
            </a:r>
            <a:endParaRPr sz="1800">
              <a:latin typeface="Times New Roman"/>
              <a:cs typeface="Times New Roman"/>
            </a:endParaRPr>
          </a:p>
          <a:p>
            <a:pPr marL="3175" algn="ctr">
              <a:lnSpc>
                <a:spcPct val="100000"/>
              </a:lnSpc>
            </a:pPr>
            <a:r>
              <a:rPr sz="1800" b="1" spc="-10" dirty="0">
                <a:solidFill>
                  <a:srgbClr val="585858"/>
                </a:solidFill>
                <a:latin typeface="Times New Roman"/>
                <a:cs typeface="Times New Roman"/>
              </a:rPr>
              <a:t>SECTOR</a:t>
            </a:r>
            <a:endParaRPr sz="180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666DC-8871-B0F4-8886-4D13C21A485E}"/>
              </a:ext>
            </a:extLst>
          </p:cNvPr>
          <p:cNvSpPr>
            <a:spLocks noGrp="1"/>
          </p:cNvSpPr>
          <p:nvPr>
            <p:ph type="title"/>
          </p:nvPr>
        </p:nvSpPr>
        <p:spPr>
          <a:xfrm>
            <a:off x="434163" y="248167"/>
            <a:ext cx="8976360" cy="1148715"/>
          </a:xfrm>
        </p:spPr>
        <p:txBody>
          <a:bodyPr>
            <a:normAutofit fontScale="90000"/>
          </a:bodyPr>
          <a:lstStyle/>
          <a:p>
            <a:r>
              <a:rPr lang="en-US" b="1" dirty="0"/>
              <a:t>Theory to Action: AfCFTA Guided Trade Initiative (GTI) on Services</a:t>
            </a:r>
            <a:endParaRPr lang="en-GH" b="1" dirty="0"/>
          </a:p>
        </p:txBody>
      </p:sp>
      <p:sp>
        <p:nvSpPr>
          <p:cNvPr id="3" name="Content Placeholder 2">
            <a:extLst>
              <a:ext uri="{FF2B5EF4-FFF2-40B4-BE49-F238E27FC236}">
                <a16:creationId xmlns:a16="http://schemas.microsoft.com/office/drawing/2014/main" id="{12666D54-C7A5-DF9F-C303-2E32B4D127FA}"/>
              </a:ext>
            </a:extLst>
          </p:cNvPr>
          <p:cNvSpPr>
            <a:spLocks noGrp="1"/>
          </p:cNvSpPr>
          <p:nvPr>
            <p:ph idx="1"/>
          </p:nvPr>
        </p:nvSpPr>
        <p:spPr>
          <a:xfrm>
            <a:off x="309879" y="1815465"/>
            <a:ext cx="7123608" cy="4677410"/>
          </a:xfrm>
        </p:spPr>
        <p:txBody>
          <a:bodyPr>
            <a:normAutofit fontScale="25000" lnSpcReduction="20000"/>
          </a:bodyPr>
          <a:lstStyle/>
          <a:p>
            <a:pPr lvl="0" algn="just">
              <a:lnSpc>
                <a:spcPct val="120000"/>
              </a:lnSpc>
              <a:spcAft>
                <a:spcPts val="1000"/>
              </a:spcAft>
              <a:buClr>
                <a:srgbClr val="000000"/>
              </a:buClr>
              <a:buFont typeface="Wingdings" panose="05000000000000000000" pitchFamily="2" charset="2"/>
              <a:buChar char="v"/>
            </a:pPr>
            <a:r>
              <a:rPr lang="en-US" sz="6800" b="1" dirty="0">
                <a:solidFill>
                  <a:srgbClr val="000000"/>
                </a:solidFill>
                <a:uFill>
                  <a:solidFill>
                    <a:srgbClr val="000000"/>
                  </a:solidFill>
                </a:uFill>
                <a:latin typeface="Times New Roman" panose="02020603050405020304" pitchFamily="18" charset="0"/>
              </a:rPr>
              <a:t>Launched by AfCFTA Secretariat</a:t>
            </a:r>
            <a:r>
              <a:rPr lang="en-US" sz="6800" dirty="0">
                <a:solidFill>
                  <a:srgbClr val="000000"/>
                </a:solidFill>
                <a:uFill>
                  <a:solidFill>
                    <a:srgbClr val="000000"/>
                  </a:solidFill>
                </a:uFill>
                <a:latin typeface="Times New Roman" panose="02020603050405020304" pitchFamily="18" charset="0"/>
              </a:rPr>
              <a:t>: Guided Trade Initiative (GTI) on Services established as a parallel initiative, as directed by the 10th Meeting of the Council of Ministers,  to support State Parties in line with their service trade commitments</a:t>
            </a:r>
          </a:p>
          <a:p>
            <a:pPr lvl="0" algn="just">
              <a:lnSpc>
                <a:spcPct val="150000"/>
              </a:lnSpc>
              <a:spcAft>
                <a:spcPts val="1000"/>
              </a:spcAft>
              <a:buClr>
                <a:srgbClr val="000000"/>
              </a:buClr>
              <a:buFont typeface="Wingdings" panose="05000000000000000000" pitchFamily="2" charset="2"/>
              <a:buChar char="v"/>
            </a:pPr>
            <a:r>
              <a:rPr lang="en-US" sz="6800" b="1" dirty="0">
                <a:solidFill>
                  <a:srgbClr val="000000"/>
                </a:solidFill>
                <a:uFill>
                  <a:solidFill>
                    <a:srgbClr val="000000"/>
                  </a:solidFill>
                </a:uFill>
                <a:latin typeface="Times New Roman" panose="02020603050405020304" pitchFamily="18" charset="0"/>
              </a:rPr>
              <a:t>Supporting 22 State Parties with the start of trade: </a:t>
            </a:r>
            <a:r>
              <a:rPr lang="en-US" sz="6800" dirty="0">
                <a:solidFill>
                  <a:srgbClr val="000000"/>
                </a:solidFill>
                <a:uFill>
                  <a:solidFill>
                    <a:srgbClr val="000000"/>
                  </a:solidFill>
                </a:uFill>
                <a:latin typeface="Times New Roman" panose="02020603050405020304" pitchFamily="18" charset="0"/>
              </a:rPr>
              <a:t>Focuses on facilitating trade in the five priority sectors through adopted schedules of specific commitments</a:t>
            </a:r>
          </a:p>
          <a:p>
            <a:pPr lvl="0" algn="just">
              <a:lnSpc>
                <a:spcPct val="150000"/>
              </a:lnSpc>
              <a:spcAft>
                <a:spcPts val="1000"/>
              </a:spcAft>
              <a:buClr>
                <a:srgbClr val="000000"/>
              </a:buClr>
              <a:buFont typeface="Wingdings" panose="05000000000000000000" pitchFamily="2" charset="2"/>
              <a:buChar char="v"/>
            </a:pPr>
            <a:r>
              <a:rPr lang="en-US" sz="6800" b="1" dirty="0">
                <a:solidFill>
                  <a:srgbClr val="000000"/>
                </a:solidFill>
                <a:uFill>
                  <a:solidFill>
                    <a:srgbClr val="000000"/>
                  </a:solidFill>
                </a:uFill>
                <a:latin typeface="Times New Roman" panose="02020603050405020304" pitchFamily="18" charset="0"/>
              </a:rPr>
              <a:t>GTI on Services Committee: </a:t>
            </a:r>
            <a:r>
              <a:rPr lang="en-US" sz="6800" dirty="0">
                <a:solidFill>
                  <a:srgbClr val="000000"/>
                </a:solidFill>
                <a:uFill>
                  <a:solidFill>
                    <a:srgbClr val="000000"/>
                  </a:solidFill>
                </a:uFill>
                <a:latin typeface="Times New Roman" panose="02020603050405020304" pitchFamily="18" charset="0"/>
              </a:rPr>
              <a:t>Held four (4) meetings so far, to assist State Parties in identifying trading relationships and key sectors/sub-sectors for initiating trade under this initiative</a:t>
            </a:r>
          </a:p>
          <a:p>
            <a:pPr algn="just">
              <a:lnSpc>
                <a:spcPct val="150000"/>
              </a:lnSpc>
              <a:spcAft>
                <a:spcPts val="1000"/>
              </a:spcAft>
              <a:buClr>
                <a:srgbClr val="000000"/>
              </a:buClr>
              <a:buFont typeface="Wingdings" panose="05000000000000000000" pitchFamily="2" charset="2"/>
              <a:buChar char="v"/>
            </a:pPr>
            <a:r>
              <a:rPr lang="en-US" sz="6800" b="1" dirty="0"/>
              <a:t>Supporting tools</a:t>
            </a:r>
            <a:r>
              <a:rPr lang="en-US" sz="6800" dirty="0"/>
              <a:t>: Includes </a:t>
            </a:r>
            <a:r>
              <a:rPr lang="en-US" sz="6800" i="1" dirty="0"/>
              <a:t>country-specific forms </a:t>
            </a:r>
            <a:r>
              <a:rPr lang="en-US" sz="6800" dirty="0"/>
              <a:t>and </a:t>
            </a:r>
            <a:r>
              <a:rPr lang="en-US" sz="6800" i="1" dirty="0"/>
              <a:t>summaries of commitments </a:t>
            </a:r>
            <a:r>
              <a:rPr lang="en-US" sz="6800" dirty="0"/>
              <a:t>made by 22 State Parties in the five priority sectors, designed to aid the identification process for governments and private sectors.</a:t>
            </a:r>
          </a:p>
          <a:p>
            <a:pPr lvl="0" algn="just">
              <a:lnSpc>
                <a:spcPct val="150000"/>
              </a:lnSpc>
              <a:spcAft>
                <a:spcPts val="1000"/>
              </a:spcAft>
              <a:buClr>
                <a:srgbClr val="000000"/>
              </a:buClr>
              <a:buFont typeface="Wingdings" panose="05000000000000000000" pitchFamily="2" charset="2"/>
              <a:buChar char="v"/>
            </a:pPr>
            <a:endParaRPr lang="en-US" sz="4000" dirty="0">
              <a:solidFill>
                <a:srgbClr val="000000"/>
              </a:solidFill>
              <a:uFill>
                <a:solidFill>
                  <a:srgbClr val="000000"/>
                </a:solidFill>
              </a:uFill>
              <a:latin typeface="Times New Roman" panose="02020603050405020304" pitchFamily="18" charset="0"/>
            </a:endParaRPr>
          </a:p>
          <a:p>
            <a:pPr lvl="0" algn="just">
              <a:lnSpc>
                <a:spcPct val="150000"/>
              </a:lnSpc>
              <a:spcAft>
                <a:spcPts val="1000"/>
              </a:spcAft>
              <a:buClr>
                <a:srgbClr val="000000"/>
              </a:buClr>
              <a:buFont typeface="Wingdings" panose="05000000000000000000" pitchFamily="2" charset="2"/>
              <a:buChar char="v"/>
            </a:pPr>
            <a:endParaRPr lang="en-GH" sz="1800" dirty="0">
              <a:solidFill>
                <a:srgbClr val="000000"/>
              </a:solidFill>
              <a:effectLst/>
              <a:uFill>
                <a:solidFill>
                  <a:srgbClr val="000000"/>
                </a:solidFill>
              </a:uFill>
              <a:latin typeface="Calibri" panose="020F0502020204030204" pitchFamily="34" charset="0"/>
              <a:ea typeface="Arial Unicode MS"/>
              <a:cs typeface="Arial Unicode MS"/>
            </a:endParaRPr>
          </a:p>
        </p:txBody>
      </p:sp>
      <p:pic>
        <p:nvPicPr>
          <p:cNvPr id="2051" name="Picture 3" descr="Why the AfCFTA Guided Trade Initiative is an important step">
            <a:extLst>
              <a:ext uri="{FF2B5EF4-FFF2-40B4-BE49-F238E27FC236}">
                <a16:creationId xmlns:a16="http://schemas.microsoft.com/office/drawing/2014/main" id="{0498A9D1-2DC5-012F-E819-F87ED79E8FAA}"/>
              </a:ext>
            </a:extLst>
          </p:cNvPr>
          <p:cNvPicPr>
            <a:picLocks noChangeAspect="1" noChangeArrowheads="1"/>
          </p:cNvPicPr>
          <p:nvPr/>
        </p:nvPicPr>
        <p:blipFill>
          <a:blip r:embed="rId2">
            <a:alphaModFix amt="85000"/>
            <a:extLst>
              <a:ext uri="{28A0092B-C50C-407E-A947-70E740481C1C}">
                <a14:useLocalDpi xmlns:a14="http://schemas.microsoft.com/office/drawing/2010/main" val="0"/>
              </a:ext>
            </a:extLst>
          </a:blip>
          <a:srcRect/>
          <a:stretch>
            <a:fillRect/>
          </a:stretch>
        </p:blipFill>
        <p:spPr bwMode="auto">
          <a:xfrm>
            <a:off x="7805626" y="1621464"/>
            <a:ext cx="379095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FC3D1A3-3B02-3DFC-7DB8-8E988EE1C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3487" y="3827246"/>
            <a:ext cx="2130831" cy="2130831"/>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F368F8A4-A4C5-1D3B-5CA9-4B1058C0708F}"/>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788931" y="3693341"/>
            <a:ext cx="2264736" cy="2264736"/>
          </a:xfrm>
          <a:prstGeom prst="rect">
            <a:avLst/>
          </a:prstGeom>
        </p:spPr>
      </p:pic>
    </p:spTree>
    <p:extLst>
      <p:ext uri="{BB962C8B-B14F-4D97-AF65-F5344CB8AC3E}">
        <p14:creationId xmlns:p14="http://schemas.microsoft.com/office/powerpoint/2010/main" val="2145225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666DC-8871-B0F4-8886-4D13C21A485E}"/>
              </a:ext>
            </a:extLst>
          </p:cNvPr>
          <p:cNvSpPr>
            <a:spLocks noGrp="1"/>
          </p:cNvSpPr>
          <p:nvPr>
            <p:ph type="title"/>
          </p:nvPr>
        </p:nvSpPr>
        <p:spPr>
          <a:xfrm>
            <a:off x="330259" y="254006"/>
            <a:ext cx="9535160" cy="1148715"/>
          </a:xfrm>
        </p:spPr>
        <p:txBody>
          <a:bodyPr>
            <a:normAutofit fontScale="90000"/>
          </a:bodyPr>
          <a:lstStyle/>
          <a:p>
            <a:r>
              <a:rPr lang="en-US" b="1" dirty="0"/>
              <a:t>Theory to Action - Guided Trade Initiative (GTI) on Services cont’d</a:t>
            </a:r>
            <a:endParaRPr lang="en-GH" b="1" dirty="0"/>
          </a:p>
        </p:txBody>
      </p:sp>
      <p:sp>
        <p:nvSpPr>
          <p:cNvPr id="3" name="Content Placeholder 2">
            <a:extLst>
              <a:ext uri="{FF2B5EF4-FFF2-40B4-BE49-F238E27FC236}">
                <a16:creationId xmlns:a16="http://schemas.microsoft.com/office/drawing/2014/main" id="{12666D54-C7A5-DF9F-C303-2E32B4D127FA}"/>
              </a:ext>
            </a:extLst>
          </p:cNvPr>
          <p:cNvSpPr>
            <a:spLocks noGrp="1"/>
          </p:cNvSpPr>
          <p:nvPr>
            <p:ph idx="1"/>
          </p:nvPr>
        </p:nvSpPr>
        <p:spPr>
          <a:xfrm>
            <a:off x="309880" y="1815464"/>
            <a:ext cx="7097704" cy="4968107"/>
          </a:xfrm>
        </p:spPr>
        <p:txBody>
          <a:bodyPr>
            <a:noAutofit/>
          </a:bodyPr>
          <a:lstStyle/>
          <a:p>
            <a:pPr algn="just">
              <a:lnSpc>
                <a:spcPct val="100000"/>
              </a:lnSpc>
              <a:spcAft>
                <a:spcPts val="1000"/>
              </a:spcAft>
              <a:buClr>
                <a:srgbClr val="000000"/>
              </a:buClr>
              <a:buFont typeface="Wingdings" panose="05000000000000000000" pitchFamily="2" charset="2"/>
              <a:buChar char="v"/>
            </a:pPr>
            <a:r>
              <a:rPr lang="en-US" sz="1900" b="1" dirty="0"/>
              <a:t>Bilateral Meetings &amp; Workshops</a:t>
            </a:r>
            <a:r>
              <a:rPr lang="en-US" sz="1900" dirty="0"/>
              <a:t>: Countries like Kenya, Malawi, Mauritius, and Namibia  requested bilateral meetings and hosted national workshops with the Secretariat to enhance stakeholder capacity on the Guided Trade Initiative (GTI) on Services.</a:t>
            </a:r>
          </a:p>
          <a:p>
            <a:pPr algn="just">
              <a:lnSpc>
                <a:spcPct val="100000"/>
              </a:lnSpc>
              <a:spcAft>
                <a:spcPts val="1000"/>
              </a:spcAft>
              <a:buClr>
                <a:srgbClr val="000000"/>
              </a:buClr>
              <a:buFont typeface="Wingdings" panose="05000000000000000000" pitchFamily="2" charset="2"/>
              <a:buChar char="v"/>
            </a:pPr>
            <a:r>
              <a:rPr lang="en-US" sz="1900" b="1" dirty="0"/>
              <a:t>Insurance Industry Engagement</a:t>
            </a:r>
            <a:r>
              <a:rPr lang="en-US" sz="1900" dirty="0"/>
              <a:t>: The insurance sector plays a pivotal role in the success of trading under the AfCFTA, especially as an enabler. By providing essential services such as risk management and financial protection, the industry is crucial in enabling secure and confident cross-border transactions. </a:t>
            </a:r>
          </a:p>
          <a:p>
            <a:pPr algn="just">
              <a:lnSpc>
                <a:spcPct val="100000"/>
              </a:lnSpc>
              <a:spcAft>
                <a:spcPts val="1000"/>
              </a:spcAft>
              <a:buClr>
                <a:srgbClr val="000000"/>
              </a:buClr>
              <a:buFont typeface="Wingdings" panose="05000000000000000000" pitchFamily="2" charset="2"/>
              <a:buChar char="v"/>
            </a:pPr>
            <a:r>
              <a:rPr lang="en-US" sz="1900" i="1" dirty="0"/>
              <a:t>Stakeholders in the insurance industry are encouraged to actively engage with the GTI on Services to capitalize on new market opportunities. Through this engagement, they can support intra-African trade by offering innovative solutions, improving access to financial products, and enhancing trade facilitation across the continent</a:t>
            </a:r>
            <a:endParaRPr lang="en-GH" sz="1900" i="1" dirty="0">
              <a:solidFill>
                <a:srgbClr val="000000"/>
              </a:solidFill>
              <a:effectLst/>
              <a:uFill>
                <a:solidFill>
                  <a:srgbClr val="000000"/>
                </a:solidFill>
              </a:uFill>
              <a:latin typeface="Calibri" panose="020F0502020204030204" pitchFamily="34" charset="0"/>
              <a:ea typeface="Arial Unicode MS"/>
              <a:cs typeface="Arial Unicode MS"/>
            </a:endParaRPr>
          </a:p>
        </p:txBody>
      </p:sp>
      <p:pic>
        <p:nvPicPr>
          <p:cNvPr id="4" name="Picture 3" descr="Why the AfCFTA Guided Trade Initiative is an important step">
            <a:extLst>
              <a:ext uri="{FF2B5EF4-FFF2-40B4-BE49-F238E27FC236}">
                <a16:creationId xmlns:a16="http://schemas.microsoft.com/office/drawing/2014/main" id="{E9467A37-CD7D-0AFA-A2D3-30F114FD322F}"/>
              </a:ext>
            </a:extLst>
          </p:cNvPr>
          <p:cNvPicPr>
            <a:picLocks noChangeAspect="1" noChangeArrowheads="1"/>
          </p:cNvPicPr>
          <p:nvPr/>
        </p:nvPicPr>
        <p:blipFill>
          <a:blip r:embed="rId2">
            <a:alphaModFix amt="85000"/>
            <a:extLst>
              <a:ext uri="{28A0092B-C50C-407E-A947-70E740481C1C}">
                <a14:useLocalDpi xmlns:a14="http://schemas.microsoft.com/office/drawing/2010/main" val="0"/>
              </a:ext>
            </a:extLst>
          </a:blip>
          <a:srcRect/>
          <a:stretch>
            <a:fillRect/>
          </a:stretch>
        </p:blipFill>
        <p:spPr bwMode="auto">
          <a:xfrm>
            <a:off x="8262826" y="1688417"/>
            <a:ext cx="379095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09AF3A4-5D7F-07BB-046C-64B582667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2842" y="3636787"/>
            <a:ext cx="2130831" cy="2130831"/>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12CD658A-2AF4-A043-856D-A8E005740948}"/>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788931" y="3576383"/>
            <a:ext cx="2264736" cy="2264736"/>
          </a:xfrm>
          <a:prstGeom prst="rect">
            <a:avLst/>
          </a:prstGeom>
        </p:spPr>
      </p:pic>
    </p:spTree>
    <p:extLst>
      <p:ext uri="{BB962C8B-B14F-4D97-AF65-F5344CB8AC3E}">
        <p14:creationId xmlns:p14="http://schemas.microsoft.com/office/powerpoint/2010/main" val="431829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3E20-36FF-81E5-3DE6-8932EF0ACCF1}"/>
              </a:ext>
            </a:extLst>
          </p:cNvPr>
          <p:cNvSpPr>
            <a:spLocks noGrp="1"/>
          </p:cNvSpPr>
          <p:nvPr>
            <p:ph type="ctrTitle"/>
          </p:nvPr>
        </p:nvSpPr>
        <p:spPr>
          <a:xfrm>
            <a:off x="1239404" y="2987891"/>
            <a:ext cx="9713192" cy="1999817"/>
          </a:xfrm>
        </p:spPr>
        <p:txBody>
          <a:bodyPr>
            <a:normAutofit fontScale="90000"/>
          </a:bodyPr>
          <a:lstStyle/>
          <a:p>
            <a:pPr>
              <a:lnSpc>
                <a:spcPct val="100000"/>
              </a:lnSpc>
            </a:pPr>
            <a:r>
              <a:rPr lang="en-US" sz="5500" b="1" dirty="0"/>
              <a:t>REGULATORY FRAMEWORK ON FINANCIAL SERVICES</a:t>
            </a:r>
            <a:endParaRPr lang="en-GH" sz="5500" b="1" dirty="0"/>
          </a:p>
        </p:txBody>
      </p:sp>
    </p:spTree>
    <p:extLst>
      <p:ext uri="{BB962C8B-B14F-4D97-AF65-F5344CB8AC3E}">
        <p14:creationId xmlns:p14="http://schemas.microsoft.com/office/powerpoint/2010/main" val="354730999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9BE9E-9189-E27F-A0F7-CADB0C087273}"/>
              </a:ext>
            </a:extLst>
          </p:cNvPr>
          <p:cNvSpPr>
            <a:spLocks noGrp="1"/>
          </p:cNvSpPr>
          <p:nvPr>
            <p:ph type="title"/>
          </p:nvPr>
        </p:nvSpPr>
        <p:spPr>
          <a:xfrm>
            <a:off x="466061" y="311962"/>
            <a:ext cx="10304720" cy="1325563"/>
          </a:xfrm>
        </p:spPr>
        <p:txBody>
          <a:bodyPr>
            <a:normAutofit/>
          </a:bodyPr>
          <a:lstStyle/>
          <a:p>
            <a:r>
              <a:rPr lang="en-US" sz="3800" b="1" dirty="0"/>
              <a:t>Regulatory Frameworks</a:t>
            </a:r>
            <a:endParaRPr lang="en-GB" sz="3800" dirty="0"/>
          </a:p>
        </p:txBody>
      </p:sp>
      <p:sp>
        <p:nvSpPr>
          <p:cNvPr id="3" name="Content Placeholder 2">
            <a:extLst>
              <a:ext uri="{FF2B5EF4-FFF2-40B4-BE49-F238E27FC236}">
                <a16:creationId xmlns:a16="http://schemas.microsoft.com/office/drawing/2014/main" id="{DFC66088-5227-0709-CCF2-493AB784570B}"/>
              </a:ext>
            </a:extLst>
          </p:cNvPr>
          <p:cNvSpPr>
            <a:spLocks noGrp="1"/>
          </p:cNvSpPr>
          <p:nvPr>
            <p:ph idx="1"/>
          </p:nvPr>
        </p:nvSpPr>
        <p:spPr>
          <a:xfrm>
            <a:off x="466061" y="1761829"/>
            <a:ext cx="6476999" cy="4914809"/>
          </a:xfrm>
        </p:spPr>
        <p:txBody>
          <a:bodyPr>
            <a:noAutofit/>
          </a:bodyPr>
          <a:lstStyle/>
          <a:p>
            <a:pPr algn="just">
              <a:lnSpc>
                <a:spcPct val="100000"/>
              </a:lnSpc>
              <a:buFont typeface="Wingdings" panose="05000000000000000000" pitchFamily="2" charset="2"/>
              <a:buChar char="Ø"/>
            </a:pPr>
            <a:r>
              <a:rPr lang="en-US" sz="2000" b="1" dirty="0"/>
              <a:t>Definition</a:t>
            </a:r>
            <a:r>
              <a:rPr lang="en-US" sz="2000" dirty="0"/>
              <a:t>: Regulatory frameworks incorporate principles governing market access and national treatment for individual and cross-sector services</a:t>
            </a:r>
          </a:p>
          <a:p>
            <a:pPr marL="0" indent="0" algn="just">
              <a:lnSpc>
                <a:spcPct val="100000"/>
              </a:lnSpc>
              <a:buNone/>
            </a:pPr>
            <a:endParaRPr lang="en-US" sz="2000" dirty="0"/>
          </a:p>
          <a:p>
            <a:pPr algn="just">
              <a:lnSpc>
                <a:spcPct val="100000"/>
              </a:lnSpc>
              <a:buFont typeface="Wingdings" panose="05000000000000000000" pitchFamily="2" charset="2"/>
              <a:buChar char="Ø"/>
            </a:pPr>
            <a:r>
              <a:rPr lang="en-US" sz="2000" b="1" dirty="0"/>
              <a:t>Complementary Role</a:t>
            </a:r>
            <a:r>
              <a:rPr lang="en-US" sz="2000" dirty="0"/>
              <a:t>: These frameworks will serve as key legal instruments to support the service liberalization commitments outlined in the schedules of specific commitments.</a:t>
            </a:r>
          </a:p>
          <a:p>
            <a:pPr marL="0" indent="0" algn="just">
              <a:lnSpc>
                <a:spcPct val="100000"/>
              </a:lnSpc>
              <a:buNone/>
            </a:pPr>
            <a:endParaRPr lang="en-US" sz="2000" dirty="0">
              <a:solidFill>
                <a:srgbClr val="000000"/>
              </a:solidFill>
              <a:latin typeface="Times New Roman" panose="02020603050405020304" pitchFamily="18" charset="0"/>
            </a:endParaRPr>
          </a:p>
          <a:p>
            <a:pPr algn="just">
              <a:lnSpc>
                <a:spcPct val="100000"/>
              </a:lnSpc>
              <a:buFont typeface="Wingdings" panose="05000000000000000000" pitchFamily="2" charset="2"/>
              <a:buChar char="Ø"/>
            </a:pPr>
            <a:r>
              <a:rPr lang="en-US" sz="2000" b="1" dirty="0"/>
              <a:t>Development Directive</a:t>
            </a:r>
            <a:r>
              <a:rPr lang="en-US" sz="2000" dirty="0"/>
              <a:t>: At the 9th Meeting of the Council of Ministers, the AfCFTA Secretariat was instructed to begin developing regulatory frameworks in priority sectors, especially financial services, for consideration by the Committee on Trade in Services</a:t>
            </a:r>
            <a:endParaRPr lang="en-US" sz="2000" dirty="0">
              <a:ln>
                <a:noFill/>
              </a:ln>
              <a:solidFill>
                <a:srgbClr val="000000"/>
              </a:solidFill>
              <a:effectLst/>
              <a:latin typeface="Times New Roman" panose="02020603050405020304" pitchFamily="18" charset="0"/>
              <a:ea typeface="Arial Unicode MS"/>
            </a:endParaRPr>
          </a:p>
        </p:txBody>
      </p:sp>
      <p:pic>
        <p:nvPicPr>
          <p:cNvPr id="5" name="Picture 4">
            <a:extLst>
              <a:ext uri="{FF2B5EF4-FFF2-40B4-BE49-F238E27FC236}">
                <a16:creationId xmlns:a16="http://schemas.microsoft.com/office/drawing/2014/main" id="{34ECA27F-6B0D-5F9C-D9E4-5042B0285C95}"/>
              </a:ext>
            </a:extLst>
          </p:cNvPr>
          <p:cNvPicPr>
            <a:picLocks noChangeAspect="1"/>
          </p:cNvPicPr>
          <p:nvPr/>
        </p:nvPicPr>
        <p:blipFill>
          <a:blip r:embed="rId2"/>
          <a:stretch>
            <a:fillRect/>
          </a:stretch>
        </p:blipFill>
        <p:spPr>
          <a:xfrm>
            <a:off x="7091916" y="1761829"/>
            <a:ext cx="4876800" cy="4876800"/>
          </a:xfrm>
          <a:prstGeom prst="rect">
            <a:avLst/>
          </a:prstGeom>
        </p:spPr>
      </p:pic>
    </p:spTree>
    <p:extLst>
      <p:ext uri="{BB962C8B-B14F-4D97-AF65-F5344CB8AC3E}">
        <p14:creationId xmlns:p14="http://schemas.microsoft.com/office/powerpoint/2010/main" val="837349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FA7C8-EF00-4EC3-B874-FC7A1295A540}"/>
              </a:ext>
            </a:extLst>
          </p:cNvPr>
          <p:cNvSpPr>
            <a:spLocks noGrp="1"/>
          </p:cNvSpPr>
          <p:nvPr>
            <p:ph type="title"/>
          </p:nvPr>
        </p:nvSpPr>
        <p:spPr>
          <a:xfrm>
            <a:off x="264042" y="343860"/>
            <a:ext cx="10515600" cy="1325563"/>
          </a:xfrm>
        </p:spPr>
        <p:txBody>
          <a:bodyPr>
            <a:normAutofit/>
          </a:bodyPr>
          <a:lstStyle/>
          <a:p>
            <a:r>
              <a:rPr lang="en-US" sz="3800" b="1" dirty="0"/>
              <a:t>General Objectives of Regulatory Frameworks</a:t>
            </a:r>
            <a:endParaRPr lang="en-GH" sz="3800" b="1" dirty="0"/>
          </a:p>
        </p:txBody>
      </p:sp>
      <p:graphicFrame>
        <p:nvGraphicFramePr>
          <p:cNvPr id="4" name="Content Placeholder 3">
            <a:extLst>
              <a:ext uri="{FF2B5EF4-FFF2-40B4-BE49-F238E27FC236}">
                <a16:creationId xmlns:a16="http://schemas.microsoft.com/office/drawing/2014/main" id="{9AB53850-97B7-42E2-8D22-95156E306E26}"/>
              </a:ext>
            </a:extLst>
          </p:cNvPr>
          <p:cNvGraphicFramePr>
            <a:graphicFrameLocks noGrp="1"/>
          </p:cNvGraphicFramePr>
          <p:nvPr>
            <p:ph idx="1"/>
            <p:extLst>
              <p:ext uri="{D42A27DB-BD31-4B8C-83A1-F6EECF244321}">
                <p14:modId xmlns:p14="http://schemas.microsoft.com/office/powerpoint/2010/main" val="3083275939"/>
              </p:ext>
            </p:extLst>
          </p:nvPr>
        </p:nvGraphicFramePr>
        <p:xfrm>
          <a:off x="281763" y="1953510"/>
          <a:ext cx="11628474" cy="4752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286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A8CA7-8DBB-6316-2041-82AD63876CC6}"/>
              </a:ext>
            </a:extLst>
          </p:cNvPr>
          <p:cNvSpPr>
            <a:spLocks noGrp="1"/>
          </p:cNvSpPr>
          <p:nvPr>
            <p:ph type="title"/>
          </p:nvPr>
        </p:nvSpPr>
        <p:spPr>
          <a:xfrm>
            <a:off x="200247" y="248167"/>
            <a:ext cx="10515600" cy="1325563"/>
          </a:xfrm>
        </p:spPr>
        <p:txBody>
          <a:bodyPr>
            <a:normAutofit/>
          </a:bodyPr>
          <a:lstStyle/>
          <a:p>
            <a:r>
              <a:rPr lang="en-US" sz="4000" b="1" dirty="0"/>
              <a:t>Typical Restrictions or Limitations </a:t>
            </a:r>
            <a:endParaRPr lang="en-GB" sz="4000" b="1" dirty="0"/>
          </a:p>
        </p:txBody>
      </p:sp>
      <p:sp>
        <p:nvSpPr>
          <p:cNvPr id="3" name="Content Placeholder 2">
            <a:extLst>
              <a:ext uri="{FF2B5EF4-FFF2-40B4-BE49-F238E27FC236}">
                <a16:creationId xmlns:a16="http://schemas.microsoft.com/office/drawing/2014/main" id="{A7AA03CB-0935-58BC-4CBD-AE762A00AD99}"/>
              </a:ext>
            </a:extLst>
          </p:cNvPr>
          <p:cNvSpPr>
            <a:spLocks noGrp="1"/>
          </p:cNvSpPr>
          <p:nvPr>
            <p:ph idx="1"/>
          </p:nvPr>
        </p:nvSpPr>
        <p:spPr>
          <a:xfrm>
            <a:off x="381000" y="1768475"/>
            <a:ext cx="6530163" cy="5089525"/>
          </a:xfrm>
        </p:spPr>
        <p:txBody>
          <a:bodyPr>
            <a:noAutofit/>
          </a:bodyPr>
          <a:lstStyle/>
          <a:p>
            <a:pPr algn="just">
              <a:lnSpc>
                <a:spcPct val="100000"/>
              </a:lnSpc>
              <a:buFont typeface="Wingdings" panose="05000000000000000000" pitchFamily="2" charset="2"/>
              <a:buChar char="Ø"/>
            </a:pPr>
            <a:r>
              <a:rPr lang="en-US" sz="2000" dirty="0">
                <a:cs typeface="Arial"/>
              </a:rPr>
              <a:t>Typical regulatory and trade barriers addressed or indicated under both the schedules and regulatory frameworks include:</a:t>
            </a:r>
          </a:p>
          <a:p>
            <a:pPr marL="0" indent="0" algn="just">
              <a:lnSpc>
                <a:spcPct val="100000"/>
              </a:lnSpc>
              <a:buNone/>
            </a:pPr>
            <a:endParaRPr lang="en-US" sz="2000" dirty="0">
              <a:cs typeface="Arial"/>
            </a:endParaRPr>
          </a:p>
          <a:p>
            <a:pPr lvl="1" algn="just">
              <a:lnSpc>
                <a:spcPct val="100000"/>
              </a:lnSpc>
              <a:buFont typeface="Wingdings" panose="05000000000000000000" pitchFamily="2" charset="2"/>
              <a:buChar char="ü"/>
            </a:pPr>
            <a:r>
              <a:rPr lang="en-US" sz="2000" dirty="0">
                <a:cs typeface="Arial"/>
              </a:rPr>
              <a:t>Discriminatory taxes </a:t>
            </a:r>
          </a:p>
          <a:p>
            <a:pPr lvl="1" algn="just">
              <a:lnSpc>
                <a:spcPct val="100000"/>
              </a:lnSpc>
              <a:buFont typeface="Wingdings" panose="05000000000000000000" pitchFamily="2" charset="2"/>
              <a:buChar char="ü"/>
            </a:pPr>
            <a:r>
              <a:rPr lang="en-US" sz="2000" dirty="0">
                <a:cs typeface="Arial"/>
              </a:rPr>
              <a:t>Limits on foreign equity </a:t>
            </a:r>
          </a:p>
          <a:p>
            <a:pPr lvl="1" algn="just">
              <a:lnSpc>
                <a:spcPct val="100000"/>
              </a:lnSpc>
              <a:buFont typeface="Wingdings" panose="05000000000000000000" pitchFamily="2" charset="2"/>
              <a:buChar char="ü"/>
            </a:pPr>
            <a:r>
              <a:rPr lang="en-US" sz="2000" dirty="0">
                <a:cs typeface="Arial"/>
              </a:rPr>
              <a:t>Restrictions on</a:t>
            </a:r>
            <a:r>
              <a:rPr lang="en-GB" sz="2000" dirty="0">
                <a:cs typeface="Arial"/>
              </a:rPr>
              <a:t> </a:t>
            </a:r>
            <a:r>
              <a:rPr lang="en-US" sz="2000" dirty="0">
                <a:cs typeface="Arial"/>
              </a:rPr>
              <a:t>land ownership </a:t>
            </a:r>
          </a:p>
          <a:p>
            <a:pPr lvl="1" algn="just">
              <a:lnSpc>
                <a:spcPct val="100000"/>
              </a:lnSpc>
              <a:buFont typeface="Wingdings" panose="05000000000000000000" pitchFamily="2" charset="2"/>
              <a:buChar char="ü"/>
            </a:pPr>
            <a:r>
              <a:rPr lang="en-US" sz="2000" dirty="0">
                <a:cs typeface="Arial"/>
              </a:rPr>
              <a:t>Restrictions on specific types of legal entity</a:t>
            </a:r>
          </a:p>
          <a:p>
            <a:pPr lvl="1" algn="just">
              <a:lnSpc>
                <a:spcPct val="100000"/>
              </a:lnSpc>
              <a:buFont typeface="Wingdings" panose="05000000000000000000" pitchFamily="2" charset="2"/>
              <a:buChar char="ü"/>
            </a:pPr>
            <a:r>
              <a:rPr lang="en-US" sz="2000" dirty="0">
                <a:cs typeface="Arial"/>
              </a:rPr>
              <a:t>Nationality residency requirements for</a:t>
            </a:r>
            <a:r>
              <a:rPr lang="en-GB" sz="2000" dirty="0">
                <a:cs typeface="Arial"/>
              </a:rPr>
              <a:t> </a:t>
            </a:r>
            <a:r>
              <a:rPr lang="en-US" sz="2000" dirty="0">
                <a:cs typeface="Arial"/>
              </a:rPr>
              <a:t>board members</a:t>
            </a:r>
          </a:p>
          <a:p>
            <a:pPr lvl="1" algn="just">
              <a:lnSpc>
                <a:spcPct val="100000"/>
              </a:lnSpc>
              <a:buFont typeface="Wingdings" panose="05000000000000000000" pitchFamily="2" charset="2"/>
              <a:buChar char="ü"/>
            </a:pPr>
            <a:r>
              <a:rPr lang="en-US" sz="2000" dirty="0">
                <a:cs typeface="Arial"/>
              </a:rPr>
              <a:t>Numerical quotas</a:t>
            </a:r>
          </a:p>
          <a:p>
            <a:pPr lvl="1" algn="just">
              <a:lnSpc>
                <a:spcPct val="100000"/>
              </a:lnSpc>
              <a:buFont typeface="Wingdings" panose="05000000000000000000" pitchFamily="2" charset="2"/>
              <a:buChar char="ü"/>
            </a:pPr>
            <a:r>
              <a:rPr lang="en-US" sz="2000" dirty="0">
                <a:cs typeface="Arial"/>
              </a:rPr>
              <a:t>Economic needs tests</a:t>
            </a:r>
          </a:p>
          <a:p>
            <a:pPr lvl="1" algn="just">
              <a:lnSpc>
                <a:spcPct val="100000"/>
              </a:lnSpc>
              <a:buFont typeface="Wingdings" panose="05000000000000000000" pitchFamily="2" charset="2"/>
              <a:buChar char="ü"/>
            </a:pPr>
            <a:r>
              <a:rPr lang="en-US" sz="2000" dirty="0">
                <a:cs typeface="Arial"/>
              </a:rPr>
              <a:t>Licensing requirements if different from locals </a:t>
            </a:r>
          </a:p>
          <a:p>
            <a:pPr lvl="1" algn="just">
              <a:lnSpc>
                <a:spcPct val="100000"/>
              </a:lnSpc>
              <a:buFont typeface="Wingdings" panose="05000000000000000000" pitchFamily="2" charset="2"/>
              <a:buChar char="ü"/>
            </a:pPr>
            <a:r>
              <a:rPr lang="en-US" sz="2000" dirty="0">
                <a:cs typeface="Arial"/>
              </a:rPr>
              <a:t>Ceilings/freezes on the number of licenses</a:t>
            </a:r>
            <a:r>
              <a:rPr lang="en-GB" sz="2000" dirty="0">
                <a:cs typeface="Arial"/>
              </a:rPr>
              <a:t> </a:t>
            </a:r>
            <a:r>
              <a:rPr lang="en-US" sz="2000" dirty="0">
                <a:cs typeface="Arial"/>
              </a:rPr>
              <a:t>or the number of branches</a:t>
            </a:r>
            <a:endParaRPr lang="en-GB" sz="2000" dirty="0">
              <a:cs typeface="Arial"/>
            </a:endParaRPr>
          </a:p>
          <a:p>
            <a:endParaRPr lang="en-GB" sz="1800" dirty="0"/>
          </a:p>
        </p:txBody>
      </p:sp>
      <p:pic>
        <p:nvPicPr>
          <p:cNvPr id="5" name="Picture 4">
            <a:extLst>
              <a:ext uri="{FF2B5EF4-FFF2-40B4-BE49-F238E27FC236}">
                <a16:creationId xmlns:a16="http://schemas.microsoft.com/office/drawing/2014/main" id="{018FEECD-3D64-A91B-26F2-DD7C874F6F5F}"/>
              </a:ext>
            </a:extLst>
          </p:cNvPr>
          <p:cNvPicPr>
            <a:picLocks noChangeAspect="1"/>
          </p:cNvPicPr>
          <p:nvPr/>
        </p:nvPicPr>
        <p:blipFill>
          <a:blip r:embed="rId2"/>
          <a:stretch>
            <a:fillRect/>
          </a:stretch>
        </p:blipFill>
        <p:spPr>
          <a:xfrm>
            <a:off x="7387782" y="1733033"/>
            <a:ext cx="4423218" cy="4423218"/>
          </a:xfrm>
          <a:prstGeom prst="rect">
            <a:avLst/>
          </a:prstGeom>
        </p:spPr>
      </p:pic>
    </p:spTree>
    <p:extLst>
      <p:ext uri="{BB962C8B-B14F-4D97-AF65-F5344CB8AC3E}">
        <p14:creationId xmlns:p14="http://schemas.microsoft.com/office/powerpoint/2010/main" val="3816100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9BE9E-9189-E27F-A0F7-CADB0C087273}"/>
              </a:ext>
            </a:extLst>
          </p:cNvPr>
          <p:cNvSpPr>
            <a:spLocks noGrp="1"/>
          </p:cNvSpPr>
          <p:nvPr>
            <p:ph type="title"/>
          </p:nvPr>
        </p:nvSpPr>
        <p:spPr>
          <a:xfrm>
            <a:off x="466061" y="311962"/>
            <a:ext cx="9773092" cy="1325563"/>
          </a:xfrm>
        </p:spPr>
        <p:txBody>
          <a:bodyPr>
            <a:normAutofit/>
          </a:bodyPr>
          <a:lstStyle/>
          <a:p>
            <a:r>
              <a:rPr lang="en-US" sz="3800" b="1" dirty="0"/>
              <a:t>Regulatory Framework on Financial Services – Progress Update</a:t>
            </a:r>
            <a:endParaRPr lang="en-GB" sz="3800" dirty="0"/>
          </a:p>
        </p:txBody>
      </p:sp>
      <p:sp>
        <p:nvSpPr>
          <p:cNvPr id="3" name="Content Placeholder 2">
            <a:extLst>
              <a:ext uri="{FF2B5EF4-FFF2-40B4-BE49-F238E27FC236}">
                <a16:creationId xmlns:a16="http://schemas.microsoft.com/office/drawing/2014/main" id="{DFC66088-5227-0709-CCF2-493AB784570B}"/>
              </a:ext>
            </a:extLst>
          </p:cNvPr>
          <p:cNvSpPr>
            <a:spLocks noGrp="1"/>
          </p:cNvSpPr>
          <p:nvPr>
            <p:ph idx="1"/>
          </p:nvPr>
        </p:nvSpPr>
        <p:spPr>
          <a:xfrm>
            <a:off x="466061" y="1761829"/>
            <a:ext cx="7029892" cy="4914809"/>
          </a:xfrm>
        </p:spPr>
        <p:txBody>
          <a:bodyPr>
            <a:noAutofit/>
          </a:bodyPr>
          <a:lstStyle/>
          <a:p>
            <a:pPr algn="just">
              <a:lnSpc>
                <a:spcPct val="100000"/>
              </a:lnSpc>
              <a:buFont typeface="Wingdings" panose="05000000000000000000" pitchFamily="2" charset="2"/>
              <a:buChar char="Ø"/>
            </a:pPr>
            <a:r>
              <a:rPr lang="en-US" sz="2000" b="1" dirty="0"/>
              <a:t>Draft Presentation</a:t>
            </a:r>
            <a:r>
              <a:rPr lang="en-US" sz="2000" dirty="0"/>
              <a:t>: The AfCFTA Secretariat introduced Zero Draft of Regulatory Frameworks for financial services to State and non-State Parties for consideration.</a:t>
            </a:r>
          </a:p>
          <a:p>
            <a:pPr algn="just">
              <a:lnSpc>
                <a:spcPct val="100000"/>
              </a:lnSpc>
              <a:buFont typeface="Wingdings" panose="05000000000000000000" pitchFamily="2" charset="2"/>
              <a:buChar char="Ø"/>
            </a:pPr>
            <a:r>
              <a:rPr lang="en-US" sz="2000" b="1" dirty="0"/>
              <a:t>Consultation Process</a:t>
            </a:r>
            <a:r>
              <a:rPr lang="en-US" sz="2000" dirty="0"/>
              <a:t>: Further consultations were organized by the Secretariat to gather input from national and regional stakeholders, ensuring sector-specific technical expertise informs the framework developmen</a:t>
            </a:r>
            <a:r>
              <a:rPr lang="en-US" sz="2000" dirty="0">
                <a:solidFill>
                  <a:srgbClr val="000000"/>
                </a:solidFill>
                <a:uFill>
                  <a:solidFill>
                    <a:srgbClr val="000000"/>
                  </a:solidFill>
                </a:uFill>
                <a:latin typeface="Times New Roman" panose="02020603050405020304" pitchFamily="18" charset="0"/>
              </a:rPr>
              <a:t>t</a:t>
            </a:r>
            <a:endParaRPr lang="en-US" sz="20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algn="just">
              <a:lnSpc>
                <a:spcPct val="100000"/>
              </a:lnSpc>
              <a:buFont typeface="Wingdings" panose="05000000000000000000" pitchFamily="2" charset="2"/>
              <a:buChar char="Ø"/>
            </a:pPr>
            <a:r>
              <a:rPr lang="en-US" sz="2000" b="1" dirty="0"/>
              <a:t>Regional Stakeholder Engagements</a:t>
            </a:r>
            <a:r>
              <a:rPr lang="en-US" sz="2000" dirty="0"/>
              <a:t>: In June 2023, the Secretariat conducted Regional Stakeholder Engagements specifically focused on the Draft Regulatory Framework on Financial Services. These sessions were well-attended, with participation from key financial institutions, </a:t>
            </a:r>
            <a:r>
              <a:rPr lang="en-US" sz="2000" i="1" dirty="0"/>
              <a:t>including insurance associations like the Association of Insurance Brokers Kenya (AIBK) and the Insurance Association of Malawi</a:t>
            </a:r>
            <a:endParaRPr lang="en-GH" sz="2000" i="1" dirty="0">
              <a:solidFill>
                <a:srgbClr val="000000"/>
              </a:solidFill>
              <a:effectLst/>
              <a:uFill>
                <a:solidFill>
                  <a:srgbClr val="000000"/>
                </a:solidFill>
              </a:uFill>
              <a:latin typeface="Calibri" panose="020F0502020204030204" pitchFamily="34" charset="0"/>
              <a:ea typeface="Arial Unicode MS"/>
              <a:cs typeface="Arial Unicode MS"/>
            </a:endParaRPr>
          </a:p>
          <a:p>
            <a:pPr algn="just">
              <a:lnSpc>
                <a:spcPct val="100000"/>
              </a:lnSpc>
              <a:buFont typeface="Wingdings" panose="05000000000000000000" pitchFamily="2" charset="2"/>
              <a:buChar char="Ø"/>
            </a:pPr>
            <a:endParaRPr lang="en-US" sz="2000" dirty="0">
              <a:ln>
                <a:noFill/>
              </a:ln>
              <a:solidFill>
                <a:srgbClr val="000000"/>
              </a:solidFill>
              <a:effectLst/>
              <a:latin typeface="Times New Roman" panose="02020603050405020304" pitchFamily="18" charset="0"/>
              <a:ea typeface="Arial Unicode MS"/>
            </a:endParaRPr>
          </a:p>
        </p:txBody>
      </p:sp>
      <p:pic>
        <p:nvPicPr>
          <p:cNvPr id="8" name="Picture 7">
            <a:extLst>
              <a:ext uri="{FF2B5EF4-FFF2-40B4-BE49-F238E27FC236}">
                <a16:creationId xmlns:a16="http://schemas.microsoft.com/office/drawing/2014/main" id="{368037E1-7AA8-4C50-5FA8-64707CC59BB7}"/>
              </a:ext>
            </a:extLst>
          </p:cNvPr>
          <p:cNvPicPr>
            <a:picLocks noChangeAspect="1"/>
          </p:cNvPicPr>
          <p:nvPr/>
        </p:nvPicPr>
        <p:blipFill>
          <a:blip r:embed="rId2"/>
          <a:stretch>
            <a:fillRect/>
          </a:stretch>
        </p:blipFill>
        <p:spPr>
          <a:xfrm>
            <a:off x="7666074" y="1660405"/>
            <a:ext cx="2573079" cy="2573079"/>
          </a:xfrm>
          <a:prstGeom prst="rect">
            <a:avLst/>
          </a:prstGeom>
        </p:spPr>
      </p:pic>
      <p:pic>
        <p:nvPicPr>
          <p:cNvPr id="10" name="Picture 9">
            <a:extLst>
              <a:ext uri="{FF2B5EF4-FFF2-40B4-BE49-F238E27FC236}">
                <a16:creationId xmlns:a16="http://schemas.microsoft.com/office/drawing/2014/main" id="{A3B4A3E6-5FA8-A4EF-9782-2BA8461FD7C3}"/>
              </a:ext>
            </a:extLst>
          </p:cNvPr>
          <p:cNvPicPr>
            <a:picLocks noChangeAspect="1"/>
          </p:cNvPicPr>
          <p:nvPr/>
        </p:nvPicPr>
        <p:blipFill>
          <a:blip r:embed="rId3"/>
          <a:stretch>
            <a:fillRect/>
          </a:stretch>
        </p:blipFill>
        <p:spPr>
          <a:xfrm>
            <a:off x="9377916" y="3696512"/>
            <a:ext cx="2849526" cy="2849526"/>
          </a:xfrm>
          <a:prstGeom prst="rect">
            <a:avLst/>
          </a:prstGeom>
        </p:spPr>
      </p:pic>
    </p:spTree>
    <p:extLst>
      <p:ext uri="{BB962C8B-B14F-4D97-AF65-F5344CB8AC3E}">
        <p14:creationId xmlns:p14="http://schemas.microsoft.com/office/powerpoint/2010/main" val="2776614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9BE9E-9189-E27F-A0F7-CADB0C087273}"/>
              </a:ext>
            </a:extLst>
          </p:cNvPr>
          <p:cNvSpPr>
            <a:spLocks noGrp="1"/>
          </p:cNvSpPr>
          <p:nvPr>
            <p:ph type="title"/>
          </p:nvPr>
        </p:nvSpPr>
        <p:spPr>
          <a:xfrm>
            <a:off x="466061" y="311962"/>
            <a:ext cx="9773092" cy="1325563"/>
          </a:xfrm>
        </p:spPr>
        <p:txBody>
          <a:bodyPr>
            <a:normAutofit/>
          </a:bodyPr>
          <a:lstStyle/>
          <a:p>
            <a:r>
              <a:rPr lang="en-US" sz="3800" b="1" dirty="0"/>
              <a:t>Regulatory Framework on Financial Services – Progress Update</a:t>
            </a:r>
            <a:endParaRPr lang="en-GB" sz="3800" dirty="0"/>
          </a:p>
        </p:txBody>
      </p:sp>
      <p:sp>
        <p:nvSpPr>
          <p:cNvPr id="3" name="Content Placeholder 2">
            <a:extLst>
              <a:ext uri="{FF2B5EF4-FFF2-40B4-BE49-F238E27FC236}">
                <a16:creationId xmlns:a16="http://schemas.microsoft.com/office/drawing/2014/main" id="{DFC66088-5227-0709-CCF2-493AB784570B}"/>
              </a:ext>
            </a:extLst>
          </p:cNvPr>
          <p:cNvSpPr>
            <a:spLocks noGrp="1"/>
          </p:cNvSpPr>
          <p:nvPr>
            <p:ph idx="1"/>
          </p:nvPr>
        </p:nvSpPr>
        <p:spPr>
          <a:xfrm>
            <a:off x="466061" y="1549178"/>
            <a:ext cx="7412664" cy="5149334"/>
          </a:xfrm>
        </p:spPr>
        <p:txBody>
          <a:bodyPr>
            <a:noAutofit/>
          </a:bodyPr>
          <a:lstStyle/>
          <a:p>
            <a:pPr algn="just">
              <a:lnSpc>
                <a:spcPct val="100000"/>
              </a:lnSpc>
              <a:buFont typeface="Wingdings" panose="05000000000000000000" pitchFamily="2" charset="2"/>
              <a:buChar char="Ø"/>
            </a:pPr>
            <a:r>
              <a:rPr lang="en-US" sz="2000" b="1" dirty="0"/>
              <a:t>Stakeholder Feedback</a:t>
            </a:r>
            <a:r>
              <a:rPr lang="en-US" sz="2000" dirty="0"/>
              <a:t>: The Secretariat gathered significant input and feedback on the draft regulatory framework for financial services from relevant stakeholders.</a:t>
            </a:r>
          </a:p>
          <a:p>
            <a:pPr algn="just">
              <a:lnSpc>
                <a:spcPct val="100000"/>
              </a:lnSpc>
              <a:buFont typeface="Wingdings" panose="05000000000000000000" pitchFamily="2" charset="2"/>
              <a:buChar char="Ø"/>
            </a:pPr>
            <a:endParaRPr lang="en-US" sz="2000" dirty="0">
              <a:solidFill>
                <a:srgbClr val="000000"/>
              </a:solidFill>
              <a:latin typeface="Times New Roman" panose="02020603050405020304" pitchFamily="18" charset="0"/>
            </a:endParaRPr>
          </a:p>
          <a:p>
            <a:pPr algn="just">
              <a:lnSpc>
                <a:spcPct val="100000"/>
              </a:lnSpc>
              <a:buFont typeface="Wingdings" panose="05000000000000000000" pitchFamily="2" charset="2"/>
              <a:buChar char="Ø"/>
            </a:pPr>
            <a:r>
              <a:rPr lang="en-US" sz="2000" b="1" dirty="0"/>
              <a:t>Establishment of Task Force</a:t>
            </a:r>
            <a:r>
              <a:rPr lang="en-US" sz="2000" dirty="0"/>
              <a:t>: The AfCFTA Task Force on Financial Services was created, including key financial institutions to support the development of the Regulatory Framework on Financial Services. </a:t>
            </a:r>
            <a:r>
              <a:rPr lang="en-US" sz="2000" i="1" dirty="0"/>
              <a:t>The African Insurance Organisation (AIO) plays a pivotal role in this Task Force, ensuring the insurance sector’s needs are represented.</a:t>
            </a:r>
          </a:p>
          <a:p>
            <a:pPr algn="just">
              <a:lnSpc>
                <a:spcPct val="100000"/>
              </a:lnSpc>
              <a:buFont typeface="Wingdings" panose="05000000000000000000" pitchFamily="2" charset="2"/>
              <a:buChar char="Ø"/>
            </a:pPr>
            <a:endParaRPr lang="en-US" sz="2000" dirty="0">
              <a:solidFill>
                <a:srgbClr val="000000"/>
              </a:solidFill>
              <a:latin typeface="Times New Roman" panose="02020603050405020304" pitchFamily="18" charset="0"/>
            </a:endParaRPr>
          </a:p>
          <a:p>
            <a:pPr algn="just">
              <a:lnSpc>
                <a:spcPct val="100000"/>
              </a:lnSpc>
              <a:buFont typeface="Wingdings" panose="05000000000000000000" pitchFamily="2" charset="2"/>
              <a:buChar char="Ø"/>
            </a:pPr>
            <a:r>
              <a:rPr lang="en-US" sz="2000" b="1" dirty="0"/>
              <a:t>Progress</a:t>
            </a:r>
            <a:r>
              <a:rPr lang="en-US" sz="2000" dirty="0"/>
              <a:t>: The Task Force has held its first meeting to review and refine Draft 2.0 of the regulatory framework for financial services, which has been circulated for further consideration by the AfCFTA Sub-Committee on Regulatory Frameworks (SCRF).</a:t>
            </a:r>
            <a:endParaRPr lang="en-US" sz="2000" dirty="0">
              <a:solidFill>
                <a:srgbClr val="000000"/>
              </a:solidFill>
              <a:latin typeface="Times New Roman" panose="02020603050405020304" pitchFamily="18" charset="0"/>
            </a:endParaRPr>
          </a:p>
        </p:txBody>
      </p:sp>
      <p:pic>
        <p:nvPicPr>
          <p:cNvPr id="8" name="Picture 7">
            <a:extLst>
              <a:ext uri="{FF2B5EF4-FFF2-40B4-BE49-F238E27FC236}">
                <a16:creationId xmlns:a16="http://schemas.microsoft.com/office/drawing/2014/main" id="{368037E1-7AA8-4C50-5FA8-64707CC59BB7}"/>
              </a:ext>
            </a:extLst>
          </p:cNvPr>
          <p:cNvPicPr>
            <a:picLocks noChangeAspect="1"/>
          </p:cNvPicPr>
          <p:nvPr/>
        </p:nvPicPr>
        <p:blipFill>
          <a:blip r:embed="rId2"/>
          <a:stretch>
            <a:fillRect/>
          </a:stretch>
        </p:blipFill>
        <p:spPr>
          <a:xfrm>
            <a:off x="7878725" y="1637525"/>
            <a:ext cx="2573079" cy="2573079"/>
          </a:xfrm>
          <a:prstGeom prst="rect">
            <a:avLst/>
          </a:prstGeom>
        </p:spPr>
      </p:pic>
      <p:pic>
        <p:nvPicPr>
          <p:cNvPr id="10" name="Picture 9">
            <a:extLst>
              <a:ext uri="{FF2B5EF4-FFF2-40B4-BE49-F238E27FC236}">
                <a16:creationId xmlns:a16="http://schemas.microsoft.com/office/drawing/2014/main" id="{A3B4A3E6-5FA8-A4EF-9782-2BA8461FD7C3}"/>
              </a:ext>
            </a:extLst>
          </p:cNvPr>
          <p:cNvPicPr>
            <a:picLocks noChangeAspect="1"/>
          </p:cNvPicPr>
          <p:nvPr/>
        </p:nvPicPr>
        <p:blipFill>
          <a:blip r:embed="rId3"/>
          <a:stretch>
            <a:fillRect/>
          </a:stretch>
        </p:blipFill>
        <p:spPr>
          <a:xfrm>
            <a:off x="9377916" y="3696512"/>
            <a:ext cx="2849526" cy="2849526"/>
          </a:xfrm>
          <a:prstGeom prst="rect">
            <a:avLst/>
          </a:prstGeom>
        </p:spPr>
      </p:pic>
    </p:spTree>
    <p:extLst>
      <p:ext uri="{BB962C8B-B14F-4D97-AF65-F5344CB8AC3E}">
        <p14:creationId xmlns:p14="http://schemas.microsoft.com/office/powerpoint/2010/main" val="2417014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9BE9E-9189-E27F-A0F7-CADB0C087273}"/>
              </a:ext>
            </a:extLst>
          </p:cNvPr>
          <p:cNvSpPr>
            <a:spLocks noGrp="1"/>
          </p:cNvSpPr>
          <p:nvPr>
            <p:ph type="title"/>
          </p:nvPr>
        </p:nvSpPr>
        <p:spPr>
          <a:xfrm>
            <a:off x="466061" y="311962"/>
            <a:ext cx="10325986" cy="1325563"/>
          </a:xfrm>
        </p:spPr>
        <p:txBody>
          <a:bodyPr>
            <a:normAutofit/>
          </a:bodyPr>
          <a:lstStyle/>
          <a:p>
            <a:r>
              <a:rPr lang="en-US" sz="3800" b="1" dirty="0"/>
              <a:t>General Overview of the Regulatory Framework on Financial Services</a:t>
            </a:r>
            <a:endParaRPr lang="en-GB" sz="3800" dirty="0"/>
          </a:p>
        </p:txBody>
      </p:sp>
      <p:sp>
        <p:nvSpPr>
          <p:cNvPr id="3" name="Content Placeholder 2">
            <a:extLst>
              <a:ext uri="{FF2B5EF4-FFF2-40B4-BE49-F238E27FC236}">
                <a16:creationId xmlns:a16="http://schemas.microsoft.com/office/drawing/2014/main" id="{DFC66088-5227-0709-CCF2-493AB784570B}"/>
              </a:ext>
            </a:extLst>
          </p:cNvPr>
          <p:cNvSpPr>
            <a:spLocks noGrp="1"/>
          </p:cNvSpPr>
          <p:nvPr>
            <p:ph idx="1"/>
          </p:nvPr>
        </p:nvSpPr>
        <p:spPr>
          <a:xfrm>
            <a:off x="466061" y="1846890"/>
            <a:ext cx="7029892" cy="4914809"/>
          </a:xfrm>
        </p:spPr>
        <p:txBody>
          <a:bodyPr>
            <a:noAutofit/>
          </a:bodyPr>
          <a:lstStyle/>
          <a:p>
            <a:pPr algn="just">
              <a:lnSpc>
                <a:spcPct val="100000"/>
              </a:lnSpc>
              <a:buFont typeface="Wingdings" panose="05000000000000000000" pitchFamily="2" charset="2"/>
              <a:buChar char="Ø"/>
            </a:pPr>
            <a:r>
              <a:rPr lang="en-US" sz="2000" dirty="0">
                <a:solidFill>
                  <a:srgbClr val="000000"/>
                </a:solidFill>
                <a:latin typeface="Times New Roman" panose="02020603050405020304" pitchFamily="18" charset="0"/>
              </a:rPr>
              <a:t>The general objective of the Regulatory Framework on Financial Services is to </a:t>
            </a:r>
            <a:r>
              <a:rPr lang="en-US" sz="2000" b="1" dirty="0">
                <a:solidFill>
                  <a:srgbClr val="000000"/>
                </a:solidFill>
                <a:latin typeface="Times New Roman" panose="02020603050405020304" pitchFamily="18" charset="0"/>
              </a:rPr>
              <a:t>enable a shared vision for the creation of an efficient, inclusive, and stable AfCFTA wide financial sector </a:t>
            </a:r>
            <a:r>
              <a:rPr lang="en-US" sz="2000" b="1" i="1" dirty="0">
                <a:solidFill>
                  <a:srgbClr val="000000"/>
                </a:solidFill>
                <a:latin typeface="Times New Roman" panose="02020603050405020304" pitchFamily="18" charset="0"/>
              </a:rPr>
              <a:t>(including insurance services), </a:t>
            </a:r>
            <a:r>
              <a:rPr lang="en-US" sz="2000" b="1" dirty="0">
                <a:solidFill>
                  <a:srgbClr val="000000"/>
                </a:solidFill>
                <a:latin typeface="Times New Roman" panose="02020603050405020304" pitchFamily="18" charset="0"/>
              </a:rPr>
              <a:t>and support the implementation of the AfCFTA Agreement</a:t>
            </a:r>
            <a:r>
              <a:rPr lang="en-US" sz="2000" dirty="0">
                <a:solidFill>
                  <a:srgbClr val="000000"/>
                </a:solidFill>
                <a:latin typeface="Times New Roman" panose="02020603050405020304" pitchFamily="18" charset="0"/>
              </a:rPr>
              <a:t>.</a:t>
            </a:r>
          </a:p>
          <a:p>
            <a:pPr marL="0" indent="0" algn="just">
              <a:lnSpc>
                <a:spcPct val="100000"/>
              </a:lnSpc>
              <a:buNone/>
            </a:pPr>
            <a:endParaRPr lang="en-US" sz="2000" dirty="0">
              <a:solidFill>
                <a:srgbClr val="000000"/>
              </a:solidFill>
              <a:latin typeface="Times New Roman" panose="02020603050405020304" pitchFamily="18" charset="0"/>
            </a:endParaRPr>
          </a:p>
          <a:p>
            <a:pPr algn="just">
              <a:lnSpc>
                <a:spcPct val="100000"/>
              </a:lnSpc>
              <a:buFont typeface="Wingdings" panose="05000000000000000000" pitchFamily="2" charset="2"/>
              <a:buChar char="Ø"/>
            </a:pPr>
            <a:r>
              <a:rPr lang="en-US" sz="2000" dirty="0">
                <a:solidFill>
                  <a:srgbClr val="000000"/>
                </a:solidFill>
                <a:latin typeface="Times New Roman" panose="02020603050405020304" pitchFamily="18" charset="0"/>
              </a:rPr>
              <a:t>The Regulatory Framework on Financial Services covers areas related to </a:t>
            </a:r>
            <a:r>
              <a:rPr lang="en-US" sz="2000" i="1" dirty="0">
                <a:solidFill>
                  <a:srgbClr val="000000"/>
                </a:solidFill>
                <a:latin typeface="Times New Roman" panose="02020603050405020304" pitchFamily="18" charset="0"/>
              </a:rPr>
              <a:t>commercial presence; temporary movement of natural persons (mode 4); </a:t>
            </a:r>
            <a:r>
              <a:rPr lang="en-US" sz="2000" i="1" dirty="0">
                <a:latin typeface="Times New Roman"/>
                <a:cs typeface="Times New Roman"/>
              </a:rPr>
              <a:t>prudential carve-out; </a:t>
            </a:r>
            <a:r>
              <a:rPr lang="en-US" sz="2000" i="1" spc="-5" dirty="0">
                <a:latin typeface="Times New Roman"/>
                <a:cs typeface="Times New Roman"/>
              </a:rPr>
              <a:t>minimum </a:t>
            </a:r>
            <a:r>
              <a:rPr lang="en-US" sz="2000" i="1" dirty="0">
                <a:latin typeface="Times New Roman"/>
                <a:cs typeface="Times New Roman"/>
              </a:rPr>
              <a:t>capital requirement; proportionate regulation; recognition of prudential measures, regulatory cooperation</a:t>
            </a:r>
            <a:r>
              <a:rPr lang="en-US" sz="2000" i="1" spc="-5" dirty="0">
                <a:latin typeface="Times New Roman"/>
                <a:cs typeface="Times New Roman"/>
              </a:rPr>
              <a:t>;</a:t>
            </a:r>
            <a:r>
              <a:rPr lang="en-US" sz="2000" i="1" spc="5" dirty="0">
                <a:latin typeface="Times New Roman"/>
                <a:cs typeface="Times New Roman"/>
              </a:rPr>
              <a:t> licensing, transparency, competition and data/information and consumer protection among others.</a:t>
            </a:r>
            <a:endParaRPr lang="en-US" sz="2000" i="1" dirty="0">
              <a:solidFill>
                <a:srgbClr val="000000"/>
              </a:solidFill>
              <a:latin typeface="Times New Roman" panose="02020603050405020304" pitchFamily="18" charset="0"/>
            </a:endParaRPr>
          </a:p>
        </p:txBody>
      </p:sp>
      <p:pic>
        <p:nvPicPr>
          <p:cNvPr id="4" name="object 4">
            <a:extLst>
              <a:ext uri="{FF2B5EF4-FFF2-40B4-BE49-F238E27FC236}">
                <a16:creationId xmlns:a16="http://schemas.microsoft.com/office/drawing/2014/main" id="{B039405C-1383-BB60-5928-9881E2532B0E}"/>
              </a:ext>
            </a:extLst>
          </p:cNvPr>
          <p:cNvPicPr/>
          <p:nvPr/>
        </p:nvPicPr>
        <p:blipFill>
          <a:blip r:embed="rId2" cstate="print"/>
          <a:stretch>
            <a:fillRect/>
          </a:stretch>
        </p:blipFill>
        <p:spPr>
          <a:xfrm>
            <a:off x="7783032" y="1963848"/>
            <a:ext cx="3965945" cy="3822430"/>
          </a:xfrm>
          <a:prstGeom prst="rect">
            <a:avLst/>
          </a:prstGeom>
        </p:spPr>
      </p:pic>
      <p:sp>
        <p:nvSpPr>
          <p:cNvPr id="5" name="Rectangle 4">
            <a:extLst>
              <a:ext uri="{FF2B5EF4-FFF2-40B4-BE49-F238E27FC236}">
                <a16:creationId xmlns:a16="http://schemas.microsoft.com/office/drawing/2014/main" id="{0AB8EE01-8E42-3ADE-BFAB-745C9ABF30F4}"/>
              </a:ext>
            </a:extLst>
          </p:cNvPr>
          <p:cNvSpPr/>
          <p:nvPr/>
        </p:nvSpPr>
        <p:spPr>
          <a:xfrm>
            <a:off x="12036057" y="1562986"/>
            <a:ext cx="155944" cy="5295014"/>
          </a:xfrm>
          <a:prstGeom prst="rect">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H"/>
          </a:p>
        </p:txBody>
      </p:sp>
    </p:spTree>
    <p:extLst>
      <p:ext uri="{BB962C8B-B14F-4D97-AF65-F5344CB8AC3E}">
        <p14:creationId xmlns:p14="http://schemas.microsoft.com/office/powerpoint/2010/main" val="1092556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ABF5-EC00-42FE-A4BA-862EFD120798}"/>
              </a:ext>
            </a:extLst>
          </p:cNvPr>
          <p:cNvSpPr>
            <a:spLocks noGrp="1"/>
          </p:cNvSpPr>
          <p:nvPr>
            <p:ph type="title"/>
          </p:nvPr>
        </p:nvSpPr>
        <p:spPr/>
        <p:txBody>
          <a:bodyPr/>
          <a:lstStyle/>
          <a:p>
            <a:r>
              <a:rPr lang="en-US" b="1" dirty="0">
                <a:solidFill>
                  <a:srgbClr val="800000"/>
                </a:solidFill>
              </a:rPr>
              <a:t>Outline of Presentation</a:t>
            </a:r>
            <a:endParaRPr lang="en-GH" dirty="0"/>
          </a:p>
        </p:txBody>
      </p:sp>
      <p:graphicFrame>
        <p:nvGraphicFramePr>
          <p:cNvPr id="4" name="Content Placeholder 3">
            <a:extLst>
              <a:ext uri="{FF2B5EF4-FFF2-40B4-BE49-F238E27FC236}">
                <a16:creationId xmlns:a16="http://schemas.microsoft.com/office/drawing/2014/main" id="{EABED2EF-581E-4DED-AEEC-627BC3B831C0}"/>
              </a:ext>
            </a:extLst>
          </p:cNvPr>
          <p:cNvGraphicFramePr>
            <a:graphicFrameLocks noGrp="1"/>
          </p:cNvGraphicFramePr>
          <p:nvPr>
            <p:ph idx="1"/>
            <p:extLst>
              <p:ext uri="{D42A27DB-BD31-4B8C-83A1-F6EECF244321}">
                <p14:modId xmlns:p14="http://schemas.microsoft.com/office/powerpoint/2010/main" val="11904952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035333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26609-9DC5-89BB-17F1-3BE52D7EE64A}"/>
              </a:ext>
            </a:extLst>
          </p:cNvPr>
          <p:cNvSpPr>
            <a:spLocks noGrp="1"/>
          </p:cNvSpPr>
          <p:nvPr>
            <p:ph type="title"/>
          </p:nvPr>
        </p:nvSpPr>
        <p:spPr>
          <a:xfrm>
            <a:off x="200246" y="397023"/>
            <a:ext cx="10515600" cy="1325563"/>
          </a:xfrm>
        </p:spPr>
        <p:txBody>
          <a:bodyPr/>
          <a:lstStyle/>
          <a:p>
            <a:r>
              <a:rPr lang="en-US" b="1" dirty="0"/>
              <a:t>Mutual Recognition Agreements (MRAs)</a:t>
            </a:r>
            <a:endParaRPr lang="en-GH" b="1" dirty="0"/>
          </a:p>
        </p:txBody>
      </p:sp>
      <p:sp>
        <p:nvSpPr>
          <p:cNvPr id="3" name="Content Placeholder 2">
            <a:extLst>
              <a:ext uri="{FF2B5EF4-FFF2-40B4-BE49-F238E27FC236}">
                <a16:creationId xmlns:a16="http://schemas.microsoft.com/office/drawing/2014/main" id="{5E0042A1-869B-365D-EA8A-F749EB1CF4A8}"/>
              </a:ext>
            </a:extLst>
          </p:cNvPr>
          <p:cNvSpPr>
            <a:spLocks noGrp="1"/>
          </p:cNvSpPr>
          <p:nvPr>
            <p:ph idx="1"/>
          </p:nvPr>
        </p:nvSpPr>
        <p:spPr>
          <a:xfrm>
            <a:off x="200246" y="1722586"/>
            <a:ext cx="7327605" cy="5060986"/>
          </a:xfrm>
        </p:spPr>
        <p:txBody>
          <a:bodyPr>
            <a:normAutofit lnSpcReduction="10000"/>
          </a:bodyPr>
          <a:lstStyle/>
          <a:p>
            <a:pPr marL="0" indent="0">
              <a:buNone/>
            </a:pPr>
            <a:r>
              <a:rPr lang="en-US" sz="2000" b="1" dirty="0"/>
              <a:t>What are they?</a:t>
            </a:r>
          </a:p>
          <a:p>
            <a:pPr algn="just">
              <a:buFont typeface="Wingdings" panose="05000000000000000000" pitchFamily="2" charset="2"/>
              <a:buChar char="Ø"/>
            </a:pPr>
            <a:r>
              <a:rPr lang="en-GH" sz="2000" dirty="0"/>
              <a:t>Agreements between State Parties to recognize each other's regulatory standards, qualifications, and certifications in a specific sector</a:t>
            </a:r>
            <a:r>
              <a:rPr lang="en-US" sz="2000" dirty="0"/>
              <a:t>.</a:t>
            </a:r>
          </a:p>
          <a:p>
            <a:pPr algn="just">
              <a:buFont typeface="Wingdings" panose="05000000000000000000" pitchFamily="2" charset="2"/>
              <a:buChar char="Ø"/>
            </a:pPr>
            <a:r>
              <a:rPr lang="en-US" sz="2000" dirty="0"/>
              <a:t>Under Trade in Services, an MRA facilitates the recognition among the State Parties for professionals who are </a:t>
            </a:r>
            <a:r>
              <a:rPr lang="en-US" sz="2000" i="1" dirty="0" err="1"/>
              <a:t>authorised</a:t>
            </a:r>
            <a:r>
              <a:rPr lang="en-US" sz="2000" i="1" dirty="0"/>
              <a:t>, licensed </a:t>
            </a:r>
            <a:r>
              <a:rPr lang="en-US" sz="2000" dirty="0"/>
              <a:t>or </a:t>
            </a:r>
            <a:r>
              <a:rPr lang="en-US" sz="2000" i="1" dirty="0"/>
              <a:t>certified</a:t>
            </a:r>
            <a:r>
              <a:rPr lang="en-US" sz="2000" dirty="0"/>
              <a:t> by the respective authorities within the framework of the MRA.</a:t>
            </a:r>
          </a:p>
          <a:p>
            <a:pPr algn="just">
              <a:buFont typeface="Wingdings" panose="05000000000000000000" pitchFamily="2" charset="2"/>
              <a:buChar char="Ø"/>
            </a:pPr>
            <a:endParaRPr lang="en-US" sz="2000" dirty="0"/>
          </a:p>
          <a:p>
            <a:pPr marL="0" indent="0" algn="just">
              <a:buNone/>
            </a:pPr>
            <a:r>
              <a:rPr lang="en-US" sz="2000" b="1" dirty="0"/>
              <a:t>For the insurance industry</a:t>
            </a:r>
          </a:p>
          <a:p>
            <a:pPr algn="just">
              <a:buFont typeface="Wingdings" panose="05000000000000000000" pitchFamily="2" charset="2"/>
              <a:buChar char="Ø"/>
            </a:pPr>
            <a:r>
              <a:rPr lang="en-GH" sz="2000" dirty="0"/>
              <a:t>Essential for easing cross-border operations for insurers by recognizing certifications and professional qualifications of insurance providers across different African countries</a:t>
            </a:r>
            <a:r>
              <a:rPr lang="en-US" sz="2000" dirty="0"/>
              <a:t>.</a:t>
            </a:r>
          </a:p>
          <a:p>
            <a:pPr algn="just">
              <a:buFont typeface="Wingdings" panose="05000000000000000000" pitchFamily="2" charset="2"/>
              <a:buChar char="Ø"/>
            </a:pPr>
            <a:r>
              <a:rPr lang="en-US" sz="2000" dirty="0">
                <a:cs typeface="Times New Roman" panose="02020603050405020304" pitchFamily="18" charset="0"/>
              </a:rPr>
              <a:t>MRAs are not expected to override local laws. Instead, the agreements are applicable only in accordance with prevailing laws and regulations of the host country.</a:t>
            </a:r>
            <a:endParaRPr lang="en-GB" sz="2000" dirty="0">
              <a:cs typeface="Times New Roman" panose="02020603050405020304" pitchFamily="18" charset="0"/>
            </a:endParaRPr>
          </a:p>
          <a:p>
            <a:pPr algn="just">
              <a:buFont typeface="Wingdings" panose="05000000000000000000" pitchFamily="2" charset="2"/>
              <a:buChar char="Ø"/>
            </a:pPr>
            <a:endParaRPr lang="en-US" sz="2000" dirty="0"/>
          </a:p>
          <a:p>
            <a:pPr algn="just">
              <a:buFont typeface="Wingdings" panose="05000000000000000000" pitchFamily="2" charset="2"/>
              <a:buChar char="Ø"/>
            </a:pPr>
            <a:endParaRPr lang="en-GH" sz="2000" dirty="0"/>
          </a:p>
          <a:p>
            <a:pPr marL="0" indent="0" algn="just">
              <a:buNone/>
            </a:pPr>
            <a:endParaRPr lang="en-GH" sz="2000" b="1" dirty="0"/>
          </a:p>
        </p:txBody>
      </p:sp>
      <p:pic>
        <p:nvPicPr>
          <p:cNvPr id="6" name="Picture 5">
            <a:extLst>
              <a:ext uri="{FF2B5EF4-FFF2-40B4-BE49-F238E27FC236}">
                <a16:creationId xmlns:a16="http://schemas.microsoft.com/office/drawing/2014/main" id="{3699E7E5-4F7E-DBC8-E2C8-003A15EC64C5}"/>
              </a:ext>
            </a:extLst>
          </p:cNvPr>
          <p:cNvPicPr>
            <a:picLocks noChangeAspect="1"/>
          </p:cNvPicPr>
          <p:nvPr/>
        </p:nvPicPr>
        <p:blipFill>
          <a:blip r:embed="rId2"/>
          <a:stretch>
            <a:fillRect/>
          </a:stretch>
        </p:blipFill>
        <p:spPr>
          <a:xfrm>
            <a:off x="7807898" y="2076875"/>
            <a:ext cx="4384102" cy="4384102"/>
          </a:xfrm>
          <a:prstGeom prst="rect">
            <a:avLst/>
          </a:prstGeom>
        </p:spPr>
      </p:pic>
    </p:spTree>
    <p:extLst>
      <p:ext uri="{BB962C8B-B14F-4D97-AF65-F5344CB8AC3E}">
        <p14:creationId xmlns:p14="http://schemas.microsoft.com/office/powerpoint/2010/main" val="917764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26609-9DC5-89BB-17F1-3BE52D7EE64A}"/>
              </a:ext>
            </a:extLst>
          </p:cNvPr>
          <p:cNvSpPr>
            <a:spLocks noGrp="1"/>
          </p:cNvSpPr>
          <p:nvPr>
            <p:ph type="title"/>
          </p:nvPr>
        </p:nvSpPr>
        <p:spPr/>
        <p:txBody>
          <a:bodyPr/>
          <a:lstStyle/>
          <a:p>
            <a:r>
              <a:rPr lang="en-US" b="1" dirty="0"/>
              <a:t>Mutual Recognition Agreements</a:t>
            </a:r>
            <a:endParaRPr lang="en-GH" b="1" dirty="0"/>
          </a:p>
        </p:txBody>
      </p:sp>
      <p:pic>
        <p:nvPicPr>
          <p:cNvPr id="5" name="Picture 4">
            <a:extLst>
              <a:ext uri="{FF2B5EF4-FFF2-40B4-BE49-F238E27FC236}">
                <a16:creationId xmlns:a16="http://schemas.microsoft.com/office/drawing/2014/main" id="{E398844A-804B-76B9-E21C-AAB5C9AA3CD1}"/>
              </a:ext>
            </a:extLst>
          </p:cNvPr>
          <p:cNvPicPr>
            <a:picLocks noChangeAspect="1"/>
          </p:cNvPicPr>
          <p:nvPr/>
        </p:nvPicPr>
        <p:blipFill>
          <a:blip r:embed="rId2"/>
          <a:stretch>
            <a:fillRect/>
          </a:stretch>
        </p:blipFill>
        <p:spPr>
          <a:xfrm>
            <a:off x="8025811" y="2074569"/>
            <a:ext cx="4166189" cy="4166189"/>
          </a:xfrm>
          <a:prstGeom prst="rect">
            <a:avLst/>
          </a:prstGeom>
        </p:spPr>
      </p:pic>
      <p:sp>
        <p:nvSpPr>
          <p:cNvPr id="6" name="Content Placeholder 2">
            <a:extLst>
              <a:ext uri="{FF2B5EF4-FFF2-40B4-BE49-F238E27FC236}">
                <a16:creationId xmlns:a16="http://schemas.microsoft.com/office/drawing/2014/main" id="{FE464051-1B08-4CB6-D711-C61FA2C2D765}"/>
              </a:ext>
            </a:extLst>
          </p:cNvPr>
          <p:cNvSpPr>
            <a:spLocks noGrp="1"/>
          </p:cNvSpPr>
          <p:nvPr>
            <p:ph idx="1"/>
          </p:nvPr>
        </p:nvSpPr>
        <p:spPr>
          <a:xfrm>
            <a:off x="348215" y="1871442"/>
            <a:ext cx="7635949" cy="5092885"/>
          </a:xfrm>
        </p:spPr>
        <p:txBody>
          <a:bodyPr>
            <a:normAutofit fontScale="47500" lnSpcReduction="20000"/>
          </a:bodyPr>
          <a:lstStyle/>
          <a:p>
            <a:pPr marL="0" lvl="0" indent="0" algn="just">
              <a:spcAft>
                <a:spcPts val="800"/>
              </a:spcAft>
              <a:buSzPts val="1000"/>
              <a:buNone/>
              <a:tabLst>
                <a:tab pos="457200" algn="l"/>
              </a:tabLst>
            </a:pPr>
            <a:r>
              <a:rPr lang="en-GH" sz="4000" b="1" dirty="0"/>
              <a:t>Benefits for the Insurance Sector</a:t>
            </a:r>
          </a:p>
          <a:p>
            <a:pPr marL="228600" lvl="1" algn="just">
              <a:spcBef>
                <a:spcPts val="1000"/>
              </a:spcBef>
              <a:spcAft>
                <a:spcPts val="800"/>
              </a:spcAft>
              <a:buSzPts val="1000"/>
              <a:buFont typeface="Wingdings" panose="05000000000000000000" pitchFamily="2" charset="2"/>
              <a:buChar char="Ø"/>
              <a:tabLst>
                <a:tab pos="914400" algn="l"/>
              </a:tabLst>
            </a:pPr>
            <a:r>
              <a:rPr lang="en-GH" sz="4000" b="1" dirty="0"/>
              <a:t>Simplified Market Access: </a:t>
            </a:r>
            <a:r>
              <a:rPr lang="en-GH" sz="4000" dirty="0"/>
              <a:t>Reduces regulatory barriers for insurance companies entering new African markets.</a:t>
            </a:r>
          </a:p>
          <a:p>
            <a:pPr marL="228600" lvl="1" algn="just">
              <a:spcBef>
                <a:spcPts val="1000"/>
              </a:spcBef>
              <a:spcAft>
                <a:spcPts val="800"/>
              </a:spcAft>
              <a:buSzPts val="1000"/>
              <a:buFont typeface="Wingdings" panose="05000000000000000000" pitchFamily="2" charset="2"/>
              <a:buChar char="Ø"/>
              <a:tabLst>
                <a:tab pos="914400" algn="l"/>
              </a:tabLst>
            </a:pPr>
            <a:r>
              <a:rPr lang="en-GH" sz="4000" b="1" dirty="0"/>
              <a:t>Increased Mobility: </a:t>
            </a:r>
            <a:r>
              <a:rPr lang="en-GH" sz="4000" dirty="0"/>
              <a:t>Facilitates the movement of skilled professionals in the insurance industry, boosting talent flow across borders.</a:t>
            </a:r>
            <a:endParaRPr lang="en-US" sz="4000" dirty="0"/>
          </a:p>
          <a:p>
            <a:pPr marL="228600" lvl="1" algn="just">
              <a:spcBef>
                <a:spcPts val="1000"/>
              </a:spcBef>
              <a:spcAft>
                <a:spcPts val="800"/>
              </a:spcAft>
              <a:buSzPts val="1000"/>
              <a:buFont typeface="Wingdings" panose="05000000000000000000" pitchFamily="2" charset="2"/>
              <a:buChar char="Ø"/>
              <a:tabLst>
                <a:tab pos="914400" algn="l"/>
              </a:tabLst>
            </a:pPr>
            <a:r>
              <a:rPr lang="en-GH" sz="4000" b="1" dirty="0"/>
              <a:t>Enhanced Service Quality: </a:t>
            </a:r>
            <a:r>
              <a:rPr lang="en-GH" sz="4000" dirty="0"/>
              <a:t>Promotes standardized professional qualifications and better regulation, ensuring higher quality services across the continent</a:t>
            </a:r>
            <a:endParaRPr lang="en-US" sz="4000" dirty="0"/>
          </a:p>
          <a:p>
            <a:pPr algn="just">
              <a:buFont typeface="Wingdings" panose="05000000000000000000" pitchFamily="2" charset="2"/>
              <a:buChar char="Ø"/>
            </a:pPr>
            <a:endParaRPr lang="en-GH" sz="4000" dirty="0"/>
          </a:p>
          <a:p>
            <a:pPr marL="0" indent="0" algn="just">
              <a:spcAft>
                <a:spcPts val="800"/>
              </a:spcAft>
              <a:buSzPts val="1000"/>
              <a:buNone/>
              <a:tabLst>
                <a:tab pos="457200" algn="l"/>
              </a:tabLst>
            </a:pPr>
            <a:r>
              <a:rPr lang="en-GH" sz="4000" b="1" dirty="0" err="1"/>
              <a:t>MRAs</a:t>
            </a:r>
            <a:r>
              <a:rPr lang="en-GH" sz="4000" b="1" dirty="0"/>
              <a:t> as a Catalyst for Action</a:t>
            </a:r>
          </a:p>
          <a:p>
            <a:pPr lvl="0">
              <a:lnSpc>
                <a:spcPct val="107000"/>
              </a:lnSpc>
              <a:spcAft>
                <a:spcPts val="800"/>
              </a:spcAft>
              <a:buSzPts val="1000"/>
              <a:buFont typeface="Wingdings" panose="05000000000000000000" pitchFamily="2" charset="2"/>
              <a:buChar char="Ø"/>
              <a:tabLst>
                <a:tab pos="457200" algn="l"/>
              </a:tabLst>
            </a:pPr>
            <a:r>
              <a:rPr lang="en-GH" sz="4000" kern="0" dirty="0">
                <a:effectLst/>
                <a:latin typeface="Times New Roman" panose="02020603050405020304" pitchFamily="18" charset="0"/>
                <a:ea typeface="Times New Roman" panose="02020603050405020304" pitchFamily="18" charset="0"/>
                <a:cs typeface="Times New Roman" panose="02020603050405020304" pitchFamily="18" charset="0"/>
              </a:rPr>
              <a:t>Complement the commitments made under the AfCFTA Protocol on Trade in Services by providing a legal framework for cooperation.</a:t>
            </a:r>
            <a:endParaRPr lang="en-GH" sz="40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SzPts val="1000"/>
              <a:buFont typeface="Wingdings" panose="05000000000000000000" pitchFamily="2" charset="2"/>
              <a:buChar char="Ø"/>
              <a:tabLst>
                <a:tab pos="457200" algn="l"/>
              </a:tabLst>
            </a:pPr>
            <a:r>
              <a:rPr lang="en-GH" sz="4000" kern="0" dirty="0">
                <a:effectLst/>
                <a:latin typeface="Times New Roman" panose="02020603050405020304" pitchFamily="18" charset="0"/>
                <a:ea typeface="Times New Roman" panose="02020603050405020304" pitchFamily="18" charset="0"/>
                <a:cs typeface="Times New Roman" panose="02020603050405020304" pitchFamily="18" charset="0"/>
              </a:rPr>
              <a:t>Support the insurance sector’s growth by reducing bureaucratic hurdles, thus promoting investment and competition in intra-African insurance services</a:t>
            </a:r>
            <a:r>
              <a:rPr lang="en-GH" sz="27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H" sz="27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endParaRPr lang="en-GH" sz="2000" b="1" dirty="0"/>
          </a:p>
        </p:txBody>
      </p:sp>
    </p:spTree>
    <p:extLst>
      <p:ext uri="{BB962C8B-B14F-4D97-AF65-F5344CB8AC3E}">
        <p14:creationId xmlns:p14="http://schemas.microsoft.com/office/powerpoint/2010/main" val="4167273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3E20-36FF-81E5-3DE6-8932EF0ACCF1}"/>
              </a:ext>
            </a:extLst>
          </p:cNvPr>
          <p:cNvSpPr>
            <a:spLocks noGrp="1"/>
          </p:cNvSpPr>
          <p:nvPr>
            <p:ph type="ctrTitle"/>
          </p:nvPr>
        </p:nvSpPr>
        <p:spPr>
          <a:xfrm>
            <a:off x="456634" y="3255666"/>
            <a:ext cx="11278732" cy="1999817"/>
          </a:xfrm>
        </p:spPr>
        <p:txBody>
          <a:bodyPr>
            <a:normAutofit/>
          </a:bodyPr>
          <a:lstStyle/>
          <a:p>
            <a:pPr>
              <a:lnSpc>
                <a:spcPct val="100000"/>
              </a:lnSpc>
            </a:pPr>
            <a:r>
              <a:rPr lang="en-US" b="1" dirty="0"/>
              <a:t>CHALLENGES AND OPPORTUNITIES</a:t>
            </a:r>
            <a:endParaRPr lang="en-GH" b="1" dirty="0"/>
          </a:p>
        </p:txBody>
      </p:sp>
    </p:spTree>
    <p:extLst>
      <p:ext uri="{BB962C8B-B14F-4D97-AF65-F5344CB8AC3E}">
        <p14:creationId xmlns:p14="http://schemas.microsoft.com/office/powerpoint/2010/main" val="356971135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9BE9E-9189-E27F-A0F7-CADB0C087273}"/>
              </a:ext>
            </a:extLst>
          </p:cNvPr>
          <p:cNvSpPr>
            <a:spLocks noGrp="1"/>
          </p:cNvSpPr>
          <p:nvPr>
            <p:ph type="title"/>
          </p:nvPr>
        </p:nvSpPr>
        <p:spPr>
          <a:xfrm>
            <a:off x="466061" y="311962"/>
            <a:ext cx="9773092" cy="1325563"/>
          </a:xfrm>
        </p:spPr>
        <p:txBody>
          <a:bodyPr>
            <a:normAutofit/>
          </a:bodyPr>
          <a:lstStyle/>
          <a:p>
            <a:r>
              <a:rPr lang="en-GB" sz="3800" b="1" dirty="0"/>
              <a:t>Challenges</a:t>
            </a:r>
          </a:p>
        </p:txBody>
      </p:sp>
      <p:sp>
        <p:nvSpPr>
          <p:cNvPr id="3" name="Content Placeholder 2">
            <a:extLst>
              <a:ext uri="{FF2B5EF4-FFF2-40B4-BE49-F238E27FC236}">
                <a16:creationId xmlns:a16="http://schemas.microsoft.com/office/drawing/2014/main" id="{DFC66088-5227-0709-CCF2-493AB784570B}"/>
              </a:ext>
            </a:extLst>
          </p:cNvPr>
          <p:cNvSpPr>
            <a:spLocks noGrp="1"/>
          </p:cNvSpPr>
          <p:nvPr>
            <p:ph idx="1"/>
          </p:nvPr>
        </p:nvSpPr>
        <p:spPr>
          <a:xfrm>
            <a:off x="232145" y="1637525"/>
            <a:ext cx="6923567" cy="5060987"/>
          </a:xfrm>
        </p:spPr>
        <p:txBody>
          <a:bodyPr>
            <a:noAutofit/>
          </a:bodyPr>
          <a:lstStyle/>
          <a:p>
            <a:pPr marL="0" indent="0" algn="just">
              <a:lnSpc>
                <a:spcPct val="100000"/>
              </a:lnSpc>
              <a:buNone/>
            </a:pPr>
            <a:r>
              <a:rPr lang="en-US" sz="1800" dirty="0">
                <a:latin typeface="+mj-lt"/>
              </a:rPr>
              <a:t>Total insurance penetration stood at only 2.78% in 2019, far below the global average of 7.23% (according to the African Insurance Organization). </a:t>
            </a:r>
          </a:p>
          <a:p>
            <a:pPr algn="just">
              <a:lnSpc>
                <a:spcPct val="100000"/>
              </a:lnSpc>
              <a:buFont typeface="Wingdings" panose="05000000000000000000" pitchFamily="2" charset="2"/>
              <a:buChar char="Ø"/>
            </a:pPr>
            <a:endParaRPr lang="en-US" sz="1800" b="1" dirty="0">
              <a:solidFill>
                <a:srgbClr val="000000"/>
              </a:solidFill>
              <a:latin typeface="Times New Roman" panose="02020603050405020304" pitchFamily="18" charset="0"/>
            </a:endParaRPr>
          </a:p>
          <a:p>
            <a:pPr algn="just">
              <a:lnSpc>
                <a:spcPct val="100000"/>
              </a:lnSpc>
              <a:buFont typeface="Wingdings" panose="05000000000000000000" pitchFamily="2" charset="2"/>
              <a:buChar char="Ø"/>
            </a:pPr>
            <a:r>
              <a:rPr lang="en-GH" sz="1800" b="1" dirty="0">
                <a:solidFill>
                  <a:srgbClr val="000000"/>
                </a:solidFill>
                <a:latin typeface="Times New Roman" panose="02020603050405020304" pitchFamily="18" charset="0"/>
              </a:rPr>
              <a:t>Current Landscape: </a:t>
            </a:r>
            <a:r>
              <a:rPr lang="en-GH" sz="1800" i="1" dirty="0">
                <a:solidFill>
                  <a:srgbClr val="000000"/>
                </a:solidFill>
                <a:latin typeface="Times New Roman" panose="02020603050405020304" pitchFamily="18" charset="0"/>
              </a:rPr>
              <a:t>Insurance regulation in Africa is fragmented, with each country having its own regulatory authority, standards, and licensing requirements. This creates barriers for cross-border insurance operations</a:t>
            </a:r>
            <a:r>
              <a:rPr lang="en-US" sz="1800" i="1" dirty="0">
                <a:solidFill>
                  <a:srgbClr val="000000"/>
                </a:solidFill>
                <a:latin typeface="Times New Roman" panose="02020603050405020304" pitchFamily="18" charset="0"/>
              </a:rPr>
              <a:t>.</a:t>
            </a:r>
          </a:p>
          <a:p>
            <a:pPr algn="just">
              <a:lnSpc>
                <a:spcPct val="100000"/>
              </a:lnSpc>
              <a:buFont typeface="Wingdings" panose="05000000000000000000" pitchFamily="2" charset="2"/>
              <a:buChar char="Ø"/>
            </a:pPr>
            <a:r>
              <a:rPr lang="en-GH" sz="1800" b="1" dirty="0">
                <a:solidFill>
                  <a:srgbClr val="000000"/>
                </a:solidFill>
                <a:latin typeface="Times New Roman" panose="02020603050405020304" pitchFamily="18" charset="0"/>
              </a:rPr>
              <a:t>Regulatory Divergence: </a:t>
            </a:r>
            <a:r>
              <a:rPr lang="en-GH" sz="1800" dirty="0">
                <a:solidFill>
                  <a:srgbClr val="000000"/>
                </a:solidFill>
                <a:latin typeface="Times New Roman" panose="02020603050405020304" pitchFamily="18" charset="0"/>
              </a:rPr>
              <a:t>Some states may be slow in aligning their national laws with AfCFTA standards.</a:t>
            </a:r>
            <a:endParaRPr lang="en-US" sz="1800" dirty="0">
              <a:solidFill>
                <a:srgbClr val="000000"/>
              </a:solidFill>
              <a:latin typeface="Times New Roman" panose="02020603050405020304" pitchFamily="18" charset="0"/>
            </a:endParaRPr>
          </a:p>
          <a:p>
            <a:pPr algn="just">
              <a:lnSpc>
                <a:spcPct val="100000"/>
              </a:lnSpc>
              <a:buFont typeface="Wingdings" panose="05000000000000000000" pitchFamily="2" charset="2"/>
              <a:buChar char="Ø"/>
            </a:pPr>
            <a:r>
              <a:rPr lang="en-GH" sz="1800" b="1" dirty="0">
                <a:solidFill>
                  <a:srgbClr val="000000"/>
                </a:solidFill>
                <a:latin typeface="Times New Roman" panose="02020603050405020304" pitchFamily="18" charset="0"/>
              </a:rPr>
              <a:t>Infrastructure and Technology Gaps: </a:t>
            </a:r>
            <a:r>
              <a:rPr lang="en-GH" sz="1800" dirty="0">
                <a:solidFill>
                  <a:srgbClr val="000000"/>
                </a:solidFill>
                <a:latin typeface="Times New Roman" panose="02020603050405020304" pitchFamily="18" charset="0"/>
              </a:rPr>
              <a:t>Limited access to digital infrastructure hinders the growth of modern insurance solutions, such as mobile-based products or digital claims processing.</a:t>
            </a:r>
            <a:endParaRPr lang="en-US" sz="1800" dirty="0">
              <a:solidFill>
                <a:srgbClr val="000000"/>
              </a:solidFill>
              <a:latin typeface="Times New Roman" panose="02020603050405020304" pitchFamily="18" charset="0"/>
            </a:endParaRPr>
          </a:p>
          <a:p>
            <a:pPr algn="just">
              <a:lnSpc>
                <a:spcPct val="100000"/>
              </a:lnSpc>
              <a:buFont typeface="Wingdings" panose="05000000000000000000" pitchFamily="2" charset="2"/>
              <a:buChar char="Ø"/>
            </a:pPr>
            <a:r>
              <a:rPr lang="en-GH" sz="1800" b="1" dirty="0">
                <a:solidFill>
                  <a:srgbClr val="000000"/>
                </a:solidFill>
                <a:latin typeface="Times New Roman" panose="02020603050405020304" pitchFamily="18" charset="0"/>
              </a:rPr>
              <a:t>Political and Economic Barriers: </a:t>
            </a:r>
            <a:r>
              <a:rPr lang="en-GH" sz="1800" dirty="0">
                <a:solidFill>
                  <a:srgbClr val="000000"/>
                </a:solidFill>
                <a:latin typeface="Times New Roman" panose="02020603050405020304" pitchFamily="18" charset="0"/>
              </a:rPr>
              <a:t>Political instability and economic imbalances across regions may slow the liberalization of insurance markets under AfCFTA.</a:t>
            </a:r>
          </a:p>
          <a:p>
            <a:pPr algn="just">
              <a:lnSpc>
                <a:spcPct val="100000"/>
              </a:lnSpc>
              <a:buFont typeface="Wingdings" panose="05000000000000000000" pitchFamily="2" charset="2"/>
              <a:buChar char="Ø"/>
            </a:pPr>
            <a:endParaRPr lang="en-GH"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0000"/>
              </a:lnSpc>
              <a:buFont typeface="Wingdings" panose="05000000000000000000" pitchFamily="2" charset="2"/>
              <a:buChar char="Ø"/>
            </a:pPr>
            <a:endParaRPr lang="en-US" sz="2000" dirty="0">
              <a:ln>
                <a:noFill/>
              </a:ln>
              <a:solidFill>
                <a:srgbClr val="000000"/>
              </a:solidFill>
              <a:effectLst/>
              <a:latin typeface="Times New Roman" panose="02020603050405020304" pitchFamily="18" charset="0"/>
              <a:ea typeface="Arial Unicode MS"/>
            </a:endParaRPr>
          </a:p>
        </p:txBody>
      </p:sp>
      <p:pic>
        <p:nvPicPr>
          <p:cNvPr id="7" name="Picture 6">
            <a:extLst>
              <a:ext uri="{FF2B5EF4-FFF2-40B4-BE49-F238E27FC236}">
                <a16:creationId xmlns:a16="http://schemas.microsoft.com/office/drawing/2014/main" id="{6873CFF6-DE2A-6E8C-19F5-6769ED7BB606}"/>
              </a:ext>
            </a:extLst>
          </p:cNvPr>
          <p:cNvPicPr>
            <a:picLocks noChangeAspect="1"/>
          </p:cNvPicPr>
          <p:nvPr/>
        </p:nvPicPr>
        <p:blipFill>
          <a:blip r:embed="rId2"/>
          <a:stretch>
            <a:fillRect/>
          </a:stretch>
        </p:blipFill>
        <p:spPr>
          <a:xfrm>
            <a:off x="7155712" y="1637525"/>
            <a:ext cx="4876800" cy="4876800"/>
          </a:xfrm>
          <a:prstGeom prst="rect">
            <a:avLst/>
          </a:prstGeom>
        </p:spPr>
      </p:pic>
    </p:spTree>
    <p:extLst>
      <p:ext uri="{BB962C8B-B14F-4D97-AF65-F5344CB8AC3E}">
        <p14:creationId xmlns:p14="http://schemas.microsoft.com/office/powerpoint/2010/main" val="3870521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9BE9E-9189-E27F-A0F7-CADB0C087273}"/>
              </a:ext>
            </a:extLst>
          </p:cNvPr>
          <p:cNvSpPr>
            <a:spLocks noGrp="1"/>
          </p:cNvSpPr>
          <p:nvPr>
            <p:ph type="title"/>
          </p:nvPr>
        </p:nvSpPr>
        <p:spPr>
          <a:xfrm>
            <a:off x="466061" y="311962"/>
            <a:ext cx="9773092" cy="1325563"/>
          </a:xfrm>
        </p:spPr>
        <p:txBody>
          <a:bodyPr>
            <a:normAutofit/>
          </a:bodyPr>
          <a:lstStyle/>
          <a:p>
            <a:r>
              <a:rPr lang="en-GB" sz="3800" b="1" dirty="0"/>
              <a:t>Opportunities under the AfCFTA</a:t>
            </a:r>
          </a:p>
        </p:txBody>
      </p:sp>
      <p:sp>
        <p:nvSpPr>
          <p:cNvPr id="3" name="Content Placeholder 2">
            <a:extLst>
              <a:ext uri="{FF2B5EF4-FFF2-40B4-BE49-F238E27FC236}">
                <a16:creationId xmlns:a16="http://schemas.microsoft.com/office/drawing/2014/main" id="{DFC66088-5227-0709-CCF2-493AB784570B}"/>
              </a:ext>
            </a:extLst>
          </p:cNvPr>
          <p:cNvSpPr>
            <a:spLocks noGrp="1"/>
          </p:cNvSpPr>
          <p:nvPr>
            <p:ph idx="1"/>
          </p:nvPr>
        </p:nvSpPr>
        <p:spPr>
          <a:xfrm>
            <a:off x="466062" y="1761829"/>
            <a:ext cx="6455734" cy="4914809"/>
          </a:xfrm>
        </p:spPr>
        <p:txBody>
          <a:bodyPr>
            <a:noAutofit/>
          </a:bodyPr>
          <a:lstStyle/>
          <a:p>
            <a:pPr marL="0" indent="0">
              <a:buNone/>
              <a:defRPr/>
            </a:pPr>
            <a:r>
              <a:rPr lang="en-US" sz="2000" dirty="0">
                <a:latin typeface="+mj-lt"/>
              </a:rPr>
              <a:t>The Insurance sector in Africa is usually referred to as a “sleeping giant” but it is yet to develop to its potential.</a:t>
            </a:r>
          </a:p>
          <a:p>
            <a:pPr marL="0" indent="0">
              <a:buNone/>
              <a:defRPr/>
            </a:pPr>
            <a:endParaRPr lang="en-US" sz="2000" b="1" kern="100" dirty="0">
              <a:effectLst/>
              <a:latin typeface="+mj-lt"/>
              <a:ea typeface="Aptos" panose="020B0004020202020204" pitchFamily="34" charset="0"/>
              <a:cs typeface="Times New Roman" panose="02020603050405020304" pitchFamily="18" charset="0"/>
            </a:endParaRPr>
          </a:p>
          <a:p>
            <a:pPr marL="0" indent="0">
              <a:buNone/>
              <a:defRPr/>
            </a:pPr>
            <a:r>
              <a:rPr lang="en-GH" sz="2000" b="1" dirty="0">
                <a:latin typeface="+mj-lt"/>
              </a:rPr>
              <a:t>Regional Market Expansion: </a:t>
            </a:r>
            <a:r>
              <a:rPr lang="en-US" sz="2000" dirty="0">
                <a:latin typeface="+mj-lt"/>
              </a:rPr>
              <a:t>The AfCFTA creates a vast, integrated market, offering insurers opportunities to develop new products and reach previously unserved populations.</a:t>
            </a:r>
          </a:p>
          <a:p>
            <a:pPr marL="0" indent="0">
              <a:buNone/>
              <a:defRPr/>
            </a:pPr>
            <a:r>
              <a:rPr lang="en-GH" sz="2000" b="1" dirty="0">
                <a:latin typeface="+mj-lt"/>
              </a:rPr>
              <a:t>Innovation in Digital Insurance: </a:t>
            </a:r>
            <a:r>
              <a:rPr lang="en-GH" sz="2000" dirty="0">
                <a:latin typeface="+mj-lt"/>
              </a:rPr>
              <a:t>The Protocol facilitates the growth of digital and mobile-based insurance products, making it easier to reach remote areas and lower-income groups.</a:t>
            </a:r>
            <a:endParaRPr lang="en-US" sz="2000" dirty="0">
              <a:latin typeface="+mj-lt"/>
            </a:endParaRPr>
          </a:p>
          <a:p>
            <a:pPr marL="0" indent="0">
              <a:buNone/>
              <a:defRPr/>
            </a:pPr>
            <a:r>
              <a:rPr lang="en-GH" sz="2000" b="1" dirty="0">
                <a:latin typeface="+mj-lt"/>
              </a:rPr>
              <a:t>Cross-Border Insurance: </a:t>
            </a:r>
            <a:r>
              <a:rPr lang="en-GH" sz="2000" dirty="0">
                <a:latin typeface="+mj-lt"/>
              </a:rPr>
              <a:t>Insurance companies can create products that cover risks across borders, such as trade-related insurance, health insurance for expatriates, and regional vehicle insurance policies</a:t>
            </a:r>
            <a:endParaRPr lang="en-US" sz="2000" dirty="0">
              <a:latin typeface="+mj-lt"/>
            </a:endParaRPr>
          </a:p>
        </p:txBody>
      </p:sp>
      <p:pic>
        <p:nvPicPr>
          <p:cNvPr id="5" name="Picture 4">
            <a:extLst>
              <a:ext uri="{FF2B5EF4-FFF2-40B4-BE49-F238E27FC236}">
                <a16:creationId xmlns:a16="http://schemas.microsoft.com/office/drawing/2014/main" id="{075883D5-3CE6-3F85-22C1-D0AA7263A71F}"/>
              </a:ext>
            </a:extLst>
          </p:cNvPr>
          <p:cNvPicPr>
            <a:picLocks noChangeAspect="1"/>
          </p:cNvPicPr>
          <p:nvPr/>
        </p:nvPicPr>
        <p:blipFill>
          <a:blip r:embed="rId2"/>
          <a:stretch>
            <a:fillRect/>
          </a:stretch>
        </p:blipFill>
        <p:spPr>
          <a:xfrm>
            <a:off x="7495953" y="1761829"/>
            <a:ext cx="4876800" cy="4876800"/>
          </a:xfrm>
          <a:prstGeom prst="rect">
            <a:avLst/>
          </a:prstGeom>
        </p:spPr>
      </p:pic>
    </p:spTree>
    <p:extLst>
      <p:ext uri="{BB962C8B-B14F-4D97-AF65-F5344CB8AC3E}">
        <p14:creationId xmlns:p14="http://schemas.microsoft.com/office/powerpoint/2010/main" val="1004686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65A1B-478C-9D36-5B1F-2B85CA814345}"/>
              </a:ext>
            </a:extLst>
          </p:cNvPr>
          <p:cNvSpPr>
            <a:spLocks noGrp="1"/>
          </p:cNvSpPr>
          <p:nvPr>
            <p:ph type="title"/>
          </p:nvPr>
        </p:nvSpPr>
        <p:spPr>
          <a:xfrm>
            <a:off x="466060" y="343859"/>
            <a:ext cx="10515600" cy="1325563"/>
          </a:xfrm>
        </p:spPr>
        <p:txBody>
          <a:bodyPr/>
          <a:lstStyle/>
          <a:p>
            <a:r>
              <a:rPr lang="en-US" b="1" dirty="0"/>
              <a:t>Expected Outcomes</a:t>
            </a:r>
            <a:endParaRPr lang="en-GH" b="1" dirty="0"/>
          </a:p>
        </p:txBody>
      </p:sp>
      <p:sp>
        <p:nvSpPr>
          <p:cNvPr id="3" name="Content Placeholder 2">
            <a:extLst>
              <a:ext uri="{FF2B5EF4-FFF2-40B4-BE49-F238E27FC236}">
                <a16:creationId xmlns:a16="http://schemas.microsoft.com/office/drawing/2014/main" id="{8AF93B95-9FAF-612E-CDD1-97E148E81372}"/>
              </a:ext>
            </a:extLst>
          </p:cNvPr>
          <p:cNvSpPr>
            <a:spLocks noGrp="1"/>
          </p:cNvSpPr>
          <p:nvPr>
            <p:ph idx="1"/>
          </p:nvPr>
        </p:nvSpPr>
        <p:spPr>
          <a:xfrm>
            <a:off x="295938" y="1669422"/>
            <a:ext cx="7114955" cy="4677883"/>
          </a:xfrm>
        </p:spPr>
        <p:txBody>
          <a:bodyPr>
            <a:normAutofit fontScale="25000" lnSpcReduction="20000"/>
          </a:bodyPr>
          <a:lstStyle/>
          <a:p>
            <a:pPr marL="0" indent="0" algn="just">
              <a:lnSpc>
                <a:spcPct val="120000"/>
              </a:lnSpc>
              <a:buNone/>
              <a:defRPr/>
            </a:pPr>
            <a:r>
              <a:rPr lang="en-US" sz="8000" b="1" dirty="0">
                <a:latin typeface="+mj-lt"/>
              </a:rPr>
              <a:t>Facilitating Trade in Goods: </a:t>
            </a:r>
            <a:r>
              <a:rPr lang="en-US" sz="8000" dirty="0">
                <a:latin typeface="+mj-lt"/>
              </a:rPr>
              <a:t>By providing risk mitigation for goods in transit, insurers help unlock the full potential of the free trade area, making it easier for businesses to trade safely and efficiently across the continent.</a:t>
            </a:r>
          </a:p>
          <a:p>
            <a:pPr marL="0" lvl="1" indent="0" algn="just">
              <a:lnSpc>
                <a:spcPct val="120000"/>
              </a:lnSpc>
              <a:spcBef>
                <a:spcPts val="1000"/>
              </a:spcBef>
              <a:spcAft>
                <a:spcPts val="800"/>
              </a:spcAft>
              <a:buSzPts val="1000"/>
              <a:buNone/>
              <a:tabLst>
                <a:tab pos="914400" algn="l"/>
              </a:tabLst>
              <a:defRPr/>
            </a:pPr>
            <a:r>
              <a:rPr lang="en-GH" sz="8000" b="1" dirty="0">
                <a:latin typeface="+mj-lt"/>
              </a:rPr>
              <a:t>Increased Market Access: </a:t>
            </a:r>
            <a:r>
              <a:rPr lang="en-GH" sz="8000" dirty="0">
                <a:latin typeface="+mj-lt"/>
              </a:rPr>
              <a:t>Insurance companies will be able to operate in multiple African countries without facing prohibitive regulatory barriers, expanding their customer base.</a:t>
            </a:r>
          </a:p>
          <a:p>
            <a:pPr marL="0" lvl="1" indent="0" algn="just">
              <a:lnSpc>
                <a:spcPct val="120000"/>
              </a:lnSpc>
              <a:spcBef>
                <a:spcPts val="1000"/>
              </a:spcBef>
              <a:spcAft>
                <a:spcPts val="800"/>
              </a:spcAft>
              <a:buSzPts val="1000"/>
              <a:buNone/>
              <a:tabLst>
                <a:tab pos="914400" algn="l"/>
              </a:tabLst>
              <a:defRPr/>
            </a:pPr>
            <a:r>
              <a:rPr lang="en-GH" sz="8000" b="1" dirty="0">
                <a:latin typeface="+mj-lt"/>
              </a:rPr>
              <a:t>Competitive Advantage: </a:t>
            </a:r>
            <a:r>
              <a:rPr lang="en-GH" sz="8000" dirty="0">
                <a:latin typeface="+mj-lt"/>
              </a:rPr>
              <a:t>African insurers can enhance their competitive edge by leveraging economies of scale and harmonized regulations across borders.</a:t>
            </a:r>
          </a:p>
          <a:p>
            <a:pPr marL="0" lvl="1" indent="0" algn="just">
              <a:lnSpc>
                <a:spcPct val="120000"/>
              </a:lnSpc>
              <a:spcBef>
                <a:spcPts val="1000"/>
              </a:spcBef>
              <a:spcAft>
                <a:spcPts val="800"/>
              </a:spcAft>
              <a:buSzPts val="1000"/>
              <a:buNone/>
              <a:tabLst>
                <a:tab pos="914400" algn="l"/>
              </a:tabLst>
              <a:defRPr/>
            </a:pPr>
            <a:r>
              <a:rPr lang="en-GH" sz="8000" b="1" dirty="0">
                <a:latin typeface="+mj-lt"/>
              </a:rPr>
              <a:t>New Product Development: </a:t>
            </a:r>
            <a:r>
              <a:rPr lang="en-GH" sz="8000" dirty="0">
                <a:latin typeface="+mj-lt"/>
              </a:rPr>
              <a:t>Liberalized markets create opportunities for insurers to develop innovative products tailored to the needs of diverse African markets, such as agriculture insurance or micro-insurance.</a:t>
            </a:r>
          </a:p>
          <a:p>
            <a:endParaRPr lang="en-GH" dirty="0"/>
          </a:p>
        </p:txBody>
      </p:sp>
      <p:pic>
        <p:nvPicPr>
          <p:cNvPr id="5" name="Picture 4">
            <a:extLst>
              <a:ext uri="{FF2B5EF4-FFF2-40B4-BE49-F238E27FC236}">
                <a16:creationId xmlns:a16="http://schemas.microsoft.com/office/drawing/2014/main" id="{FD1B9F15-681D-0154-597C-5E3A598F4A0C}"/>
              </a:ext>
            </a:extLst>
          </p:cNvPr>
          <p:cNvPicPr>
            <a:picLocks noChangeAspect="1"/>
          </p:cNvPicPr>
          <p:nvPr/>
        </p:nvPicPr>
        <p:blipFill>
          <a:blip r:embed="rId2"/>
          <a:stretch>
            <a:fillRect/>
          </a:stretch>
        </p:blipFill>
        <p:spPr>
          <a:xfrm>
            <a:off x="7410893" y="1836257"/>
            <a:ext cx="4876800" cy="4876800"/>
          </a:xfrm>
          <a:prstGeom prst="rect">
            <a:avLst/>
          </a:prstGeom>
        </p:spPr>
      </p:pic>
    </p:spTree>
    <p:extLst>
      <p:ext uri="{BB962C8B-B14F-4D97-AF65-F5344CB8AC3E}">
        <p14:creationId xmlns:p14="http://schemas.microsoft.com/office/powerpoint/2010/main" val="124820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7770" y="2601090"/>
            <a:ext cx="9144000" cy="1999817"/>
          </a:xfrm>
        </p:spPr>
        <p:txBody>
          <a:bodyPr>
            <a:normAutofit/>
          </a:bodyPr>
          <a:lstStyle/>
          <a:p>
            <a:r>
              <a:rPr lang="en-US" altLang="en-GB" b="1" dirty="0">
                <a:solidFill>
                  <a:schemeClr val="bg1"/>
                </a:solidFill>
              </a:rPr>
              <a:t>CONCLUSION</a:t>
            </a:r>
          </a:p>
        </p:txBody>
      </p:sp>
    </p:spTree>
    <p:extLst>
      <p:ext uri="{BB962C8B-B14F-4D97-AF65-F5344CB8AC3E}">
        <p14:creationId xmlns:p14="http://schemas.microsoft.com/office/powerpoint/2010/main" val="311693627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E30C7-8351-483B-82D4-7C3FE7731E2D}"/>
              </a:ext>
            </a:extLst>
          </p:cNvPr>
          <p:cNvSpPr>
            <a:spLocks noGrp="1"/>
          </p:cNvSpPr>
          <p:nvPr>
            <p:ph type="title"/>
          </p:nvPr>
        </p:nvSpPr>
        <p:spPr>
          <a:xfrm>
            <a:off x="201243" y="314324"/>
            <a:ext cx="10515600" cy="1325563"/>
          </a:xfrm>
        </p:spPr>
        <p:txBody>
          <a:bodyPr/>
          <a:lstStyle/>
          <a:p>
            <a:r>
              <a:rPr lang="en-US" b="1" dirty="0"/>
              <a:t>Way Forward </a:t>
            </a:r>
            <a:endParaRPr lang="en-GH" b="1" dirty="0"/>
          </a:p>
        </p:txBody>
      </p:sp>
      <p:sp>
        <p:nvSpPr>
          <p:cNvPr id="3" name="Content Placeholder 2">
            <a:extLst>
              <a:ext uri="{FF2B5EF4-FFF2-40B4-BE49-F238E27FC236}">
                <a16:creationId xmlns:a16="http://schemas.microsoft.com/office/drawing/2014/main" id="{08D53749-2747-4871-A2CA-17D9116F86E1}"/>
              </a:ext>
            </a:extLst>
          </p:cNvPr>
          <p:cNvSpPr>
            <a:spLocks noGrp="1"/>
          </p:cNvSpPr>
          <p:nvPr>
            <p:ph idx="1"/>
          </p:nvPr>
        </p:nvSpPr>
        <p:spPr>
          <a:xfrm>
            <a:off x="307568" y="1690798"/>
            <a:ext cx="7007632" cy="4852988"/>
          </a:xfrm>
        </p:spPr>
        <p:txBody>
          <a:bodyPr>
            <a:normAutofit/>
          </a:bodyPr>
          <a:lstStyle/>
          <a:p>
            <a:pPr algn="just">
              <a:lnSpc>
                <a:spcPct val="100000"/>
              </a:lnSpc>
              <a:buFont typeface="Wingdings" panose="05000000000000000000" pitchFamily="2" charset="2"/>
              <a:buChar char="Ø"/>
            </a:pPr>
            <a:r>
              <a:rPr lang="en-US" sz="2000" b="1" dirty="0">
                <a:latin typeface="+mj-lt"/>
              </a:rPr>
              <a:t>Bridging the Gap: </a:t>
            </a:r>
            <a:r>
              <a:rPr lang="en-GH" sz="2000" dirty="0">
                <a:latin typeface="+mj-lt"/>
              </a:rPr>
              <a:t>To realize the full potential of </a:t>
            </a:r>
            <a:r>
              <a:rPr lang="en-GH" sz="2000" dirty="0" err="1">
                <a:latin typeface="+mj-lt"/>
              </a:rPr>
              <a:t>AfCFTA’s</a:t>
            </a:r>
            <a:r>
              <a:rPr lang="en-GH" sz="2000" dirty="0">
                <a:latin typeface="+mj-lt"/>
              </a:rPr>
              <a:t> insurance commitments, </a:t>
            </a:r>
            <a:r>
              <a:rPr lang="en-US" sz="2000" dirty="0">
                <a:latin typeface="+mj-lt"/>
              </a:rPr>
              <a:t>State Parties </a:t>
            </a:r>
            <a:r>
              <a:rPr lang="en-GH" sz="2000" dirty="0">
                <a:latin typeface="+mj-lt"/>
              </a:rPr>
              <a:t>must bridge the gap between policy and practical implementation by</a:t>
            </a:r>
            <a:r>
              <a:rPr lang="en-US" sz="2000" dirty="0">
                <a:latin typeface="+mj-lt"/>
              </a:rPr>
              <a:t> specifically </a:t>
            </a:r>
            <a:r>
              <a:rPr lang="en-GH" sz="2000" dirty="0">
                <a:latin typeface="+mj-lt"/>
              </a:rPr>
              <a:t>addressing regulatory</a:t>
            </a:r>
            <a:r>
              <a:rPr lang="en-US" sz="2000" dirty="0">
                <a:latin typeface="+mj-lt"/>
              </a:rPr>
              <a:t> </a:t>
            </a:r>
            <a:r>
              <a:rPr lang="en-GH" sz="2000" dirty="0">
                <a:latin typeface="+mj-lt"/>
              </a:rPr>
              <a:t>challenges.</a:t>
            </a:r>
          </a:p>
          <a:p>
            <a:pPr marL="0" indent="0" algn="just">
              <a:lnSpc>
                <a:spcPct val="100000"/>
              </a:lnSpc>
              <a:buNone/>
            </a:pPr>
            <a:endParaRPr lang="en-US" sz="2000" b="1" dirty="0">
              <a:latin typeface="+mj-lt"/>
            </a:endParaRPr>
          </a:p>
          <a:p>
            <a:pPr algn="just">
              <a:lnSpc>
                <a:spcPct val="100000"/>
              </a:lnSpc>
              <a:buFont typeface="Wingdings" panose="05000000000000000000" pitchFamily="2" charset="2"/>
              <a:buChar char="Ø"/>
            </a:pPr>
            <a:r>
              <a:rPr lang="en-GH" sz="2000" b="1" dirty="0">
                <a:latin typeface="+mj-lt"/>
              </a:rPr>
              <a:t>Engagement and Collaboration: </a:t>
            </a:r>
            <a:r>
              <a:rPr lang="en-GH" sz="2000" dirty="0">
                <a:latin typeface="+mj-lt"/>
              </a:rPr>
              <a:t>It is critical for governments, insurers, and regional organizations to engage in dialogue and collaboration to ensure smooth implementation of the Protocol’s provisions</a:t>
            </a:r>
            <a:r>
              <a:rPr lang="en-US" sz="2000" dirty="0">
                <a:latin typeface="+mj-lt"/>
              </a:rPr>
              <a:t>.</a:t>
            </a:r>
          </a:p>
          <a:p>
            <a:pPr algn="just">
              <a:lnSpc>
                <a:spcPct val="100000"/>
              </a:lnSpc>
              <a:buFont typeface="Wingdings" panose="05000000000000000000" pitchFamily="2" charset="2"/>
              <a:buChar char="Ø"/>
            </a:pPr>
            <a:endParaRPr lang="en-US" sz="2000" dirty="0">
              <a:latin typeface="+mj-lt"/>
            </a:endParaRPr>
          </a:p>
          <a:p>
            <a:pPr algn="just">
              <a:lnSpc>
                <a:spcPct val="100000"/>
              </a:lnSpc>
              <a:buFont typeface="Wingdings" panose="05000000000000000000" pitchFamily="2" charset="2"/>
              <a:buChar char="Ø"/>
            </a:pPr>
            <a:r>
              <a:rPr lang="en-US" sz="2000" b="1" dirty="0">
                <a:latin typeface="+mj-lt"/>
              </a:rPr>
              <a:t>Participation in the GTI on Services: </a:t>
            </a:r>
            <a:r>
              <a:rPr lang="en-US" sz="2000" dirty="0">
                <a:latin typeface="+mj-lt"/>
              </a:rPr>
              <a:t>Stakeholders are encouraged to actively engage with the GTI on Services to capitalize on new market opportunities.</a:t>
            </a:r>
          </a:p>
          <a:p>
            <a:pPr marL="0" indent="0">
              <a:buNone/>
            </a:pPr>
            <a:endParaRPr lang="en-US" sz="2000" dirty="0">
              <a:latin typeface="+mj-lt"/>
            </a:endParaRPr>
          </a:p>
          <a:p>
            <a:pPr marL="0" indent="0">
              <a:buNone/>
            </a:pPr>
            <a:endParaRPr lang="en-US" sz="2000" dirty="0">
              <a:latin typeface="+mj-lt"/>
            </a:endParaRPr>
          </a:p>
        </p:txBody>
      </p:sp>
      <p:pic>
        <p:nvPicPr>
          <p:cNvPr id="5" name="Picture 4">
            <a:extLst>
              <a:ext uri="{FF2B5EF4-FFF2-40B4-BE49-F238E27FC236}">
                <a16:creationId xmlns:a16="http://schemas.microsoft.com/office/drawing/2014/main" id="{31B8E954-2345-35BC-736F-3DDFEDE89077}"/>
              </a:ext>
            </a:extLst>
          </p:cNvPr>
          <p:cNvPicPr>
            <a:picLocks noChangeAspect="1"/>
          </p:cNvPicPr>
          <p:nvPr/>
        </p:nvPicPr>
        <p:blipFill>
          <a:blip r:embed="rId2"/>
          <a:stretch>
            <a:fillRect/>
          </a:stretch>
        </p:blipFill>
        <p:spPr>
          <a:xfrm>
            <a:off x="7315200" y="1569963"/>
            <a:ext cx="4876800" cy="4876800"/>
          </a:xfrm>
          <a:prstGeom prst="rect">
            <a:avLst/>
          </a:prstGeom>
        </p:spPr>
      </p:pic>
      <p:sp>
        <p:nvSpPr>
          <p:cNvPr id="6" name="Content Placeholder 2">
            <a:extLst>
              <a:ext uri="{FF2B5EF4-FFF2-40B4-BE49-F238E27FC236}">
                <a16:creationId xmlns:a16="http://schemas.microsoft.com/office/drawing/2014/main" id="{F381F79A-B1F6-97B2-7196-64D9CD22CE25}"/>
              </a:ext>
            </a:extLst>
          </p:cNvPr>
          <p:cNvSpPr txBox="1">
            <a:spLocks/>
          </p:cNvSpPr>
          <p:nvPr/>
        </p:nvSpPr>
        <p:spPr>
          <a:xfrm>
            <a:off x="295938" y="1669422"/>
            <a:ext cx="7114955" cy="4677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defRPr/>
            </a:pPr>
            <a:endParaRPr lang="en-GH" sz="8000" dirty="0">
              <a:latin typeface="+mj-lt"/>
            </a:endParaRPr>
          </a:p>
          <a:p>
            <a:endParaRPr lang="en-GH" dirty="0"/>
          </a:p>
        </p:txBody>
      </p:sp>
    </p:spTree>
    <p:extLst>
      <p:ext uri="{BB962C8B-B14F-4D97-AF65-F5344CB8AC3E}">
        <p14:creationId xmlns:p14="http://schemas.microsoft.com/office/powerpoint/2010/main" val="1337316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99AF3-89C1-B3C2-57A5-0E05BDD9235A}"/>
              </a:ext>
            </a:extLst>
          </p:cNvPr>
          <p:cNvSpPr>
            <a:spLocks noGrp="1"/>
          </p:cNvSpPr>
          <p:nvPr>
            <p:ph type="title"/>
          </p:nvPr>
        </p:nvSpPr>
        <p:spPr/>
        <p:txBody>
          <a:bodyPr/>
          <a:lstStyle/>
          <a:p>
            <a:r>
              <a:rPr lang="en-US" b="1" dirty="0"/>
              <a:t>Conclusion</a:t>
            </a:r>
            <a:endParaRPr lang="en-GH" b="1" dirty="0"/>
          </a:p>
        </p:txBody>
      </p:sp>
      <p:sp>
        <p:nvSpPr>
          <p:cNvPr id="3" name="Content Placeholder 2">
            <a:extLst>
              <a:ext uri="{FF2B5EF4-FFF2-40B4-BE49-F238E27FC236}">
                <a16:creationId xmlns:a16="http://schemas.microsoft.com/office/drawing/2014/main" id="{54E45D37-F04F-CC11-600C-1B8D060FADC1}"/>
              </a:ext>
            </a:extLst>
          </p:cNvPr>
          <p:cNvSpPr>
            <a:spLocks noGrp="1"/>
          </p:cNvSpPr>
          <p:nvPr>
            <p:ph idx="1"/>
          </p:nvPr>
        </p:nvSpPr>
        <p:spPr>
          <a:xfrm>
            <a:off x="0" y="1690688"/>
            <a:ext cx="7389628" cy="4670314"/>
          </a:xfrm>
        </p:spPr>
        <p:txBody>
          <a:bodyPr>
            <a:normAutofit fontScale="92500" lnSpcReduction="20000"/>
          </a:bodyPr>
          <a:lstStyle/>
          <a:p>
            <a:pPr marL="457200" lvl="1" indent="0" algn="just">
              <a:lnSpc>
                <a:spcPct val="107000"/>
              </a:lnSpc>
              <a:spcAft>
                <a:spcPts val="800"/>
              </a:spcAft>
              <a:buSzPct val="100000"/>
              <a:buNone/>
              <a:tabLst>
                <a:tab pos="914400" algn="l"/>
              </a:tabLst>
            </a:pPr>
            <a:endParaRPr lang="en-US" sz="2200" kern="100" dirty="0">
              <a:latin typeface="+mj-lt"/>
              <a:cs typeface="Times New Roman" panose="02020603050405020304" pitchFamily="18" charset="0"/>
            </a:endParaRPr>
          </a:p>
          <a:p>
            <a:pPr lvl="1" algn="just">
              <a:lnSpc>
                <a:spcPct val="107000"/>
              </a:lnSpc>
              <a:spcAft>
                <a:spcPts val="800"/>
              </a:spcAft>
              <a:buSzPct val="100000"/>
              <a:buFont typeface="Wingdings" panose="05000000000000000000" pitchFamily="2" charset="2"/>
              <a:buChar char="Ø"/>
              <a:tabLst>
                <a:tab pos="914400" algn="l"/>
              </a:tabLst>
            </a:pPr>
            <a:r>
              <a:rPr lang="en-GH" sz="2200" kern="100" dirty="0">
                <a:latin typeface="+mj-lt"/>
                <a:cs typeface="Times New Roman" panose="02020603050405020304" pitchFamily="18" charset="0"/>
              </a:rPr>
              <a:t>AfCFTA has the potential to transform the insurance industry in Africa, facilitating growth, innovation, and increased competitiveness.</a:t>
            </a:r>
            <a:endParaRPr lang="en-US" sz="2200" kern="100" dirty="0">
              <a:latin typeface="+mj-lt"/>
              <a:cs typeface="Times New Roman" panose="02020603050405020304" pitchFamily="18" charset="0"/>
            </a:endParaRPr>
          </a:p>
          <a:p>
            <a:pPr marL="457200" lvl="1" indent="0" algn="just">
              <a:lnSpc>
                <a:spcPct val="107000"/>
              </a:lnSpc>
              <a:spcAft>
                <a:spcPts val="800"/>
              </a:spcAft>
              <a:buSzPct val="100000"/>
              <a:buNone/>
              <a:tabLst>
                <a:tab pos="914400" algn="l"/>
              </a:tabLst>
            </a:pPr>
            <a:endParaRPr lang="en-US" sz="2200" kern="100" dirty="0">
              <a:latin typeface="+mj-lt"/>
              <a:cs typeface="Times New Roman" panose="02020603050405020304" pitchFamily="18" charset="0"/>
            </a:endParaRPr>
          </a:p>
          <a:p>
            <a:pPr lvl="1" algn="just">
              <a:lnSpc>
                <a:spcPct val="107000"/>
              </a:lnSpc>
              <a:spcAft>
                <a:spcPts val="800"/>
              </a:spcAft>
              <a:buSzPct val="100000"/>
              <a:buFont typeface="Wingdings" panose="05000000000000000000" pitchFamily="2" charset="2"/>
              <a:buChar char="Ø"/>
              <a:tabLst>
                <a:tab pos="914400" algn="l"/>
              </a:tabLst>
            </a:pPr>
            <a:r>
              <a:rPr lang="en-US" sz="2200" kern="100" dirty="0">
                <a:latin typeface="+mj-lt"/>
                <a:cs typeface="Times New Roman" panose="02020603050405020304" pitchFamily="18" charset="0"/>
              </a:rPr>
              <a:t>The </a:t>
            </a:r>
            <a:r>
              <a:rPr lang="en-GH" sz="2200" kern="100" dirty="0">
                <a:latin typeface="+mj-lt"/>
                <a:cs typeface="Times New Roman" panose="02020603050405020304" pitchFamily="18" charset="0"/>
              </a:rPr>
              <a:t>AfCFTA </a:t>
            </a:r>
            <a:r>
              <a:rPr lang="en-US" sz="2200" kern="100" dirty="0">
                <a:latin typeface="+mj-lt"/>
                <a:cs typeface="Times New Roman" panose="02020603050405020304" pitchFamily="18" charset="0"/>
              </a:rPr>
              <a:t>Protocol on Trade in Services </a:t>
            </a:r>
            <a:r>
              <a:rPr lang="en-GH" sz="2200" kern="100" dirty="0">
                <a:latin typeface="+mj-lt"/>
                <a:cs typeface="Times New Roman" panose="02020603050405020304" pitchFamily="18" charset="0"/>
              </a:rPr>
              <a:t>encourages coherent policies across</a:t>
            </a:r>
            <a:r>
              <a:rPr lang="en-US" sz="2200" kern="100" dirty="0">
                <a:latin typeface="+mj-lt"/>
                <a:cs typeface="Times New Roman" panose="02020603050405020304" pitchFamily="18" charset="0"/>
              </a:rPr>
              <a:t> State Parties through </a:t>
            </a:r>
            <a:r>
              <a:rPr lang="en-US" sz="2200" i="1" kern="100" dirty="0">
                <a:latin typeface="+mj-lt"/>
                <a:cs typeface="Times New Roman" panose="02020603050405020304" pitchFamily="18" charset="0"/>
              </a:rPr>
              <a:t>the regulatory frameworks</a:t>
            </a:r>
            <a:r>
              <a:rPr lang="en-GH" sz="2200" i="1" kern="100" dirty="0">
                <a:latin typeface="+mj-lt"/>
                <a:cs typeface="Times New Roman" panose="02020603050405020304" pitchFamily="18" charset="0"/>
              </a:rPr>
              <a:t>, </a:t>
            </a:r>
            <a:r>
              <a:rPr lang="en-US" sz="2200" kern="100" dirty="0">
                <a:latin typeface="+mj-lt"/>
                <a:cs typeface="Times New Roman" panose="02020603050405020304" pitchFamily="18" charset="0"/>
              </a:rPr>
              <a:t>to reduce</a:t>
            </a:r>
            <a:r>
              <a:rPr lang="en-GH" sz="2200" kern="100" dirty="0">
                <a:latin typeface="+mj-lt"/>
                <a:cs typeface="Times New Roman" panose="02020603050405020304" pitchFamily="18" charset="0"/>
              </a:rPr>
              <a:t> discrepancies in regulatory practices that hinder cross-border operations.</a:t>
            </a:r>
            <a:r>
              <a:rPr lang="en-US" sz="2200" kern="100" dirty="0">
                <a:latin typeface="+mj-lt"/>
                <a:cs typeface="Times New Roman" panose="02020603050405020304" pitchFamily="18" charset="0"/>
              </a:rPr>
              <a:t> </a:t>
            </a:r>
          </a:p>
          <a:p>
            <a:pPr marL="457200" lvl="1" indent="0" algn="just">
              <a:lnSpc>
                <a:spcPct val="107000"/>
              </a:lnSpc>
              <a:spcAft>
                <a:spcPts val="800"/>
              </a:spcAft>
              <a:buSzPct val="100000"/>
              <a:buNone/>
              <a:tabLst>
                <a:tab pos="914400" algn="l"/>
              </a:tabLst>
            </a:pPr>
            <a:endParaRPr lang="en-US" sz="2200" kern="100" dirty="0">
              <a:latin typeface="+mj-lt"/>
              <a:cs typeface="Times New Roman" panose="02020603050405020304" pitchFamily="18" charset="0"/>
            </a:endParaRPr>
          </a:p>
          <a:p>
            <a:pPr lvl="1" algn="just">
              <a:lnSpc>
                <a:spcPct val="107000"/>
              </a:lnSpc>
              <a:spcAft>
                <a:spcPts val="800"/>
              </a:spcAft>
              <a:buSzPct val="100000"/>
              <a:buFont typeface="Wingdings" panose="05000000000000000000" pitchFamily="2" charset="2"/>
              <a:buChar char="Ø"/>
              <a:tabLst>
                <a:tab pos="914400" algn="l"/>
              </a:tabLst>
            </a:pPr>
            <a:r>
              <a:rPr lang="en-GH" sz="2200" kern="100" dirty="0">
                <a:latin typeface="+mj-lt"/>
                <a:cs typeface="Times New Roman" panose="02020603050405020304" pitchFamily="18" charset="0"/>
              </a:rPr>
              <a:t>For AfCFTA to succeed in the insurance sector, all stakeholders must remain committed to translating the Protocol’s commitments into actionable outcomes.</a:t>
            </a:r>
          </a:p>
          <a:p>
            <a:pPr lvl="1">
              <a:lnSpc>
                <a:spcPct val="107000"/>
              </a:lnSpc>
              <a:spcAft>
                <a:spcPts val="800"/>
              </a:spcAft>
              <a:buSzPts val="1000"/>
              <a:buFont typeface="Wingdings" panose="05000000000000000000" pitchFamily="2" charset="2"/>
              <a:buChar char="Ø"/>
              <a:tabLst>
                <a:tab pos="914400" algn="l"/>
              </a:tabLst>
            </a:pPr>
            <a:endParaRPr lang="en-GH"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H" dirty="0"/>
          </a:p>
        </p:txBody>
      </p:sp>
      <p:pic>
        <p:nvPicPr>
          <p:cNvPr id="4" name="object 4">
            <a:extLst>
              <a:ext uri="{FF2B5EF4-FFF2-40B4-BE49-F238E27FC236}">
                <a16:creationId xmlns:a16="http://schemas.microsoft.com/office/drawing/2014/main" id="{EB5376C6-1D85-AEC7-2FB3-77B002E41BAD}"/>
              </a:ext>
            </a:extLst>
          </p:cNvPr>
          <p:cNvPicPr/>
          <p:nvPr/>
        </p:nvPicPr>
        <p:blipFill>
          <a:blip r:embed="rId2" cstate="print"/>
          <a:stretch>
            <a:fillRect/>
          </a:stretch>
        </p:blipFill>
        <p:spPr>
          <a:xfrm>
            <a:off x="7660758" y="2087015"/>
            <a:ext cx="3965945" cy="3822430"/>
          </a:xfrm>
          <a:prstGeom prst="rect">
            <a:avLst/>
          </a:prstGeom>
        </p:spPr>
      </p:pic>
      <p:sp>
        <p:nvSpPr>
          <p:cNvPr id="5" name="Rectangle 4">
            <a:extLst>
              <a:ext uri="{FF2B5EF4-FFF2-40B4-BE49-F238E27FC236}">
                <a16:creationId xmlns:a16="http://schemas.microsoft.com/office/drawing/2014/main" id="{7E3A92DE-3F56-6E25-7B16-A225948BBD42}"/>
              </a:ext>
            </a:extLst>
          </p:cNvPr>
          <p:cNvSpPr/>
          <p:nvPr/>
        </p:nvSpPr>
        <p:spPr>
          <a:xfrm>
            <a:off x="12036056" y="1562986"/>
            <a:ext cx="155944" cy="5295014"/>
          </a:xfrm>
          <a:prstGeom prst="rect">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H"/>
          </a:p>
        </p:txBody>
      </p:sp>
    </p:spTree>
    <p:extLst>
      <p:ext uri="{BB962C8B-B14F-4D97-AF65-F5344CB8AC3E}">
        <p14:creationId xmlns:p14="http://schemas.microsoft.com/office/powerpoint/2010/main" val="1159026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9731" y="2702896"/>
            <a:ext cx="9144000" cy="1999817"/>
          </a:xfrm>
        </p:spPr>
        <p:txBody>
          <a:bodyPr>
            <a:normAutofit/>
          </a:bodyPr>
          <a:lstStyle/>
          <a:p>
            <a:r>
              <a:rPr lang="en-GB" altLang="en-GB" b="1" dirty="0"/>
              <a:t>THANK YOU  </a:t>
            </a:r>
            <a:endParaRPr lang="en-US" altLang="en-GB" b="1" dirty="0">
              <a:solidFill>
                <a:schemeClr val="bg1"/>
              </a:solidFill>
            </a:endParaRPr>
          </a:p>
        </p:txBody>
      </p:sp>
    </p:spTree>
    <p:extLst>
      <p:ext uri="{BB962C8B-B14F-4D97-AF65-F5344CB8AC3E}">
        <p14:creationId xmlns:p14="http://schemas.microsoft.com/office/powerpoint/2010/main" val="169298238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63C3-711A-43C5-9706-886C6E8CAA33}"/>
              </a:ext>
            </a:extLst>
          </p:cNvPr>
          <p:cNvSpPr>
            <a:spLocks noGrp="1"/>
          </p:cNvSpPr>
          <p:nvPr>
            <p:ph type="title"/>
          </p:nvPr>
        </p:nvSpPr>
        <p:spPr/>
        <p:txBody>
          <a:bodyPr/>
          <a:lstStyle/>
          <a:p>
            <a:r>
              <a:rPr lang="en-US" b="1" dirty="0"/>
              <a:t>Background</a:t>
            </a:r>
            <a:endParaRPr lang="en-GH" b="1" dirty="0"/>
          </a:p>
        </p:txBody>
      </p:sp>
      <p:sp>
        <p:nvSpPr>
          <p:cNvPr id="3" name="Content Placeholder 2">
            <a:extLst>
              <a:ext uri="{FF2B5EF4-FFF2-40B4-BE49-F238E27FC236}">
                <a16:creationId xmlns:a16="http://schemas.microsoft.com/office/drawing/2014/main" id="{C78C59E8-ED37-4F4A-A22E-828588DDA679}"/>
              </a:ext>
            </a:extLst>
          </p:cNvPr>
          <p:cNvSpPr>
            <a:spLocks noGrp="1"/>
          </p:cNvSpPr>
          <p:nvPr>
            <p:ph idx="1"/>
          </p:nvPr>
        </p:nvSpPr>
        <p:spPr>
          <a:xfrm>
            <a:off x="0" y="1674496"/>
            <a:ext cx="7655560" cy="5183504"/>
          </a:xfrm>
        </p:spPr>
        <p:txBody>
          <a:bodyPr>
            <a:normAutofit/>
          </a:bodyPr>
          <a:lstStyle/>
          <a:p>
            <a:pPr lvl="1">
              <a:lnSpc>
                <a:spcPct val="107000"/>
              </a:lnSpc>
              <a:spcAft>
                <a:spcPts val="800"/>
              </a:spcAft>
              <a:buSzPts val="1000"/>
              <a:buFont typeface="Wingdings" panose="05000000000000000000" pitchFamily="2" charset="2"/>
              <a:buChar char="v"/>
              <a:tabLst>
                <a:tab pos="914400" algn="l"/>
              </a:tabLst>
            </a:pPr>
            <a:r>
              <a:rPr lang="en-US" sz="2000" b="1" dirty="0"/>
              <a:t>Largest Free Trade Area</a:t>
            </a:r>
            <a:r>
              <a:rPr lang="en-US" sz="2000" dirty="0"/>
              <a:t>: Covers 54 countries, representing 1.3 billion people and a combined GDP of over $3.4 trillion</a:t>
            </a:r>
          </a:p>
          <a:p>
            <a:pPr lvl="1">
              <a:lnSpc>
                <a:spcPct val="107000"/>
              </a:lnSpc>
              <a:spcAft>
                <a:spcPts val="800"/>
              </a:spcAft>
              <a:buSzPts val="1000"/>
              <a:buFont typeface="Wingdings" panose="05000000000000000000" pitchFamily="2" charset="2"/>
              <a:buChar char="v"/>
              <a:tabLst>
                <a:tab pos="914400" algn="l"/>
              </a:tabLst>
            </a:pPr>
            <a:r>
              <a:rPr lang="en-US" sz="2000" b="1" dirty="0"/>
              <a:t>Established</a:t>
            </a:r>
            <a:r>
              <a:rPr lang="en-US" sz="2000" dirty="0"/>
              <a:t>: Agreement entered into force on May 30, 2019. Signed by 54 and ratified by 48 African Union (AU) member states</a:t>
            </a:r>
          </a:p>
          <a:p>
            <a:pPr lvl="1">
              <a:lnSpc>
                <a:spcPct val="107000"/>
              </a:lnSpc>
              <a:spcAft>
                <a:spcPts val="800"/>
              </a:spcAft>
              <a:buSzPts val="1000"/>
              <a:buFont typeface="Wingdings" panose="05000000000000000000" pitchFamily="2" charset="2"/>
              <a:buChar char="v"/>
              <a:tabLst>
                <a:tab pos="914400" algn="l"/>
              </a:tabLst>
            </a:pPr>
            <a:r>
              <a:rPr lang="en-US" sz="2000" b="1" dirty="0"/>
              <a:t>Key Objective</a:t>
            </a:r>
            <a:r>
              <a:rPr lang="en-US" sz="2000" dirty="0"/>
              <a:t>: To create a single market for goods and services, facilitating the movement of people and deepening Africa’s economic integration</a:t>
            </a:r>
            <a:endParaRPr lang="en-GH" sz="2000" dirty="0"/>
          </a:p>
          <a:p>
            <a:pPr lvl="1">
              <a:lnSpc>
                <a:spcPct val="107000"/>
              </a:lnSpc>
              <a:spcAft>
                <a:spcPts val="800"/>
              </a:spcAft>
              <a:buSzPts val="1000"/>
              <a:buFont typeface="Wingdings" panose="05000000000000000000" pitchFamily="2" charset="2"/>
              <a:buChar char="v"/>
              <a:tabLst>
                <a:tab pos="914400" algn="l"/>
              </a:tabLst>
            </a:pPr>
            <a:r>
              <a:rPr lang="en-US" sz="2000" b="1" dirty="0"/>
              <a:t>Key Benefits:</a:t>
            </a:r>
          </a:p>
          <a:p>
            <a:pPr lvl="2">
              <a:lnSpc>
                <a:spcPct val="107000"/>
              </a:lnSpc>
              <a:spcAft>
                <a:spcPts val="800"/>
              </a:spcAft>
              <a:buSzPts val="1000"/>
              <a:buFont typeface="Wingdings" panose="05000000000000000000" pitchFamily="2" charset="2"/>
              <a:buChar char="ü"/>
              <a:tabLst>
                <a:tab pos="914400" algn="l"/>
              </a:tabLst>
            </a:pPr>
            <a:r>
              <a:rPr lang="en-US" sz="1800" dirty="0"/>
              <a:t>Boost intra-African trade</a:t>
            </a:r>
          </a:p>
          <a:p>
            <a:pPr lvl="2">
              <a:lnSpc>
                <a:spcPct val="107000"/>
              </a:lnSpc>
              <a:spcAft>
                <a:spcPts val="800"/>
              </a:spcAft>
              <a:buSzPts val="1000"/>
              <a:buFont typeface="Wingdings" panose="05000000000000000000" pitchFamily="2" charset="2"/>
              <a:buChar char="ü"/>
              <a:tabLst>
                <a:tab pos="914400" algn="l"/>
              </a:tabLst>
            </a:pPr>
            <a:r>
              <a:rPr lang="en-US" sz="1800" dirty="0"/>
              <a:t>Comprehensive agreements on goods, </a:t>
            </a:r>
            <a:r>
              <a:rPr lang="en-US" sz="1800" i="1" dirty="0"/>
              <a:t>services</a:t>
            </a:r>
            <a:r>
              <a:rPr lang="en-US" sz="1800" dirty="0"/>
              <a:t>, investment, intellectual property, competition, digital trade, and support for women and youth in trade.</a:t>
            </a:r>
          </a:p>
          <a:p>
            <a:pPr algn="just"/>
            <a:endParaRPr lang="en-GH" sz="2500" dirty="0"/>
          </a:p>
        </p:txBody>
      </p:sp>
      <p:pic>
        <p:nvPicPr>
          <p:cNvPr id="4" name="Picture 3">
            <a:extLst>
              <a:ext uri="{FF2B5EF4-FFF2-40B4-BE49-F238E27FC236}">
                <a16:creationId xmlns:a16="http://schemas.microsoft.com/office/drawing/2014/main" id="{F664896E-B17C-D06E-4F62-25023A8DCDFA}"/>
              </a:ext>
            </a:extLst>
          </p:cNvPr>
          <p:cNvPicPr>
            <a:picLocks noChangeAspect="1"/>
          </p:cNvPicPr>
          <p:nvPr/>
        </p:nvPicPr>
        <p:blipFill>
          <a:blip r:embed="rId2"/>
          <a:stretch>
            <a:fillRect/>
          </a:stretch>
        </p:blipFill>
        <p:spPr>
          <a:xfrm>
            <a:off x="7863840" y="1837056"/>
            <a:ext cx="4075963" cy="4539538"/>
          </a:xfrm>
          <a:prstGeom prst="rect">
            <a:avLst/>
          </a:prstGeom>
        </p:spPr>
      </p:pic>
    </p:spTree>
    <p:extLst>
      <p:ext uri="{BB962C8B-B14F-4D97-AF65-F5344CB8AC3E}">
        <p14:creationId xmlns:p14="http://schemas.microsoft.com/office/powerpoint/2010/main" val="3704492423"/>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92890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63C3-711A-43C5-9706-886C6E8CAA33}"/>
              </a:ext>
            </a:extLst>
          </p:cNvPr>
          <p:cNvSpPr>
            <a:spLocks noGrp="1"/>
          </p:cNvSpPr>
          <p:nvPr>
            <p:ph type="title"/>
          </p:nvPr>
        </p:nvSpPr>
        <p:spPr>
          <a:xfrm>
            <a:off x="265117" y="426085"/>
            <a:ext cx="10515600" cy="1325563"/>
          </a:xfrm>
        </p:spPr>
        <p:txBody>
          <a:bodyPr/>
          <a:lstStyle/>
          <a:p>
            <a:r>
              <a:rPr lang="en-US" b="1" dirty="0"/>
              <a:t>AfCFTA Protocol on Trade in Services</a:t>
            </a:r>
            <a:endParaRPr lang="en-GH" b="1" dirty="0"/>
          </a:p>
        </p:txBody>
      </p:sp>
      <p:sp>
        <p:nvSpPr>
          <p:cNvPr id="16" name="TextBox 15">
            <a:extLst>
              <a:ext uri="{FF2B5EF4-FFF2-40B4-BE49-F238E27FC236}">
                <a16:creationId xmlns:a16="http://schemas.microsoft.com/office/drawing/2014/main" id="{8A07E8F8-41A1-EB4C-2AE8-E04766647D82}"/>
              </a:ext>
            </a:extLst>
          </p:cNvPr>
          <p:cNvSpPr txBox="1"/>
          <p:nvPr/>
        </p:nvSpPr>
        <p:spPr>
          <a:xfrm>
            <a:off x="142240" y="1751648"/>
            <a:ext cx="6396699" cy="5468164"/>
          </a:xfrm>
          <a:prstGeom prst="rect">
            <a:avLst/>
          </a:prstGeom>
          <a:noFill/>
        </p:spPr>
        <p:txBody>
          <a:bodyPr wrap="square">
            <a:spAutoFit/>
          </a:bodyPr>
          <a:lstStyle/>
          <a:p>
            <a:pPr marL="285750" lvl="0" indent="-285750" algn="just">
              <a:spcAft>
                <a:spcPts val="1000"/>
              </a:spcAft>
              <a:buFont typeface="Wingdings" panose="05000000000000000000" pitchFamily="2" charset="2"/>
              <a:buChar char="v"/>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Lst>
            </a:pPr>
            <a:r>
              <a:rPr lang="en-US" sz="2000" b="1" dirty="0"/>
              <a:t>Hybrid Approach</a:t>
            </a:r>
            <a:r>
              <a:rPr lang="en-US" sz="2000" dirty="0"/>
              <a:t>: Combines commitments in all services sectors through </a:t>
            </a:r>
            <a:r>
              <a:rPr lang="en-US" sz="2000" i="1" dirty="0"/>
              <a:t>Schedules of Specific Commitments</a:t>
            </a:r>
            <a:r>
              <a:rPr lang="en-US" sz="2000" dirty="0"/>
              <a:t> with </a:t>
            </a:r>
            <a:r>
              <a:rPr lang="en-US" sz="2000" i="1" dirty="0"/>
              <a:t>broad regulatory frameworks.</a:t>
            </a:r>
            <a:endParaRPr lang="en-US" sz="2000" i="1" dirty="0">
              <a:solidFill>
                <a:srgbClr val="000000"/>
              </a:solidFill>
              <a:uFill>
                <a:solidFill>
                  <a:srgbClr val="000000"/>
                </a:solidFill>
              </a:uFill>
              <a:latin typeface="Times New Roman" panose="02020603050405020304" pitchFamily="18" charset="0"/>
              <a:ea typeface="Calibri" panose="020F0502020204030204" pitchFamily="34" charset="0"/>
            </a:endParaRPr>
          </a:p>
          <a:p>
            <a:pPr marL="285750" lvl="0" indent="-285750" algn="just">
              <a:spcAft>
                <a:spcPts val="1000"/>
              </a:spcAft>
              <a:buFont typeface="Wingdings" panose="05000000000000000000" pitchFamily="2" charset="2"/>
              <a:buChar char="v"/>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Lst>
            </a:pPr>
            <a:r>
              <a:rPr lang="en-US" sz="2000" b="1" dirty="0"/>
              <a:t>Priority Sectors</a:t>
            </a:r>
            <a:r>
              <a:rPr lang="en-US" sz="2000" dirty="0"/>
              <a:t>: Five key sectors identified by the African Union Summit for the first round of services liberalization:</a:t>
            </a:r>
          </a:p>
          <a:p>
            <a:pPr marL="1200150" lvl="2" indent="-285750">
              <a:buFont typeface="Wingdings" panose="05000000000000000000" pitchFamily="2" charset="2"/>
              <a:buChar char="ü"/>
            </a:pPr>
            <a:r>
              <a:rPr lang="en-US" dirty="0"/>
              <a:t>Business Services</a:t>
            </a:r>
          </a:p>
          <a:p>
            <a:pPr marL="1200150" lvl="2" indent="-285750">
              <a:buFont typeface="Wingdings" panose="05000000000000000000" pitchFamily="2" charset="2"/>
              <a:buChar char="ü"/>
            </a:pPr>
            <a:r>
              <a:rPr lang="en-US" dirty="0"/>
              <a:t>Communication Services</a:t>
            </a:r>
          </a:p>
          <a:p>
            <a:pPr marL="1200150" lvl="2" indent="-285750">
              <a:buFont typeface="Wingdings" panose="05000000000000000000" pitchFamily="2" charset="2"/>
              <a:buChar char="ü"/>
            </a:pPr>
            <a:r>
              <a:rPr lang="en-US" b="1" dirty="0"/>
              <a:t>Financial Services</a:t>
            </a:r>
          </a:p>
          <a:p>
            <a:pPr marL="1200150" lvl="2" indent="-285750">
              <a:buFont typeface="Wingdings" panose="05000000000000000000" pitchFamily="2" charset="2"/>
              <a:buChar char="ü"/>
            </a:pPr>
            <a:r>
              <a:rPr lang="en-US" dirty="0"/>
              <a:t>Transport Services</a:t>
            </a:r>
          </a:p>
          <a:p>
            <a:pPr marL="1200150" lvl="2" indent="-285750">
              <a:buFont typeface="Wingdings" panose="05000000000000000000" pitchFamily="2" charset="2"/>
              <a:buChar char="ü"/>
            </a:pPr>
            <a:r>
              <a:rPr lang="en-US" dirty="0"/>
              <a:t>Tourism &amp; Travel-related Services</a:t>
            </a:r>
          </a:p>
          <a:p>
            <a:pPr lvl="0" algn="just">
              <a:spcAft>
                <a:spcPts val="100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Lst>
            </a:pPr>
            <a:endParaRPr lang="en-US" sz="2000" dirty="0">
              <a:latin typeface="Times New Roman" panose="02020603050405020304" pitchFamily="18" charset="0"/>
              <a:ea typeface="Arial Unicode MS"/>
            </a:endParaRPr>
          </a:p>
          <a:p>
            <a:pPr marL="285750" lvl="0" indent="-285750" algn="just">
              <a:spcAft>
                <a:spcPts val="1000"/>
              </a:spcAft>
              <a:buFont typeface="Wingdings" panose="05000000000000000000" pitchFamily="2" charset="2"/>
              <a:buChar char="v"/>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Lst>
            </a:pPr>
            <a:r>
              <a:rPr lang="en-US" sz="2000" b="1" dirty="0"/>
              <a:t>Insurance Services</a:t>
            </a:r>
            <a:r>
              <a:rPr lang="en-US" sz="2000" dirty="0"/>
              <a:t>: Covered under Financial Services, with ongoing negotiations to establish specific commitments.</a:t>
            </a:r>
            <a:endParaRPr lang="en-US" sz="2000" dirty="0">
              <a:latin typeface="Times New Roman" panose="02020603050405020304" pitchFamily="18" charset="0"/>
              <a:ea typeface="Arial Unicode MS"/>
            </a:endParaRPr>
          </a:p>
          <a:p>
            <a:pPr marL="285750" lvl="0" indent="-285750" algn="just">
              <a:spcAft>
                <a:spcPts val="1000"/>
              </a:spcAft>
              <a:buFont typeface="Wingdings" panose="05000000000000000000" pitchFamily="2" charset="2"/>
              <a:buChar char="v"/>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Lst>
            </a:pPr>
            <a:endParaRPr lang="en-GH" sz="16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FB492BC4-AEE5-E0A0-26FF-D3CA010C6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3036" y="3041418"/>
            <a:ext cx="1896110" cy="1896110"/>
          </a:xfrm>
          <a:prstGeom prst="rect">
            <a:avLst/>
          </a:prstGeom>
        </p:spPr>
      </p:pic>
      <p:pic>
        <p:nvPicPr>
          <p:cNvPr id="24" name="Picture 23" descr="A black background with a black square&#10;&#10;Description automatically generated with medium confidence">
            <a:extLst>
              <a:ext uri="{FF2B5EF4-FFF2-40B4-BE49-F238E27FC236}">
                <a16:creationId xmlns:a16="http://schemas.microsoft.com/office/drawing/2014/main" id="{A2383B2E-C59D-4111-A83F-67CBE9FDD6D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38616" y="4714082"/>
            <a:ext cx="1896110" cy="1896110"/>
          </a:xfrm>
          <a:prstGeom prst="rect">
            <a:avLst/>
          </a:prstGeom>
        </p:spPr>
      </p:pic>
      <p:pic>
        <p:nvPicPr>
          <p:cNvPr id="26" name="Picture 25" descr="A black background with a black square&#10;&#10;Description automatically generated with medium confidence">
            <a:extLst>
              <a:ext uri="{FF2B5EF4-FFF2-40B4-BE49-F238E27FC236}">
                <a16:creationId xmlns:a16="http://schemas.microsoft.com/office/drawing/2014/main" id="{2507FCB8-4E33-0C7F-07F6-7DC0DEF4BC15}"/>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162250" y="1543330"/>
            <a:ext cx="1727200" cy="1727200"/>
          </a:xfrm>
          <a:prstGeom prst="rect">
            <a:avLst/>
          </a:prstGeom>
        </p:spPr>
      </p:pic>
      <p:pic>
        <p:nvPicPr>
          <p:cNvPr id="28" name="Picture 27" descr="A cellphone with speech bubbles&#10;&#10;Description automatically generated">
            <a:extLst>
              <a:ext uri="{FF2B5EF4-FFF2-40B4-BE49-F238E27FC236}">
                <a16:creationId xmlns:a16="http://schemas.microsoft.com/office/drawing/2014/main" id="{9AA302CA-D0E9-1F1C-BA34-3991E908A6C2}"/>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434403" y="4837467"/>
            <a:ext cx="1727201" cy="1727201"/>
          </a:xfrm>
          <a:prstGeom prst="rect">
            <a:avLst/>
          </a:prstGeom>
        </p:spPr>
      </p:pic>
      <p:pic>
        <p:nvPicPr>
          <p:cNvPr id="6" name="Picture 5" descr="A plane flying over a ticket&#10;&#10;Description automatically generated">
            <a:extLst>
              <a:ext uri="{FF2B5EF4-FFF2-40B4-BE49-F238E27FC236}">
                <a16:creationId xmlns:a16="http://schemas.microsoft.com/office/drawing/2014/main" id="{3A602F5A-3BCD-3082-3D5A-ABED01804E32}"/>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64433" y="1422950"/>
            <a:ext cx="2900607" cy="2900607"/>
          </a:xfrm>
          <a:prstGeom prst="rect">
            <a:avLst/>
          </a:prstGeom>
        </p:spPr>
      </p:pic>
    </p:spTree>
    <p:extLst>
      <p:ext uri="{BB962C8B-B14F-4D97-AF65-F5344CB8AC3E}">
        <p14:creationId xmlns:p14="http://schemas.microsoft.com/office/powerpoint/2010/main" val="13384514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3E20-36FF-81E5-3DE6-8932EF0ACCF1}"/>
              </a:ext>
            </a:extLst>
          </p:cNvPr>
          <p:cNvSpPr>
            <a:spLocks noGrp="1"/>
          </p:cNvSpPr>
          <p:nvPr>
            <p:ph type="ctrTitle"/>
          </p:nvPr>
        </p:nvSpPr>
        <p:spPr>
          <a:xfrm>
            <a:off x="1239404" y="2987891"/>
            <a:ext cx="9713192" cy="1999817"/>
          </a:xfrm>
        </p:spPr>
        <p:txBody>
          <a:bodyPr>
            <a:normAutofit/>
          </a:bodyPr>
          <a:lstStyle/>
          <a:p>
            <a:pPr>
              <a:lnSpc>
                <a:spcPct val="100000"/>
              </a:lnSpc>
            </a:pPr>
            <a:r>
              <a:rPr lang="en-US" sz="5500" b="1" dirty="0"/>
              <a:t>SCHEDULES OF </a:t>
            </a:r>
            <a:br>
              <a:rPr lang="en-US" sz="5500" b="1" dirty="0"/>
            </a:br>
            <a:r>
              <a:rPr lang="en-US" sz="5500" b="1" dirty="0"/>
              <a:t>SPECIFIC COMMITMENTS</a:t>
            </a:r>
            <a:endParaRPr lang="en-GH" sz="5500" b="1" dirty="0"/>
          </a:p>
        </p:txBody>
      </p:sp>
    </p:spTree>
    <p:extLst>
      <p:ext uri="{BB962C8B-B14F-4D97-AF65-F5344CB8AC3E}">
        <p14:creationId xmlns:p14="http://schemas.microsoft.com/office/powerpoint/2010/main" val="99751166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63C3-711A-43C5-9706-886C6E8CAA33}"/>
              </a:ext>
            </a:extLst>
          </p:cNvPr>
          <p:cNvSpPr>
            <a:spLocks noGrp="1"/>
          </p:cNvSpPr>
          <p:nvPr>
            <p:ph type="title"/>
          </p:nvPr>
        </p:nvSpPr>
        <p:spPr>
          <a:xfrm>
            <a:off x="265117" y="426085"/>
            <a:ext cx="9783123" cy="874395"/>
          </a:xfrm>
        </p:spPr>
        <p:txBody>
          <a:bodyPr>
            <a:normAutofit/>
          </a:bodyPr>
          <a:lstStyle/>
          <a:p>
            <a:r>
              <a:rPr lang="en-US" b="1" dirty="0"/>
              <a:t>Schedules of Specific Commitments</a:t>
            </a:r>
            <a:endParaRPr lang="en-GH" b="1" dirty="0"/>
          </a:p>
        </p:txBody>
      </p:sp>
      <p:sp>
        <p:nvSpPr>
          <p:cNvPr id="16" name="TextBox 15">
            <a:extLst>
              <a:ext uri="{FF2B5EF4-FFF2-40B4-BE49-F238E27FC236}">
                <a16:creationId xmlns:a16="http://schemas.microsoft.com/office/drawing/2014/main" id="{8A07E8F8-41A1-EB4C-2AE8-E04766647D82}"/>
              </a:ext>
            </a:extLst>
          </p:cNvPr>
          <p:cNvSpPr txBox="1"/>
          <p:nvPr/>
        </p:nvSpPr>
        <p:spPr>
          <a:xfrm>
            <a:off x="142240" y="1641230"/>
            <a:ext cx="6807200" cy="6687985"/>
          </a:xfrm>
          <a:prstGeom prst="rect">
            <a:avLst/>
          </a:prstGeom>
          <a:noFill/>
        </p:spPr>
        <p:txBody>
          <a:bodyPr wrap="square">
            <a:spAutoFit/>
          </a:bodyPr>
          <a:lstStyle/>
          <a:p>
            <a:pPr marL="285750" indent="-285750" algn="just">
              <a:lnSpc>
                <a:spcPct val="120000"/>
              </a:lnSpc>
              <a:buFont typeface="Wingdings" panose="05000000000000000000" pitchFamily="2" charset="2"/>
              <a:buChar char="Ø"/>
            </a:pPr>
            <a:r>
              <a:rPr lang="en-US" sz="2000" b="1" dirty="0"/>
              <a:t>Defines Market Access &amp; National Treatment</a:t>
            </a:r>
            <a:r>
              <a:rPr lang="en-US" sz="2000" dirty="0"/>
              <a:t>: Specifies the level of market opening and the treatment of foreign vs national operators, along with any additional commitments.</a:t>
            </a:r>
          </a:p>
          <a:p>
            <a:pPr algn="just">
              <a:lnSpc>
                <a:spcPct val="120000"/>
              </a:lnSpc>
            </a:pPr>
            <a:endParaRPr lang="en-US" sz="2000" dirty="0">
              <a:cs typeface="Times New Roman" panose="02020603050405020304" pitchFamily="18" charset="0"/>
            </a:endParaRPr>
          </a:p>
          <a:p>
            <a:pPr indent="-285750" algn="just">
              <a:lnSpc>
                <a:spcPct val="120000"/>
              </a:lnSpc>
              <a:buFont typeface="Wingdings" panose="05000000000000000000" pitchFamily="2" charset="2"/>
              <a:buChar char="Ø"/>
            </a:pPr>
            <a:r>
              <a:rPr lang="en-US" sz="2000" b="1" dirty="0"/>
              <a:t>Sectoral Commitments</a:t>
            </a:r>
            <a:r>
              <a:rPr lang="en-US" sz="2000" dirty="0"/>
              <a:t>: State Parties must list commitments for each liberalized sector, detailing conditions and restrictions on national treatment and market access.</a:t>
            </a:r>
          </a:p>
          <a:p>
            <a:pPr indent="-285750" algn="just">
              <a:lnSpc>
                <a:spcPct val="120000"/>
              </a:lnSpc>
              <a:buFont typeface="Wingdings" panose="05000000000000000000" pitchFamily="2" charset="2"/>
              <a:buChar char="Ø"/>
            </a:pPr>
            <a:endParaRPr lang="en-US" sz="2000" dirty="0"/>
          </a:p>
          <a:p>
            <a:pPr indent="-285750" algn="just">
              <a:lnSpc>
                <a:spcPct val="120000"/>
              </a:lnSpc>
              <a:buFont typeface="Wingdings" panose="05000000000000000000" pitchFamily="2" charset="2"/>
              <a:buChar char="Ø"/>
            </a:pPr>
            <a:r>
              <a:rPr lang="en-US" sz="2000" b="1" dirty="0"/>
              <a:t>Modes of Supply</a:t>
            </a:r>
            <a:r>
              <a:rPr lang="en-US" sz="2000" dirty="0"/>
              <a:t>: The final SSCs cover commitments for</a:t>
            </a:r>
          </a:p>
          <a:p>
            <a:pPr algn="just">
              <a:lnSpc>
                <a:spcPct val="120000"/>
              </a:lnSpc>
            </a:pPr>
            <a:r>
              <a:rPr lang="en-US" sz="2000" dirty="0"/>
              <a:t>     four supply modes:</a:t>
            </a:r>
          </a:p>
          <a:p>
            <a:pPr marL="1200150" lvl="2" indent="-285750">
              <a:buFont typeface="Wingdings" panose="05000000000000000000" pitchFamily="2" charset="2"/>
              <a:buChar char="ü"/>
            </a:pPr>
            <a:r>
              <a:rPr lang="en-US" b="1" dirty="0"/>
              <a:t>Mode 1</a:t>
            </a:r>
            <a:r>
              <a:rPr lang="en-US" dirty="0"/>
              <a:t>: Cross-border supply</a:t>
            </a:r>
          </a:p>
          <a:p>
            <a:pPr marL="1200150" lvl="2" indent="-285750">
              <a:buFont typeface="Wingdings" panose="05000000000000000000" pitchFamily="2" charset="2"/>
              <a:buChar char="ü"/>
            </a:pPr>
            <a:r>
              <a:rPr lang="en-US" b="1" dirty="0"/>
              <a:t>Mode 2</a:t>
            </a:r>
            <a:r>
              <a:rPr lang="en-US" dirty="0"/>
              <a:t>: Consumption abroad</a:t>
            </a:r>
          </a:p>
          <a:p>
            <a:pPr marL="1200150" lvl="2" indent="-285750">
              <a:buFont typeface="Wingdings" panose="05000000000000000000" pitchFamily="2" charset="2"/>
              <a:buChar char="ü"/>
            </a:pPr>
            <a:r>
              <a:rPr lang="en-US" b="1" dirty="0"/>
              <a:t>Mode 3</a:t>
            </a:r>
            <a:r>
              <a:rPr lang="en-US" dirty="0"/>
              <a:t>: Commercial presence</a:t>
            </a:r>
          </a:p>
          <a:p>
            <a:pPr marL="1200150" lvl="2" indent="-285750">
              <a:buFont typeface="Wingdings" panose="05000000000000000000" pitchFamily="2" charset="2"/>
              <a:buChar char="ü"/>
            </a:pPr>
            <a:r>
              <a:rPr lang="en-US" b="1" dirty="0"/>
              <a:t>Mode 4</a:t>
            </a:r>
            <a:r>
              <a:rPr lang="en-US" dirty="0"/>
              <a:t>: Presence of natural persons</a:t>
            </a:r>
          </a:p>
          <a:p>
            <a:pPr algn="just">
              <a:lnSpc>
                <a:spcPct val="120000"/>
              </a:lnSpc>
              <a:buFont typeface="Wingdings" panose="05000000000000000000" pitchFamily="2" charset="2"/>
              <a:buChar char="Ø"/>
            </a:pPr>
            <a:endParaRPr lang="en-US" sz="1800" dirty="0">
              <a:cs typeface="Times New Roman" panose="02020603050405020304" pitchFamily="18" charset="0"/>
            </a:endParaRPr>
          </a:p>
          <a:p>
            <a:pPr lvl="0" algn="just">
              <a:spcAft>
                <a:spcPts val="100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Lst>
            </a:pPr>
            <a:endParaRPr lang="en-US" dirty="0">
              <a:solidFill>
                <a:srgbClr val="000000"/>
              </a:solidFill>
              <a:uFill>
                <a:solidFill>
                  <a:srgbClr val="000000"/>
                </a:solidFill>
              </a:uFill>
              <a:latin typeface="Times New Roman" panose="02020603050405020304" pitchFamily="18" charset="0"/>
              <a:ea typeface="Calibri" panose="020F0502020204030204" pitchFamily="34" charset="0"/>
            </a:endParaRPr>
          </a:p>
          <a:p>
            <a:pPr lvl="0" algn="just">
              <a:spcAft>
                <a:spcPts val="100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Lst>
            </a:pPr>
            <a:endParaRPr lang="en-US" dirty="0">
              <a:solidFill>
                <a:srgbClr val="000000"/>
              </a:solidFill>
              <a:uFill>
                <a:solidFill>
                  <a:srgbClr val="000000"/>
                </a:solidFill>
              </a:uFill>
              <a:latin typeface="Times New Roman" panose="02020603050405020304" pitchFamily="18" charset="0"/>
              <a:ea typeface="Calibri" panose="020F0502020204030204" pitchFamily="34" charset="0"/>
            </a:endParaRPr>
          </a:p>
          <a:p>
            <a:pPr lvl="0" algn="just">
              <a:spcAft>
                <a:spcPts val="100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Lst>
            </a:pPr>
            <a:endParaRPr lang="en-US" dirty="0">
              <a:latin typeface="Times New Roman" panose="02020603050405020304" pitchFamily="18" charset="0"/>
              <a:ea typeface="Arial Unicode MS"/>
            </a:endParaRPr>
          </a:p>
          <a:p>
            <a:pPr marL="285750" lvl="0" indent="-285750" algn="just">
              <a:spcAft>
                <a:spcPts val="1000"/>
              </a:spcAft>
              <a:buFont typeface="Wingdings" panose="05000000000000000000" pitchFamily="2" charset="2"/>
              <a:buChar char="v"/>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Lst>
            </a:pPr>
            <a:endParaRPr lang="en-GH" sz="16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20F7045F-C7CD-D199-B121-89AC3A4903F2}"/>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72317" y="1753946"/>
            <a:ext cx="2518723" cy="2518723"/>
          </a:xfrm>
          <a:prstGeom prst="rect">
            <a:avLst/>
          </a:prstGeom>
        </p:spPr>
      </p:pic>
      <p:pic>
        <p:nvPicPr>
          <p:cNvPr id="6" name="Picture 5">
            <a:extLst>
              <a:ext uri="{FF2B5EF4-FFF2-40B4-BE49-F238E27FC236}">
                <a16:creationId xmlns:a16="http://schemas.microsoft.com/office/drawing/2014/main" id="{03099101-2F52-EB3F-ECDB-42E9608C8062}"/>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39327" y="4073240"/>
            <a:ext cx="2910433" cy="2910433"/>
          </a:xfrm>
          <a:prstGeom prst="rect">
            <a:avLst/>
          </a:prstGeom>
        </p:spPr>
      </p:pic>
    </p:spTree>
    <p:extLst>
      <p:ext uri="{BB962C8B-B14F-4D97-AF65-F5344CB8AC3E}">
        <p14:creationId xmlns:p14="http://schemas.microsoft.com/office/powerpoint/2010/main" val="38948417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63C3-711A-43C5-9706-886C6E8CAA33}"/>
              </a:ext>
            </a:extLst>
          </p:cNvPr>
          <p:cNvSpPr>
            <a:spLocks noGrp="1"/>
          </p:cNvSpPr>
          <p:nvPr>
            <p:ph type="title"/>
          </p:nvPr>
        </p:nvSpPr>
        <p:spPr>
          <a:xfrm>
            <a:off x="265117" y="426085"/>
            <a:ext cx="9783123" cy="874395"/>
          </a:xfrm>
        </p:spPr>
        <p:txBody>
          <a:bodyPr>
            <a:normAutofit/>
          </a:bodyPr>
          <a:lstStyle/>
          <a:p>
            <a:r>
              <a:rPr lang="en-US" b="1" dirty="0"/>
              <a:t>Examples of Commitments </a:t>
            </a:r>
            <a:endParaRPr lang="en-GH" b="1" dirty="0"/>
          </a:p>
        </p:txBody>
      </p:sp>
      <p:sp>
        <p:nvSpPr>
          <p:cNvPr id="16" name="TextBox 15">
            <a:extLst>
              <a:ext uri="{FF2B5EF4-FFF2-40B4-BE49-F238E27FC236}">
                <a16:creationId xmlns:a16="http://schemas.microsoft.com/office/drawing/2014/main" id="{8A07E8F8-41A1-EB4C-2AE8-E04766647D82}"/>
              </a:ext>
            </a:extLst>
          </p:cNvPr>
          <p:cNvSpPr txBox="1"/>
          <p:nvPr/>
        </p:nvSpPr>
        <p:spPr>
          <a:xfrm>
            <a:off x="265116" y="1641230"/>
            <a:ext cx="6684323" cy="5186933"/>
          </a:xfrm>
          <a:prstGeom prst="rect">
            <a:avLst/>
          </a:prstGeom>
          <a:noFill/>
        </p:spPr>
        <p:txBody>
          <a:bodyPr wrap="square">
            <a:spAutoFit/>
          </a:bodyPr>
          <a:lstStyle/>
          <a:p>
            <a:pPr marL="342900" lvl="2" indent="-342900" algn="just">
              <a:lnSpc>
                <a:spcPct val="107000"/>
              </a:lnSpc>
              <a:spcAft>
                <a:spcPts val="800"/>
              </a:spcAft>
              <a:buSzPct val="100000"/>
              <a:buFont typeface="Wingdings" panose="05000000000000000000" pitchFamily="2" charset="2"/>
              <a:buChar char="Ø"/>
              <a:tabLst>
                <a:tab pos="1371600" algn="l"/>
              </a:tabLst>
            </a:pPr>
            <a:r>
              <a:rPr lang="en-GH" sz="2000" b="1" dirty="0"/>
              <a:t>Market Access: </a:t>
            </a:r>
            <a:r>
              <a:rPr lang="en-GH" sz="2000" dirty="0"/>
              <a:t>Insurers from </a:t>
            </a:r>
            <a:r>
              <a:rPr lang="en-US" sz="2000" dirty="0"/>
              <a:t>State Parties accessing </a:t>
            </a:r>
            <a:r>
              <a:rPr lang="en-GH" sz="2000" dirty="0"/>
              <a:t>other African markets with reduced regulatory barriers.</a:t>
            </a:r>
            <a:endParaRPr lang="en-US" sz="2000" dirty="0"/>
          </a:p>
          <a:p>
            <a:pPr marL="342900" lvl="2" indent="-342900" algn="just">
              <a:lnSpc>
                <a:spcPct val="107000"/>
              </a:lnSpc>
              <a:spcAft>
                <a:spcPts val="800"/>
              </a:spcAft>
              <a:buSzPct val="100000"/>
              <a:buFont typeface="Wingdings" panose="05000000000000000000" pitchFamily="2" charset="2"/>
              <a:buChar char="Ø"/>
              <a:tabLst>
                <a:tab pos="1371600" algn="l"/>
              </a:tabLst>
            </a:pPr>
            <a:endParaRPr lang="en-US" sz="2000" dirty="0"/>
          </a:p>
          <a:p>
            <a:pPr marL="342900" lvl="2" indent="-342900" algn="just">
              <a:lnSpc>
                <a:spcPct val="107000"/>
              </a:lnSpc>
              <a:spcAft>
                <a:spcPts val="800"/>
              </a:spcAft>
              <a:buSzPct val="100000"/>
              <a:buFont typeface="Wingdings" panose="05000000000000000000" pitchFamily="2" charset="2"/>
              <a:buChar char="Ø"/>
              <a:tabLst>
                <a:tab pos="1371600" algn="l"/>
              </a:tabLst>
            </a:pPr>
            <a:r>
              <a:rPr lang="en-GH" sz="2000" b="1" dirty="0"/>
              <a:t>Na</a:t>
            </a:r>
            <a:r>
              <a:rPr lang="en-US" sz="2000" b="1" dirty="0"/>
              <a:t>t</a:t>
            </a:r>
            <a:r>
              <a:rPr lang="en-GH" sz="2000" b="1" dirty="0" err="1"/>
              <a:t>ional</a:t>
            </a:r>
            <a:r>
              <a:rPr lang="en-GH" sz="2000" b="1" dirty="0"/>
              <a:t> Treatment: </a:t>
            </a:r>
            <a:r>
              <a:rPr lang="en-GH" sz="2000" dirty="0"/>
              <a:t>Foreign insurers </a:t>
            </a:r>
            <a:r>
              <a:rPr lang="en-GH" sz="2000" dirty="0" err="1"/>
              <a:t>receiv</a:t>
            </a:r>
            <a:r>
              <a:rPr lang="en-US" sz="2000" dirty="0" err="1"/>
              <a:t>ing</a:t>
            </a:r>
            <a:r>
              <a:rPr lang="en-GH" sz="2000" dirty="0"/>
              <a:t> the same treatment as domestic insurers, ensuring a level playing field.</a:t>
            </a:r>
            <a:endParaRPr lang="en-US" sz="2000" dirty="0"/>
          </a:p>
          <a:p>
            <a:pPr marL="0" lvl="2" algn="just">
              <a:lnSpc>
                <a:spcPct val="107000"/>
              </a:lnSpc>
              <a:spcAft>
                <a:spcPts val="800"/>
              </a:spcAft>
              <a:buSzPct val="85000"/>
              <a:tabLst>
                <a:tab pos="1371600" algn="l"/>
              </a:tabLst>
            </a:pPr>
            <a:endParaRPr lang="en-US" sz="2000" dirty="0"/>
          </a:p>
          <a:p>
            <a:pPr marL="342900" indent="-342900" algn="just">
              <a:buFont typeface="Wingdings" panose="05000000000000000000" pitchFamily="2" charset="2"/>
              <a:buChar char="Ø"/>
            </a:pPr>
            <a:r>
              <a:rPr lang="en-GH" sz="2000" b="1" dirty="0"/>
              <a:t>Mutual Recognition: </a:t>
            </a:r>
            <a:r>
              <a:rPr lang="en-GH" sz="2000" dirty="0"/>
              <a:t>Regulatory authorities in one </a:t>
            </a:r>
            <a:r>
              <a:rPr lang="en-US" sz="2000" dirty="0"/>
              <a:t>State Party </a:t>
            </a:r>
            <a:r>
              <a:rPr lang="en-GH" sz="2000" dirty="0" err="1"/>
              <a:t>recogniz</a:t>
            </a:r>
            <a:r>
              <a:rPr lang="en-US" sz="2000" dirty="0" err="1"/>
              <a:t>ing</a:t>
            </a:r>
            <a:r>
              <a:rPr lang="en-US" sz="2000" dirty="0"/>
              <a:t> the</a:t>
            </a:r>
            <a:r>
              <a:rPr lang="en-GH" sz="2000" dirty="0"/>
              <a:t> qualifications and standards from another, facilitating cross-border operations</a:t>
            </a:r>
            <a:r>
              <a:rPr lang="en-US" sz="2000" dirty="0"/>
              <a:t>.</a:t>
            </a:r>
            <a:endParaRPr lang="en-GH" sz="2000" dirty="0">
              <a:effectLst/>
            </a:endParaRPr>
          </a:p>
          <a:p>
            <a:pPr lvl="2" algn="just">
              <a:lnSpc>
                <a:spcPct val="107000"/>
              </a:lnSpc>
              <a:spcAft>
                <a:spcPts val="800"/>
              </a:spcAft>
              <a:buSzPts val="1000"/>
              <a:tabLst>
                <a:tab pos="1371600" algn="l"/>
              </a:tabLst>
            </a:pPr>
            <a:endParaRPr lang="en-US" dirty="0">
              <a:solidFill>
                <a:srgbClr val="000000"/>
              </a:solidFill>
              <a:uFill>
                <a:solidFill>
                  <a:srgbClr val="000000"/>
                </a:solidFill>
              </a:uFill>
              <a:latin typeface="Times New Roman" panose="02020603050405020304" pitchFamily="18" charset="0"/>
              <a:ea typeface="Calibri" panose="020F0502020204030204" pitchFamily="34" charset="0"/>
            </a:endParaRPr>
          </a:p>
          <a:p>
            <a:pPr lvl="0" algn="just">
              <a:spcAft>
                <a:spcPts val="100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Lst>
            </a:pPr>
            <a:endParaRPr lang="en-US" dirty="0">
              <a:solidFill>
                <a:srgbClr val="000000"/>
              </a:solidFill>
              <a:uFill>
                <a:solidFill>
                  <a:srgbClr val="000000"/>
                </a:solidFill>
              </a:uFill>
              <a:latin typeface="Times New Roman" panose="02020603050405020304" pitchFamily="18" charset="0"/>
              <a:ea typeface="Calibri" panose="020F0502020204030204" pitchFamily="34" charset="0"/>
            </a:endParaRPr>
          </a:p>
          <a:p>
            <a:pPr lvl="0" algn="just">
              <a:spcAft>
                <a:spcPts val="100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Lst>
            </a:pPr>
            <a:endParaRPr lang="en-US" dirty="0">
              <a:latin typeface="Times New Roman" panose="02020603050405020304" pitchFamily="18" charset="0"/>
              <a:ea typeface="Arial Unicode MS"/>
            </a:endParaRPr>
          </a:p>
          <a:p>
            <a:pPr marL="285750" lvl="0" indent="-285750" algn="just">
              <a:spcAft>
                <a:spcPts val="1000"/>
              </a:spcAft>
              <a:buFont typeface="Wingdings" panose="05000000000000000000" pitchFamily="2" charset="2"/>
              <a:buChar char="v"/>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Lst>
            </a:pPr>
            <a:endParaRPr lang="en-GH" sz="16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B05EE1F9-8E08-C573-FDF5-4C4F28C95520}"/>
              </a:ext>
            </a:extLst>
          </p:cNvPr>
          <p:cNvPicPr>
            <a:picLocks noChangeAspect="1"/>
          </p:cNvPicPr>
          <p:nvPr/>
        </p:nvPicPr>
        <p:blipFill>
          <a:blip r:embed="rId2"/>
          <a:stretch>
            <a:fillRect/>
          </a:stretch>
        </p:blipFill>
        <p:spPr>
          <a:xfrm>
            <a:off x="7230138" y="1810296"/>
            <a:ext cx="4621619" cy="4621619"/>
          </a:xfrm>
          <a:prstGeom prst="rect">
            <a:avLst/>
          </a:prstGeom>
        </p:spPr>
      </p:pic>
    </p:spTree>
    <p:extLst>
      <p:ext uri="{BB962C8B-B14F-4D97-AF65-F5344CB8AC3E}">
        <p14:creationId xmlns:p14="http://schemas.microsoft.com/office/powerpoint/2010/main" val="302709487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63C3-711A-43C5-9706-886C6E8CAA33}"/>
              </a:ext>
            </a:extLst>
          </p:cNvPr>
          <p:cNvSpPr>
            <a:spLocks noGrp="1"/>
          </p:cNvSpPr>
          <p:nvPr>
            <p:ph type="title"/>
          </p:nvPr>
        </p:nvSpPr>
        <p:spPr>
          <a:xfrm>
            <a:off x="265117" y="426085"/>
            <a:ext cx="10515600" cy="1325563"/>
          </a:xfrm>
        </p:spPr>
        <p:txBody>
          <a:bodyPr/>
          <a:lstStyle/>
          <a:p>
            <a:r>
              <a:rPr lang="en-US" b="1" dirty="0"/>
              <a:t>Financial Services </a:t>
            </a:r>
            <a:r>
              <a:rPr lang="en-US" b="1" i="1" dirty="0"/>
              <a:t>– Insurance Services</a:t>
            </a:r>
            <a:endParaRPr lang="en-GH" b="1" i="1" dirty="0"/>
          </a:p>
        </p:txBody>
      </p:sp>
      <p:sp>
        <p:nvSpPr>
          <p:cNvPr id="16" name="TextBox 15">
            <a:extLst>
              <a:ext uri="{FF2B5EF4-FFF2-40B4-BE49-F238E27FC236}">
                <a16:creationId xmlns:a16="http://schemas.microsoft.com/office/drawing/2014/main" id="{8A07E8F8-41A1-EB4C-2AE8-E04766647D82}"/>
              </a:ext>
            </a:extLst>
          </p:cNvPr>
          <p:cNvSpPr txBox="1"/>
          <p:nvPr/>
        </p:nvSpPr>
        <p:spPr>
          <a:xfrm>
            <a:off x="365760" y="1671710"/>
            <a:ext cx="6624320" cy="5740033"/>
          </a:xfrm>
          <a:prstGeom prst="rect">
            <a:avLst/>
          </a:prstGeom>
          <a:noFill/>
        </p:spPr>
        <p:txBody>
          <a:bodyPr wrap="square">
            <a:spAutoFit/>
          </a:bodyPr>
          <a:lstStyle/>
          <a:p>
            <a:pPr marL="285750" indent="-285750" algn="just">
              <a:lnSpc>
                <a:spcPct val="120000"/>
              </a:lnSpc>
              <a:buFont typeface="Wingdings" panose="05000000000000000000" pitchFamily="2" charset="2"/>
              <a:buChar char="v"/>
            </a:pPr>
            <a:r>
              <a:rPr lang="en-US" b="1" dirty="0"/>
              <a:t>Mandatory for All State Parties</a:t>
            </a:r>
            <a:r>
              <a:rPr lang="en-US" dirty="0"/>
              <a:t>: Financial Services is one of the five priority sectors for liberalization under the AfCFTA.</a:t>
            </a:r>
          </a:p>
          <a:p>
            <a:pPr marL="285750" indent="-285750" algn="just">
              <a:lnSpc>
                <a:spcPct val="120000"/>
              </a:lnSpc>
              <a:buFont typeface="Wingdings" panose="05000000000000000000" pitchFamily="2" charset="2"/>
              <a:buChar char="v"/>
            </a:pPr>
            <a:endParaRPr lang="en-US" b="1" dirty="0"/>
          </a:p>
          <a:p>
            <a:pPr marL="285750" indent="-285750" algn="just">
              <a:lnSpc>
                <a:spcPct val="120000"/>
              </a:lnSpc>
              <a:buFont typeface="Wingdings" panose="05000000000000000000" pitchFamily="2" charset="2"/>
              <a:buChar char="v"/>
            </a:pPr>
            <a:r>
              <a:rPr lang="en-US" b="1" dirty="0"/>
              <a:t>Key Areas of Commitment under Financial Services</a:t>
            </a:r>
            <a:r>
              <a:rPr lang="en-US" dirty="0"/>
              <a:t>:</a:t>
            </a:r>
          </a:p>
          <a:p>
            <a:pPr marL="742950" lvl="1" indent="-285750">
              <a:buFont typeface="Wingdings" panose="05000000000000000000" pitchFamily="2" charset="2"/>
              <a:buChar char="ü"/>
            </a:pPr>
            <a:r>
              <a:rPr lang="en-US" sz="1600" i="1" dirty="0"/>
              <a:t>Insurance and insurance-related services</a:t>
            </a:r>
          </a:p>
          <a:p>
            <a:pPr marL="742950" lvl="1" indent="-285750">
              <a:buFont typeface="Wingdings" panose="05000000000000000000" pitchFamily="2" charset="2"/>
              <a:buChar char="ü"/>
            </a:pPr>
            <a:r>
              <a:rPr lang="en-US" sz="1600" dirty="0"/>
              <a:t>Banking and other financial services</a:t>
            </a:r>
          </a:p>
          <a:p>
            <a:pPr marL="742950" lvl="1" indent="-285750">
              <a:buFont typeface="Wingdings" panose="05000000000000000000" pitchFamily="2" charset="2"/>
              <a:buChar char="ü"/>
            </a:pPr>
            <a:r>
              <a:rPr lang="en-US" sz="1600" dirty="0"/>
              <a:t>Other financial services</a:t>
            </a:r>
          </a:p>
          <a:p>
            <a:pPr lvl="0" algn="just">
              <a:spcAft>
                <a:spcPts val="100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Lst>
            </a:pPr>
            <a:endParaRPr lang="en-US" sz="1600" dirty="0">
              <a:solidFill>
                <a:srgbClr val="000000"/>
              </a:solidFill>
              <a:uFill>
                <a:solidFill>
                  <a:srgbClr val="000000"/>
                </a:solidFill>
              </a:uFill>
              <a:latin typeface="Times New Roman" panose="02020603050405020304" pitchFamily="18" charset="0"/>
              <a:ea typeface="Calibri" panose="020F0502020204030204" pitchFamily="34" charset="0"/>
            </a:endParaRPr>
          </a:p>
          <a:p>
            <a:pPr marL="285750" lvl="0" indent="-285750" algn="just">
              <a:spcAft>
                <a:spcPts val="1000"/>
              </a:spcAft>
              <a:buFont typeface="Wingdings" panose="05000000000000000000" pitchFamily="2" charset="2"/>
              <a:buChar char="v"/>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Lst>
            </a:pPr>
            <a:r>
              <a:rPr lang="en-US" b="1" dirty="0"/>
              <a:t>Role of Insurance Services</a:t>
            </a:r>
            <a:r>
              <a:rPr lang="en-US" dirty="0"/>
              <a:t>: Essential for supporting intra-African trade by offering risk mitigation, financial protection, and boosting confidence in cross-border transactions</a:t>
            </a:r>
          </a:p>
          <a:p>
            <a:pPr marL="342900" indent="-342900" algn="just">
              <a:lnSpc>
                <a:spcPct val="120000"/>
              </a:lnSpc>
              <a:buFont typeface="Wingdings" panose="05000000000000000000" pitchFamily="2" charset="2"/>
              <a:buChar char="ü"/>
            </a:pPr>
            <a:r>
              <a:rPr lang="en-US" dirty="0"/>
              <a:t>Relevant sub-sectors under </a:t>
            </a:r>
            <a:r>
              <a:rPr lang="en-US" b="1" dirty="0"/>
              <a:t>Insurance and related services:</a:t>
            </a:r>
            <a:endParaRPr lang="en-US" dirty="0"/>
          </a:p>
          <a:p>
            <a:pPr marL="800100" lvl="1" indent="-342900" algn="just">
              <a:buFont typeface="Wingdings" panose="05000000000000000000" pitchFamily="2" charset="2"/>
              <a:buChar char="ü"/>
            </a:pPr>
            <a:r>
              <a:rPr lang="en-US" sz="1600" dirty="0"/>
              <a:t>Life, accident and health  services</a:t>
            </a:r>
          </a:p>
          <a:p>
            <a:pPr marL="800100" lvl="1" indent="-342900" algn="just">
              <a:buFont typeface="Wingdings" panose="05000000000000000000" pitchFamily="2" charset="2"/>
              <a:buChar char="ü"/>
            </a:pPr>
            <a:r>
              <a:rPr lang="en-US" sz="1600" dirty="0"/>
              <a:t>Non-life services</a:t>
            </a:r>
          </a:p>
          <a:p>
            <a:pPr marL="800100" lvl="1" indent="-342900" algn="just">
              <a:buFont typeface="Wingdings" panose="05000000000000000000" pitchFamily="2" charset="2"/>
              <a:buChar char="ü"/>
            </a:pPr>
            <a:r>
              <a:rPr lang="en-US" sz="1600" dirty="0"/>
              <a:t>Reinsurance and retrocession services</a:t>
            </a:r>
          </a:p>
          <a:p>
            <a:pPr marL="800100" lvl="1" indent="-342900" algn="just">
              <a:buFont typeface="Wingdings" panose="05000000000000000000" pitchFamily="2" charset="2"/>
              <a:buChar char="ü"/>
            </a:pPr>
            <a:r>
              <a:rPr lang="en-US" sz="1600" dirty="0"/>
              <a:t>Services auxiliary to insurance, including broking and agency services</a:t>
            </a:r>
            <a:endParaRPr lang="en-US" sz="1600" dirty="0">
              <a:solidFill>
                <a:srgbClr val="000000"/>
              </a:solidFill>
              <a:uFill>
                <a:solidFill>
                  <a:srgbClr val="000000"/>
                </a:solidFill>
              </a:uFill>
              <a:latin typeface="Times New Roman" panose="02020603050405020304" pitchFamily="18" charset="0"/>
              <a:ea typeface="Calibri" panose="020F0502020204030204" pitchFamily="34" charset="0"/>
            </a:endParaRPr>
          </a:p>
          <a:p>
            <a:pPr marL="285750" lvl="0" indent="-285750" algn="just">
              <a:spcAft>
                <a:spcPts val="1000"/>
              </a:spcAft>
              <a:buFont typeface="Wingdings" panose="05000000000000000000" pitchFamily="2" charset="2"/>
              <a:buChar char="v"/>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Lst>
            </a:pPr>
            <a:endParaRPr lang="en-US" sz="2000" dirty="0">
              <a:latin typeface="Times New Roman" panose="02020603050405020304" pitchFamily="18" charset="0"/>
              <a:ea typeface="Arial Unicode MS"/>
            </a:endParaRPr>
          </a:p>
          <a:p>
            <a:pPr marL="285750" lvl="0" indent="-285750" algn="just">
              <a:spcAft>
                <a:spcPts val="1000"/>
              </a:spcAft>
              <a:buFont typeface="Wingdings" panose="05000000000000000000" pitchFamily="2" charset="2"/>
              <a:buChar char="v"/>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Lst>
            </a:pPr>
            <a:endParaRPr lang="en-GH" sz="16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7F4CE85E-AF36-FA99-94D5-2D3DD3904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3574" y="4329320"/>
            <a:ext cx="2528680" cy="2528680"/>
          </a:xfrm>
          <a:prstGeom prst="rect">
            <a:avLst/>
          </a:prstGeom>
        </p:spPr>
      </p:pic>
      <p:pic>
        <p:nvPicPr>
          <p:cNvPr id="8" name="object 4">
            <a:extLst>
              <a:ext uri="{FF2B5EF4-FFF2-40B4-BE49-F238E27FC236}">
                <a16:creationId xmlns:a16="http://schemas.microsoft.com/office/drawing/2014/main" id="{F7C91289-03D7-977C-349D-CE6A226D0F9C}"/>
              </a:ext>
            </a:extLst>
          </p:cNvPr>
          <p:cNvPicPr/>
          <p:nvPr/>
        </p:nvPicPr>
        <p:blipFill>
          <a:blip r:embed="rId3" cstate="print"/>
          <a:stretch>
            <a:fillRect/>
          </a:stretch>
        </p:blipFill>
        <p:spPr>
          <a:xfrm>
            <a:off x="7102781" y="1470798"/>
            <a:ext cx="3388492" cy="3139373"/>
          </a:xfrm>
          <a:prstGeom prst="rect">
            <a:avLst/>
          </a:prstGeom>
        </p:spPr>
      </p:pic>
    </p:spTree>
    <p:extLst>
      <p:ext uri="{BB962C8B-B14F-4D97-AF65-F5344CB8AC3E}">
        <p14:creationId xmlns:p14="http://schemas.microsoft.com/office/powerpoint/2010/main" val="169272854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63C3-711A-43C5-9706-886C6E8CAA33}"/>
              </a:ext>
            </a:extLst>
          </p:cNvPr>
          <p:cNvSpPr>
            <a:spLocks noGrp="1"/>
          </p:cNvSpPr>
          <p:nvPr>
            <p:ph type="title"/>
          </p:nvPr>
        </p:nvSpPr>
        <p:spPr>
          <a:xfrm>
            <a:off x="265117" y="426085"/>
            <a:ext cx="10240323" cy="874395"/>
          </a:xfrm>
        </p:spPr>
        <p:txBody>
          <a:bodyPr>
            <a:normAutofit fontScale="90000"/>
          </a:bodyPr>
          <a:lstStyle/>
          <a:p>
            <a:r>
              <a:rPr lang="en-US" b="1" dirty="0"/>
              <a:t>Progress Update on Schedules of Specific Commitments</a:t>
            </a:r>
            <a:endParaRPr lang="en-GH" b="1" i="1" dirty="0"/>
          </a:p>
        </p:txBody>
      </p:sp>
      <p:sp>
        <p:nvSpPr>
          <p:cNvPr id="16" name="TextBox 15">
            <a:extLst>
              <a:ext uri="{FF2B5EF4-FFF2-40B4-BE49-F238E27FC236}">
                <a16:creationId xmlns:a16="http://schemas.microsoft.com/office/drawing/2014/main" id="{8A07E8F8-41A1-EB4C-2AE8-E04766647D82}"/>
              </a:ext>
            </a:extLst>
          </p:cNvPr>
          <p:cNvSpPr txBox="1"/>
          <p:nvPr/>
        </p:nvSpPr>
        <p:spPr>
          <a:xfrm>
            <a:off x="365760" y="1671710"/>
            <a:ext cx="6451600" cy="5093702"/>
          </a:xfrm>
          <a:prstGeom prst="rect">
            <a:avLst/>
          </a:prstGeom>
          <a:noFill/>
        </p:spPr>
        <p:txBody>
          <a:bodyPr wrap="square">
            <a:spAutoFit/>
          </a:bodyPr>
          <a:lstStyle/>
          <a:p>
            <a:pPr lvl="0" algn="just">
              <a:spcAft>
                <a:spcPts val="100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Lst>
            </a:pPr>
            <a:endParaRPr lang="en-US" sz="2000" dirty="0">
              <a:latin typeface="Times New Roman" panose="02020603050405020304" pitchFamily="18" charset="0"/>
              <a:ea typeface="Arial Unicode MS"/>
            </a:endParaRPr>
          </a:p>
          <a:p>
            <a:pPr marL="285750" indent="-285750" algn="just">
              <a:spcAft>
                <a:spcPts val="1000"/>
              </a:spcAft>
              <a:buFont typeface="Wingdings" panose="05000000000000000000" pitchFamily="2" charset="2"/>
              <a:buChar char="v"/>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Lst>
            </a:pPr>
            <a:r>
              <a:rPr lang="en-US" sz="2000" dirty="0">
                <a:latin typeface="Times New Roman" panose="02020603050405020304" pitchFamily="18" charset="0"/>
                <a:ea typeface="Arial Unicode MS"/>
              </a:rPr>
              <a:t>Negotiations in the five priority sectors are still ongoing, </a:t>
            </a:r>
            <a:r>
              <a:rPr lang="en-US" sz="2000" b="1" dirty="0">
                <a:latin typeface="Times New Roman" panose="02020603050405020304" pitchFamily="18" charset="0"/>
                <a:ea typeface="Arial Unicode MS"/>
              </a:rPr>
              <a:t>with forty-nine (49) submitted offers </a:t>
            </a:r>
            <a:r>
              <a:rPr lang="en-US" sz="2000" dirty="0">
                <a:latin typeface="Times New Roman" panose="02020603050405020304" pitchFamily="18" charset="0"/>
                <a:ea typeface="Arial Unicode MS"/>
              </a:rPr>
              <a:t>by State and non –State Parties and </a:t>
            </a:r>
            <a:r>
              <a:rPr lang="en-US" sz="2000" b="1" dirty="0">
                <a:latin typeface="Times New Roman" panose="02020603050405020304" pitchFamily="18" charset="0"/>
                <a:ea typeface="Arial Unicode MS"/>
              </a:rPr>
              <a:t>twenty-two (22) adopted schedules of specific commitments</a:t>
            </a:r>
            <a:r>
              <a:rPr lang="en-US" sz="2000" dirty="0">
                <a:latin typeface="Times New Roman" panose="02020603050405020304" pitchFamily="18" charset="0"/>
                <a:ea typeface="Arial Unicode MS"/>
              </a:rPr>
              <a:t>. </a:t>
            </a:r>
          </a:p>
          <a:p>
            <a:pPr algn="just">
              <a:spcAft>
                <a:spcPts val="100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Lst>
            </a:pPr>
            <a:endParaRPr lang="en-US" sz="2000" dirty="0">
              <a:latin typeface="Times New Roman" panose="02020603050405020304" pitchFamily="18" charset="0"/>
              <a:ea typeface="Arial Unicode MS"/>
            </a:endParaRPr>
          </a:p>
          <a:p>
            <a:pPr marL="285750" indent="-285750" algn="just">
              <a:spcAft>
                <a:spcPts val="1000"/>
              </a:spcAft>
              <a:buFont typeface="Wingdings" panose="05000000000000000000" pitchFamily="2" charset="2"/>
              <a:buChar char="v"/>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Lst>
            </a:pPr>
            <a:r>
              <a:rPr lang="en-US" sz="2000" dirty="0">
                <a:latin typeface="Times New Roman" panose="02020603050405020304" pitchFamily="18" charset="0"/>
                <a:ea typeface="Arial Unicode MS"/>
              </a:rPr>
              <a:t>The 22 adopted schedules include </a:t>
            </a:r>
            <a:r>
              <a:rPr lang="en-US" sz="2000" i="1" dirty="0">
                <a:ln>
                  <a:noFill/>
                </a:ln>
                <a:solidFill>
                  <a:srgbClr val="000000"/>
                </a:solidFill>
                <a:effectLst/>
                <a:uFill>
                  <a:solidFill>
                    <a:srgbClr val="000000"/>
                  </a:solidFill>
                </a:uFill>
                <a:latin typeface="Times New Roman" panose="02020603050405020304" pitchFamily="18" charset="0"/>
                <a:ea typeface="Arial Unicode MS"/>
                <a:cs typeface="Arial Unicode MS"/>
              </a:rPr>
              <a:t>Djibouti, Democratic Republic of Congo, Egypt, Eswatini, Lesotho, Namibia, Malawi, Mauritius, Seychelles, Zambia, Zimbabwe</a:t>
            </a:r>
            <a:r>
              <a:rPr lang="en-US" sz="2000" i="1" dirty="0">
                <a:solidFill>
                  <a:srgbClr val="000000"/>
                </a:solidFill>
                <a:uFill>
                  <a:solidFill>
                    <a:srgbClr val="000000"/>
                  </a:solidFill>
                </a:uFill>
                <a:latin typeface="Calibri" panose="020F0502020204030204" pitchFamily="34" charset="0"/>
                <a:ea typeface="Arial Unicode MS"/>
                <a:cs typeface="Arial Unicode MS"/>
              </a:rPr>
              <a:t>, </a:t>
            </a:r>
            <a:r>
              <a:rPr lang="en-US" sz="2000" i="1" dirty="0">
                <a:ln>
                  <a:noFill/>
                </a:ln>
                <a:solidFill>
                  <a:srgbClr val="000000"/>
                </a:solidFill>
                <a:effectLst/>
                <a:latin typeface="Times New Roman" panose="02020603050405020304" pitchFamily="18" charset="0"/>
                <a:ea typeface="Arial Unicode MS"/>
              </a:rPr>
              <a:t>the Combined Schedule of the East African Community Member States (Burundi, Kenya, Rwanda, Uganda, United Republic of Tanzania) and the Combined Schedule of the Economic and Monetary Community of Central Africa (Cameroon, Chad, Congo, Gabon, Equatorial Guinea)</a:t>
            </a:r>
            <a:endParaRPr lang="en-GH" sz="2000" i="1"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C7822170-8BA0-BF9B-90B3-496DCC4E8E62}"/>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38097" y="2262009"/>
            <a:ext cx="4062293" cy="4062293"/>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4767222A-B453-A8A0-C542-67199FA643BA}"/>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163116" y="3655202"/>
            <a:ext cx="2328606" cy="2328606"/>
          </a:xfrm>
          <a:prstGeom prst="rect">
            <a:avLst/>
          </a:prstGeom>
        </p:spPr>
      </p:pic>
    </p:spTree>
    <p:extLst>
      <p:ext uri="{BB962C8B-B14F-4D97-AF65-F5344CB8AC3E}">
        <p14:creationId xmlns:p14="http://schemas.microsoft.com/office/powerpoint/2010/main" val="3046330124"/>
      </p:ext>
    </p:extLst>
  </p:cSld>
  <p:clrMapOvr>
    <a:masterClrMapping/>
  </p:clrMapOvr>
  <p:transition spd="slow">
    <p:push dir="u"/>
  </p:transition>
</p:sld>
</file>

<file path=ppt/theme/theme1.xml><?xml version="1.0" encoding="utf-8"?>
<a:theme xmlns:a="http://schemas.openxmlformats.org/drawingml/2006/main" name="1_Office Theme">
  <a:themeElements>
    <a:clrScheme name="AfCFTA Colors">
      <a:dk1>
        <a:sysClr val="windowText" lastClr="000000"/>
      </a:dk1>
      <a:lt1>
        <a:sysClr val="window" lastClr="FFFFFF"/>
      </a:lt1>
      <a:dk2>
        <a:srgbClr val="941F3A"/>
      </a:dk2>
      <a:lt2>
        <a:srgbClr val="FFFFFF"/>
      </a:lt2>
      <a:accent1>
        <a:srgbClr val="941F3A"/>
      </a:accent1>
      <a:accent2>
        <a:srgbClr val="339446"/>
      </a:accent2>
      <a:accent3>
        <a:srgbClr val="C3A466"/>
      </a:accent3>
      <a:accent4>
        <a:srgbClr val="F4A51F"/>
      </a:accent4>
      <a:accent5>
        <a:srgbClr val="111111"/>
      </a:accent5>
      <a:accent6>
        <a:srgbClr val="FFFFFF"/>
      </a:accent6>
      <a:hlink>
        <a:srgbClr val="FFFFFF"/>
      </a:hlink>
      <a:folHlink>
        <a:srgbClr val="339446"/>
      </a:folHlink>
    </a:clrScheme>
    <a:fontScheme name="AfCFTA Official Fo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11528FE29E004594C1EC73A416AFC1" ma:contentTypeVersion="6" ma:contentTypeDescription="Create a new document." ma:contentTypeScope="" ma:versionID="fd87eb68bbce72e0bfd0fecaa4430568">
  <xsd:schema xmlns:xsd="http://www.w3.org/2001/XMLSchema" xmlns:xs="http://www.w3.org/2001/XMLSchema" xmlns:p="http://schemas.microsoft.com/office/2006/metadata/properties" xmlns:ns3="750ac292-c896-4fdf-81fa-73d8543bb569" xmlns:ns4="4e4524b4-35b5-4d6b-8f20-ef0645c473f9" targetNamespace="http://schemas.microsoft.com/office/2006/metadata/properties" ma:root="true" ma:fieldsID="466091fab7fbe80e811cf346457417f6" ns3:_="" ns4:_="">
    <xsd:import namespace="750ac292-c896-4fdf-81fa-73d8543bb569"/>
    <xsd:import namespace="4e4524b4-35b5-4d6b-8f20-ef0645c473f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0ac292-c896-4fdf-81fa-73d8543bb5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4524b4-35b5-4d6b-8f20-ef0645c473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18BE1E-45B2-45AE-963A-BD234C2AB891}">
  <ds:schemaRefs>
    <ds:schemaRef ds:uri="http://schemas.microsoft.com/office/2006/metadata/properties"/>
    <ds:schemaRef ds:uri="http://schemas.microsoft.com/office/2006/documentManagement/types"/>
    <ds:schemaRef ds:uri="750ac292-c896-4fdf-81fa-73d8543bb569"/>
    <ds:schemaRef ds:uri="http://purl.org/dc/terms/"/>
    <ds:schemaRef ds:uri="http://www.w3.org/XML/1998/namespace"/>
    <ds:schemaRef ds:uri="http://purl.org/dc/elements/1.1/"/>
    <ds:schemaRef ds:uri="4e4524b4-35b5-4d6b-8f20-ef0645c473f9"/>
    <ds:schemaRef ds:uri="http://schemas.openxmlformats.org/package/2006/metadata/core-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25773F8B-FFA4-45B6-9585-1CA7D1C7E30D}">
  <ds:schemaRefs>
    <ds:schemaRef ds:uri="http://schemas.microsoft.com/sharepoint/v3/contenttype/forms"/>
  </ds:schemaRefs>
</ds:datastoreItem>
</file>

<file path=customXml/itemProps3.xml><?xml version="1.0" encoding="utf-8"?>
<ds:datastoreItem xmlns:ds="http://schemas.openxmlformats.org/officeDocument/2006/customXml" ds:itemID="{3F9556F7-8C29-4DE7-8F34-5F16C9765F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0ac292-c896-4fdf-81fa-73d8543bb569"/>
    <ds:schemaRef ds:uri="4e4524b4-35b5-4d6b-8f20-ef0645c473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19715</TotalTime>
  <Words>2334</Words>
  <Application>Microsoft Macintosh PowerPoint</Application>
  <PresentationFormat>Widescreen</PresentationFormat>
  <Paragraphs>190</Paragraphs>
  <Slides>30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Aptos</vt:lpstr>
      <vt:lpstr>Arial</vt:lpstr>
      <vt:lpstr>Calibri</vt:lpstr>
      <vt:lpstr>Calibri Light</vt:lpstr>
      <vt:lpstr>Times New Roman</vt:lpstr>
      <vt:lpstr>Wingdings</vt:lpstr>
      <vt:lpstr>1_Office Theme</vt:lpstr>
      <vt:lpstr>Office Theme</vt:lpstr>
      <vt:lpstr>From Theory to Action: Commitments and Regulatory Framework on Insurance Services under the AfCFTA Protocol on Trade in Services</vt:lpstr>
      <vt:lpstr>Outline of Presentation</vt:lpstr>
      <vt:lpstr>Background</vt:lpstr>
      <vt:lpstr>AfCFTA Protocol on Trade in Services</vt:lpstr>
      <vt:lpstr>SCHEDULES OF  SPECIFIC COMMITMENTS</vt:lpstr>
      <vt:lpstr>Schedules of Specific Commitments</vt:lpstr>
      <vt:lpstr>Examples of Commitments </vt:lpstr>
      <vt:lpstr>Financial Services – Insurance Services</vt:lpstr>
      <vt:lpstr>Progress Update on Schedules of Specific Commitments</vt:lpstr>
      <vt:lpstr>Sectoral coverage for insurance services in the  AfCFTA (out of the 22 adopted schedules)</vt:lpstr>
      <vt:lpstr>Theory to Action: AfCFTA Guided Trade Initiative (GTI) on Services</vt:lpstr>
      <vt:lpstr>Theory to Action - Guided Trade Initiative (GTI) on Services cont’d</vt:lpstr>
      <vt:lpstr>REGULATORY FRAMEWORK ON FINANCIAL SERVICES</vt:lpstr>
      <vt:lpstr>Regulatory Frameworks</vt:lpstr>
      <vt:lpstr>General Objectives of Regulatory Frameworks</vt:lpstr>
      <vt:lpstr>Typical Restrictions or Limitations </vt:lpstr>
      <vt:lpstr>Regulatory Framework on Financial Services – Progress Update</vt:lpstr>
      <vt:lpstr>Regulatory Framework on Financial Services – Progress Update</vt:lpstr>
      <vt:lpstr>General Overview of the Regulatory Framework on Financial Services</vt:lpstr>
      <vt:lpstr>Mutual Recognition Agreements (MRAs)</vt:lpstr>
      <vt:lpstr>Mutual Recognition Agreements</vt:lpstr>
      <vt:lpstr>CHALLENGES AND OPPORTUNITIES</vt:lpstr>
      <vt:lpstr>Challenges</vt:lpstr>
      <vt:lpstr>Opportunities under the AfCFTA</vt:lpstr>
      <vt:lpstr>Expected Outcomes</vt:lpstr>
      <vt:lpstr>CONCLUSION</vt:lpstr>
      <vt:lpstr>Way Forward </vt:lpstr>
      <vt:lpstr>Conclusion</vt:lpstr>
      <vt:lpstr>THANK YOU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play of the AfCFTA Competition Protocol</dc:title>
  <dc:creator>Malick Diallo</dc:creator>
  <cp:lastModifiedBy>Beatrice Chaytor</cp:lastModifiedBy>
  <cp:revision>91</cp:revision>
  <dcterms:created xsi:type="dcterms:W3CDTF">2023-09-12T11:31:15Z</dcterms:created>
  <dcterms:modified xsi:type="dcterms:W3CDTF">2024-10-15T06:43:12Z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0x0101007C11528FE29E004594C1EC73A416AFC1</vt:lpwstr>
  </property>
</Properties>
</file>