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44" r:id="rId4"/>
  </p:sldMasterIdLst>
  <p:notesMasterIdLst>
    <p:notesMasterId r:id="rId17"/>
  </p:notesMasterIdLst>
  <p:handoutMasterIdLst>
    <p:handoutMasterId r:id="rId18"/>
  </p:handoutMasterIdLst>
  <p:sldIdLst>
    <p:sldId id="364" r:id="rId5"/>
    <p:sldId id="372" r:id="rId6"/>
    <p:sldId id="397" r:id="rId7"/>
    <p:sldId id="396" r:id="rId8"/>
    <p:sldId id="395" r:id="rId9"/>
    <p:sldId id="401" r:id="rId10"/>
    <p:sldId id="393" r:id="rId11"/>
    <p:sldId id="399" r:id="rId12"/>
    <p:sldId id="404" r:id="rId13"/>
    <p:sldId id="402" r:id="rId14"/>
    <p:sldId id="403" r:id="rId15"/>
    <p:sldId id="390" r:id="rId1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RushdY" initials="AR" lastIdx="1" clrIdx="0">
    <p:extLst>
      <p:ext uri="{19B8F6BF-5375-455C-9EA6-DF929625EA0E}">
        <p15:presenceInfo xmlns:p15="http://schemas.microsoft.com/office/powerpoint/2012/main" userId="cc1fa416b48243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2962A7"/>
    <a:srgbClr val="85D6F0"/>
    <a:srgbClr val="061A1B"/>
    <a:srgbClr val="0C3B3C"/>
    <a:srgbClr val="B48B2C"/>
    <a:srgbClr val="0F173E"/>
    <a:srgbClr val="8F9D54"/>
    <a:srgbClr val="00ADCA"/>
    <a:srgbClr val="204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FE1F4F8E-73DC-4A0F-A728-56336D20AD8C}" type="datetimeFigureOut">
              <a:rPr lang="en-US" smtClean="0"/>
              <a:t>10/14/24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DF5B955D-0100-4DF4-B7E3-44DE71885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3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8BA1C6DE-9204-4F10-B99E-90BBA43180EB}" type="datetimeFigureOut">
              <a:rPr lang="en-US" smtClean="0"/>
              <a:t>10/14/24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A9299032-884D-4D15-9D79-5744DCF7CF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8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032-884D-4D15-9D79-5744DCF7CF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67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032-884D-4D15-9D79-5744DCF7CFA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54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032-884D-4D15-9D79-5744DCF7CFA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2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032-884D-4D15-9D79-5744DCF7CF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4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032-884D-4D15-9D79-5744DCF7CFA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5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"This slide starkly illustrates why we need to act urgently on climate change. As global temperatures rise, the consequences become increasingly severe across all aspects of our planet."</a:t>
            </a:r>
          </a:p>
          <a:p>
            <a:r>
              <a:rPr lang="en-US" b="1" dirty="0"/>
              <a:t>Breakdown by Sector: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Sea Level Rise:</a:t>
            </a:r>
            <a:r>
              <a:rPr lang="en-US" dirty="0"/>
              <a:t> "Even with a 1.5°C increase, we'll see significant sea-level rise, displacing millions. At 4°C, the impact is catastrophic, with coastal cities and entire island nations at risk."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Water:</a:t>
            </a:r>
            <a:r>
              <a:rPr lang="en-US" dirty="0"/>
              <a:t> "Water scarcity will become a major global crisis. Droughts will intensify, glaciers will disappear, and conflicts over water resources could become more frequent."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Food:</a:t>
            </a:r>
            <a:r>
              <a:rPr lang="en-US" dirty="0"/>
              <a:t> "Food security is threatened by declining crop yields and the collapse of local food systems. At higher temperature increases, widespread food insecurity and famine become a real possibility."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Flora &amp; Fauna:</a:t>
            </a:r>
            <a:r>
              <a:rPr lang="en-US" dirty="0"/>
              <a:t> "Biodiversity loss is already a major concern, but with rising temperatures, we face mass extinctions and the collapse of entire ecosystems."</a:t>
            </a:r>
          </a:p>
          <a:p>
            <a:r>
              <a:rPr lang="en-US" b="1" dirty="0"/>
              <a:t>Connecting to Carbon Markets:</a:t>
            </a:r>
            <a:endParaRPr lang="en-US" dirty="0"/>
          </a:p>
          <a:p>
            <a:r>
              <a:rPr lang="en-US" dirty="0"/>
              <a:t>"These dire predictions underscore the urgent need to reduce greenhouse gas emissions. Carbon markets are a key tool in this fight. By putting a price on carbon, we can incentivize businesses and industries to reduce their emissions and invest in cleaner technologies."</a:t>
            </a:r>
          </a:p>
          <a:p>
            <a:r>
              <a:rPr lang="en-US" b="1" dirty="0"/>
              <a:t>Transition to Next Slide:</a:t>
            </a:r>
            <a:endParaRPr lang="en-US" dirty="0"/>
          </a:p>
          <a:p>
            <a:r>
              <a:rPr lang="en-US" dirty="0"/>
              <a:t>"Now, let's explore how carbon markets function and their potential to drive the transition to a low-carbon economy..."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032-884D-4D15-9D79-5744DCF7CFA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032-884D-4D15-9D79-5744DCF7CFA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3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032-884D-4D15-9D79-5744DCF7CFA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5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032-884D-4D15-9D79-5744DCF7CF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3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032-884D-4D15-9D79-5744DCF7CFA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3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 issued the official accounting treatment for carbon credits that include four main cases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case carbon credits are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issued to the project developer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(and being the owner of the reduction project too) and shall be used for offsetting, they are to be considered as: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Intangible Assets 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case carbon credits are to be sold, they are to be considered as: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Instruments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case carbon credits are issued to the project developer who does not own the physical carbon emissions reduction project, they are considered as: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Instruments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case carbon credits are bought from the market for offsetting purposes, they are considered as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Intangible Assets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case carbon credits are bought from the market to be traded, they are considered as: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Instrument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032-884D-4D15-9D79-5744DCF7CFA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5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8BF2-5176-4B7C-A561-A71ABBC262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1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216C-FD13-4081-A010-0D21C61B86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3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0AC-DECC-452A-8B19-FB8B78E92A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16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03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015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3810" indent="0" algn="ctr">
              <a:buNone/>
              <a:defRPr sz="1679"/>
            </a:lvl2pPr>
            <a:lvl3pPr marL="767619" indent="0" algn="ctr">
              <a:buNone/>
              <a:defRPr sz="1511"/>
            </a:lvl3pPr>
            <a:lvl4pPr marL="1151429" indent="0" algn="ctr">
              <a:buNone/>
              <a:defRPr sz="1343"/>
            </a:lvl4pPr>
            <a:lvl5pPr marL="1535238" indent="0" algn="ctr">
              <a:buNone/>
              <a:defRPr sz="1343"/>
            </a:lvl5pPr>
            <a:lvl6pPr marL="1919048" indent="0" algn="ctr">
              <a:buNone/>
              <a:defRPr sz="1343"/>
            </a:lvl6pPr>
            <a:lvl7pPr marL="2302857" indent="0" algn="ctr">
              <a:buNone/>
              <a:defRPr sz="1343"/>
            </a:lvl7pPr>
            <a:lvl8pPr marL="2686666" indent="0" algn="ctr">
              <a:buNone/>
              <a:defRPr sz="1343"/>
            </a:lvl8pPr>
            <a:lvl9pPr marL="3070476" indent="0" algn="ctr">
              <a:buNone/>
              <a:defRPr sz="134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8BF2-5176-4B7C-A561-A71ABBC262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20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A2C-EC2E-4AD2-A0E4-AA44A5E67F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75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5037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01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3810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2pPr>
            <a:lvl3pPr marL="7676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151429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4pPr>
            <a:lvl5pPr marL="1535238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5pPr>
            <a:lvl6pPr marL="1919048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6pPr>
            <a:lvl7pPr marL="2302857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7pPr>
            <a:lvl8pPr marL="2686666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8pPr>
            <a:lvl9pPr marL="3070476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985E-62F6-40BC-957F-65D9BAF109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5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D3-E5E9-41CE-83E3-58C158B9C9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8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3810" indent="0">
              <a:buNone/>
              <a:defRPr sz="1679" b="1"/>
            </a:lvl2pPr>
            <a:lvl3pPr marL="767619" indent="0">
              <a:buNone/>
              <a:defRPr sz="1511" b="1"/>
            </a:lvl3pPr>
            <a:lvl4pPr marL="1151429" indent="0">
              <a:buNone/>
              <a:defRPr sz="1343" b="1"/>
            </a:lvl4pPr>
            <a:lvl5pPr marL="1535238" indent="0">
              <a:buNone/>
              <a:defRPr sz="1343" b="1"/>
            </a:lvl5pPr>
            <a:lvl6pPr marL="1919048" indent="0">
              <a:buNone/>
              <a:defRPr sz="1343" b="1"/>
            </a:lvl6pPr>
            <a:lvl7pPr marL="2302857" indent="0">
              <a:buNone/>
              <a:defRPr sz="1343" b="1"/>
            </a:lvl7pPr>
            <a:lvl8pPr marL="2686666" indent="0">
              <a:buNone/>
              <a:defRPr sz="1343" b="1"/>
            </a:lvl8pPr>
            <a:lvl9pPr marL="3070476" indent="0">
              <a:buNone/>
              <a:defRPr sz="13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3810" indent="0">
              <a:buNone/>
              <a:defRPr sz="1679" b="1"/>
            </a:lvl2pPr>
            <a:lvl3pPr marL="767619" indent="0">
              <a:buNone/>
              <a:defRPr sz="1511" b="1"/>
            </a:lvl3pPr>
            <a:lvl4pPr marL="1151429" indent="0">
              <a:buNone/>
              <a:defRPr sz="1343" b="1"/>
            </a:lvl4pPr>
            <a:lvl5pPr marL="1535238" indent="0">
              <a:buNone/>
              <a:defRPr sz="1343" b="1"/>
            </a:lvl5pPr>
            <a:lvl6pPr marL="1919048" indent="0">
              <a:buNone/>
              <a:defRPr sz="1343" b="1"/>
            </a:lvl6pPr>
            <a:lvl7pPr marL="2302857" indent="0">
              <a:buNone/>
              <a:defRPr sz="1343" b="1"/>
            </a:lvl7pPr>
            <a:lvl8pPr marL="2686666" indent="0">
              <a:buNone/>
              <a:defRPr sz="1343" b="1"/>
            </a:lvl8pPr>
            <a:lvl9pPr marL="3070476" indent="0">
              <a:buNone/>
              <a:defRPr sz="13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5475-387E-4122-B70C-06750DF763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1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5FDF-1A89-4EBE-A0B0-DC4C2A7F22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79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601C-4BA1-4231-A8AE-5511ED3C9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63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686"/>
            </a:lvl1pPr>
            <a:lvl2pPr>
              <a:defRPr sz="2350"/>
            </a:lvl2pPr>
            <a:lvl3pPr>
              <a:defRPr sz="2015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343"/>
            </a:lvl1pPr>
            <a:lvl2pPr marL="383810" indent="0">
              <a:buNone/>
              <a:defRPr sz="1175"/>
            </a:lvl2pPr>
            <a:lvl3pPr marL="767619" indent="0">
              <a:buNone/>
              <a:defRPr sz="1008"/>
            </a:lvl3pPr>
            <a:lvl4pPr marL="1151429" indent="0">
              <a:buNone/>
              <a:defRPr sz="839"/>
            </a:lvl4pPr>
            <a:lvl5pPr marL="1535238" indent="0">
              <a:buNone/>
              <a:defRPr sz="839"/>
            </a:lvl5pPr>
            <a:lvl6pPr marL="1919048" indent="0">
              <a:buNone/>
              <a:defRPr sz="839"/>
            </a:lvl6pPr>
            <a:lvl7pPr marL="2302857" indent="0">
              <a:buNone/>
              <a:defRPr sz="839"/>
            </a:lvl7pPr>
            <a:lvl8pPr marL="2686666" indent="0">
              <a:buNone/>
              <a:defRPr sz="839"/>
            </a:lvl8pPr>
            <a:lvl9pPr marL="3070476" indent="0">
              <a:buNone/>
              <a:defRPr sz="8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A1A2-BDBD-43CC-BD1A-07D941FE51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0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A2C-EC2E-4AD2-A0E4-AA44A5E67F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62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686"/>
            </a:lvl1pPr>
            <a:lvl2pPr marL="383810" indent="0">
              <a:buNone/>
              <a:defRPr sz="2350"/>
            </a:lvl2pPr>
            <a:lvl3pPr marL="767619" indent="0">
              <a:buNone/>
              <a:defRPr sz="2015"/>
            </a:lvl3pPr>
            <a:lvl4pPr marL="1151429" indent="0">
              <a:buNone/>
              <a:defRPr sz="1679"/>
            </a:lvl4pPr>
            <a:lvl5pPr marL="1535238" indent="0">
              <a:buNone/>
              <a:defRPr sz="1679"/>
            </a:lvl5pPr>
            <a:lvl6pPr marL="1919048" indent="0">
              <a:buNone/>
              <a:defRPr sz="1679"/>
            </a:lvl6pPr>
            <a:lvl7pPr marL="2302857" indent="0">
              <a:buNone/>
              <a:defRPr sz="1679"/>
            </a:lvl7pPr>
            <a:lvl8pPr marL="2686666" indent="0">
              <a:buNone/>
              <a:defRPr sz="1679"/>
            </a:lvl8pPr>
            <a:lvl9pPr marL="3070476" indent="0">
              <a:buNone/>
              <a:defRPr sz="167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343"/>
            </a:lvl1pPr>
            <a:lvl2pPr marL="383810" indent="0">
              <a:buNone/>
              <a:defRPr sz="1175"/>
            </a:lvl2pPr>
            <a:lvl3pPr marL="767619" indent="0">
              <a:buNone/>
              <a:defRPr sz="1008"/>
            </a:lvl3pPr>
            <a:lvl4pPr marL="1151429" indent="0">
              <a:buNone/>
              <a:defRPr sz="839"/>
            </a:lvl4pPr>
            <a:lvl5pPr marL="1535238" indent="0">
              <a:buNone/>
              <a:defRPr sz="839"/>
            </a:lvl5pPr>
            <a:lvl6pPr marL="1919048" indent="0">
              <a:buNone/>
              <a:defRPr sz="839"/>
            </a:lvl6pPr>
            <a:lvl7pPr marL="2302857" indent="0">
              <a:buNone/>
              <a:defRPr sz="839"/>
            </a:lvl7pPr>
            <a:lvl8pPr marL="2686666" indent="0">
              <a:buNone/>
              <a:defRPr sz="839"/>
            </a:lvl8pPr>
            <a:lvl9pPr marL="3070476" indent="0">
              <a:buNone/>
              <a:defRPr sz="8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578-8D86-4113-892C-1BF90F7D40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42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216C-FD13-4081-A010-0D21C61B86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25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0AC-DECC-452A-8B19-FB8B78E92A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74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037">
                <a:cs typeface="GE SS Two Bold" panose="020A05030201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015"/>
            </a:lvl1pPr>
            <a:lvl2pPr marL="383810" indent="0" algn="ctr">
              <a:buNone/>
              <a:defRPr sz="1679"/>
            </a:lvl2pPr>
            <a:lvl3pPr marL="767619" indent="0" algn="ctr">
              <a:buNone/>
              <a:defRPr sz="1511"/>
            </a:lvl3pPr>
            <a:lvl4pPr marL="1151429" indent="0" algn="ctr">
              <a:buNone/>
              <a:defRPr sz="1343"/>
            </a:lvl4pPr>
            <a:lvl5pPr marL="1535238" indent="0" algn="ctr">
              <a:buNone/>
              <a:defRPr sz="1343"/>
            </a:lvl5pPr>
            <a:lvl6pPr marL="1919048" indent="0" algn="ctr">
              <a:buNone/>
              <a:defRPr sz="1343"/>
            </a:lvl6pPr>
            <a:lvl7pPr marL="2302857" indent="0" algn="ctr">
              <a:buNone/>
              <a:defRPr sz="1343"/>
            </a:lvl7pPr>
            <a:lvl8pPr marL="2686666" indent="0" algn="ctr">
              <a:buNone/>
              <a:defRPr sz="1343"/>
            </a:lvl8pPr>
            <a:lvl9pPr marL="3070476" indent="0" algn="ctr">
              <a:buNone/>
              <a:defRPr sz="134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8BF2-5176-4B7C-A561-A71ABBC262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68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GE SS Two Bold" panose="020A05030201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A2C-EC2E-4AD2-A0E4-AA44A5E67F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39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503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015">
                <a:solidFill>
                  <a:schemeClr val="tx1"/>
                </a:solidFill>
              </a:defRPr>
            </a:lvl1pPr>
            <a:lvl2pPr marL="383810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2pPr>
            <a:lvl3pPr marL="7676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151429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4pPr>
            <a:lvl5pPr marL="1535238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5pPr>
            <a:lvl6pPr marL="1919048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6pPr>
            <a:lvl7pPr marL="2302857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7pPr>
            <a:lvl8pPr marL="2686666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8pPr>
            <a:lvl9pPr marL="3070476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985E-62F6-40BC-957F-65D9BAF109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68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D3-E5E9-41CE-83E3-58C158B9C9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0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3810" indent="0">
              <a:buNone/>
              <a:defRPr sz="1679" b="1"/>
            </a:lvl2pPr>
            <a:lvl3pPr marL="767619" indent="0">
              <a:buNone/>
              <a:defRPr sz="1511" b="1"/>
            </a:lvl3pPr>
            <a:lvl4pPr marL="1151429" indent="0">
              <a:buNone/>
              <a:defRPr sz="1343" b="1"/>
            </a:lvl4pPr>
            <a:lvl5pPr marL="1535238" indent="0">
              <a:buNone/>
              <a:defRPr sz="1343" b="1"/>
            </a:lvl5pPr>
            <a:lvl6pPr marL="1919048" indent="0">
              <a:buNone/>
              <a:defRPr sz="1343" b="1"/>
            </a:lvl6pPr>
            <a:lvl7pPr marL="2302857" indent="0">
              <a:buNone/>
              <a:defRPr sz="1343" b="1"/>
            </a:lvl7pPr>
            <a:lvl8pPr marL="2686666" indent="0">
              <a:buNone/>
              <a:defRPr sz="1343" b="1"/>
            </a:lvl8pPr>
            <a:lvl9pPr marL="3070476" indent="0">
              <a:buNone/>
              <a:defRPr sz="13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3810" indent="0">
              <a:buNone/>
              <a:defRPr sz="1679" b="1"/>
            </a:lvl2pPr>
            <a:lvl3pPr marL="767619" indent="0">
              <a:buNone/>
              <a:defRPr sz="1511" b="1"/>
            </a:lvl3pPr>
            <a:lvl4pPr marL="1151429" indent="0">
              <a:buNone/>
              <a:defRPr sz="1343" b="1"/>
            </a:lvl4pPr>
            <a:lvl5pPr marL="1535238" indent="0">
              <a:buNone/>
              <a:defRPr sz="1343" b="1"/>
            </a:lvl5pPr>
            <a:lvl6pPr marL="1919048" indent="0">
              <a:buNone/>
              <a:defRPr sz="1343" b="1"/>
            </a:lvl6pPr>
            <a:lvl7pPr marL="2302857" indent="0">
              <a:buNone/>
              <a:defRPr sz="1343" b="1"/>
            </a:lvl7pPr>
            <a:lvl8pPr marL="2686666" indent="0">
              <a:buNone/>
              <a:defRPr sz="1343" b="1"/>
            </a:lvl8pPr>
            <a:lvl9pPr marL="3070476" indent="0">
              <a:buNone/>
              <a:defRPr sz="13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5475-387E-4122-B70C-06750DF763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27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5FDF-1A89-4EBE-A0B0-DC4C2A7F22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03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601C-4BA1-4231-A8AE-5511ED3C9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985E-62F6-40BC-957F-65D9BAF109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88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686"/>
            </a:lvl1pPr>
            <a:lvl2pPr>
              <a:defRPr sz="2350"/>
            </a:lvl2pPr>
            <a:lvl3pPr>
              <a:defRPr sz="2015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343"/>
            </a:lvl1pPr>
            <a:lvl2pPr marL="383810" indent="0">
              <a:buNone/>
              <a:defRPr sz="1175"/>
            </a:lvl2pPr>
            <a:lvl3pPr marL="767619" indent="0">
              <a:buNone/>
              <a:defRPr sz="1008"/>
            </a:lvl3pPr>
            <a:lvl4pPr marL="1151429" indent="0">
              <a:buNone/>
              <a:defRPr sz="839"/>
            </a:lvl4pPr>
            <a:lvl5pPr marL="1535238" indent="0">
              <a:buNone/>
              <a:defRPr sz="839"/>
            </a:lvl5pPr>
            <a:lvl6pPr marL="1919048" indent="0">
              <a:buNone/>
              <a:defRPr sz="839"/>
            </a:lvl6pPr>
            <a:lvl7pPr marL="2302857" indent="0">
              <a:buNone/>
              <a:defRPr sz="839"/>
            </a:lvl7pPr>
            <a:lvl8pPr marL="2686666" indent="0">
              <a:buNone/>
              <a:defRPr sz="839"/>
            </a:lvl8pPr>
            <a:lvl9pPr marL="3070476" indent="0">
              <a:buNone/>
              <a:defRPr sz="8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A1A2-BDBD-43CC-BD1A-07D941FE51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3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686"/>
            </a:lvl1pPr>
            <a:lvl2pPr marL="383810" indent="0">
              <a:buNone/>
              <a:defRPr sz="2350"/>
            </a:lvl2pPr>
            <a:lvl3pPr marL="767619" indent="0">
              <a:buNone/>
              <a:defRPr sz="2015"/>
            </a:lvl3pPr>
            <a:lvl4pPr marL="1151429" indent="0">
              <a:buNone/>
              <a:defRPr sz="1679"/>
            </a:lvl4pPr>
            <a:lvl5pPr marL="1535238" indent="0">
              <a:buNone/>
              <a:defRPr sz="1679"/>
            </a:lvl5pPr>
            <a:lvl6pPr marL="1919048" indent="0">
              <a:buNone/>
              <a:defRPr sz="1679"/>
            </a:lvl6pPr>
            <a:lvl7pPr marL="2302857" indent="0">
              <a:buNone/>
              <a:defRPr sz="1679"/>
            </a:lvl7pPr>
            <a:lvl8pPr marL="2686666" indent="0">
              <a:buNone/>
              <a:defRPr sz="1679"/>
            </a:lvl8pPr>
            <a:lvl9pPr marL="3070476" indent="0">
              <a:buNone/>
              <a:defRPr sz="167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343"/>
            </a:lvl1pPr>
            <a:lvl2pPr marL="383810" indent="0">
              <a:buNone/>
              <a:defRPr sz="1175"/>
            </a:lvl2pPr>
            <a:lvl3pPr marL="767619" indent="0">
              <a:buNone/>
              <a:defRPr sz="1008"/>
            </a:lvl3pPr>
            <a:lvl4pPr marL="1151429" indent="0">
              <a:buNone/>
              <a:defRPr sz="839"/>
            </a:lvl4pPr>
            <a:lvl5pPr marL="1535238" indent="0">
              <a:buNone/>
              <a:defRPr sz="839"/>
            </a:lvl5pPr>
            <a:lvl6pPr marL="1919048" indent="0">
              <a:buNone/>
              <a:defRPr sz="839"/>
            </a:lvl6pPr>
            <a:lvl7pPr marL="2302857" indent="0">
              <a:buNone/>
              <a:defRPr sz="839"/>
            </a:lvl7pPr>
            <a:lvl8pPr marL="2686666" indent="0">
              <a:buNone/>
              <a:defRPr sz="839"/>
            </a:lvl8pPr>
            <a:lvl9pPr marL="3070476" indent="0">
              <a:buNone/>
              <a:defRPr sz="8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578-8D86-4113-892C-1BF90F7D40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5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216C-FD13-4081-A010-0D21C61B86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37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0AC-DECC-452A-8B19-FB8B78E92A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87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037">
                <a:cs typeface="GE SS Two Bold" panose="020A05030201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015"/>
            </a:lvl1pPr>
            <a:lvl2pPr marL="383810" indent="0" algn="ctr">
              <a:buNone/>
              <a:defRPr sz="1679"/>
            </a:lvl2pPr>
            <a:lvl3pPr marL="767619" indent="0" algn="ctr">
              <a:buNone/>
              <a:defRPr sz="1511"/>
            </a:lvl3pPr>
            <a:lvl4pPr marL="1151429" indent="0" algn="ctr">
              <a:buNone/>
              <a:defRPr sz="1343"/>
            </a:lvl4pPr>
            <a:lvl5pPr marL="1535238" indent="0" algn="ctr">
              <a:buNone/>
              <a:defRPr sz="1343"/>
            </a:lvl5pPr>
            <a:lvl6pPr marL="1919048" indent="0" algn="ctr">
              <a:buNone/>
              <a:defRPr sz="1343"/>
            </a:lvl6pPr>
            <a:lvl7pPr marL="2302857" indent="0" algn="ctr">
              <a:buNone/>
              <a:defRPr sz="1343"/>
            </a:lvl7pPr>
            <a:lvl8pPr marL="2686666" indent="0" algn="ctr">
              <a:buNone/>
              <a:defRPr sz="1343"/>
            </a:lvl8pPr>
            <a:lvl9pPr marL="3070476" indent="0" algn="ctr">
              <a:buNone/>
              <a:defRPr sz="134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8BF2-5176-4B7C-A561-A71ABBC262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66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GE SS Two Bold" panose="020A05030201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1A2C-EC2E-4AD2-A0E4-AA44A5E67F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44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503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015">
                <a:solidFill>
                  <a:schemeClr val="tx1"/>
                </a:solidFill>
              </a:defRPr>
            </a:lvl1pPr>
            <a:lvl2pPr marL="383810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2pPr>
            <a:lvl3pPr marL="7676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151429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4pPr>
            <a:lvl5pPr marL="1535238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5pPr>
            <a:lvl6pPr marL="1919048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6pPr>
            <a:lvl7pPr marL="2302857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7pPr>
            <a:lvl8pPr marL="2686666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8pPr>
            <a:lvl9pPr marL="3070476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985E-62F6-40BC-957F-65D9BAF109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43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D3-E5E9-41CE-83E3-58C158B9C9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86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3810" indent="0">
              <a:buNone/>
              <a:defRPr sz="1679" b="1"/>
            </a:lvl2pPr>
            <a:lvl3pPr marL="767619" indent="0">
              <a:buNone/>
              <a:defRPr sz="1511" b="1"/>
            </a:lvl3pPr>
            <a:lvl4pPr marL="1151429" indent="0">
              <a:buNone/>
              <a:defRPr sz="1343" b="1"/>
            </a:lvl4pPr>
            <a:lvl5pPr marL="1535238" indent="0">
              <a:buNone/>
              <a:defRPr sz="1343" b="1"/>
            </a:lvl5pPr>
            <a:lvl6pPr marL="1919048" indent="0">
              <a:buNone/>
              <a:defRPr sz="1343" b="1"/>
            </a:lvl6pPr>
            <a:lvl7pPr marL="2302857" indent="0">
              <a:buNone/>
              <a:defRPr sz="1343" b="1"/>
            </a:lvl7pPr>
            <a:lvl8pPr marL="2686666" indent="0">
              <a:buNone/>
              <a:defRPr sz="1343" b="1"/>
            </a:lvl8pPr>
            <a:lvl9pPr marL="3070476" indent="0">
              <a:buNone/>
              <a:defRPr sz="13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3810" indent="0">
              <a:buNone/>
              <a:defRPr sz="1679" b="1"/>
            </a:lvl2pPr>
            <a:lvl3pPr marL="767619" indent="0">
              <a:buNone/>
              <a:defRPr sz="1511" b="1"/>
            </a:lvl3pPr>
            <a:lvl4pPr marL="1151429" indent="0">
              <a:buNone/>
              <a:defRPr sz="1343" b="1"/>
            </a:lvl4pPr>
            <a:lvl5pPr marL="1535238" indent="0">
              <a:buNone/>
              <a:defRPr sz="1343" b="1"/>
            </a:lvl5pPr>
            <a:lvl6pPr marL="1919048" indent="0">
              <a:buNone/>
              <a:defRPr sz="1343" b="1"/>
            </a:lvl6pPr>
            <a:lvl7pPr marL="2302857" indent="0">
              <a:buNone/>
              <a:defRPr sz="1343" b="1"/>
            </a:lvl7pPr>
            <a:lvl8pPr marL="2686666" indent="0">
              <a:buNone/>
              <a:defRPr sz="1343" b="1"/>
            </a:lvl8pPr>
            <a:lvl9pPr marL="3070476" indent="0">
              <a:buNone/>
              <a:defRPr sz="13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5475-387E-4122-B70C-06750DF763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06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5FDF-1A89-4EBE-A0B0-DC4C2A7F22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2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D3-E5E9-41CE-83E3-58C158B9C9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3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601C-4BA1-4231-A8AE-5511ED3C9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08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686"/>
            </a:lvl1pPr>
            <a:lvl2pPr>
              <a:defRPr sz="2350"/>
            </a:lvl2pPr>
            <a:lvl3pPr>
              <a:defRPr sz="2015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343"/>
            </a:lvl1pPr>
            <a:lvl2pPr marL="383810" indent="0">
              <a:buNone/>
              <a:defRPr sz="1175"/>
            </a:lvl2pPr>
            <a:lvl3pPr marL="767619" indent="0">
              <a:buNone/>
              <a:defRPr sz="1008"/>
            </a:lvl3pPr>
            <a:lvl4pPr marL="1151429" indent="0">
              <a:buNone/>
              <a:defRPr sz="839"/>
            </a:lvl4pPr>
            <a:lvl5pPr marL="1535238" indent="0">
              <a:buNone/>
              <a:defRPr sz="839"/>
            </a:lvl5pPr>
            <a:lvl6pPr marL="1919048" indent="0">
              <a:buNone/>
              <a:defRPr sz="839"/>
            </a:lvl6pPr>
            <a:lvl7pPr marL="2302857" indent="0">
              <a:buNone/>
              <a:defRPr sz="839"/>
            </a:lvl7pPr>
            <a:lvl8pPr marL="2686666" indent="0">
              <a:buNone/>
              <a:defRPr sz="839"/>
            </a:lvl8pPr>
            <a:lvl9pPr marL="3070476" indent="0">
              <a:buNone/>
              <a:defRPr sz="8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A1A2-BDBD-43CC-BD1A-07D941FE51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80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686"/>
            </a:lvl1pPr>
            <a:lvl2pPr marL="383810" indent="0">
              <a:buNone/>
              <a:defRPr sz="2350"/>
            </a:lvl2pPr>
            <a:lvl3pPr marL="767619" indent="0">
              <a:buNone/>
              <a:defRPr sz="2015"/>
            </a:lvl3pPr>
            <a:lvl4pPr marL="1151429" indent="0">
              <a:buNone/>
              <a:defRPr sz="1679"/>
            </a:lvl4pPr>
            <a:lvl5pPr marL="1535238" indent="0">
              <a:buNone/>
              <a:defRPr sz="1679"/>
            </a:lvl5pPr>
            <a:lvl6pPr marL="1919048" indent="0">
              <a:buNone/>
              <a:defRPr sz="1679"/>
            </a:lvl6pPr>
            <a:lvl7pPr marL="2302857" indent="0">
              <a:buNone/>
              <a:defRPr sz="1679"/>
            </a:lvl7pPr>
            <a:lvl8pPr marL="2686666" indent="0">
              <a:buNone/>
              <a:defRPr sz="1679"/>
            </a:lvl8pPr>
            <a:lvl9pPr marL="3070476" indent="0">
              <a:buNone/>
              <a:defRPr sz="167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343"/>
            </a:lvl1pPr>
            <a:lvl2pPr marL="383810" indent="0">
              <a:buNone/>
              <a:defRPr sz="1175"/>
            </a:lvl2pPr>
            <a:lvl3pPr marL="767619" indent="0">
              <a:buNone/>
              <a:defRPr sz="1008"/>
            </a:lvl3pPr>
            <a:lvl4pPr marL="1151429" indent="0">
              <a:buNone/>
              <a:defRPr sz="839"/>
            </a:lvl4pPr>
            <a:lvl5pPr marL="1535238" indent="0">
              <a:buNone/>
              <a:defRPr sz="839"/>
            </a:lvl5pPr>
            <a:lvl6pPr marL="1919048" indent="0">
              <a:buNone/>
              <a:defRPr sz="839"/>
            </a:lvl6pPr>
            <a:lvl7pPr marL="2302857" indent="0">
              <a:buNone/>
              <a:defRPr sz="839"/>
            </a:lvl7pPr>
            <a:lvl8pPr marL="2686666" indent="0">
              <a:buNone/>
              <a:defRPr sz="839"/>
            </a:lvl8pPr>
            <a:lvl9pPr marL="3070476" indent="0">
              <a:buNone/>
              <a:defRPr sz="8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578-8D86-4113-892C-1BF90F7D40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5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216C-FD13-4081-A010-0D21C61B86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52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0AC-DECC-452A-8B19-FB8B78E92A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2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5475-387E-4122-B70C-06750DF763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2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5FDF-1A89-4EBE-A0B0-DC4C2A7F22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0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601C-4BA1-4231-A8AE-5511ED3C9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5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A1A2-BDBD-43CC-BD1A-07D941FE51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4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6578-8D86-4113-892C-1BF90F7D40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3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4C45E1-01F0-4E1E-8E08-49D058D673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9937"/>
            <a:fld id="{414C45E1-01F0-4E1E-8E08-49D058D673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9937"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993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9937"/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993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767619" rtl="0" eaLnBrk="1" latinLnBrk="0" hangingPunct="1">
        <a:lnSpc>
          <a:spcPct val="90000"/>
        </a:lnSpc>
        <a:spcBef>
          <a:spcPct val="0"/>
        </a:spcBef>
        <a:buNone/>
        <a:defRPr sz="3694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91905" indent="-191905" algn="l" defTabSz="767619" rtl="0" eaLnBrk="1" latinLnBrk="0" hangingPunct="1">
        <a:lnSpc>
          <a:spcPct val="90000"/>
        </a:lnSpc>
        <a:spcBef>
          <a:spcPts val="839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75714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5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59524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43333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727143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110952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6pPr>
      <a:lvl7pPr marL="2494762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7pPr>
      <a:lvl8pPr marL="2878571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8pPr>
      <a:lvl9pPr marL="3262380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1pPr>
      <a:lvl2pPr marL="383810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2pPr>
      <a:lvl3pPr marL="767619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3pPr>
      <a:lvl4pPr marL="1151429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4pPr>
      <a:lvl5pPr marL="1535238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5pPr>
      <a:lvl6pPr marL="1919048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6pPr>
      <a:lvl7pPr marL="2302857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7pPr>
      <a:lvl8pPr marL="2686666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8pPr>
      <a:lvl9pPr marL="3070476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9937"/>
            <a:fld id="{414C45E1-01F0-4E1E-8E08-49D058D673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9937"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993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9937"/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993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4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767619" rtl="0" eaLnBrk="1" latinLnBrk="0" hangingPunct="1">
        <a:lnSpc>
          <a:spcPct val="90000"/>
        </a:lnSpc>
        <a:spcBef>
          <a:spcPct val="0"/>
        </a:spcBef>
        <a:buNone/>
        <a:defRPr sz="3694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91905" indent="-191905" algn="l" defTabSz="767619" rtl="0" eaLnBrk="1" latinLnBrk="0" hangingPunct="1">
        <a:lnSpc>
          <a:spcPct val="90000"/>
        </a:lnSpc>
        <a:spcBef>
          <a:spcPts val="839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75714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5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59524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43333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727143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110952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6pPr>
      <a:lvl7pPr marL="2494762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7pPr>
      <a:lvl8pPr marL="2878571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8pPr>
      <a:lvl9pPr marL="3262380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1pPr>
      <a:lvl2pPr marL="383810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2pPr>
      <a:lvl3pPr marL="767619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3pPr>
      <a:lvl4pPr marL="1151429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4pPr>
      <a:lvl5pPr marL="1535238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5pPr>
      <a:lvl6pPr marL="1919048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6pPr>
      <a:lvl7pPr marL="2302857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7pPr>
      <a:lvl8pPr marL="2686666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8pPr>
      <a:lvl9pPr marL="3070476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9937"/>
            <a:fld id="{414C45E1-01F0-4E1E-8E08-49D058D673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9937"/>
              <a:t>10/14/24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993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9937"/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993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9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767619" rtl="0" eaLnBrk="1" latinLnBrk="0" hangingPunct="1">
        <a:lnSpc>
          <a:spcPct val="90000"/>
        </a:lnSpc>
        <a:spcBef>
          <a:spcPct val="0"/>
        </a:spcBef>
        <a:buNone/>
        <a:defRPr sz="3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05" indent="-191905" algn="l" defTabSz="767619" rtl="0" eaLnBrk="1" latinLnBrk="0" hangingPunct="1">
        <a:lnSpc>
          <a:spcPct val="90000"/>
        </a:lnSpc>
        <a:spcBef>
          <a:spcPts val="839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1pPr>
      <a:lvl2pPr marL="575714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2pPr>
      <a:lvl3pPr marL="959524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3pPr>
      <a:lvl4pPr marL="1343333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4pPr>
      <a:lvl5pPr marL="1727143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5pPr>
      <a:lvl6pPr marL="2110952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6pPr>
      <a:lvl7pPr marL="2494762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7pPr>
      <a:lvl8pPr marL="2878571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8pPr>
      <a:lvl9pPr marL="3262380" indent="-191905" algn="l" defTabSz="76761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1pPr>
      <a:lvl2pPr marL="383810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2pPr>
      <a:lvl3pPr marL="767619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3pPr>
      <a:lvl4pPr marL="1151429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4pPr>
      <a:lvl5pPr marL="1535238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5pPr>
      <a:lvl6pPr marL="1919048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6pPr>
      <a:lvl7pPr marL="2302857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7pPr>
      <a:lvl8pPr marL="2686666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8pPr>
      <a:lvl9pPr marL="3070476" algn="l" defTabSz="767619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6494" y="1349828"/>
            <a:ext cx="5872363" cy="4136571"/>
          </a:xfrm>
          <a:prstGeom prst="rect">
            <a:avLst/>
          </a:prstGeom>
          <a:solidFill>
            <a:srgbClr val="D1D3D4"/>
          </a:solidFill>
          <a:ln>
            <a:solidFill>
              <a:srgbClr val="D1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06"/>
            <a:ext cx="12275266" cy="69048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885794" y="2974429"/>
            <a:ext cx="5298972" cy="11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240">
              <a:lnSpc>
                <a:spcPct val="107000"/>
              </a:lnSpc>
              <a:spcAft>
                <a:spcPts val="680"/>
              </a:spcAft>
            </a:pPr>
            <a:r>
              <a:rPr lang="en-US" sz="3200" b="1" dirty="0">
                <a:latin typeface="Mozer Bold"/>
              </a:rPr>
              <a:t>Voluntary Carbon Market:</a:t>
            </a:r>
          </a:p>
          <a:p>
            <a:pPr algn="ctr" defTabSz="777240">
              <a:lnSpc>
                <a:spcPct val="107000"/>
              </a:lnSpc>
              <a:spcAft>
                <a:spcPts val="680"/>
              </a:spcAft>
            </a:pPr>
            <a:r>
              <a:rPr lang="en-US" sz="3200" b="1" dirty="0">
                <a:latin typeface="Mozer Bold"/>
                <a:cs typeface="Times New Roman" panose="02020603050405020304" pitchFamily="18" charset="0"/>
              </a:rPr>
              <a:t>FRA Strategic Approach</a:t>
            </a:r>
            <a:endParaRPr lang="ar-E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419" y="4847771"/>
            <a:ext cx="4337868" cy="1088572"/>
          </a:xfrm>
          <a:prstGeom prst="rect">
            <a:avLst/>
          </a:prstGeom>
          <a:solidFill>
            <a:srgbClr val="D1D3D4"/>
          </a:solidFill>
          <a:ln>
            <a:solidFill>
              <a:srgbClr val="D1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471" y="30085"/>
            <a:ext cx="1204658" cy="12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7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 txBox="1">
            <a:spLocks/>
          </p:cNvSpPr>
          <p:nvPr/>
        </p:nvSpPr>
        <p:spPr>
          <a:xfrm>
            <a:off x="-1405722" y="6333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8674AF3-7D04-5F85-BA0A-5E8C807D9F66}"/>
              </a:ext>
            </a:extLst>
          </p:cNvPr>
          <p:cNvSpPr/>
          <p:nvPr/>
        </p:nvSpPr>
        <p:spPr>
          <a:xfrm>
            <a:off x="886229" y="1903373"/>
            <a:ext cx="5170152" cy="676066"/>
          </a:xfrm>
          <a:prstGeom prst="roundRect">
            <a:avLst/>
          </a:prstGeom>
          <a:solidFill>
            <a:srgbClr val="222A35"/>
          </a:solidFill>
          <a:ln>
            <a:solidFill>
              <a:srgbClr val="222A3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Risk Mitigation</a:t>
            </a:r>
            <a:endParaRPr lang="x-none" sz="2200" b="1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8674AF3-7D04-5F85-BA0A-5E8C807D9F66}"/>
              </a:ext>
            </a:extLst>
          </p:cNvPr>
          <p:cNvSpPr/>
          <p:nvPr/>
        </p:nvSpPr>
        <p:spPr>
          <a:xfrm>
            <a:off x="6808425" y="1903373"/>
            <a:ext cx="5045724" cy="697086"/>
          </a:xfrm>
          <a:prstGeom prst="roundRect">
            <a:avLst/>
          </a:prstGeom>
          <a:solidFill>
            <a:srgbClr val="222A35"/>
          </a:solidFill>
          <a:ln>
            <a:solidFill>
              <a:srgbClr val="222A3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Enhanced Trust and Transparency</a:t>
            </a:r>
            <a:endParaRPr lang="x-none" sz="22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FD1B56-B145-4210-947B-0BC473D4BCBA}"/>
              </a:ext>
            </a:extLst>
          </p:cNvPr>
          <p:cNvSpPr/>
          <p:nvPr/>
        </p:nvSpPr>
        <p:spPr>
          <a:xfrm>
            <a:off x="4061861" y="73474"/>
            <a:ext cx="5749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Insurance and VCM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64C22A-DA0F-45BA-8EC0-7D28D679170B}"/>
              </a:ext>
            </a:extLst>
          </p:cNvPr>
          <p:cNvSpPr/>
          <p:nvPr/>
        </p:nvSpPr>
        <p:spPr>
          <a:xfrm>
            <a:off x="768328" y="725970"/>
            <a:ext cx="1090955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plays a growing and multifaceted role in the VCM, helping to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trust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risk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ultimately drive greater investment in climate action: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D183C4-40CF-4019-B9E3-423FFACD150F}"/>
              </a:ext>
            </a:extLst>
          </p:cNvPr>
          <p:cNvSpPr/>
          <p:nvPr/>
        </p:nvSpPr>
        <p:spPr>
          <a:xfrm>
            <a:off x="768328" y="2739281"/>
            <a:ext cx="5327672" cy="272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Natural disasters: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Fires, floods, or droughts can damage projects and impact their ability to generate carbon credits.   </a:t>
            </a:r>
          </a:p>
          <a:p>
            <a:pPr marR="0" lvl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 failure: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Unexpected technical issues or changes in land use can hinder a project's success. </a:t>
            </a:r>
          </a:p>
          <a:p>
            <a:pPr marR="0" lvl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Liability: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Claims of environmental or social harm arising from a projec</a:t>
            </a:r>
            <a:r>
              <a:rPr lang="en-US" altLang="en-US" sz="1600" dirty="0">
                <a:latin typeface="Arial" panose="020B0604020202020204" pitchFamily="34" charset="0"/>
              </a:rPr>
              <a:t>t.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6EC7F6-B461-4AAF-A435-EAA594B80EFC}"/>
              </a:ext>
            </a:extLst>
          </p:cNvPr>
          <p:cNvSpPr/>
          <p:nvPr/>
        </p:nvSpPr>
        <p:spPr>
          <a:xfrm>
            <a:off x="6808425" y="2739252"/>
            <a:ext cx="5045724" cy="301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Due Diligence: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Insurance providers conduct thorough due diligence on projects before offering coverage. This adds a layer of independent verification and helps to weed out low-quality or fraudulent projects.  </a:t>
            </a:r>
          </a:p>
          <a:p>
            <a:pPr marR="0" lvl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Standardized Contracts: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Insurance policies can help standardize contracts and processes, increasing transparency and reducing transaction costs. </a:t>
            </a:r>
          </a:p>
        </p:txBody>
      </p:sp>
    </p:spTree>
    <p:extLst>
      <p:ext uri="{BB962C8B-B14F-4D97-AF65-F5344CB8AC3E}">
        <p14:creationId xmlns:p14="http://schemas.microsoft.com/office/powerpoint/2010/main" val="306332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 txBox="1">
            <a:spLocks/>
          </p:cNvSpPr>
          <p:nvPr/>
        </p:nvSpPr>
        <p:spPr>
          <a:xfrm>
            <a:off x="-1405722" y="6333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8674AF3-7D04-5F85-BA0A-5E8C807D9F66}"/>
              </a:ext>
            </a:extLst>
          </p:cNvPr>
          <p:cNvSpPr/>
          <p:nvPr/>
        </p:nvSpPr>
        <p:spPr>
          <a:xfrm>
            <a:off x="1000426" y="1303240"/>
            <a:ext cx="5603149" cy="697086"/>
          </a:xfrm>
          <a:prstGeom prst="roundRect">
            <a:avLst/>
          </a:prstGeom>
          <a:solidFill>
            <a:srgbClr val="B48B2C"/>
          </a:solidFill>
          <a:ln>
            <a:solidFill>
              <a:srgbClr val="B48B2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Emerging Insurance Products</a:t>
            </a:r>
            <a:endParaRPr lang="x-none" sz="2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FD1B56-B145-4210-947B-0BC473D4BCBA}"/>
              </a:ext>
            </a:extLst>
          </p:cNvPr>
          <p:cNvSpPr/>
          <p:nvPr/>
        </p:nvSpPr>
        <p:spPr>
          <a:xfrm>
            <a:off x="4061861" y="73474"/>
            <a:ext cx="5749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Insurance and VCM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6EC7F6-B461-4AAF-A435-EAA594B80EFC}"/>
              </a:ext>
            </a:extLst>
          </p:cNvPr>
          <p:cNvSpPr/>
          <p:nvPr/>
        </p:nvSpPr>
        <p:spPr>
          <a:xfrm>
            <a:off x="1000426" y="2139119"/>
            <a:ext cx="5603149" cy="272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Carbon Credit Invalidation Insurance: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Protects buyers against the risk that carbon credits are invalidated due to fraud, negligence, or changes in methodology.  </a:t>
            </a:r>
          </a:p>
          <a:p>
            <a:pPr marR="0" lvl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 Performance Insurance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Covers the risk that a project fails to deliver the expected carbon reductions.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Liability Insurance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Protects project developers from legal claims arising from their projects</a:t>
            </a:r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CF70FBBF-BDD3-4517-AAE0-94ED04785854}"/>
              </a:ext>
            </a:extLst>
          </p:cNvPr>
          <p:cNvSpPr/>
          <p:nvPr/>
        </p:nvSpPr>
        <p:spPr>
          <a:xfrm>
            <a:off x="6995996" y="1313750"/>
            <a:ext cx="5016861" cy="676066"/>
          </a:xfrm>
          <a:prstGeom prst="roundRect">
            <a:avLst/>
          </a:prstGeom>
          <a:solidFill>
            <a:srgbClr val="B48B2C"/>
          </a:solidFill>
          <a:ln>
            <a:solidFill>
              <a:srgbClr val="B48B2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Financial Security</a:t>
            </a:r>
            <a:endParaRPr lang="x-none" sz="2200" b="1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106426-3940-474B-A22F-57C1E7FB4972}"/>
              </a:ext>
            </a:extLst>
          </p:cNvPr>
          <p:cNvSpPr/>
          <p:nvPr/>
        </p:nvSpPr>
        <p:spPr>
          <a:xfrm>
            <a:off x="6936440" y="2100931"/>
            <a:ext cx="5175570" cy="272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Increased Investment: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 mitigating risks, insurance can encourage greater investment in carbon offset projects. This is crucial for scaling up the VCM and driving significant emissions reductions.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Unlocking Capital: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Insurance can help unlock capital for projects that might otherwise be considered too risky by investor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2CB52-4F80-4BF1-9479-06F85518CF72}"/>
              </a:ext>
            </a:extLst>
          </p:cNvPr>
          <p:cNvSpPr txBox="1"/>
          <p:nvPr/>
        </p:nvSpPr>
        <p:spPr>
          <a:xfrm>
            <a:off x="1432084" y="6266467"/>
            <a:ext cx="49356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Awareness and Communications 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F4CF60-216E-4515-A8FA-4F54F19CC844}"/>
              </a:ext>
            </a:extLst>
          </p:cNvPr>
          <p:cNvSpPr txBox="1"/>
          <p:nvPr/>
        </p:nvSpPr>
        <p:spPr>
          <a:xfrm>
            <a:off x="7409844" y="5835581"/>
            <a:ext cx="41891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sz="2200" dirty="0"/>
              <a:t>Scaling up insurance solutions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F72A9AA-7BF0-4DF9-A977-65C5A9310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583" y="6266468"/>
            <a:ext cx="50764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dirty="0"/>
              <a:t>Collaboration between stakeholders</a:t>
            </a: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593E3E11-6AA7-4E15-82A7-7197F29F0118}"/>
              </a:ext>
            </a:extLst>
          </p:cNvPr>
          <p:cNvSpPr/>
          <p:nvPr/>
        </p:nvSpPr>
        <p:spPr>
          <a:xfrm>
            <a:off x="1057510" y="5183655"/>
            <a:ext cx="10955347" cy="536214"/>
          </a:xfrm>
          <a:prstGeom prst="roundRect">
            <a:avLst/>
          </a:prstGeom>
          <a:solidFill>
            <a:srgbClr val="222A35"/>
          </a:solidFill>
          <a:ln>
            <a:solidFill>
              <a:srgbClr val="222A3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Challenges and Opportunities 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20E22E-EAAB-481C-A654-BA524E141605}"/>
              </a:ext>
            </a:extLst>
          </p:cNvPr>
          <p:cNvSpPr txBox="1"/>
          <p:nvPr/>
        </p:nvSpPr>
        <p:spPr>
          <a:xfrm>
            <a:off x="1337478" y="5835580"/>
            <a:ext cx="49356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Developing robust methodologies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9139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54" y="1828799"/>
            <a:ext cx="3034995" cy="3034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6552" y="4978094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8543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 txBox="1">
            <a:spLocks/>
          </p:cNvSpPr>
          <p:nvPr/>
        </p:nvSpPr>
        <p:spPr>
          <a:xfrm>
            <a:off x="-1405722" y="6333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1682" y="1492410"/>
            <a:ext cx="9977405" cy="430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Climate Change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Voluntary Carbon Market?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Voluntary Carbon Market?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Voluntary Carbon Markets Work?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Strategic Approach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and VCM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99696" y="4266631"/>
            <a:ext cx="2040383" cy="1555423"/>
            <a:chOff x="9425868" y="3638112"/>
            <a:chExt cx="2111604" cy="155542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F00369-8756-4CC2-A768-6F763E9200BC}"/>
                </a:ext>
              </a:extLst>
            </p:cNvPr>
            <p:cNvCxnSpPr/>
            <p:nvPr/>
          </p:nvCxnSpPr>
          <p:spPr>
            <a:xfrm>
              <a:off x="11537472" y="3638112"/>
              <a:ext cx="0" cy="1555423"/>
            </a:xfrm>
            <a:prstGeom prst="line">
              <a:avLst/>
            </a:prstGeom>
            <a:ln w="31750">
              <a:solidFill>
                <a:srgbClr val="B48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AF86E1B-994D-4C5B-AA01-4DE7F336F145}"/>
                </a:ext>
              </a:extLst>
            </p:cNvPr>
            <p:cNvCxnSpPr/>
            <p:nvPr/>
          </p:nvCxnSpPr>
          <p:spPr>
            <a:xfrm flipH="1">
              <a:off x="9425868" y="5193535"/>
              <a:ext cx="2111604" cy="0"/>
            </a:xfrm>
            <a:prstGeom prst="line">
              <a:avLst/>
            </a:prstGeom>
            <a:ln w="31750">
              <a:solidFill>
                <a:srgbClr val="B48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844276" y="1389074"/>
            <a:ext cx="2111604" cy="1555423"/>
            <a:chOff x="441403" y="1399530"/>
            <a:chExt cx="2111604" cy="155542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444FF0-4F85-4CA3-B109-446BD7CF506C}"/>
                </a:ext>
              </a:extLst>
            </p:cNvPr>
            <p:cNvCxnSpPr/>
            <p:nvPr/>
          </p:nvCxnSpPr>
          <p:spPr>
            <a:xfrm flipH="1">
              <a:off x="441403" y="1399530"/>
              <a:ext cx="2111604" cy="0"/>
            </a:xfrm>
            <a:prstGeom prst="line">
              <a:avLst/>
            </a:prstGeom>
            <a:ln w="31750">
              <a:solidFill>
                <a:srgbClr val="B48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BF9AA0E-81AE-441E-ABFB-E03A5D4C1209}"/>
                </a:ext>
              </a:extLst>
            </p:cNvPr>
            <p:cNvCxnSpPr/>
            <p:nvPr/>
          </p:nvCxnSpPr>
          <p:spPr>
            <a:xfrm>
              <a:off x="441403" y="1399530"/>
              <a:ext cx="0" cy="1555423"/>
            </a:xfrm>
            <a:prstGeom prst="line">
              <a:avLst/>
            </a:prstGeom>
            <a:ln w="31750">
              <a:solidFill>
                <a:srgbClr val="B48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daptacion">
            <a:extLst>
              <a:ext uri="{FF2B5EF4-FFF2-40B4-BE49-F238E27FC236}">
                <a16:creationId xmlns:a16="http://schemas.microsoft.com/office/drawing/2014/main" id="{7598E0C8-5EDF-8EFD-E72E-A673CF789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0" r="18643" b="1346"/>
          <a:stretch/>
        </p:blipFill>
        <p:spPr bwMode="auto">
          <a:xfrm>
            <a:off x="7348368" y="1943732"/>
            <a:ext cx="3643969" cy="37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9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 txBox="1">
            <a:spLocks/>
          </p:cNvSpPr>
          <p:nvPr/>
        </p:nvSpPr>
        <p:spPr>
          <a:xfrm>
            <a:off x="-1405722" y="6333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5009A-AF6F-4BFE-9B39-216830CA04AA}"/>
              </a:ext>
            </a:extLst>
          </p:cNvPr>
          <p:cNvSpPr txBox="1"/>
          <p:nvPr/>
        </p:nvSpPr>
        <p:spPr>
          <a:xfrm>
            <a:off x="3349653" y="70262"/>
            <a:ext cx="66702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5577" y="1646202"/>
            <a:ext cx="6500294" cy="4337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finance gap in developing countries is significant and growing,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as these nations face increased vulnerability to climate change impacts. 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estimates, developing countries will require approximately $2 trillion per year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additional climate finance by 2030 to meet decarbonization and adaptation goals aligned with the Paris Agreement.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one of the most vulnerable regions, 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$2.4 trillion by 2030 to meet its climate needs, but only 12% of this funding has been met so far.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14737" y="4955822"/>
            <a:ext cx="2040383" cy="1555423"/>
            <a:chOff x="9425868" y="3638112"/>
            <a:chExt cx="2111604" cy="155542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F00369-8756-4CC2-A768-6F763E9200BC}"/>
                </a:ext>
              </a:extLst>
            </p:cNvPr>
            <p:cNvCxnSpPr/>
            <p:nvPr/>
          </p:nvCxnSpPr>
          <p:spPr>
            <a:xfrm>
              <a:off x="11537472" y="3638112"/>
              <a:ext cx="0" cy="1555423"/>
            </a:xfrm>
            <a:prstGeom prst="line">
              <a:avLst/>
            </a:prstGeom>
            <a:ln w="31750">
              <a:solidFill>
                <a:srgbClr val="B48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AF86E1B-994D-4C5B-AA01-4DE7F336F145}"/>
                </a:ext>
              </a:extLst>
            </p:cNvPr>
            <p:cNvCxnSpPr/>
            <p:nvPr/>
          </p:nvCxnSpPr>
          <p:spPr>
            <a:xfrm flipH="1">
              <a:off x="9425868" y="5193535"/>
              <a:ext cx="2111604" cy="0"/>
            </a:xfrm>
            <a:prstGeom prst="line">
              <a:avLst/>
            </a:prstGeom>
            <a:ln w="31750">
              <a:solidFill>
                <a:srgbClr val="B48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844276" y="1389074"/>
            <a:ext cx="2111604" cy="1555423"/>
            <a:chOff x="441403" y="1399530"/>
            <a:chExt cx="2111604" cy="155542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444FF0-4F85-4CA3-B109-446BD7CF506C}"/>
                </a:ext>
              </a:extLst>
            </p:cNvPr>
            <p:cNvCxnSpPr/>
            <p:nvPr/>
          </p:nvCxnSpPr>
          <p:spPr>
            <a:xfrm flipH="1">
              <a:off x="441403" y="1399530"/>
              <a:ext cx="2111604" cy="0"/>
            </a:xfrm>
            <a:prstGeom prst="line">
              <a:avLst/>
            </a:prstGeom>
            <a:ln w="31750">
              <a:solidFill>
                <a:srgbClr val="B48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BF9AA0E-81AE-441E-ABFB-E03A5D4C1209}"/>
                </a:ext>
              </a:extLst>
            </p:cNvPr>
            <p:cNvCxnSpPr/>
            <p:nvPr/>
          </p:nvCxnSpPr>
          <p:spPr>
            <a:xfrm>
              <a:off x="441403" y="1399530"/>
              <a:ext cx="0" cy="1555423"/>
            </a:xfrm>
            <a:prstGeom prst="line">
              <a:avLst/>
            </a:prstGeom>
            <a:ln w="31750">
              <a:solidFill>
                <a:srgbClr val="B48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7DFB5A-70F2-BC47-0CB5-E979A9E8405B}"/>
              </a:ext>
            </a:extLst>
          </p:cNvPr>
          <p:cNvGrpSpPr/>
          <p:nvPr/>
        </p:nvGrpSpPr>
        <p:grpSpPr>
          <a:xfrm>
            <a:off x="478631" y="2458003"/>
            <a:ext cx="4954498" cy="3783895"/>
            <a:chOff x="393700" y="1079499"/>
            <a:chExt cx="5295900" cy="42037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BA088-2420-2B26-1BAD-B5500346B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651" t="6399" r="13013" b="5234"/>
            <a:stretch/>
          </p:blipFill>
          <p:spPr>
            <a:xfrm>
              <a:off x="393700" y="1079499"/>
              <a:ext cx="5295900" cy="4203701"/>
            </a:xfrm>
            <a:prstGeom prst="rect">
              <a:avLst/>
            </a:prstGeom>
          </p:spPr>
        </p:pic>
        <p:sp>
          <p:nvSpPr>
            <p:cNvPr id="23" name="Rounded Rectangular Callout 29">
              <a:extLst>
                <a:ext uri="{FF2B5EF4-FFF2-40B4-BE49-F238E27FC236}">
                  <a16:creationId xmlns:a16="http://schemas.microsoft.com/office/drawing/2014/main" id="{EA66811E-BD9A-863B-4D77-3F72E152DF6C}"/>
                </a:ext>
              </a:extLst>
            </p:cNvPr>
            <p:cNvSpPr/>
            <p:nvPr/>
          </p:nvSpPr>
          <p:spPr>
            <a:xfrm>
              <a:off x="1762439" y="4452511"/>
              <a:ext cx="508408" cy="314832"/>
            </a:xfrm>
            <a:prstGeom prst="wedgeRoundRectCallout">
              <a:avLst>
                <a:gd name="adj1" fmla="val 230088"/>
                <a:gd name="adj2" fmla="val 40609"/>
                <a:gd name="adj3" fmla="val 16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34%</a:t>
              </a:r>
            </a:p>
          </p:txBody>
        </p:sp>
        <p:sp>
          <p:nvSpPr>
            <p:cNvPr id="24" name="Rounded Rectangular Callout 30">
              <a:extLst>
                <a:ext uri="{FF2B5EF4-FFF2-40B4-BE49-F238E27FC236}">
                  <a16:creationId xmlns:a16="http://schemas.microsoft.com/office/drawing/2014/main" id="{05A19BD0-A800-370F-70BB-93E2016A6706}"/>
                </a:ext>
              </a:extLst>
            </p:cNvPr>
            <p:cNvSpPr/>
            <p:nvPr/>
          </p:nvSpPr>
          <p:spPr>
            <a:xfrm>
              <a:off x="4370976" y="1769796"/>
              <a:ext cx="508408" cy="314832"/>
            </a:xfrm>
            <a:prstGeom prst="wedgeRoundRectCallout">
              <a:avLst>
                <a:gd name="adj1" fmla="val -194505"/>
                <a:gd name="adj2" fmla="val 20870"/>
                <a:gd name="adj3" fmla="val 16667"/>
              </a:avLst>
            </a:prstGeom>
            <a:solidFill>
              <a:srgbClr val="FD7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16%</a:t>
              </a:r>
            </a:p>
          </p:txBody>
        </p:sp>
        <p:sp>
          <p:nvSpPr>
            <p:cNvPr id="25" name="Rounded Rectangular Callout 31">
              <a:extLst>
                <a:ext uri="{FF2B5EF4-FFF2-40B4-BE49-F238E27FC236}">
                  <a16:creationId xmlns:a16="http://schemas.microsoft.com/office/drawing/2014/main" id="{21BB24DC-4B13-9704-CD96-C94FC1AB6FF9}"/>
                </a:ext>
              </a:extLst>
            </p:cNvPr>
            <p:cNvSpPr/>
            <p:nvPr/>
          </p:nvSpPr>
          <p:spPr>
            <a:xfrm>
              <a:off x="1353561" y="1347124"/>
              <a:ext cx="508408" cy="314832"/>
            </a:xfrm>
            <a:prstGeom prst="wedgeRoundRectCallout">
              <a:avLst>
                <a:gd name="adj1" fmla="val 131329"/>
                <a:gd name="adj2" fmla="val 162410"/>
                <a:gd name="adj3" fmla="val 16667"/>
              </a:avLst>
            </a:prstGeom>
            <a:solidFill>
              <a:srgbClr val="FC9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12%</a:t>
              </a:r>
            </a:p>
          </p:txBody>
        </p:sp>
        <p:sp>
          <p:nvSpPr>
            <p:cNvPr id="26" name="Rounded Rectangular Callout 32">
              <a:extLst>
                <a:ext uri="{FF2B5EF4-FFF2-40B4-BE49-F238E27FC236}">
                  <a16:creationId xmlns:a16="http://schemas.microsoft.com/office/drawing/2014/main" id="{6C64AC30-3F2F-30CF-E775-B1962FAEAB93}"/>
                </a:ext>
              </a:extLst>
            </p:cNvPr>
            <p:cNvSpPr/>
            <p:nvPr/>
          </p:nvSpPr>
          <p:spPr>
            <a:xfrm>
              <a:off x="1744560" y="3303855"/>
              <a:ext cx="508408" cy="314832"/>
            </a:xfrm>
            <a:prstGeom prst="wedgeRoundRectCallout">
              <a:avLst>
                <a:gd name="adj1" fmla="val 121631"/>
                <a:gd name="adj2" fmla="val -140362"/>
                <a:gd name="adj3" fmla="val 16667"/>
              </a:avLst>
            </a:prstGeom>
            <a:solidFill>
              <a:srgbClr val="FCA5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9 %</a:t>
              </a:r>
            </a:p>
          </p:txBody>
        </p:sp>
        <p:sp>
          <p:nvSpPr>
            <p:cNvPr id="27" name="Rounded Rectangular Callout 33">
              <a:extLst>
                <a:ext uri="{FF2B5EF4-FFF2-40B4-BE49-F238E27FC236}">
                  <a16:creationId xmlns:a16="http://schemas.microsoft.com/office/drawing/2014/main" id="{1B14F266-1043-D29D-77BC-2DA9511F8A14}"/>
                </a:ext>
              </a:extLst>
            </p:cNvPr>
            <p:cNvSpPr/>
            <p:nvPr/>
          </p:nvSpPr>
          <p:spPr>
            <a:xfrm>
              <a:off x="450562" y="1769795"/>
              <a:ext cx="508408" cy="314832"/>
            </a:xfrm>
            <a:prstGeom prst="wedgeRoundRectCallout">
              <a:avLst>
                <a:gd name="adj1" fmla="val 144259"/>
                <a:gd name="adj2" fmla="val 94547"/>
                <a:gd name="adj3" fmla="val 16667"/>
              </a:avLst>
            </a:prstGeom>
            <a:solidFill>
              <a:srgbClr val="FCC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060A8E-2851-48A6-C055-9CF9EFDD136B}"/>
                </a:ext>
              </a:extLst>
            </p:cNvPr>
            <p:cNvSpPr txBox="1"/>
            <p:nvPr/>
          </p:nvSpPr>
          <p:spPr>
            <a:xfrm>
              <a:off x="3407898" y="2016641"/>
              <a:ext cx="598194" cy="256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Egypt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0DB8B0-7548-9CBA-1513-F6E668A8A387}"/>
                </a:ext>
              </a:extLst>
            </p:cNvPr>
            <p:cNvSpPr txBox="1"/>
            <p:nvPr/>
          </p:nvSpPr>
          <p:spPr>
            <a:xfrm>
              <a:off x="2295933" y="2752537"/>
              <a:ext cx="643777" cy="256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Nigeria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BBC384-7B5C-9909-9965-18710CAFA81C}"/>
                </a:ext>
              </a:extLst>
            </p:cNvPr>
            <p:cNvSpPr txBox="1"/>
            <p:nvPr/>
          </p:nvSpPr>
          <p:spPr>
            <a:xfrm>
              <a:off x="2021053" y="1901283"/>
              <a:ext cx="788966" cy="256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Algeria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8F386F-2D3E-49D6-1727-2E0179E00F54}"/>
                </a:ext>
              </a:extLst>
            </p:cNvPr>
            <p:cNvSpPr txBox="1"/>
            <p:nvPr/>
          </p:nvSpPr>
          <p:spPr>
            <a:xfrm rot="19157679">
              <a:off x="1294557" y="1904856"/>
              <a:ext cx="788966" cy="256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Moroco</a:t>
              </a:r>
              <a:endParaRPr 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CF594-9E95-2A75-95B2-B86470C97E86}"/>
                </a:ext>
              </a:extLst>
            </p:cNvPr>
            <p:cNvSpPr txBox="1"/>
            <p:nvPr/>
          </p:nvSpPr>
          <p:spPr>
            <a:xfrm>
              <a:off x="3118703" y="4463284"/>
              <a:ext cx="705049" cy="410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South Africa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78EAC36-5A2B-30D9-D557-B76F6EBEAB5E}"/>
              </a:ext>
            </a:extLst>
          </p:cNvPr>
          <p:cNvSpPr txBox="1"/>
          <p:nvPr/>
        </p:nvSpPr>
        <p:spPr>
          <a:xfrm>
            <a:off x="800817" y="6094105"/>
            <a:ext cx="3953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Greenhouse gas emissions data, World Bank Group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779E787-B79D-354A-EE0C-9C0168017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43" y="1035490"/>
            <a:ext cx="1383948" cy="138394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3313B3B-9DBE-F119-448C-47046154680D}"/>
              </a:ext>
            </a:extLst>
          </p:cNvPr>
          <p:cNvSpPr txBox="1"/>
          <p:nvPr/>
        </p:nvSpPr>
        <p:spPr>
          <a:xfrm>
            <a:off x="831564" y="1559183"/>
            <a:ext cx="2746769" cy="648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Africa represents only  3.8% Global Emissions</a:t>
            </a:r>
            <a:endParaRPr lang="en-EG" b="1" dirty="0"/>
          </a:p>
        </p:txBody>
      </p:sp>
    </p:spTree>
    <p:extLst>
      <p:ext uri="{BB962C8B-B14F-4D97-AF65-F5344CB8AC3E}">
        <p14:creationId xmlns:p14="http://schemas.microsoft.com/office/powerpoint/2010/main" val="41571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 txBox="1">
            <a:spLocks/>
          </p:cNvSpPr>
          <p:nvPr/>
        </p:nvSpPr>
        <p:spPr>
          <a:xfrm>
            <a:off x="-1405722" y="6333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5009A-AF6F-4BFE-9B39-216830CA04AA}"/>
              </a:ext>
            </a:extLst>
          </p:cNvPr>
          <p:cNvSpPr txBox="1"/>
          <p:nvPr/>
        </p:nvSpPr>
        <p:spPr>
          <a:xfrm>
            <a:off x="3349653" y="70262"/>
            <a:ext cx="667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Impact of the Climate Change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922BEB-1407-4ADD-BD7A-BE5E6059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4903" r="4694" b="3809"/>
          <a:stretch/>
        </p:blipFill>
        <p:spPr>
          <a:xfrm>
            <a:off x="6514290" y="1149492"/>
            <a:ext cx="5468212" cy="2696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37350F-3665-4D53-B45F-E97A939D48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7294" r="4218" b="5650"/>
          <a:stretch/>
        </p:blipFill>
        <p:spPr>
          <a:xfrm>
            <a:off x="840733" y="3996044"/>
            <a:ext cx="5488621" cy="26042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54646B-3B2C-4EE7-8C47-9A56631EB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8177" r="4176" b="6196"/>
          <a:stretch/>
        </p:blipFill>
        <p:spPr>
          <a:xfrm>
            <a:off x="6514290" y="3980420"/>
            <a:ext cx="5468213" cy="2604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FAC83B-E17B-47AD-BD16-04A07CC6D5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5334" r="4252" b="7779"/>
          <a:stretch/>
        </p:blipFill>
        <p:spPr>
          <a:xfrm>
            <a:off x="861140" y="1149490"/>
            <a:ext cx="5468214" cy="26966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959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 txBox="1">
            <a:spLocks/>
          </p:cNvSpPr>
          <p:nvPr/>
        </p:nvSpPr>
        <p:spPr>
          <a:xfrm>
            <a:off x="-1405722" y="6333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4099" y="1016941"/>
            <a:ext cx="6721096" cy="65420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/>
              <a:t>What is Voluntary Carbon Market (VCM)?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9228E5C1-0F2E-4339-BE22-53EA387B0848}"/>
              </a:ext>
            </a:extLst>
          </p:cNvPr>
          <p:cNvSpPr txBox="1">
            <a:spLocks/>
          </p:cNvSpPr>
          <p:nvPr/>
        </p:nvSpPr>
        <p:spPr>
          <a:xfrm>
            <a:off x="940945" y="1875977"/>
            <a:ext cx="6721096" cy="1410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+mn-lt"/>
              </a:rPr>
              <a:t>The VCM is a platform where private entities, corporations, and other actors voluntarily buy and sell carbon credits to offset their carbon emissions. </a:t>
            </a:r>
          </a:p>
        </p:txBody>
      </p:sp>
      <p:pic>
        <p:nvPicPr>
          <p:cNvPr id="12" name="Drawing 3">
            <a:extLst>
              <a:ext uri="{FF2B5EF4-FFF2-40B4-BE49-F238E27FC236}">
                <a16:creationId xmlns:a16="http://schemas.microsoft.com/office/drawing/2014/main" id="{92257E51-E0D6-4B0D-A4B5-9C65EB735E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492033" y="1056655"/>
            <a:ext cx="1690482" cy="1444424"/>
          </a:xfrm>
          <a:prstGeom prst="rect">
            <a:avLst/>
          </a:prstGeom>
        </p:spPr>
      </p:pic>
      <p:sp>
        <p:nvSpPr>
          <p:cNvPr id="58" name="Content Placeholder 7">
            <a:extLst>
              <a:ext uri="{FF2B5EF4-FFF2-40B4-BE49-F238E27FC236}">
                <a16:creationId xmlns:a16="http://schemas.microsoft.com/office/drawing/2014/main" id="{2F692245-679F-48DF-804F-66704D058FBC}"/>
              </a:ext>
            </a:extLst>
          </p:cNvPr>
          <p:cNvSpPr txBox="1">
            <a:spLocks/>
          </p:cNvSpPr>
          <p:nvPr/>
        </p:nvSpPr>
        <p:spPr>
          <a:xfrm>
            <a:off x="854099" y="4498392"/>
            <a:ext cx="10328416" cy="1776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+mn-lt"/>
              </a:rPr>
              <a:t>According to the UNFCCC, a carbon credit, </a:t>
            </a:r>
            <a:r>
              <a:rPr lang="en-US" sz="1800" b="1" dirty="0">
                <a:latin typeface="+mn-lt"/>
              </a:rPr>
              <a:t>also termed as an “offset,” 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latin typeface="+mn-lt"/>
              </a:rPr>
              <a:t>One carbon credit equals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one metric ton of </a:t>
            </a:r>
            <a:r>
              <a:rPr lang="en-US" sz="1800" dirty="0">
                <a:latin typeface="+mn-lt"/>
              </a:rPr>
              <a:t>carbon dioxide equivalent (CO2e), reduced, avoided, removed, or captured from the atmosphere, and  can be used to offset the carbon footprint of a business, organization, or individual.</a:t>
            </a:r>
          </a:p>
        </p:txBody>
      </p:sp>
      <p:sp>
        <p:nvSpPr>
          <p:cNvPr id="59" name="Rounded Rectangle 22">
            <a:extLst>
              <a:ext uri="{FF2B5EF4-FFF2-40B4-BE49-F238E27FC236}">
                <a16:creationId xmlns:a16="http://schemas.microsoft.com/office/drawing/2014/main" id="{388029A7-3F97-438E-A914-4B5A764F93C9}"/>
              </a:ext>
            </a:extLst>
          </p:cNvPr>
          <p:cNvSpPr/>
          <p:nvPr/>
        </p:nvSpPr>
        <p:spPr>
          <a:xfrm>
            <a:off x="854099" y="3646136"/>
            <a:ext cx="6721096" cy="65420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2388" lvl="1"/>
            <a:r>
              <a:rPr lang="en-US" sz="2400" b="1" dirty="0"/>
              <a:t>What is a Carbon Credit?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279" y="3286481"/>
            <a:ext cx="1481236" cy="14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7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 txBox="1">
            <a:spLocks/>
          </p:cNvSpPr>
          <p:nvPr/>
        </p:nvSpPr>
        <p:spPr>
          <a:xfrm>
            <a:off x="-1405722" y="6333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0062" y="815930"/>
            <a:ext cx="6721096" cy="65420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/>
              <a:t>Voluntary Markets Vs Compliance Markets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7BB329-8ABF-4968-8B09-906134F44088}"/>
              </a:ext>
            </a:extLst>
          </p:cNvPr>
          <p:cNvGrpSpPr/>
          <p:nvPr/>
        </p:nvGrpSpPr>
        <p:grpSpPr>
          <a:xfrm>
            <a:off x="759549" y="1700213"/>
            <a:ext cx="6923323" cy="4467908"/>
            <a:chOff x="413652" y="750855"/>
            <a:chExt cx="8436235" cy="544425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66FAD6-367B-464F-A04C-2CDC4A119BD4}"/>
                </a:ext>
              </a:extLst>
            </p:cNvPr>
            <p:cNvSpPr/>
            <p:nvPr/>
          </p:nvSpPr>
          <p:spPr>
            <a:xfrm>
              <a:off x="431995" y="911869"/>
              <a:ext cx="4169459" cy="5283239"/>
            </a:xfrm>
            <a:prstGeom prst="rect">
              <a:avLst/>
            </a:prstGeom>
            <a:noFill/>
            <a:ln w="381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F2B1D2B-13CA-4900-BC72-E1A1AE775862}"/>
                </a:ext>
              </a:extLst>
            </p:cNvPr>
            <p:cNvSpPr/>
            <p:nvPr/>
          </p:nvSpPr>
          <p:spPr>
            <a:xfrm>
              <a:off x="4680428" y="911869"/>
              <a:ext cx="4169459" cy="5283239"/>
            </a:xfrm>
            <a:prstGeom prst="rect">
              <a:avLst/>
            </a:prstGeom>
            <a:noFill/>
            <a:ln w="381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C0271-5D4D-492D-AF54-CE6204CDDCCB}"/>
                </a:ext>
              </a:extLst>
            </p:cNvPr>
            <p:cNvSpPr txBox="1"/>
            <p:nvPr/>
          </p:nvSpPr>
          <p:spPr>
            <a:xfrm>
              <a:off x="597095" y="1161913"/>
              <a:ext cx="2630489" cy="73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Driven by binding emission reduction targets (e.g. ETS) or other types of regulation </a:t>
              </a:r>
            </a:p>
          </p:txBody>
        </p:sp>
        <p:pic>
          <p:nvPicPr>
            <p:cNvPr id="18" name="Picture 2" descr="CBL - Home - Xpansiv">
              <a:extLst>
                <a:ext uri="{FF2B5EF4-FFF2-40B4-BE49-F238E27FC236}">
                  <a16:creationId xmlns:a16="http://schemas.microsoft.com/office/drawing/2014/main" id="{545B9774-C1C6-4501-BF28-E7E0DF9C35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8" t="26162" r="31307" b="25653"/>
            <a:stretch/>
          </p:blipFill>
          <p:spPr bwMode="auto">
            <a:xfrm>
              <a:off x="7847642" y="5059191"/>
              <a:ext cx="705556" cy="508000"/>
            </a:xfrm>
            <a:prstGeom prst="rect">
              <a:avLst/>
            </a:prstGeom>
            <a:ln>
              <a:solidFill>
                <a:sysClr val="window" lastClr="FFFFFF">
                  <a:lumMod val="7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E8F42A9-547F-4D05-AEA1-03CBADB11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7588" y="5393295"/>
              <a:ext cx="641295" cy="23319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1DF30C-06FF-48F5-957E-878D0B9C0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8458" y="4932010"/>
              <a:ext cx="947353" cy="39934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A7A032-A09F-4D0B-BFF0-E7563CBF8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8D8D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95166" y="1396213"/>
              <a:ext cx="2220336" cy="44406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70D771A-EBE2-40C8-BD0D-CBEC49FC1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831" y="1396213"/>
              <a:ext cx="2220336" cy="444067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7367B5-5158-4CD3-9D58-F9AAE1A5187F}"/>
                </a:ext>
              </a:extLst>
            </p:cNvPr>
            <p:cNvSpPr txBox="1"/>
            <p:nvPr/>
          </p:nvSpPr>
          <p:spPr>
            <a:xfrm>
              <a:off x="1261407" y="750855"/>
              <a:ext cx="2510635" cy="318778"/>
            </a:xfrm>
            <a:prstGeom prst="rect">
              <a:avLst/>
            </a:prstGeom>
            <a:solidFill>
              <a:srgbClr val="70AD47">
                <a:lumMod val="5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Compliance Carbon Market</a:t>
              </a:r>
            </a:p>
          </p:txBody>
        </p:sp>
        <p:pic>
          <p:nvPicPr>
            <p:cNvPr id="29" name="Graphic 22" descr="Checklist">
              <a:extLst>
                <a:ext uri="{FF2B5EF4-FFF2-40B4-BE49-F238E27FC236}">
                  <a16:creationId xmlns:a16="http://schemas.microsoft.com/office/drawing/2014/main" id="{C2948502-A5D2-49EE-BD61-92D5C3271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3579402" y="1860159"/>
              <a:ext cx="480175" cy="4801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91107E-B91A-49A6-A3EF-926D108FDF81}"/>
                </a:ext>
              </a:extLst>
            </p:cNvPr>
            <p:cNvSpPr txBox="1"/>
            <p:nvPr/>
          </p:nvSpPr>
          <p:spPr>
            <a:xfrm>
              <a:off x="3307741" y="2387048"/>
              <a:ext cx="1023498" cy="31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100" b="1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Definition</a:t>
              </a:r>
              <a:endParaRPr lang="x-none" sz="11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Graphic 41" descr="Kiosk">
              <a:extLst>
                <a:ext uri="{FF2B5EF4-FFF2-40B4-BE49-F238E27FC236}">
                  <a16:creationId xmlns:a16="http://schemas.microsoft.com/office/drawing/2014/main" id="{6D11DE4C-60F6-414E-952C-318023CF1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20899" y="3099302"/>
              <a:ext cx="538759" cy="53875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5BAB1B-F50F-43BA-A394-78B2BAF9FDA0}"/>
                </a:ext>
              </a:extLst>
            </p:cNvPr>
            <p:cNvSpPr txBox="1"/>
            <p:nvPr/>
          </p:nvSpPr>
          <p:spPr>
            <a:xfrm>
              <a:off x="2480875" y="3667865"/>
              <a:ext cx="1023498" cy="31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100" b="1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Examples</a:t>
              </a:r>
              <a:endParaRPr lang="x-none" sz="11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59BF5E-1153-4D23-9037-8DC5BF35E725}"/>
                </a:ext>
              </a:extLst>
            </p:cNvPr>
            <p:cNvSpPr txBox="1"/>
            <p:nvPr/>
          </p:nvSpPr>
          <p:spPr>
            <a:xfrm>
              <a:off x="641451" y="5011646"/>
              <a:ext cx="2427497" cy="52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EU ETS (EU Emission Trading System)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3B5A9-F1AB-46BA-AA77-F3068BE041CE}"/>
                </a:ext>
              </a:extLst>
            </p:cNvPr>
            <p:cNvSpPr txBox="1"/>
            <p:nvPr/>
          </p:nvSpPr>
          <p:spPr>
            <a:xfrm>
              <a:off x="641451" y="5542432"/>
              <a:ext cx="2686053" cy="52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The California Global Warming Solutions Act (USA)</a:t>
              </a:r>
            </a:p>
          </p:txBody>
        </p:sp>
        <p:pic>
          <p:nvPicPr>
            <p:cNvPr id="36" name="Graphic 70" descr="Court">
              <a:extLst>
                <a:ext uri="{FF2B5EF4-FFF2-40B4-BE49-F238E27FC236}">
                  <a16:creationId xmlns:a16="http://schemas.microsoft.com/office/drawing/2014/main" id="{5BBFB76B-31F2-431F-92BB-107C29E85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48700" y="4534814"/>
              <a:ext cx="542940" cy="54294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97DED7-2EC0-4D1E-9CE8-6C968A4C8757}"/>
                </a:ext>
              </a:extLst>
            </p:cNvPr>
            <p:cNvSpPr txBox="1"/>
            <p:nvPr/>
          </p:nvSpPr>
          <p:spPr>
            <a:xfrm>
              <a:off x="3306784" y="5113207"/>
              <a:ext cx="1023498" cy="31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b="1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Existing</a:t>
              </a:r>
              <a:endParaRPr lang="x-none" sz="11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1F354D-5328-405E-8628-034172104224}"/>
                </a:ext>
              </a:extLst>
            </p:cNvPr>
            <p:cNvSpPr txBox="1"/>
            <p:nvPr/>
          </p:nvSpPr>
          <p:spPr>
            <a:xfrm>
              <a:off x="413652" y="3139495"/>
              <a:ext cx="1883780" cy="73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Kyoto Protocol,</a:t>
              </a:r>
            </a:p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Emissions trading systems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34373C-9D38-4125-BA06-1E0CF05ADD4E}"/>
                </a:ext>
              </a:extLst>
            </p:cNvPr>
            <p:cNvSpPr txBox="1"/>
            <p:nvPr/>
          </p:nvSpPr>
          <p:spPr>
            <a:xfrm>
              <a:off x="5509840" y="750855"/>
              <a:ext cx="2510635" cy="318778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Voluntary Carbon Markets</a:t>
              </a:r>
            </a:p>
          </p:txBody>
        </p:sp>
        <p:pic>
          <p:nvPicPr>
            <p:cNvPr id="40" name="Graphic 35" descr="Cheers">
              <a:extLst>
                <a:ext uri="{FF2B5EF4-FFF2-40B4-BE49-F238E27FC236}">
                  <a16:creationId xmlns:a16="http://schemas.microsoft.com/office/drawing/2014/main" id="{0F28C34B-6E5C-4D95-AB00-EF80A29EA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5195450" y="1779022"/>
              <a:ext cx="592037" cy="592037"/>
            </a:xfrm>
            <a:prstGeom prst="rect">
              <a:avLst/>
            </a:prstGeom>
            <a:noFill/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83C752-C0FA-4AAB-8B23-DAD55052229F}"/>
                </a:ext>
              </a:extLst>
            </p:cNvPr>
            <p:cNvSpPr txBox="1"/>
            <p:nvPr/>
          </p:nvSpPr>
          <p:spPr>
            <a:xfrm>
              <a:off x="5063697" y="2387048"/>
              <a:ext cx="1023498" cy="31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100" b="1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Definition</a:t>
              </a:r>
              <a:endParaRPr lang="x-none" sz="11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2" name="Graphic 77" descr="Kiosk">
              <a:extLst>
                <a:ext uri="{FF2B5EF4-FFF2-40B4-BE49-F238E27FC236}">
                  <a16:creationId xmlns:a16="http://schemas.microsoft.com/office/drawing/2014/main" id="{1F3E0A4B-C0E5-4911-A50D-19B44C35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82825" y="3129106"/>
              <a:ext cx="538759" cy="53875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B0002E1-1947-47E7-A343-8440B6EBFD72}"/>
                </a:ext>
              </a:extLst>
            </p:cNvPr>
            <p:cNvSpPr txBox="1"/>
            <p:nvPr/>
          </p:nvSpPr>
          <p:spPr>
            <a:xfrm>
              <a:off x="5741168" y="3667865"/>
              <a:ext cx="1023498" cy="31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100" b="1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Examples</a:t>
              </a:r>
              <a:endParaRPr lang="x-none" sz="11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4" name="Graphic 79" descr="Court">
              <a:extLst>
                <a:ext uri="{FF2B5EF4-FFF2-40B4-BE49-F238E27FC236}">
                  <a16:creationId xmlns:a16="http://schemas.microsoft.com/office/drawing/2014/main" id="{9D146F82-85DA-4F0E-BC07-2813BAB7D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140787" y="4534814"/>
              <a:ext cx="542940" cy="54294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4A353E-49F3-4744-9F82-E1914DED728A}"/>
                </a:ext>
              </a:extLst>
            </p:cNvPr>
            <p:cNvSpPr txBox="1"/>
            <p:nvPr/>
          </p:nvSpPr>
          <p:spPr>
            <a:xfrm>
              <a:off x="4896554" y="5143953"/>
              <a:ext cx="1023498" cy="31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b="1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Existing</a:t>
              </a:r>
              <a:endParaRPr lang="x-none" sz="11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B33386E-8CBC-4EE5-BDBE-EBE2A781771D}"/>
                </a:ext>
              </a:extLst>
            </p:cNvPr>
            <p:cNvGrpSpPr/>
            <p:nvPr/>
          </p:nvGrpSpPr>
          <p:grpSpPr>
            <a:xfrm>
              <a:off x="3671007" y="2635925"/>
              <a:ext cx="1961248" cy="1961248"/>
              <a:chOff x="5030067" y="3021914"/>
              <a:chExt cx="1961248" cy="1961248"/>
            </a:xfrm>
            <a:solidFill>
              <a:srgbClr val="A5A5A5">
                <a:lumMod val="75000"/>
              </a:srgbClr>
            </a:solidFill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45DAD52-D432-40D3-AA3D-2DE53CFA5F1A}"/>
                  </a:ext>
                </a:extLst>
              </p:cNvPr>
              <p:cNvSpPr/>
              <p:nvPr/>
            </p:nvSpPr>
            <p:spPr>
              <a:xfrm>
                <a:off x="5030067" y="3021914"/>
                <a:ext cx="1961248" cy="1961248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AAD3933-8BFC-4960-9627-3FBF663006E7}"/>
                  </a:ext>
                </a:extLst>
              </p:cNvPr>
              <p:cNvSpPr txBox="1"/>
              <p:nvPr/>
            </p:nvSpPr>
            <p:spPr>
              <a:xfrm>
                <a:off x="5274857" y="3443057"/>
                <a:ext cx="1503824" cy="101259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Carbon Markets Segments</a:t>
                </a:r>
                <a:endParaRPr kumimoji="0" lang="ar-EG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98AD05E-1A1A-4346-BFAA-D3DE8123E6F3}"/>
                </a:ext>
              </a:extLst>
            </p:cNvPr>
            <p:cNvSpPr txBox="1"/>
            <p:nvPr/>
          </p:nvSpPr>
          <p:spPr>
            <a:xfrm>
              <a:off x="6942550" y="3188888"/>
              <a:ext cx="1690386" cy="52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Ex. Corporates, Individuals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7CB88B-CDA5-4763-8C7D-48488CAFC2AD}"/>
                </a:ext>
              </a:extLst>
            </p:cNvPr>
            <p:cNvSpPr txBox="1"/>
            <p:nvPr/>
          </p:nvSpPr>
          <p:spPr>
            <a:xfrm>
              <a:off x="6117830" y="1207329"/>
              <a:ext cx="2510635" cy="73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Corporates or individuals who wish to offset their emissions </a:t>
              </a:r>
            </a:p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(“voluntary offsetting”) 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1C7FD1-387F-481B-90E5-7DD7C25FDAFF}"/>
                </a:ext>
              </a:extLst>
            </p:cNvPr>
            <p:cNvSpPr/>
            <p:nvPr/>
          </p:nvSpPr>
          <p:spPr>
            <a:xfrm>
              <a:off x="5511451" y="5702657"/>
              <a:ext cx="1405662" cy="42149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1" name="Picture 6" descr="Carbon Trade Exchange">
              <a:extLst>
                <a:ext uri="{FF2B5EF4-FFF2-40B4-BE49-F238E27FC236}">
                  <a16:creationId xmlns:a16="http://schemas.microsoft.com/office/drawing/2014/main" id="{0052C683-FF10-443D-8FB4-680FEF5D2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54" y="5702658"/>
              <a:ext cx="1470856" cy="44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A8D0801-E19C-4DEC-B3C3-99DD65BFD539}"/>
                </a:ext>
              </a:extLst>
            </p:cNvPr>
            <p:cNvSpPr/>
            <p:nvPr/>
          </p:nvSpPr>
          <p:spPr>
            <a:xfrm>
              <a:off x="7109970" y="5722609"/>
              <a:ext cx="1205486" cy="38174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3" name="Picture 4" descr="About | AirCarbon Exchange">
              <a:extLst>
                <a:ext uri="{FF2B5EF4-FFF2-40B4-BE49-F238E27FC236}">
                  <a16:creationId xmlns:a16="http://schemas.microsoft.com/office/drawing/2014/main" id="{C896F5F7-4584-4C21-AB79-AEAD2411E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545" y="5579691"/>
              <a:ext cx="1163627" cy="60896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An Introduction to Investing in Carbon Markets -">
            <a:extLst>
              <a:ext uri="{FF2B5EF4-FFF2-40B4-BE49-F238E27FC236}">
                <a16:creationId xmlns:a16="http://schemas.microsoft.com/office/drawing/2014/main" id="{D22B1CED-7359-4B13-810B-76213B2F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12" y="2613013"/>
            <a:ext cx="3933416" cy="2877950"/>
          </a:xfrm>
          <a:prstGeom prst="rect">
            <a:avLst/>
          </a:prstGeom>
          <a:ln>
            <a:solidFill>
              <a:sysClr val="window" lastClr="FFFFFF">
                <a:lumMod val="7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7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 txBox="1">
            <a:spLocks/>
          </p:cNvSpPr>
          <p:nvPr/>
        </p:nvSpPr>
        <p:spPr>
          <a:xfrm>
            <a:off x="-1405722" y="6333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9968" y="903279"/>
            <a:ext cx="5555094" cy="492443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Why Voluntary Carbon Markets?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1561112" y="1513473"/>
            <a:ext cx="4719848" cy="879973"/>
          </a:xfrm>
          <a:prstGeom prst="roundRect">
            <a:avLst/>
          </a:prstGeom>
          <a:solidFill>
            <a:srgbClr val="FEFEFE"/>
          </a:solidFill>
          <a:ln w="3686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pPr>
              <a:buFont typeface="+mj-lt"/>
              <a:buAutoNum type="arabicPeriod"/>
            </a:pPr>
            <a:r>
              <a:rPr lang="en-US" b="1" dirty="0"/>
              <a:t>Regulated</a:t>
            </a:r>
            <a:br>
              <a:rPr lang="en-US" dirty="0"/>
            </a:br>
            <a:r>
              <a:rPr lang="en-US" sz="1600" dirty="0"/>
              <a:t>A regulated market increases the transparency</a:t>
            </a:r>
            <a:endParaRPr lang="ar-EG" sz="1600" dirty="0"/>
          </a:p>
          <a:p>
            <a:r>
              <a:rPr lang="en-US" sz="1600" dirty="0"/>
              <a:t>and integrity with ensuring a real impact.</a:t>
            </a:r>
            <a:endParaRPr lang="en-US" sz="1600" i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1446663" y="2494025"/>
            <a:ext cx="4834297" cy="837543"/>
          </a:xfrm>
          <a:prstGeom prst="roundRect">
            <a:avLst/>
          </a:prstGeom>
          <a:solidFill>
            <a:srgbClr val="FEFEFE"/>
          </a:solidFill>
          <a:ln w="3686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r>
              <a:rPr lang="en-US" b="1" dirty="0"/>
              <a:t>2. Price Discovery</a:t>
            </a:r>
            <a:br>
              <a:rPr lang="en-US" sz="2000" dirty="0"/>
            </a:br>
            <a:r>
              <a:rPr lang="en-US" sz="1600" dirty="0"/>
              <a:t>Ability to view current supply of cost-effective</a:t>
            </a:r>
          </a:p>
          <a:p>
            <a:r>
              <a:rPr lang="en-US" sz="1600" dirty="0"/>
              <a:t>emission reductions.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97" y="1556581"/>
            <a:ext cx="876132" cy="876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616">
            <a:off x="1004132" y="2564887"/>
            <a:ext cx="785779" cy="7857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7143112" y="1534687"/>
            <a:ext cx="4694829" cy="837543"/>
          </a:xfrm>
          <a:prstGeom prst="roundRect">
            <a:avLst/>
          </a:prstGeom>
          <a:solidFill>
            <a:srgbClr val="FEFEFE"/>
          </a:solidFill>
          <a:ln w="3686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r>
              <a:rPr lang="en-US" b="1" dirty="0"/>
              <a:t>6. Access to Regions More Vulnerable to Climate Change</a:t>
            </a:r>
            <a:br>
              <a:rPr lang="en-US" dirty="0"/>
            </a:br>
            <a:r>
              <a:rPr lang="en-US" sz="1600" dirty="0"/>
              <a:t>A gate to the African and local projects.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1561112" y="3439892"/>
            <a:ext cx="4694829" cy="837543"/>
          </a:xfrm>
          <a:prstGeom prst="roundRect">
            <a:avLst/>
          </a:prstGeom>
          <a:solidFill>
            <a:srgbClr val="FEFEFE"/>
          </a:solidFill>
          <a:ln w="3686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r>
              <a:rPr lang="en-US" b="1" dirty="0"/>
              <a:t>3. Build Local Capacity</a:t>
            </a:r>
            <a:br>
              <a:rPr lang="en-US" dirty="0"/>
            </a:br>
            <a:r>
              <a:rPr lang="en-US" sz="1600" dirty="0"/>
              <a:t>Raise awareness of local sustainability teams</a:t>
            </a:r>
          </a:p>
          <a:p>
            <a:r>
              <a:rPr lang="en-US" sz="1600" dirty="0"/>
              <a:t>to offset using projects with local context.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8" y="3516437"/>
            <a:ext cx="853680" cy="85368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1586131" y="5357910"/>
            <a:ext cx="4694829" cy="1157190"/>
          </a:xfrm>
          <a:prstGeom prst="roundRect">
            <a:avLst/>
          </a:prstGeom>
          <a:solidFill>
            <a:srgbClr val="FEFEFE"/>
          </a:solidFill>
          <a:ln w="3686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r>
              <a:rPr lang="en-US" b="1" dirty="0"/>
              <a:t>   5. CBAM Readiness</a:t>
            </a:r>
            <a:br>
              <a:rPr lang="en-US" dirty="0"/>
            </a:br>
            <a:r>
              <a:rPr lang="en-US" dirty="0"/>
              <a:t>   </a:t>
            </a:r>
            <a:r>
              <a:rPr lang="en-US" sz="1600" dirty="0"/>
              <a:t>Once CBAM is operationalized, African exporters  </a:t>
            </a:r>
          </a:p>
          <a:p>
            <a:r>
              <a:rPr lang="en-US" sz="1600" dirty="0"/>
              <a:t>    will need offsetting mechanism to compensate for </a:t>
            </a:r>
          </a:p>
          <a:p>
            <a:r>
              <a:rPr lang="en-US" sz="1600" dirty="0"/>
              <a:t>    over-emissions or else risk penalties.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1586131" y="4392316"/>
            <a:ext cx="4694829" cy="837543"/>
          </a:xfrm>
          <a:prstGeom prst="roundRect">
            <a:avLst/>
          </a:prstGeom>
          <a:solidFill>
            <a:srgbClr val="FEFEFE"/>
          </a:solidFill>
          <a:ln w="3686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r>
              <a:rPr lang="en-US" b="1" dirty="0"/>
              <a:t>4. Encourage Local Innovation</a:t>
            </a:r>
            <a:br>
              <a:rPr lang="en-US" dirty="0"/>
            </a:br>
            <a:r>
              <a:rPr lang="en-US" sz="1600" dirty="0"/>
              <a:t>Incentivizes local companies to innovate more sustainable technologies to reduce emissions.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41" y="4353980"/>
            <a:ext cx="927854" cy="927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68" y="5479449"/>
            <a:ext cx="914111" cy="914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44" y="1524219"/>
            <a:ext cx="913560" cy="91356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7143112" y="2494025"/>
            <a:ext cx="4694829" cy="837543"/>
          </a:xfrm>
          <a:prstGeom prst="roundRect">
            <a:avLst/>
          </a:prstGeom>
          <a:solidFill>
            <a:srgbClr val="FEFEFE"/>
          </a:solidFill>
          <a:ln w="3686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r>
              <a:rPr lang="en-US" b="1" dirty="0"/>
              <a:t>7. Increased Transparency</a:t>
            </a:r>
            <a:endParaRPr lang="en-US" dirty="0"/>
          </a:p>
          <a:p>
            <a:r>
              <a:rPr lang="en-US" sz="1600" dirty="0"/>
              <a:t>Ability to view the transactions and prices,</a:t>
            </a:r>
          </a:p>
          <a:p>
            <a:r>
              <a:rPr lang="en-US" sz="1600" dirty="0"/>
              <a:t>projects and trading reports.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7118093" y="3439892"/>
            <a:ext cx="4694829" cy="837543"/>
          </a:xfrm>
          <a:prstGeom prst="roundRect">
            <a:avLst/>
          </a:prstGeom>
          <a:solidFill>
            <a:srgbClr val="FEFEFE"/>
          </a:solidFill>
          <a:ln w="3686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r>
              <a:rPr lang="en-US" b="1" dirty="0"/>
              <a:t>   8. Low Trading Fees</a:t>
            </a:r>
            <a:br>
              <a:rPr lang="en-US" dirty="0"/>
            </a:br>
            <a:r>
              <a:rPr lang="en-US" dirty="0"/>
              <a:t>   </a:t>
            </a:r>
            <a:r>
              <a:rPr lang="en-US" sz="1600" dirty="0"/>
              <a:t>The market encourages participation by reducing</a:t>
            </a:r>
          </a:p>
          <a:p>
            <a:r>
              <a:rPr lang="en-US" sz="1600" dirty="0"/>
              <a:t>    the trading fees.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7143112" y="5357910"/>
            <a:ext cx="4694829" cy="1157190"/>
          </a:xfrm>
          <a:prstGeom prst="roundRect">
            <a:avLst/>
          </a:prstGeom>
          <a:solidFill>
            <a:srgbClr val="FEFEFE"/>
          </a:solidFill>
          <a:ln w="3686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r>
              <a:rPr lang="en-US" b="1" dirty="0"/>
              <a:t>10. Reduced Counterparty &amp; Delivery Risk</a:t>
            </a:r>
            <a:br>
              <a:rPr lang="en-US" dirty="0"/>
            </a:br>
            <a:r>
              <a:rPr lang="en-US" sz="1600" dirty="0"/>
              <a:t>through settlement and clearing systems.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7143112" y="4392316"/>
            <a:ext cx="4694829" cy="837543"/>
          </a:xfrm>
          <a:prstGeom prst="roundRect">
            <a:avLst/>
          </a:prstGeom>
          <a:solidFill>
            <a:srgbClr val="FEFEFE"/>
          </a:solidFill>
          <a:ln w="3686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1"/>
          <a:lstStyle/>
          <a:p>
            <a:r>
              <a:rPr lang="en-US" b="1" dirty="0"/>
              <a:t>9. Promoting Decarbonization</a:t>
            </a:r>
          </a:p>
          <a:p>
            <a:r>
              <a:rPr lang="en-US" b="1" dirty="0"/>
              <a:t>Projects in Egypt and Africa</a:t>
            </a:r>
            <a:br>
              <a:rPr lang="en-US" sz="1600" dirty="0"/>
            </a:br>
            <a:r>
              <a:rPr lang="en-US" sz="1600" dirty="0"/>
              <a:t>The market helps allocating finance into Africa.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60" y="2569844"/>
            <a:ext cx="685903" cy="6859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97" y="3462202"/>
            <a:ext cx="819207" cy="8192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77" y="4448880"/>
            <a:ext cx="768279" cy="7682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54" y="5571097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0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>
            <a:extLst>
              <a:ext uri="{FF2B5EF4-FFF2-40B4-BE49-F238E27FC236}">
                <a16:creationId xmlns:a16="http://schemas.microsoft.com/office/drawing/2014/main" id="{ED1E7B15-0FE2-CC9C-609C-ED1241335C06}"/>
              </a:ext>
            </a:extLst>
          </p:cNvPr>
          <p:cNvSpPr/>
          <p:nvPr/>
        </p:nvSpPr>
        <p:spPr>
          <a:xfrm>
            <a:off x="3019781" y="2044326"/>
            <a:ext cx="1414677" cy="845217"/>
          </a:xfrm>
          <a:prstGeom prst="downArrow">
            <a:avLst>
              <a:gd name="adj1" fmla="val 75431"/>
              <a:gd name="adj2" fmla="val 100000"/>
            </a:avLst>
          </a:prstGeom>
          <a:solidFill>
            <a:srgbClr val="B48B2C"/>
          </a:solidFill>
          <a:ln>
            <a:solidFill>
              <a:srgbClr val="B48B2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>
              <a:solidFill>
                <a:schemeClr val="bg1"/>
              </a:solidFill>
            </a:endParaRPr>
          </a:p>
        </p:txBody>
      </p:sp>
      <p:sp>
        <p:nvSpPr>
          <p:cNvPr id="46" name="Slide Number Placeholder 3"/>
          <p:cNvSpPr txBox="1">
            <a:spLocks/>
          </p:cNvSpPr>
          <p:nvPr/>
        </p:nvSpPr>
        <p:spPr>
          <a:xfrm>
            <a:off x="-1405722" y="6333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2545" y="888292"/>
            <a:ext cx="8252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Regulatory Gaps and Market Fragmentation in the VCM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8674AF3-7D04-5F85-BA0A-5E8C807D9F66}"/>
              </a:ext>
            </a:extLst>
          </p:cNvPr>
          <p:cNvSpPr/>
          <p:nvPr/>
        </p:nvSpPr>
        <p:spPr>
          <a:xfrm>
            <a:off x="1482106" y="1692319"/>
            <a:ext cx="4499429" cy="676066"/>
          </a:xfrm>
          <a:prstGeom prst="roundRect">
            <a:avLst/>
          </a:prstGeom>
          <a:solidFill>
            <a:srgbClr val="B48B2C"/>
          </a:solidFill>
          <a:ln>
            <a:solidFill>
              <a:srgbClr val="B48B2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Environmental Challenges 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1841343" y="2954715"/>
            <a:ext cx="3771551" cy="632902"/>
          </a:xfrm>
          <a:prstGeom prst="round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bg1"/>
                </a:solidFill>
              </a:rPr>
              <a:t>Lack of Transparency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1841343" y="3752504"/>
            <a:ext cx="3771551" cy="632902"/>
          </a:xfrm>
          <a:prstGeom prst="round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No Additionality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1841342" y="4518460"/>
            <a:ext cx="3771551" cy="632902"/>
          </a:xfrm>
          <a:prstGeom prst="round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Double-Counting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1108656" y="5316249"/>
            <a:ext cx="5652703" cy="632902"/>
          </a:xfrm>
          <a:prstGeom prst="round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Leakage and Lack of Permanence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ED1E7B15-0FE2-CC9C-609C-ED1241335C06}"/>
              </a:ext>
            </a:extLst>
          </p:cNvPr>
          <p:cNvSpPr/>
          <p:nvPr/>
        </p:nvSpPr>
        <p:spPr>
          <a:xfrm>
            <a:off x="8527779" y="2058248"/>
            <a:ext cx="1414677" cy="845217"/>
          </a:xfrm>
          <a:prstGeom prst="downArrow">
            <a:avLst>
              <a:gd name="adj1" fmla="val 75431"/>
              <a:gd name="adj2" fmla="val 100000"/>
            </a:avLst>
          </a:prstGeom>
          <a:solidFill>
            <a:srgbClr val="222A35"/>
          </a:solidFill>
          <a:ln>
            <a:solidFill>
              <a:srgbClr val="222A3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>
              <a:solidFill>
                <a:schemeClr val="bg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8674AF3-7D04-5F85-BA0A-5E8C807D9F66}"/>
              </a:ext>
            </a:extLst>
          </p:cNvPr>
          <p:cNvSpPr/>
          <p:nvPr/>
        </p:nvSpPr>
        <p:spPr>
          <a:xfrm>
            <a:off x="6761359" y="1709705"/>
            <a:ext cx="4632355" cy="697086"/>
          </a:xfrm>
          <a:prstGeom prst="roundRect">
            <a:avLst/>
          </a:prstGeom>
          <a:solidFill>
            <a:srgbClr val="222A35"/>
          </a:solidFill>
          <a:ln>
            <a:solidFill>
              <a:srgbClr val="222A3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bg1"/>
                </a:solidFill>
              </a:rPr>
              <a:t>Market Based Challenges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7451589" y="2954715"/>
            <a:ext cx="3771551" cy="632902"/>
          </a:xfrm>
          <a:prstGeom prst="roundRect">
            <a:avLst/>
          </a:prstGeom>
          <a:solidFill>
            <a:srgbClr val="B48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High Fixed Costs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7451587" y="3752504"/>
            <a:ext cx="3771551" cy="632902"/>
          </a:xfrm>
          <a:prstGeom prst="roundRect">
            <a:avLst/>
          </a:prstGeom>
          <a:solidFill>
            <a:srgbClr val="B48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Limited Liquidity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18B53C5-A7D2-D2EA-6D9E-446A7444AAA4}"/>
              </a:ext>
            </a:extLst>
          </p:cNvPr>
          <p:cNvSpPr/>
          <p:nvPr/>
        </p:nvSpPr>
        <p:spPr>
          <a:xfrm>
            <a:off x="7451587" y="4518460"/>
            <a:ext cx="3771551" cy="632902"/>
          </a:xfrm>
          <a:prstGeom prst="roundRect">
            <a:avLst/>
          </a:prstGeom>
          <a:solidFill>
            <a:srgbClr val="B48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High Transaction Costs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CEF3A2-9818-4916-B307-780566667F42}"/>
              </a:ext>
            </a:extLst>
          </p:cNvPr>
          <p:cNvCxnSpPr>
            <a:cxnSpLocks/>
          </p:cNvCxnSpPr>
          <p:nvPr/>
        </p:nvCxnSpPr>
        <p:spPr>
          <a:xfrm>
            <a:off x="667657" y="1149490"/>
            <a:ext cx="1628898" cy="1"/>
          </a:xfrm>
          <a:prstGeom prst="line">
            <a:avLst/>
          </a:prstGeom>
          <a:ln w="38100">
            <a:solidFill>
              <a:srgbClr val="C89A3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EFD1B56-B145-4210-947B-0BC473D4BCBA}"/>
              </a:ext>
            </a:extLst>
          </p:cNvPr>
          <p:cNvSpPr/>
          <p:nvPr/>
        </p:nvSpPr>
        <p:spPr>
          <a:xfrm>
            <a:off x="4061861" y="73474"/>
            <a:ext cx="5749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FRA Strategic Approach</a:t>
            </a:r>
          </a:p>
        </p:txBody>
      </p:sp>
    </p:spTree>
    <p:extLst>
      <p:ext uri="{BB962C8B-B14F-4D97-AF65-F5344CB8AC3E}">
        <p14:creationId xmlns:p14="http://schemas.microsoft.com/office/powerpoint/2010/main" val="15077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2C90443F-3803-9A9F-66DC-3A391A49008F}"/>
              </a:ext>
            </a:extLst>
          </p:cNvPr>
          <p:cNvSpPr/>
          <p:nvPr/>
        </p:nvSpPr>
        <p:spPr>
          <a:xfrm>
            <a:off x="5064414" y="3692643"/>
            <a:ext cx="1536868" cy="480873"/>
          </a:xfrm>
          <a:prstGeom prst="rect">
            <a:avLst/>
          </a:prstGeom>
          <a:solidFill>
            <a:srgbClr val="FBFBF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Voluntary Carbon Registry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6" name="Slide Number Placeholder 3"/>
          <p:cNvSpPr txBox="1">
            <a:spLocks/>
          </p:cNvSpPr>
          <p:nvPr/>
        </p:nvSpPr>
        <p:spPr>
          <a:xfrm>
            <a:off x="-1405722" y="6333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ED223-A1F1-4EC2-B783-BA24B1D5F1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2" name="Elbow Connector 26">
            <a:extLst>
              <a:ext uri="{FF2B5EF4-FFF2-40B4-BE49-F238E27FC236}">
                <a16:creationId xmlns:a16="http://schemas.microsoft.com/office/drawing/2014/main" id="{AC6BF283-E1C8-BEE8-5575-F24E79768A9A}"/>
              </a:ext>
            </a:extLst>
          </p:cNvPr>
          <p:cNvCxnSpPr/>
          <p:nvPr/>
        </p:nvCxnSpPr>
        <p:spPr>
          <a:xfrm>
            <a:off x="1492205" y="2849050"/>
            <a:ext cx="1205120" cy="523525"/>
          </a:xfrm>
          <a:prstGeom prst="bentConnector3">
            <a:avLst>
              <a:gd name="adj1" fmla="val -1435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Elbow Connector 27">
            <a:extLst>
              <a:ext uri="{FF2B5EF4-FFF2-40B4-BE49-F238E27FC236}">
                <a16:creationId xmlns:a16="http://schemas.microsoft.com/office/drawing/2014/main" id="{8EADDFB6-B189-962F-5670-3B74E7D937B2}"/>
              </a:ext>
            </a:extLst>
          </p:cNvPr>
          <p:cNvCxnSpPr/>
          <p:nvPr/>
        </p:nvCxnSpPr>
        <p:spPr>
          <a:xfrm rot="10800000" flipV="1">
            <a:off x="2640122" y="2837411"/>
            <a:ext cx="797404" cy="565912"/>
          </a:xfrm>
          <a:prstGeom prst="bentConnector3">
            <a:avLst>
              <a:gd name="adj1" fmla="val -34821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14130141-F0E1-A5A9-054C-CA949B13C408}"/>
              </a:ext>
            </a:extLst>
          </p:cNvPr>
          <p:cNvSpPr/>
          <p:nvPr/>
        </p:nvSpPr>
        <p:spPr>
          <a:xfrm>
            <a:off x="1698018" y="3158650"/>
            <a:ext cx="1663814" cy="307890"/>
          </a:xfrm>
          <a:prstGeom prst="rect">
            <a:avLst/>
          </a:prstGeom>
          <a:solidFill>
            <a:srgbClr val="FBFBF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 Developer</a:t>
            </a:r>
            <a:endParaRPr kumimoji="0" lang="ar-EG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5961F57-937A-5DA0-D548-6BEA63EF0F69}"/>
              </a:ext>
            </a:extLst>
          </p:cNvPr>
          <p:cNvSpPr/>
          <p:nvPr/>
        </p:nvSpPr>
        <p:spPr>
          <a:xfrm>
            <a:off x="1014602" y="2181111"/>
            <a:ext cx="288584" cy="293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0584486-AB66-9142-F79D-A8E8DBD55BCB}"/>
              </a:ext>
            </a:extLst>
          </p:cNvPr>
          <p:cNvSpPr/>
          <p:nvPr/>
        </p:nvSpPr>
        <p:spPr>
          <a:xfrm>
            <a:off x="2663252" y="2187617"/>
            <a:ext cx="288584" cy="293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B124EA-E95E-1242-7182-51E4068EE035}"/>
              </a:ext>
            </a:extLst>
          </p:cNvPr>
          <p:cNvSpPr/>
          <p:nvPr/>
        </p:nvSpPr>
        <p:spPr>
          <a:xfrm>
            <a:off x="4790464" y="2144366"/>
            <a:ext cx="288584" cy="293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A61D582-BD70-A4A2-AF5C-EBD42D2EE0E2}"/>
              </a:ext>
            </a:extLst>
          </p:cNvPr>
          <p:cNvSpPr/>
          <p:nvPr/>
        </p:nvSpPr>
        <p:spPr>
          <a:xfrm>
            <a:off x="7023346" y="2139375"/>
            <a:ext cx="288584" cy="293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4511FFB-49CB-0421-6FA3-02FEE0ECEAB5}"/>
              </a:ext>
            </a:extLst>
          </p:cNvPr>
          <p:cNvSpPr/>
          <p:nvPr/>
        </p:nvSpPr>
        <p:spPr>
          <a:xfrm>
            <a:off x="4785095" y="2996776"/>
            <a:ext cx="1563463" cy="269907"/>
          </a:xfrm>
          <a:prstGeom prst="rect">
            <a:avLst/>
          </a:prstGeom>
          <a:solidFill>
            <a:srgbClr val="FBFBF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VVBs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E5F6B0A-5BF6-5C47-E313-CC6A0419023A}"/>
              </a:ext>
            </a:extLst>
          </p:cNvPr>
          <p:cNvSpPr/>
          <p:nvPr/>
        </p:nvSpPr>
        <p:spPr>
          <a:xfrm>
            <a:off x="9268726" y="2158950"/>
            <a:ext cx="288584" cy="293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29AD28-B456-7AF1-A4D5-89D1378E2229}"/>
              </a:ext>
            </a:extLst>
          </p:cNvPr>
          <p:cNvSpPr/>
          <p:nvPr/>
        </p:nvSpPr>
        <p:spPr>
          <a:xfrm>
            <a:off x="9257666" y="4690696"/>
            <a:ext cx="288584" cy="293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2E9A66D-3045-345B-EFCD-CBCF21425801}"/>
              </a:ext>
            </a:extLst>
          </p:cNvPr>
          <p:cNvSpPr/>
          <p:nvPr/>
        </p:nvSpPr>
        <p:spPr>
          <a:xfrm>
            <a:off x="7074372" y="4676594"/>
            <a:ext cx="288584" cy="273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CE131FE-64F7-5ACD-5D15-6C3B418E2B9C}"/>
              </a:ext>
            </a:extLst>
          </p:cNvPr>
          <p:cNvSpPr/>
          <p:nvPr/>
        </p:nvSpPr>
        <p:spPr>
          <a:xfrm>
            <a:off x="5051459" y="4666662"/>
            <a:ext cx="288584" cy="293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DDBE01C-0AEA-40CC-6D5E-9BCC20FC6DC2}"/>
              </a:ext>
            </a:extLst>
          </p:cNvPr>
          <p:cNvCxnSpPr/>
          <p:nvPr/>
        </p:nvCxnSpPr>
        <p:spPr>
          <a:xfrm>
            <a:off x="5568500" y="4378910"/>
            <a:ext cx="0" cy="177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EC5160C-FFB5-2C7B-6D3D-667419AC72E4}"/>
              </a:ext>
            </a:extLst>
          </p:cNvPr>
          <p:cNvCxnSpPr/>
          <p:nvPr/>
        </p:nvCxnSpPr>
        <p:spPr>
          <a:xfrm>
            <a:off x="6164511" y="4274865"/>
            <a:ext cx="301092" cy="2194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C54DF3A0-09B5-3CB6-B513-4D2CEB3DB972}"/>
              </a:ext>
            </a:extLst>
          </p:cNvPr>
          <p:cNvSpPr/>
          <p:nvPr/>
        </p:nvSpPr>
        <p:spPr>
          <a:xfrm>
            <a:off x="3049814" y="3674368"/>
            <a:ext cx="1552159" cy="466133"/>
          </a:xfrm>
          <a:prstGeom prst="rect">
            <a:avLst/>
          </a:prstGeom>
          <a:solidFill>
            <a:srgbClr val="FBFBF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AfricarboneX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Climate Impact X)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A884925-E79D-4A27-BDB4-D10AC7DF4351}"/>
              </a:ext>
            </a:extLst>
          </p:cNvPr>
          <p:cNvSpPr/>
          <p:nvPr/>
        </p:nvSpPr>
        <p:spPr>
          <a:xfrm>
            <a:off x="1029013" y="3676043"/>
            <a:ext cx="1475616" cy="457849"/>
          </a:xfrm>
          <a:prstGeom prst="rect">
            <a:avLst/>
          </a:prstGeom>
          <a:solidFill>
            <a:srgbClr val="FBFBF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Demand Side (Buyer)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6AA0F4F-0F2A-F1CA-C113-0131A0D13478}"/>
              </a:ext>
            </a:extLst>
          </p:cNvPr>
          <p:cNvSpPr/>
          <p:nvPr/>
        </p:nvSpPr>
        <p:spPr>
          <a:xfrm>
            <a:off x="3061230" y="4675937"/>
            <a:ext cx="288584" cy="275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2C256F1-6234-CC7B-65C4-933562306974}"/>
              </a:ext>
            </a:extLst>
          </p:cNvPr>
          <p:cNvSpPr/>
          <p:nvPr/>
        </p:nvSpPr>
        <p:spPr>
          <a:xfrm>
            <a:off x="1010758" y="4680417"/>
            <a:ext cx="345413" cy="2660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F1A05ED-44D2-4C93-4F3C-566B597D9F29}"/>
              </a:ext>
            </a:extLst>
          </p:cNvPr>
          <p:cNvSpPr/>
          <p:nvPr/>
        </p:nvSpPr>
        <p:spPr>
          <a:xfrm>
            <a:off x="2639533" y="2449576"/>
            <a:ext cx="1495280" cy="5416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Project Design Document (PDD)</a:t>
            </a:r>
            <a:endParaRPr kumimoji="0" lang="ar-EG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87CC8A7-07EA-EBBC-6F47-7D3045127136}"/>
              </a:ext>
            </a:extLst>
          </p:cNvPr>
          <p:cNvSpPr/>
          <p:nvPr/>
        </p:nvSpPr>
        <p:spPr>
          <a:xfrm>
            <a:off x="1003975" y="2449576"/>
            <a:ext cx="1431433" cy="5416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Planning of the GHG Project</a:t>
            </a:r>
            <a:endParaRPr kumimoji="0" lang="ar-EG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C55DDA-1852-E42F-67AD-9DC93005D1B7}"/>
              </a:ext>
            </a:extLst>
          </p:cNvPr>
          <p:cNvSpPr/>
          <p:nvPr/>
        </p:nvSpPr>
        <p:spPr>
          <a:xfrm>
            <a:off x="4772972" y="2449576"/>
            <a:ext cx="1592708" cy="5416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Validation</a:t>
            </a:r>
            <a:endParaRPr kumimoji="0" lang="ar-EG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7251F3B-6FDB-A2A7-4F4B-0C99842BAFE8}"/>
              </a:ext>
            </a:extLst>
          </p:cNvPr>
          <p:cNvSpPr/>
          <p:nvPr/>
        </p:nvSpPr>
        <p:spPr>
          <a:xfrm>
            <a:off x="9238308" y="2449576"/>
            <a:ext cx="1965717" cy="5416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Implementation Phase</a:t>
            </a:r>
            <a:endParaRPr kumimoji="0" lang="ar-EG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B552754-A16D-343B-40D7-737A4617002D}"/>
              </a:ext>
            </a:extLst>
          </p:cNvPr>
          <p:cNvSpPr/>
          <p:nvPr/>
        </p:nvSpPr>
        <p:spPr>
          <a:xfrm>
            <a:off x="7005854" y="2449576"/>
            <a:ext cx="1592708" cy="541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Registration of the Carbon Project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7EE43EF-8B81-1F85-B153-4B87A049B3B2}"/>
              </a:ext>
            </a:extLst>
          </p:cNvPr>
          <p:cNvSpPr/>
          <p:nvPr/>
        </p:nvSpPr>
        <p:spPr>
          <a:xfrm>
            <a:off x="9257666" y="4144918"/>
            <a:ext cx="2730130" cy="5416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MRV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(Monitoring Reporting and Verification)</a:t>
            </a:r>
            <a:endParaRPr kumimoji="0" lang="ar-EG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E18262D-DB26-AC5C-3A3B-ACE39FB91011}"/>
              </a:ext>
            </a:extLst>
          </p:cNvPr>
          <p:cNvSpPr/>
          <p:nvPr/>
        </p:nvSpPr>
        <p:spPr>
          <a:xfrm>
            <a:off x="7071180" y="4144917"/>
            <a:ext cx="1592708" cy="5416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Verification</a:t>
            </a:r>
            <a:endParaRPr kumimoji="0" lang="ar-EG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029ACC5-2AE3-D935-0CBC-54C571AE2091}"/>
              </a:ext>
            </a:extLst>
          </p:cNvPr>
          <p:cNvSpPr/>
          <p:nvPr/>
        </p:nvSpPr>
        <p:spPr>
          <a:xfrm>
            <a:off x="5032178" y="4144917"/>
            <a:ext cx="1592708" cy="541616"/>
          </a:xfrm>
          <a:prstGeom prst="rect">
            <a:avLst/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Issuance of the VCCs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027490D-D1CF-A103-D2E5-0129D7FD0918}"/>
              </a:ext>
            </a:extLst>
          </p:cNvPr>
          <p:cNvSpPr/>
          <p:nvPr/>
        </p:nvSpPr>
        <p:spPr>
          <a:xfrm>
            <a:off x="1003976" y="4144917"/>
            <a:ext cx="1512069" cy="5416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Carbon Offsetting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29C9050-A30A-B1B9-F22E-9929CD629876}"/>
              </a:ext>
            </a:extLst>
          </p:cNvPr>
          <p:cNvSpPr/>
          <p:nvPr/>
        </p:nvSpPr>
        <p:spPr>
          <a:xfrm>
            <a:off x="3049814" y="4117921"/>
            <a:ext cx="1582044" cy="5956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Trading  and Settlement of the Carbon Credits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4" name="Right Arrow 103">
            <a:extLst>
              <a:ext uri="{FF2B5EF4-FFF2-40B4-BE49-F238E27FC236}">
                <a16:creationId xmlns:a16="http://schemas.microsoft.com/office/drawing/2014/main" id="{20DE1E16-E3D5-312A-B8D7-2B344DE8599A}"/>
              </a:ext>
            </a:extLst>
          </p:cNvPr>
          <p:cNvSpPr/>
          <p:nvPr/>
        </p:nvSpPr>
        <p:spPr>
          <a:xfrm>
            <a:off x="6366269" y="2622318"/>
            <a:ext cx="627050" cy="196132"/>
          </a:xfrm>
          <a:prstGeom prst="right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05" name="Right Arrow 104">
            <a:extLst>
              <a:ext uri="{FF2B5EF4-FFF2-40B4-BE49-F238E27FC236}">
                <a16:creationId xmlns:a16="http://schemas.microsoft.com/office/drawing/2014/main" id="{36B35E3C-CA05-82DD-DA4E-7A1F79AD9E6F}"/>
              </a:ext>
            </a:extLst>
          </p:cNvPr>
          <p:cNvSpPr/>
          <p:nvPr/>
        </p:nvSpPr>
        <p:spPr>
          <a:xfrm>
            <a:off x="4144156" y="2622318"/>
            <a:ext cx="627050" cy="196132"/>
          </a:xfrm>
          <a:prstGeom prst="right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06" name="Right Arrow 105">
            <a:extLst>
              <a:ext uri="{FF2B5EF4-FFF2-40B4-BE49-F238E27FC236}">
                <a16:creationId xmlns:a16="http://schemas.microsoft.com/office/drawing/2014/main" id="{E122434E-E590-9987-4E41-1A6C2C2E13D7}"/>
              </a:ext>
            </a:extLst>
          </p:cNvPr>
          <p:cNvSpPr/>
          <p:nvPr/>
        </p:nvSpPr>
        <p:spPr>
          <a:xfrm>
            <a:off x="8596259" y="2622318"/>
            <a:ext cx="627050" cy="196132"/>
          </a:xfrm>
          <a:prstGeom prst="right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07" name="Down Arrow 106">
            <a:extLst>
              <a:ext uri="{FF2B5EF4-FFF2-40B4-BE49-F238E27FC236}">
                <a16:creationId xmlns:a16="http://schemas.microsoft.com/office/drawing/2014/main" id="{41EA894C-3D5D-360E-C437-B13F953E6050}"/>
              </a:ext>
            </a:extLst>
          </p:cNvPr>
          <p:cNvSpPr/>
          <p:nvPr/>
        </p:nvSpPr>
        <p:spPr>
          <a:xfrm>
            <a:off x="10070106" y="3014543"/>
            <a:ext cx="370178" cy="1134917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1DAB628-DC46-4DF3-6837-0F97ABBEAF72}"/>
              </a:ext>
            </a:extLst>
          </p:cNvPr>
          <p:cNvSpPr/>
          <p:nvPr/>
        </p:nvSpPr>
        <p:spPr>
          <a:xfrm>
            <a:off x="9389259" y="3005275"/>
            <a:ext cx="1663814" cy="307890"/>
          </a:xfrm>
          <a:prstGeom prst="rect">
            <a:avLst/>
          </a:prstGeom>
          <a:solidFill>
            <a:srgbClr val="FBFBF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 Developer</a:t>
            </a:r>
            <a:endParaRPr kumimoji="0" lang="ar-EG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Right Arrow 108">
            <a:extLst>
              <a:ext uri="{FF2B5EF4-FFF2-40B4-BE49-F238E27FC236}">
                <a16:creationId xmlns:a16="http://schemas.microsoft.com/office/drawing/2014/main" id="{F962DE58-74D8-AB21-2976-00ABC61E5C34}"/>
              </a:ext>
            </a:extLst>
          </p:cNvPr>
          <p:cNvSpPr/>
          <p:nvPr/>
        </p:nvSpPr>
        <p:spPr>
          <a:xfrm rot="10800000">
            <a:off x="8641676" y="4317659"/>
            <a:ext cx="627050" cy="196132"/>
          </a:xfrm>
          <a:prstGeom prst="right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10" name="Right Arrow 109">
            <a:extLst>
              <a:ext uri="{FF2B5EF4-FFF2-40B4-BE49-F238E27FC236}">
                <a16:creationId xmlns:a16="http://schemas.microsoft.com/office/drawing/2014/main" id="{549E4720-DBEE-C77B-A629-F578648DCEAD}"/>
              </a:ext>
            </a:extLst>
          </p:cNvPr>
          <p:cNvSpPr/>
          <p:nvPr/>
        </p:nvSpPr>
        <p:spPr>
          <a:xfrm rot="10800000">
            <a:off x="6649398" y="4317659"/>
            <a:ext cx="407583" cy="196132"/>
          </a:xfrm>
          <a:prstGeom prst="right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11" name="Right Arrow 110">
            <a:extLst>
              <a:ext uri="{FF2B5EF4-FFF2-40B4-BE49-F238E27FC236}">
                <a16:creationId xmlns:a16="http://schemas.microsoft.com/office/drawing/2014/main" id="{540CDD35-0F92-07E1-AE3E-0985A8A810CB}"/>
              </a:ext>
            </a:extLst>
          </p:cNvPr>
          <p:cNvSpPr/>
          <p:nvPr/>
        </p:nvSpPr>
        <p:spPr>
          <a:xfrm rot="10800000">
            <a:off x="4643104" y="4317659"/>
            <a:ext cx="407583" cy="196132"/>
          </a:xfrm>
          <a:prstGeom prst="right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12" name="Right Arrow 111">
            <a:extLst>
              <a:ext uri="{FF2B5EF4-FFF2-40B4-BE49-F238E27FC236}">
                <a16:creationId xmlns:a16="http://schemas.microsoft.com/office/drawing/2014/main" id="{9A96866D-7BF7-9A1F-3354-9237C86F01A2}"/>
              </a:ext>
            </a:extLst>
          </p:cNvPr>
          <p:cNvSpPr/>
          <p:nvPr/>
        </p:nvSpPr>
        <p:spPr>
          <a:xfrm rot="10800000">
            <a:off x="2548174" y="4317659"/>
            <a:ext cx="501640" cy="196132"/>
          </a:xfrm>
          <a:prstGeom prst="right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9BBA64-3BB7-024B-370A-5D30B5F3DDA5}"/>
              </a:ext>
            </a:extLst>
          </p:cNvPr>
          <p:cNvSpPr txBox="1"/>
          <p:nvPr/>
        </p:nvSpPr>
        <p:spPr>
          <a:xfrm>
            <a:off x="1007262" y="1017201"/>
            <a:ext cx="3136894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>
              <a:defRPr sz="120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400" b="1" dirty="0"/>
              <a:t>Decree No.4664 of 2022</a:t>
            </a:r>
          </a:p>
          <a:p>
            <a:pPr algn="ctr"/>
            <a:r>
              <a:rPr lang="en-US" sz="1400" b="1" dirty="0"/>
              <a:t>Amending Capital Market </a:t>
            </a:r>
          </a:p>
          <a:p>
            <a:pPr algn="ctr"/>
            <a:r>
              <a:rPr lang="en-US" sz="1400" b="1" dirty="0"/>
              <a:t>Executive Regulations</a:t>
            </a:r>
          </a:p>
          <a:p>
            <a:pPr algn="ctr"/>
            <a:r>
              <a:rPr lang="x-none" sz="1400" b="1" dirty="0"/>
              <a:t>Commodity vs. Financial Instrument</a:t>
            </a:r>
            <a:endParaRPr lang="en-US" sz="1400" b="1" dirty="0"/>
          </a:p>
          <a:p>
            <a:pPr algn="ctr"/>
            <a:r>
              <a:rPr lang="en-US" sz="1400" b="1" dirty="0"/>
              <a:t>VCM High-level committee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BCB001-0266-B585-1C9A-FD0BD45AA28B}"/>
              </a:ext>
            </a:extLst>
          </p:cNvPr>
          <p:cNvSpPr txBox="1"/>
          <p:nvPr/>
        </p:nvSpPr>
        <p:spPr>
          <a:xfrm>
            <a:off x="4785095" y="1103441"/>
            <a:ext cx="215134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>
              <a:defRPr sz="120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b="1" dirty="0"/>
              <a:t>Decree No.163 of 2023</a:t>
            </a:r>
          </a:p>
          <a:p>
            <a:pPr algn="ctr"/>
            <a:r>
              <a:rPr lang="en-US" b="1" dirty="0"/>
              <a:t>Requirements for VVBs</a:t>
            </a:r>
          </a:p>
          <a:p>
            <a:pPr algn="ctr"/>
            <a:r>
              <a:rPr lang="x-none" b="1" dirty="0"/>
              <a:t>(Domestic and International)</a:t>
            </a:r>
          </a:p>
          <a:p>
            <a:pPr algn="ctr"/>
            <a:r>
              <a:rPr lang="x-none" b="1" dirty="0"/>
              <a:t> ISO 14064-3, 14065, and ISO/IEC17029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9F68A6-589E-3C84-837D-7892C83A20A9}"/>
              </a:ext>
            </a:extLst>
          </p:cNvPr>
          <p:cNvSpPr txBox="1"/>
          <p:nvPr/>
        </p:nvSpPr>
        <p:spPr>
          <a:xfrm>
            <a:off x="7005854" y="1295850"/>
            <a:ext cx="394601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>
              <a:defRPr sz="120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Decree No.30 of 2024</a:t>
            </a:r>
          </a:p>
          <a:p>
            <a:r>
              <a:rPr lang="en-US" b="1" dirty="0"/>
              <a:t>Requirements for approving voluntary carbon registries</a:t>
            </a:r>
          </a:p>
          <a:p>
            <a:r>
              <a:rPr lang="x-none" b="1" dirty="0"/>
              <a:t>International: ICROA</a:t>
            </a:r>
          </a:p>
          <a:p>
            <a:r>
              <a:rPr lang="x-none" b="1" dirty="0"/>
              <a:t>Domestic: Governance</a:t>
            </a:r>
            <a:r>
              <a:rPr lang="en-US" b="1" dirty="0"/>
              <a:t>, VVBs,  and </a:t>
            </a:r>
            <a:r>
              <a:rPr lang="x-none" b="1" dirty="0"/>
              <a:t>IT Risk Management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DF99F5-44DA-44F4-A796-E0A2059908E9}"/>
              </a:ext>
            </a:extLst>
          </p:cNvPr>
          <p:cNvSpPr txBox="1"/>
          <p:nvPr/>
        </p:nvSpPr>
        <p:spPr>
          <a:xfrm>
            <a:off x="2957473" y="5070909"/>
            <a:ext cx="197728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>
              <a:defRPr sz="120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x-none" b="1" dirty="0"/>
              <a:t>Trading Rules. (OTC, Auction, Countious Trading)</a:t>
            </a:r>
          </a:p>
          <a:p>
            <a:r>
              <a:rPr lang="x-none" b="1" dirty="0"/>
              <a:t>Settlement Rules (Global Custodian Account)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4983E2-B9AE-AFD8-85B8-21A21CA07AB9}"/>
              </a:ext>
            </a:extLst>
          </p:cNvPr>
          <p:cNvSpPr txBox="1"/>
          <p:nvPr/>
        </p:nvSpPr>
        <p:spPr>
          <a:xfrm>
            <a:off x="669308" y="5049291"/>
            <a:ext cx="2128326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1400" b="1" dirty="0">
                <a:solidFill>
                  <a:schemeClr val="tx1"/>
                </a:solidFill>
              </a:rPr>
              <a:t>3 Transactions </a:t>
            </a:r>
          </a:p>
          <a:p>
            <a:r>
              <a:rPr lang="x-none" sz="1200" b="1" dirty="0">
                <a:solidFill>
                  <a:schemeClr val="tx1"/>
                </a:solidFill>
              </a:rPr>
              <a:t>(Domestic and International)</a:t>
            </a:r>
          </a:p>
          <a:p>
            <a:r>
              <a:rPr lang="x-none" sz="1200" b="1" dirty="0">
                <a:solidFill>
                  <a:schemeClr val="tx1"/>
                </a:solidFill>
              </a:rPr>
              <a:t>Currently: 12 Agricultural Projects registeried on FRA database, and listed in EGX.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BCB001-0266-B585-1C9A-FD0BD45AA28B}"/>
              </a:ext>
            </a:extLst>
          </p:cNvPr>
          <p:cNvSpPr txBox="1"/>
          <p:nvPr/>
        </p:nvSpPr>
        <p:spPr>
          <a:xfrm>
            <a:off x="5064414" y="5049291"/>
            <a:ext cx="20473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>
              <a:defRPr sz="120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400" b="1" dirty="0"/>
              <a:t>Decree No.31 of 2024</a:t>
            </a:r>
          </a:p>
          <a:p>
            <a:pPr algn="ctr"/>
            <a:r>
              <a:rPr lang="en-US" sz="1400" b="1" dirty="0"/>
              <a:t>Listing and delisting rules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061861" y="73474"/>
            <a:ext cx="5749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FRA Strategic Approach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CEF3A2-9818-4916-B307-780566667F42}"/>
              </a:ext>
            </a:extLst>
          </p:cNvPr>
          <p:cNvCxnSpPr>
            <a:cxnSpLocks/>
          </p:cNvCxnSpPr>
          <p:nvPr/>
        </p:nvCxnSpPr>
        <p:spPr>
          <a:xfrm>
            <a:off x="694534" y="905141"/>
            <a:ext cx="1628898" cy="1"/>
          </a:xfrm>
          <a:prstGeom prst="line">
            <a:avLst/>
          </a:prstGeom>
          <a:ln w="38100">
            <a:solidFill>
              <a:srgbClr val="C89A3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5C9BF79-FD6D-493F-8BA5-1A612B9C7CDD}"/>
              </a:ext>
            </a:extLst>
          </p:cNvPr>
          <p:cNvSpPr txBox="1"/>
          <p:nvPr/>
        </p:nvSpPr>
        <p:spPr>
          <a:xfrm>
            <a:off x="5064414" y="5630705"/>
            <a:ext cx="685784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>
              <a:defRPr sz="120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b="1" dirty="0"/>
              <a:t> (Decree no. 636 of 2024)</a:t>
            </a:r>
          </a:p>
          <a:p>
            <a:r>
              <a:rPr lang="en-US" sz="1400" b="1" dirty="0"/>
              <a:t>Accounting treatment for carbon credits in the accounting books.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1569172-A3D5-42F0-B7A5-F5A0287FA647}"/>
              </a:ext>
            </a:extLst>
          </p:cNvPr>
          <p:cNvSpPr/>
          <p:nvPr/>
        </p:nvSpPr>
        <p:spPr>
          <a:xfrm>
            <a:off x="7047252" y="3014543"/>
            <a:ext cx="1536868" cy="480873"/>
          </a:xfrm>
          <a:prstGeom prst="rect">
            <a:avLst/>
          </a:prstGeom>
          <a:solidFill>
            <a:srgbClr val="FBFBF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Voluntary Carbon Registry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3BD567-E831-455B-94A7-5FF731C7BF96}"/>
              </a:ext>
            </a:extLst>
          </p:cNvPr>
          <p:cNvSpPr/>
          <p:nvPr/>
        </p:nvSpPr>
        <p:spPr>
          <a:xfrm>
            <a:off x="7089915" y="3879561"/>
            <a:ext cx="1563463" cy="269907"/>
          </a:xfrm>
          <a:prstGeom prst="rect">
            <a:avLst/>
          </a:prstGeom>
          <a:solidFill>
            <a:srgbClr val="FBFBF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VVBs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61" name="Picture 2" descr="Community Action Plan – Cop 27 CAP - Dcarbon Egypt">
            <a:extLst>
              <a:ext uri="{FF2B5EF4-FFF2-40B4-BE49-F238E27FC236}">
                <a16:creationId xmlns:a16="http://schemas.microsoft.com/office/drawing/2014/main" id="{BBE23DCA-2E66-4595-820C-F62F80D0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276" y="582126"/>
            <a:ext cx="1508379" cy="74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9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7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GE SS Two Bold"/>
        <a:ea typeface=""/>
        <a:cs typeface="GE SS Two Bold"/>
      </a:majorFont>
      <a:minorFont>
        <a:latin typeface="GE SS Two Bold"/>
        <a:ea typeface=""/>
        <a:cs typeface="GE SS Two Bold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 algn="just" rtl="1">
          <a:lnSpc>
            <a:spcPct val="200000"/>
          </a:lnSpc>
          <a:defRPr sz="1600"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GE SS Two Bold"/>
        <a:ea typeface=""/>
        <a:cs typeface="GE SS Two Bold"/>
      </a:majorFont>
      <a:minorFont>
        <a:latin typeface="GE SS Two Bold"/>
        <a:ea typeface=""/>
        <a:cs typeface="GE SS Two Bold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GE SS Two Bold"/>
        <a:ea typeface=""/>
        <a:cs typeface="GE SS Two Bold"/>
      </a:majorFont>
      <a:minorFont>
        <a:latin typeface="GE SS Two Bold"/>
        <a:ea typeface=""/>
        <a:cs typeface="GE SS Two Bold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6466</TotalTime>
  <Words>1232</Words>
  <Application>Microsoft Office PowerPoint</Application>
  <PresentationFormat>Widescreen</PresentationFormat>
  <Paragraphs>191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3_Office Theme</vt:lpstr>
      <vt:lpstr>16_Office Theme</vt:lpstr>
      <vt:lpstr>11_Office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RCSF &amp; UASA DAY 2 ( VCM )</dc:title>
  <dc:creator>sally george</dc:creator>
  <cp:lastModifiedBy>Ahmed Rushdy</cp:lastModifiedBy>
  <cp:revision>505</cp:revision>
  <cp:lastPrinted>2024-03-03T12:30:26Z</cp:lastPrinted>
  <dcterms:created xsi:type="dcterms:W3CDTF">2023-07-26T07:02:03Z</dcterms:created>
  <dcterms:modified xsi:type="dcterms:W3CDTF">2024-10-14T19:56:40Z</dcterms:modified>
</cp:coreProperties>
</file>