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B_0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3"/>
  </p:notesMasterIdLst>
  <p:sldIdLst>
    <p:sldId id="256" r:id="rId5"/>
    <p:sldId id="323" r:id="rId6"/>
    <p:sldId id="2134805804" r:id="rId7"/>
    <p:sldId id="311" r:id="rId8"/>
    <p:sldId id="313" r:id="rId9"/>
    <p:sldId id="267" r:id="rId10"/>
    <p:sldId id="273" r:id="rId11"/>
    <p:sldId id="275" r:id="rId1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468907-D802-1DA9-B6E1-95B99FD5B3FF}" name="Lauren Carter" initials="" userId="S::lauren.carter@undp.org::ff8fdc82-8e71-4fe1-ac14-8bfc825f335c" providerId="AD"/>
  <p188:author id="{F2AF6629-F380-1F92-23F0-F620D272CB59}" name="Ceandra Faria" initials="" userId="S::ceandra.faria@undp.org::8865b8ec-2caa-4e20-ab5e-1cae5531454f" providerId="AD"/>
  <p188:author id="{5959A544-3FCF-607F-E9D0-32F8432D4370}" name="Edgar Aguilar" initials="EA" userId="S::edgar.aguilar@undp.org::5024e41a-64f8-4673-9e1e-f131a904f1f5" providerId="AD"/>
  <p188:author id="{A2B0E595-D114-70FE-282D-F5F7FCD06401}" name="Jan Kellett" initials="JK" userId="S::jan.kellett@undp.org::4a9426cc-4b47-474d-895d-ab2f8f2a6c4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BB8"/>
    <a:srgbClr val="F36E25"/>
    <a:srgbClr val="F18848"/>
    <a:srgbClr val="00A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86505" autoAdjust="0"/>
  </p:normalViewPr>
  <p:slideViewPr>
    <p:cSldViewPr snapToGrid="0">
      <p:cViewPr varScale="1">
        <p:scale>
          <a:sx n="58" d="100"/>
          <a:sy n="58" d="100"/>
        </p:scale>
        <p:origin x="876" y="3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et Odera" userId="abdc0965-496b-4361-8fdf-e42ff2deef03" providerId="ADAL" clId="{C5AE30B7-CF0A-4975-AE40-76F971EA7F82}"/>
    <pc:docChg chg="delSld">
      <pc:chgData name="Linet Odera" userId="abdc0965-496b-4361-8fdf-e42ff2deef03" providerId="ADAL" clId="{C5AE30B7-CF0A-4975-AE40-76F971EA7F82}" dt="2024-10-14T06:17:09.765" v="5" actId="47"/>
      <pc:docMkLst>
        <pc:docMk/>
      </pc:docMkLst>
      <pc:sldChg chg="del">
        <pc:chgData name="Linet Odera" userId="abdc0965-496b-4361-8fdf-e42ff2deef03" providerId="ADAL" clId="{C5AE30B7-CF0A-4975-AE40-76F971EA7F82}" dt="2024-10-14T06:14:02.134" v="0" actId="47"/>
        <pc:sldMkLst>
          <pc:docMk/>
          <pc:sldMk cId="0" sldId="262"/>
        </pc:sldMkLst>
      </pc:sldChg>
      <pc:sldChg chg="del">
        <pc:chgData name="Linet Odera" userId="abdc0965-496b-4361-8fdf-e42ff2deef03" providerId="ADAL" clId="{C5AE30B7-CF0A-4975-AE40-76F971EA7F82}" dt="2024-10-14T06:15:28.151" v="3" actId="47"/>
        <pc:sldMkLst>
          <pc:docMk/>
          <pc:sldMk cId="0" sldId="266"/>
        </pc:sldMkLst>
      </pc:sldChg>
      <pc:sldChg chg="del">
        <pc:chgData name="Linet Odera" userId="abdc0965-496b-4361-8fdf-e42ff2deef03" providerId="ADAL" clId="{C5AE30B7-CF0A-4975-AE40-76F971EA7F82}" dt="2024-10-14T06:15:32.357" v="4" actId="47"/>
        <pc:sldMkLst>
          <pc:docMk/>
          <pc:sldMk cId="0" sldId="271"/>
        </pc:sldMkLst>
      </pc:sldChg>
      <pc:sldChg chg="del">
        <pc:chgData name="Linet Odera" userId="abdc0965-496b-4361-8fdf-e42ff2deef03" providerId="ADAL" clId="{C5AE30B7-CF0A-4975-AE40-76F971EA7F82}" dt="2024-10-14T06:14:03.462" v="1" actId="47"/>
        <pc:sldMkLst>
          <pc:docMk/>
          <pc:sldMk cId="2845369083" sldId="307"/>
        </pc:sldMkLst>
      </pc:sldChg>
      <pc:sldChg chg="del">
        <pc:chgData name="Linet Odera" userId="abdc0965-496b-4361-8fdf-e42ff2deef03" providerId="ADAL" clId="{C5AE30B7-CF0A-4975-AE40-76F971EA7F82}" dt="2024-10-14T06:15:09.095" v="2" actId="47"/>
        <pc:sldMkLst>
          <pc:docMk/>
          <pc:sldMk cId="0" sldId="309"/>
        </pc:sldMkLst>
      </pc:sldChg>
      <pc:sldChg chg="del">
        <pc:chgData name="Linet Odera" userId="abdc0965-496b-4361-8fdf-e42ff2deef03" providerId="ADAL" clId="{C5AE30B7-CF0A-4975-AE40-76F971EA7F82}" dt="2024-10-14T06:17:09.765" v="5" actId="47"/>
        <pc:sldMkLst>
          <pc:docMk/>
          <pc:sldMk cId="0" sldId="310"/>
        </pc:sldMkLst>
      </pc:sldChg>
      <pc:sldMasterChg chg="delSldLayout">
        <pc:chgData name="Linet Odera" userId="abdc0965-496b-4361-8fdf-e42ff2deef03" providerId="ADAL" clId="{C5AE30B7-CF0A-4975-AE40-76F971EA7F82}" dt="2024-10-14T06:14:03.462" v="1" actId="47"/>
        <pc:sldMasterMkLst>
          <pc:docMk/>
          <pc:sldMasterMk cId="0" sldId="2147483648"/>
        </pc:sldMasterMkLst>
        <pc:sldLayoutChg chg="del">
          <pc:chgData name="Linet Odera" userId="abdc0965-496b-4361-8fdf-e42ff2deef03" providerId="ADAL" clId="{C5AE30B7-CF0A-4975-AE40-76F971EA7F82}" dt="2024-10-14T06:14:03.462" v="1" actId="47"/>
          <pc:sldLayoutMkLst>
            <pc:docMk/>
            <pc:sldMasterMk cId="0" sldId="2147483648"/>
            <pc:sldLayoutMk cId="1954978762" sldId="2147483666"/>
          </pc:sldLayoutMkLst>
        </pc:sldLayoutChg>
      </pc:sldMasterChg>
    </pc:docChg>
  </pc:docChgLst>
</pc:chgInfo>
</file>

<file path=ppt/comments/modernComment_10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43BA1F3-30DB-4E0C-B4E1-90EA04301A98}" authorId="{F2AF6629-F380-1F92-23F0-F620D272CB59}" created="2024-08-20T07:06:15.720">
    <pc:sldMkLst xmlns:pc="http://schemas.microsoft.com/office/powerpoint/2013/main/command">
      <pc:docMk/>
      <pc:sldMk cId="0" sldId="267"/>
    </pc:sldMkLst>
    <p188:txBody>
      <a:bodyPr/>
      <a:lstStyle/>
      <a:p>
        <a:r>
          <a:rPr lang="en-US"/>
          <a:t>NB- need to update map to show blue dot on Philippines not India for IIC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24153-25F5-4C42-B54E-8B9BB63FEE34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78B8F-1443-204C-9B3B-D6309E4B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1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78B8F-1443-204C-9B3B-D6309E4B5B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2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H" sz="2000" b="0" spc="-10">
                <a:solidFill>
                  <a:schemeClr val="tx1"/>
                </a:solidFill>
                <a:latin typeface="Proxima Nova Lt"/>
                <a:cs typeface="Proxima Nova Lt"/>
              </a:rPr>
              <a:t>$100+ billion </a:t>
            </a:r>
            <a:r>
              <a:rPr lang="fr-CH" sz="1200" err="1">
                <a:latin typeface="Proxima Nova Rg"/>
                <a:cs typeface="Proxima Nova Rg"/>
              </a:rPr>
              <a:t>Insured</a:t>
            </a:r>
            <a:r>
              <a:rPr lang="fr-CH" sz="1200">
                <a:latin typeface="Proxima Nova Rg"/>
                <a:cs typeface="Proxima Nova Rg"/>
              </a:rPr>
              <a:t> </a:t>
            </a:r>
            <a:r>
              <a:rPr lang="fr-CH" sz="1200" err="1">
                <a:latin typeface="Proxima Nova Rg"/>
                <a:cs typeface="Proxima Nova Rg"/>
              </a:rPr>
              <a:t>losses</a:t>
            </a:r>
            <a:r>
              <a:rPr lang="fr-CH" sz="1200">
                <a:latin typeface="Proxima Nova Rg"/>
                <a:cs typeface="Proxima Nova Rg"/>
              </a:rPr>
              <a:t> </a:t>
            </a:r>
            <a:r>
              <a:rPr lang="fr-CH" sz="1200" err="1">
                <a:latin typeface="Proxima Nova Rg"/>
                <a:cs typeface="Proxima Nova Rg"/>
              </a:rPr>
              <a:t>from</a:t>
            </a:r>
            <a:r>
              <a:rPr lang="fr-CH" sz="1200">
                <a:latin typeface="Proxima Nova Rg"/>
                <a:cs typeface="Proxima Nova Rg"/>
              </a:rPr>
              <a:t> </a:t>
            </a:r>
            <a:r>
              <a:rPr lang="fr-CH" sz="1200" err="1">
                <a:latin typeface="Proxima Nova Rg"/>
                <a:cs typeface="Proxima Nova Rg"/>
              </a:rPr>
              <a:t>natural</a:t>
            </a:r>
            <a:r>
              <a:rPr lang="fr-CH" sz="1200">
                <a:latin typeface="Proxima Nova Rg"/>
                <a:cs typeface="Proxima Nova Rg"/>
              </a:rPr>
              <a:t> </a:t>
            </a:r>
            <a:r>
              <a:rPr lang="fr-CH" sz="1200" err="1">
                <a:latin typeface="Proxima Nova Rg"/>
                <a:cs typeface="Proxima Nova Rg"/>
              </a:rPr>
              <a:t>hazards</a:t>
            </a:r>
            <a:r>
              <a:rPr lang="fr-CH" sz="1200">
                <a:latin typeface="Proxima Nova Rg"/>
                <a:cs typeface="Proxima Nova Rg"/>
              </a:rPr>
              <a:t> for 4 </a:t>
            </a:r>
            <a:r>
              <a:rPr lang="fr-CH" sz="1200" err="1">
                <a:latin typeface="Proxima Nova Rg"/>
                <a:cs typeface="Proxima Nova Rg"/>
              </a:rPr>
              <a:t>consecutive</a:t>
            </a:r>
            <a:r>
              <a:rPr lang="fr-CH" sz="1200">
                <a:latin typeface="Proxima Nova Rg"/>
                <a:cs typeface="Proxima Nova Rg"/>
              </a:rPr>
              <a:t> </a:t>
            </a:r>
            <a:r>
              <a:rPr lang="fr-CH" sz="1200" err="1">
                <a:latin typeface="Proxima Nova Rg"/>
                <a:cs typeface="Proxima Nova Rg"/>
              </a:rPr>
              <a:t>years</a:t>
            </a:r>
            <a:r>
              <a:rPr lang="fr-CH" sz="1200">
                <a:latin typeface="Proxima Nova Rg"/>
                <a:cs typeface="Proxima Nova Rg"/>
              </a:rPr>
              <a:t>.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Doubling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 in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past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 30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years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,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projected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 to double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again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 in 10 (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Swiss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  <a:cs typeface="Proxima Nova Rg"/>
              </a:rPr>
              <a:t> Re)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CH" sz="1200" b="1">
              <a:solidFill>
                <a:srgbClr val="FF0000"/>
              </a:solidFill>
              <a:highlight>
                <a:srgbClr val="FFFF00"/>
              </a:highlight>
              <a:latin typeface="Proxima Nova Rg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Pacific ring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is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 centre for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earth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quakes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,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geological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CH" sz="1200" b="1">
              <a:solidFill>
                <a:srgbClr val="FF0000"/>
              </a:solidFill>
              <a:highlight>
                <a:srgbClr val="FFFF00"/>
              </a:highlight>
              <a:latin typeface="Proxima Nova Rg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A single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event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 –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example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 tsunami 2004 can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be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 ¼ of total,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humanitarian</a:t>
            </a:r>
            <a:r>
              <a:rPr lang="fr-CH" sz="1200" b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 </a:t>
            </a:r>
            <a:r>
              <a:rPr lang="fr-CH" sz="1200" b="1" err="1">
                <a:solidFill>
                  <a:srgbClr val="FF0000"/>
                </a:solidFill>
                <a:highlight>
                  <a:srgbClr val="FFFF00"/>
                </a:highlight>
                <a:latin typeface="Proxima Nova Rg"/>
              </a:rPr>
              <a:t>appeal</a:t>
            </a:r>
            <a:endParaRPr lang="fr-CH" sz="1200" b="1">
              <a:solidFill>
                <a:srgbClr val="FF0000"/>
              </a:solidFill>
              <a:highlight>
                <a:srgbClr val="FFFF00"/>
              </a:highlight>
              <a:latin typeface="Proxima Nova Rg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fr-CH" sz="1200" b="1">
              <a:solidFill>
                <a:srgbClr val="FF0000"/>
              </a:solidFill>
              <a:highlight>
                <a:srgbClr val="FFFF00"/>
              </a:highlight>
              <a:latin typeface="Proxima Nova Rg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>
                <a:solidFill>
                  <a:srgbClr val="FF0000"/>
                </a:solidFill>
                <a:highlight>
                  <a:srgbClr val="FFFF00"/>
                </a:highlight>
              </a:rPr>
              <a:t>https://</a:t>
            </a:r>
            <a:r>
              <a:rPr lang="en-US" b="1" err="1">
                <a:solidFill>
                  <a:srgbClr val="FF0000"/>
                </a:solidFill>
                <a:highlight>
                  <a:srgbClr val="FFFF00"/>
                </a:highlight>
              </a:rPr>
              <a:t>iris.who.int</a:t>
            </a:r>
            <a:r>
              <a:rPr lang="en-US" b="1">
                <a:solidFill>
                  <a:srgbClr val="FF0000"/>
                </a:solidFill>
                <a:highlight>
                  <a:srgbClr val="FFFF00"/>
                </a:highlight>
              </a:rPr>
              <a:t>/bitstream/handle/10665/376869/9789240094703-eng.pdf?sequence=1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78B8F-1443-204C-9B3B-D6309E4B5B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4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78B8F-1443-204C-9B3B-D6309E4B5B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98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78B8F-1443-204C-9B3B-D6309E4B5B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86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78B8F-1443-204C-9B3B-D6309E4B5B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F36E24"/>
                </a:solidFill>
                <a:latin typeface="Proxima Nova Rg"/>
                <a:cs typeface="Proxima Nova Rg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F36E24"/>
                </a:solidFill>
                <a:latin typeface="Proxima Nova Rg"/>
                <a:cs typeface="Proxima Nova Rg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F36E24"/>
                </a:solidFill>
                <a:latin typeface="Proxima Nova Rg"/>
                <a:cs typeface="Proxima Nova Rg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F36E24"/>
                </a:solidFill>
                <a:latin typeface="Proxima Nova Rg"/>
                <a:cs typeface="Proxima Nova Rg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9648" y="568676"/>
            <a:ext cx="10712703" cy="925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F36E24"/>
                </a:solidFill>
                <a:latin typeface="Proxima Nova Rg"/>
                <a:cs typeface="Proxima Nova Rg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000" y="1562100"/>
            <a:ext cx="10661650" cy="436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B_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jpe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3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42" Type="http://schemas.openxmlformats.org/officeDocument/2006/relationships/image" Target="../media/image56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jpeg"/><Relationship Id="rId45" Type="http://schemas.openxmlformats.org/officeDocument/2006/relationships/image" Target="../media/image59.jpeg"/><Relationship Id="rId5" Type="http://schemas.openxmlformats.org/officeDocument/2006/relationships/image" Target="../media/image19.svg"/><Relationship Id="rId15" Type="http://schemas.openxmlformats.org/officeDocument/2006/relationships/image" Target="../media/image29.jpeg"/><Relationship Id="rId23" Type="http://schemas.openxmlformats.org/officeDocument/2006/relationships/image" Target="../media/image37.png"/><Relationship Id="rId28" Type="http://schemas.openxmlformats.org/officeDocument/2006/relationships/image" Target="../media/image42.jpeg"/><Relationship Id="rId36" Type="http://schemas.openxmlformats.org/officeDocument/2006/relationships/image" Target="../media/image50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jpeg"/><Relationship Id="rId44" Type="http://schemas.openxmlformats.org/officeDocument/2006/relationships/image" Target="../media/image58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jpe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svg"/><Relationship Id="rId43" Type="http://schemas.openxmlformats.org/officeDocument/2006/relationships/image" Target="../media/image57.png"/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jpeg"/><Relationship Id="rId38" Type="http://schemas.openxmlformats.org/officeDocument/2006/relationships/image" Target="../media/image52.png"/><Relationship Id="rId20" Type="http://schemas.openxmlformats.org/officeDocument/2006/relationships/image" Target="../media/image34.png"/><Relationship Id="rId41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LOBE CARD 3_montato.mp4">
            <a:hlinkClick r:id="" action="ppaction://media"/>
            <a:extLst>
              <a:ext uri="{FF2B5EF4-FFF2-40B4-BE49-F238E27FC236}">
                <a16:creationId xmlns:a16="http://schemas.microsoft.com/office/drawing/2014/main" id="{30F951B8-0101-DF03-AEE6-3A7FEA30C1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1030" y="2067798"/>
            <a:ext cx="7278370" cy="2794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255" algn="l">
              <a:lnSpc>
                <a:spcPct val="101800"/>
              </a:lnSpc>
            </a:pPr>
            <a:r>
              <a:rPr lang="af-ZA" sz="4500" spc="-30">
                <a:solidFill>
                  <a:srgbClr val="00A0A4"/>
                </a:solidFill>
              </a:rPr>
              <a:t>Building</a:t>
            </a:r>
            <a:r>
              <a:rPr lang="af-ZA" sz="4500" spc="-235">
                <a:solidFill>
                  <a:srgbClr val="00A0A4"/>
                </a:solidFill>
              </a:rPr>
              <a:t> </a:t>
            </a:r>
            <a:r>
              <a:rPr lang="af-ZA" sz="4500" spc="-40">
                <a:solidFill>
                  <a:srgbClr val="00A0A4"/>
                </a:solidFill>
              </a:rPr>
              <a:t>Financial</a:t>
            </a:r>
            <a:r>
              <a:rPr lang="af-ZA" sz="4500" spc="-229">
                <a:solidFill>
                  <a:srgbClr val="00A0A4"/>
                </a:solidFill>
              </a:rPr>
              <a:t> </a:t>
            </a:r>
            <a:r>
              <a:rPr lang="af-ZA" sz="4500" spc="-30">
                <a:solidFill>
                  <a:srgbClr val="00A0A4"/>
                </a:solidFill>
              </a:rPr>
              <a:t>Resilience </a:t>
            </a:r>
            <a:r>
              <a:rPr lang="af-ZA" sz="4500">
                <a:solidFill>
                  <a:srgbClr val="00A0A4"/>
                </a:solidFill>
              </a:rPr>
              <a:t>to</a:t>
            </a:r>
            <a:r>
              <a:rPr lang="af-ZA" sz="4500" spc="-145">
                <a:solidFill>
                  <a:srgbClr val="00A0A4"/>
                </a:solidFill>
              </a:rPr>
              <a:t> </a:t>
            </a:r>
            <a:r>
              <a:rPr lang="af-ZA" sz="4500" spc="-30">
                <a:solidFill>
                  <a:srgbClr val="00A0A4"/>
                </a:solidFill>
              </a:rPr>
              <a:t>Safeguard</a:t>
            </a:r>
            <a:r>
              <a:rPr lang="af-ZA" sz="4500" spc="-145">
                <a:solidFill>
                  <a:srgbClr val="00A0A4"/>
                </a:solidFill>
              </a:rPr>
              <a:t> </a:t>
            </a:r>
            <a:r>
              <a:rPr lang="af-ZA" sz="4500">
                <a:solidFill>
                  <a:srgbClr val="00A0A4"/>
                </a:solidFill>
              </a:rPr>
              <a:t>and</a:t>
            </a:r>
            <a:r>
              <a:rPr lang="af-ZA" sz="4500" spc="-140">
                <a:solidFill>
                  <a:srgbClr val="00A0A4"/>
                </a:solidFill>
              </a:rPr>
              <a:t> </a:t>
            </a:r>
            <a:r>
              <a:rPr lang="af-ZA" sz="4500" spc="-50">
                <a:solidFill>
                  <a:srgbClr val="00A0A4"/>
                </a:solidFill>
              </a:rPr>
              <a:t>Incentivize </a:t>
            </a:r>
            <a:r>
              <a:rPr lang="af-ZA" sz="4500" spc="-10">
                <a:solidFill>
                  <a:srgbClr val="00A0A4"/>
                </a:solidFill>
              </a:rPr>
              <a:t>Development</a:t>
            </a:r>
            <a:endParaRPr lang="af-ZA" sz="4500">
              <a:solidFill>
                <a:srgbClr val="00A0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A diagram of the earth&#10;&#10;Description automatically generated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122764"/>
            <a:ext cx="6013700" cy="57328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40447" y="2621994"/>
            <a:ext cx="161607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>
                <a:latin typeface="Proxima Nova Lt"/>
                <a:cs typeface="Proxima Nova Lt"/>
              </a:rPr>
              <a:t>$380</a:t>
            </a:r>
            <a:r>
              <a:rPr lang="en-US" sz="1800" b="1" spc="-35">
                <a:latin typeface="Proxima Nova Lt"/>
                <a:cs typeface="Proxima Nova Lt"/>
              </a:rPr>
              <a:t> </a:t>
            </a:r>
            <a:r>
              <a:rPr lang="en-US" sz="1800" b="1" spc="-10">
                <a:latin typeface="Proxima Nova Lt"/>
                <a:cs typeface="Proxima Nova Lt"/>
              </a:rPr>
              <a:t>billion</a:t>
            </a:r>
            <a:endParaRPr lang="en-US" sz="1800">
              <a:latin typeface="Proxima Nova Lt"/>
              <a:cs typeface="Proxima Nova Lt"/>
            </a:endParaRPr>
          </a:p>
          <a:p>
            <a:pPr marL="20955" marR="5080" indent="-635">
              <a:lnSpc>
                <a:spcPts val="1400"/>
              </a:lnSpc>
              <a:spcBef>
                <a:spcPts val="20"/>
              </a:spcBef>
            </a:pPr>
            <a:r>
              <a:rPr lang="en-US" sz="1100">
                <a:latin typeface="Proxima Nova Rg"/>
                <a:cs typeface="Proxima Nova Rg"/>
              </a:rPr>
              <a:t>in</a:t>
            </a:r>
            <a:r>
              <a:rPr lang="en-US" sz="1100" spc="-2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global</a:t>
            </a:r>
            <a:r>
              <a:rPr lang="en-US" sz="1100" spc="-2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economic</a:t>
            </a:r>
            <a:r>
              <a:rPr lang="en-US" sz="1100" spc="-20">
                <a:latin typeface="Proxima Nova Rg"/>
                <a:cs typeface="Proxima Nova Rg"/>
              </a:rPr>
              <a:t> </a:t>
            </a:r>
            <a:r>
              <a:rPr lang="en-US" sz="1100" spc="-10">
                <a:latin typeface="Proxima Nova Rg"/>
                <a:cs typeface="Proxima Nova Rg"/>
              </a:rPr>
              <a:t>losses </a:t>
            </a:r>
            <a:r>
              <a:rPr lang="en-US" sz="1100">
                <a:latin typeface="Proxima Nova Rg"/>
                <a:cs typeface="Proxima Nova Rg"/>
              </a:rPr>
              <a:t>to</a:t>
            </a:r>
            <a:r>
              <a:rPr lang="en-US" sz="1100" spc="-15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disasters</a:t>
            </a:r>
            <a:r>
              <a:rPr lang="en-US" sz="1100" spc="-1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in</a:t>
            </a:r>
            <a:r>
              <a:rPr lang="en-US" sz="1100" spc="-10">
                <a:latin typeface="Proxima Nova Rg"/>
                <a:cs typeface="Proxima Nova Rg"/>
              </a:rPr>
              <a:t> </a:t>
            </a:r>
            <a:r>
              <a:rPr lang="en-US" sz="1100" spc="-20">
                <a:latin typeface="Proxima Nova Rg"/>
                <a:cs typeface="Proxima Nova Rg"/>
              </a:rPr>
              <a:t>2023</a:t>
            </a:r>
            <a:endParaRPr lang="en-US" sz="1100">
              <a:latin typeface="Proxima Nova Rg"/>
              <a:cs typeface="Proxima Nova Rg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50608" y="3235537"/>
            <a:ext cx="1922145" cy="472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spc="-10" dirty="0">
                <a:solidFill>
                  <a:srgbClr val="F36E25"/>
                </a:solidFill>
                <a:latin typeface="Proxima Nova Lt"/>
                <a:cs typeface="Proxima Nova Lt"/>
              </a:rPr>
              <a:t>Record</a:t>
            </a:r>
            <a:r>
              <a:rPr lang="en-US" sz="1800" b="1" spc="-75" dirty="0">
                <a:latin typeface="Proxima Nova Lt"/>
                <a:cs typeface="Proxima Nova Lt"/>
              </a:rPr>
              <a:t> </a:t>
            </a:r>
            <a:r>
              <a:rPr lang="en-US" sz="1800" b="1" dirty="0">
                <a:latin typeface="Proxima Nova Lt"/>
                <a:cs typeface="Proxima Nova Lt"/>
              </a:rPr>
              <a:t>$97</a:t>
            </a:r>
            <a:r>
              <a:rPr lang="en-US" sz="1800" b="1" spc="-75" dirty="0">
                <a:latin typeface="Proxima Nova Lt"/>
                <a:cs typeface="Proxima Nova Lt"/>
              </a:rPr>
              <a:t> </a:t>
            </a:r>
            <a:r>
              <a:rPr lang="en-US" sz="1800" b="1" spc="-20" dirty="0">
                <a:latin typeface="Proxima Nova Lt"/>
                <a:cs typeface="Proxima Nova Lt"/>
              </a:rPr>
              <a:t>Trillion</a:t>
            </a:r>
            <a:endParaRPr lang="en-US" sz="1800" dirty="0">
              <a:latin typeface="Proxima Nova Lt"/>
              <a:cs typeface="Proxima Nova Lt"/>
            </a:endParaRPr>
          </a:p>
          <a:p>
            <a:pPr marL="14604">
              <a:lnSpc>
                <a:spcPct val="100000"/>
              </a:lnSpc>
              <a:spcBef>
                <a:spcPts val="40"/>
              </a:spcBef>
            </a:pPr>
            <a:r>
              <a:rPr lang="en-US" sz="1100" dirty="0">
                <a:latin typeface="Proxima Nova Rg"/>
                <a:cs typeface="Proxima Nova Rg"/>
              </a:rPr>
              <a:t>public</a:t>
            </a:r>
            <a:r>
              <a:rPr lang="en-US" sz="1100" spc="-20" dirty="0">
                <a:latin typeface="Proxima Nova Rg"/>
                <a:cs typeface="Proxima Nova Rg"/>
              </a:rPr>
              <a:t> </a:t>
            </a:r>
            <a:r>
              <a:rPr lang="en-US" sz="1100" dirty="0">
                <a:latin typeface="Proxima Nova Rg"/>
                <a:cs typeface="Proxima Nova Rg"/>
              </a:rPr>
              <a:t>debt</a:t>
            </a:r>
            <a:r>
              <a:rPr lang="en-US" sz="1100" spc="-15" dirty="0">
                <a:latin typeface="Proxima Nova Rg"/>
                <a:cs typeface="Proxima Nova Rg"/>
              </a:rPr>
              <a:t> </a:t>
            </a:r>
            <a:r>
              <a:rPr lang="en-US" sz="1100" dirty="0">
                <a:latin typeface="Proxima Nova Rg"/>
                <a:cs typeface="Proxima Nova Rg"/>
              </a:rPr>
              <a:t>reached</a:t>
            </a:r>
            <a:r>
              <a:rPr lang="en-US" sz="1100" spc="-15" dirty="0">
                <a:latin typeface="Proxima Nova Rg"/>
                <a:cs typeface="Proxima Nova Rg"/>
              </a:rPr>
              <a:t> </a:t>
            </a:r>
            <a:r>
              <a:rPr lang="en-US" sz="1100" dirty="0">
                <a:latin typeface="Proxima Nova Rg"/>
                <a:cs typeface="Proxima Nova Rg"/>
              </a:rPr>
              <a:t>in</a:t>
            </a:r>
            <a:r>
              <a:rPr lang="en-US" sz="1100" spc="-20" dirty="0">
                <a:latin typeface="Proxima Nova Rg"/>
                <a:cs typeface="Proxima Nova Rg"/>
              </a:rPr>
              <a:t> 2023</a:t>
            </a:r>
            <a:endParaRPr lang="en-US" sz="1100" dirty="0">
              <a:latin typeface="Proxima Nova Rg"/>
              <a:cs typeface="Proxima Nova Rg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50608" y="4813080"/>
            <a:ext cx="1910714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>
                <a:latin typeface="Proxima Nova Lt"/>
                <a:cs typeface="Proxima Nova Lt"/>
              </a:rPr>
              <a:t>3.6</a:t>
            </a:r>
            <a:r>
              <a:rPr lang="en-US" sz="1800" b="1" spc="-85">
                <a:latin typeface="Proxima Nova Lt"/>
                <a:cs typeface="Proxima Nova Lt"/>
              </a:rPr>
              <a:t> </a:t>
            </a:r>
            <a:r>
              <a:rPr lang="en-US" sz="1800" b="1">
                <a:latin typeface="Proxima Nova Lt"/>
                <a:cs typeface="Proxima Nova Lt"/>
              </a:rPr>
              <a:t>billion</a:t>
            </a:r>
            <a:r>
              <a:rPr lang="en-US" sz="1800" b="1" spc="-80">
                <a:latin typeface="Proxima Nova Lt"/>
                <a:cs typeface="Proxima Nova Lt"/>
              </a:rPr>
              <a:t> </a:t>
            </a:r>
            <a:r>
              <a:rPr lang="en-US" sz="1800" b="1" spc="-10">
                <a:latin typeface="Proxima Nova Lt"/>
                <a:cs typeface="Proxima Nova Lt"/>
              </a:rPr>
              <a:t>people</a:t>
            </a:r>
            <a:endParaRPr lang="en-US" sz="1800">
              <a:latin typeface="Proxima Nova Lt"/>
              <a:cs typeface="Proxima Nova Lt"/>
            </a:endParaRPr>
          </a:p>
          <a:p>
            <a:pPr marL="25400" marR="5080" indent="635">
              <a:lnSpc>
                <a:spcPts val="1400"/>
              </a:lnSpc>
              <a:spcBef>
                <a:spcPts val="20"/>
              </a:spcBef>
            </a:pPr>
            <a:r>
              <a:rPr lang="en-US" sz="1100">
                <a:latin typeface="Proxima Nova Rg"/>
                <a:cs typeface="Proxima Nova Rg"/>
              </a:rPr>
              <a:t>live</a:t>
            </a:r>
            <a:r>
              <a:rPr lang="en-US" sz="1100" spc="-15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in</a:t>
            </a:r>
            <a:r>
              <a:rPr lang="en-US" sz="1100" spc="-1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areas</a:t>
            </a:r>
            <a:r>
              <a:rPr lang="en-US" sz="1100" spc="-1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highly</a:t>
            </a:r>
            <a:r>
              <a:rPr lang="en-US" sz="1100" spc="-10">
                <a:latin typeface="Proxima Nova Rg"/>
                <a:cs typeface="Proxima Nova Rg"/>
              </a:rPr>
              <a:t> susceptible </a:t>
            </a:r>
            <a:r>
              <a:rPr lang="en-US" sz="1100">
                <a:latin typeface="Proxima Nova Rg"/>
                <a:cs typeface="Proxima Nova Rg"/>
              </a:rPr>
              <a:t>to</a:t>
            </a:r>
            <a:r>
              <a:rPr lang="en-US" sz="1100" spc="-2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climate</a:t>
            </a:r>
            <a:r>
              <a:rPr lang="en-US" sz="1100" spc="-20">
                <a:latin typeface="Proxima Nova Rg"/>
                <a:cs typeface="Proxima Nova Rg"/>
              </a:rPr>
              <a:t> </a:t>
            </a:r>
            <a:r>
              <a:rPr lang="en-US" sz="1100" spc="-10">
                <a:latin typeface="Proxima Nova Rg"/>
                <a:cs typeface="Proxima Nova Rg"/>
              </a:rPr>
              <a:t>change</a:t>
            </a:r>
            <a:endParaRPr lang="en-US" sz="1100">
              <a:latin typeface="Proxima Nova Rg"/>
              <a:cs typeface="Proxima Nova Rg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2725" y="4991515"/>
            <a:ext cx="1896110" cy="472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>
                <a:latin typeface="Proxima Nova Lt"/>
                <a:cs typeface="Proxima Nova Lt"/>
              </a:rPr>
              <a:t>$46.4</a:t>
            </a:r>
            <a:r>
              <a:rPr lang="en-US" sz="1800" b="1" spc="-50">
                <a:latin typeface="Proxima Nova Lt"/>
                <a:cs typeface="Proxima Nova Lt"/>
              </a:rPr>
              <a:t> </a:t>
            </a:r>
            <a:r>
              <a:rPr lang="en-US" sz="1800" b="1" spc="-10">
                <a:latin typeface="Proxima Nova Lt"/>
                <a:cs typeface="Proxima Nova Lt"/>
              </a:rPr>
              <a:t>billion</a:t>
            </a:r>
            <a:endParaRPr lang="en-US" sz="1800">
              <a:latin typeface="Proxima Nova Lt"/>
              <a:cs typeface="Proxima Nova Lt"/>
            </a:endParaRPr>
          </a:p>
          <a:p>
            <a:pPr marL="18415">
              <a:lnSpc>
                <a:spcPct val="100000"/>
              </a:lnSpc>
              <a:spcBef>
                <a:spcPts val="40"/>
              </a:spcBef>
            </a:pPr>
            <a:r>
              <a:rPr lang="en-US" sz="1100">
                <a:latin typeface="Proxima Nova Rg"/>
                <a:cs typeface="Proxima Nova Rg"/>
              </a:rPr>
              <a:t>UN</a:t>
            </a:r>
            <a:r>
              <a:rPr lang="en-US" sz="1100" spc="-15">
                <a:latin typeface="Proxima Nova Rg"/>
                <a:cs typeface="Proxima Nova Rg"/>
              </a:rPr>
              <a:t> </a:t>
            </a:r>
            <a:r>
              <a:rPr lang="en-US" sz="1100" spc="-20">
                <a:latin typeface="Proxima Nova Rg"/>
                <a:cs typeface="Proxima Nova Rg"/>
              </a:rPr>
              <a:t>2024</a:t>
            </a:r>
            <a:r>
              <a:rPr lang="en-US" sz="1100" spc="-1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Humanitarian</a:t>
            </a:r>
            <a:r>
              <a:rPr lang="en-US" sz="1100" spc="-10">
                <a:latin typeface="Proxima Nova Rg"/>
                <a:cs typeface="Proxima Nova Rg"/>
              </a:rPr>
              <a:t> appeal</a:t>
            </a:r>
            <a:endParaRPr lang="en-US" sz="1100">
              <a:latin typeface="Proxima Nova Rg"/>
              <a:cs typeface="Proxima Nova Rg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67853" y="2387393"/>
            <a:ext cx="2086375" cy="107465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spc="-10" dirty="0">
                <a:solidFill>
                  <a:srgbClr val="F36E25"/>
                </a:solidFill>
                <a:latin typeface="Proxima Nova Lt"/>
                <a:cs typeface="Proxima Nova Lt"/>
              </a:rPr>
              <a:t>Record</a:t>
            </a:r>
            <a:r>
              <a:rPr lang="en-US" sz="1800" b="1" spc="-65" dirty="0">
                <a:latin typeface="Proxima Nova Lt"/>
                <a:cs typeface="Proxima Nova Lt"/>
              </a:rPr>
              <a:t> </a:t>
            </a:r>
            <a:r>
              <a:rPr lang="en-US" sz="1800" b="1" dirty="0">
                <a:latin typeface="Proxima Nova Lt"/>
                <a:cs typeface="Proxima Nova Lt"/>
              </a:rPr>
              <a:t>$1.8</a:t>
            </a:r>
            <a:r>
              <a:rPr lang="en-US" sz="1800" b="1" spc="-60" dirty="0">
                <a:latin typeface="Proxima Nova Lt"/>
                <a:cs typeface="Proxima Nova Lt"/>
              </a:rPr>
              <a:t> </a:t>
            </a:r>
            <a:r>
              <a:rPr lang="en-US" sz="1800" b="1" spc="-10" dirty="0">
                <a:latin typeface="Proxima Nova Lt"/>
                <a:cs typeface="Proxima Nova Lt"/>
              </a:rPr>
              <a:t>trillion</a:t>
            </a:r>
            <a:endParaRPr lang="en-US" sz="1800" dirty="0">
              <a:latin typeface="Proxima Nova Lt"/>
              <a:cs typeface="Proxima Nova Lt"/>
            </a:endParaRPr>
          </a:p>
          <a:p>
            <a:pPr marL="13335">
              <a:lnSpc>
                <a:spcPct val="100000"/>
              </a:lnSpc>
              <a:spcBef>
                <a:spcPts val="40"/>
              </a:spcBef>
            </a:pPr>
            <a:r>
              <a:rPr lang="en-US" sz="1100" dirty="0">
                <a:latin typeface="Proxima Nova Rg"/>
                <a:cs typeface="Proxima Nova Rg"/>
              </a:rPr>
              <a:t>global</a:t>
            </a:r>
            <a:r>
              <a:rPr lang="en-US" sz="1100" spc="-10" dirty="0">
                <a:latin typeface="Proxima Nova Rg"/>
                <a:cs typeface="Proxima Nova Rg"/>
              </a:rPr>
              <a:t> </a:t>
            </a:r>
            <a:r>
              <a:rPr lang="en-US" sz="1100" dirty="0">
                <a:latin typeface="Proxima Nova Rg"/>
                <a:cs typeface="Proxima Nova Rg"/>
              </a:rPr>
              <a:t>insurance</a:t>
            </a:r>
            <a:r>
              <a:rPr lang="en-US" sz="1100" spc="-5" dirty="0">
                <a:latin typeface="Proxima Nova Rg"/>
                <a:cs typeface="Proxima Nova Rg"/>
              </a:rPr>
              <a:t> </a:t>
            </a:r>
            <a:r>
              <a:rPr lang="en-US" sz="1100" dirty="0">
                <a:latin typeface="Proxima Nova Rg"/>
                <a:cs typeface="Proxima Nova Rg"/>
              </a:rPr>
              <a:t>protection</a:t>
            </a:r>
            <a:r>
              <a:rPr lang="en-US" sz="1100" spc="-10" dirty="0">
                <a:latin typeface="Proxima Nova Rg"/>
                <a:cs typeface="Proxima Nova Rg"/>
              </a:rPr>
              <a:t> </a:t>
            </a:r>
            <a:r>
              <a:rPr lang="en-US" sz="1100" dirty="0">
                <a:latin typeface="Proxima Nova Rg"/>
                <a:cs typeface="Proxima Nova Rg"/>
              </a:rPr>
              <a:t>gap</a:t>
            </a:r>
            <a:r>
              <a:rPr lang="en-US" sz="1100" spc="-5" dirty="0">
                <a:latin typeface="Proxima Nova Rg"/>
                <a:cs typeface="Proxima Nova Rg"/>
              </a:rPr>
              <a:t> </a:t>
            </a:r>
            <a:r>
              <a:rPr lang="en-US" sz="1100" dirty="0">
                <a:latin typeface="Proxima Nova Rg"/>
                <a:cs typeface="Proxima Nova Rg"/>
              </a:rPr>
              <a:t>in</a:t>
            </a:r>
            <a:r>
              <a:rPr lang="en-US" sz="1100" spc="-10" dirty="0">
                <a:latin typeface="Proxima Nova Rg"/>
                <a:cs typeface="Proxima Nova Rg"/>
              </a:rPr>
              <a:t> </a:t>
            </a:r>
            <a:r>
              <a:rPr lang="en-US" sz="1100" spc="-20" dirty="0">
                <a:latin typeface="Proxima Nova Rg"/>
                <a:cs typeface="Proxima Nova Rg"/>
              </a:rPr>
              <a:t>2022</a:t>
            </a:r>
          </a:p>
          <a:p>
            <a:pPr marL="13335">
              <a:lnSpc>
                <a:spcPct val="100000"/>
              </a:lnSpc>
              <a:spcBef>
                <a:spcPts val="40"/>
              </a:spcBef>
            </a:pPr>
            <a:endParaRPr lang="en-US" sz="1100" dirty="0">
              <a:latin typeface="Proxima Nova Rg"/>
              <a:cs typeface="Proxima Nova Rg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40447" y="4016866"/>
            <a:ext cx="225361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spc="-10">
                <a:solidFill>
                  <a:srgbClr val="F36E25"/>
                </a:solidFill>
                <a:latin typeface="Proxima Nova Lt"/>
                <a:cs typeface="Proxima Nova Lt"/>
              </a:rPr>
              <a:t>Record</a:t>
            </a:r>
            <a:r>
              <a:rPr lang="en-US" sz="1800" b="1" spc="-60">
                <a:latin typeface="Proxima Nova Lt"/>
                <a:cs typeface="Proxima Nova Lt"/>
              </a:rPr>
              <a:t> </a:t>
            </a:r>
            <a:r>
              <a:rPr lang="en-US" sz="1800" b="1">
                <a:latin typeface="Proxima Nova Lt"/>
                <a:cs typeface="Proxima Nova Lt"/>
              </a:rPr>
              <a:t>12</a:t>
            </a:r>
            <a:r>
              <a:rPr lang="en-US" sz="1800" b="1" spc="-55">
                <a:latin typeface="Proxima Nova Lt"/>
                <a:cs typeface="Proxima Nova Lt"/>
              </a:rPr>
              <a:t> </a:t>
            </a:r>
            <a:r>
              <a:rPr lang="en-US" sz="1800" b="1" spc="-10">
                <a:latin typeface="Proxima Nova Lt"/>
                <a:cs typeface="Proxima Nova Lt"/>
              </a:rPr>
              <a:t>months</a:t>
            </a:r>
            <a:endParaRPr lang="en-US" sz="1800">
              <a:latin typeface="Proxima Nova Lt"/>
              <a:cs typeface="Proxima Nova Lt"/>
            </a:endParaRPr>
          </a:p>
          <a:p>
            <a:pPr marL="15240" marR="5080" indent="-1905">
              <a:lnSpc>
                <a:spcPts val="1400"/>
              </a:lnSpc>
              <a:spcBef>
                <a:spcPts val="20"/>
              </a:spcBef>
            </a:pPr>
            <a:r>
              <a:rPr lang="en-US" sz="1100">
                <a:latin typeface="Proxima Nova Rg"/>
                <a:cs typeface="Proxima Nova Rg"/>
              </a:rPr>
              <a:t>of</a:t>
            </a:r>
            <a:r>
              <a:rPr lang="en-US" sz="1100" spc="-15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highest</a:t>
            </a:r>
            <a:r>
              <a:rPr lang="en-US" sz="1100" spc="-1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global</a:t>
            </a:r>
            <a:r>
              <a:rPr lang="en-US" sz="1100" spc="-1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air</a:t>
            </a:r>
            <a:r>
              <a:rPr lang="en-US" sz="1100" spc="-1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and</a:t>
            </a:r>
            <a:r>
              <a:rPr lang="en-US" sz="1100" spc="-1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sea</a:t>
            </a:r>
            <a:r>
              <a:rPr lang="en-US" sz="1100" spc="-10">
                <a:latin typeface="Proxima Nova Rg"/>
                <a:cs typeface="Proxima Nova Rg"/>
              </a:rPr>
              <a:t> surface </a:t>
            </a:r>
            <a:r>
              <a:rPr lang="en-US" sz="1100">
                <a:latin typeface="Proxima Nova Rg"/>
                <a:cs typeface="Proxima Nova Rg"/>
              </a:rPr>
              <a:t>temperatures</a:t>
            </a:r>
            <a:r>
              <a:rPr lang="en-US" sz="1100" spc="-25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continue</a:t>
            </a:r>
            <a:r>
              <a:rPr lang="en-US" sz="1100" spc="-25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in</a:t>
            </a:r>
            <a:r>
              <a:rPr lang="en-US" sz="1100" spc="-30">
                <a:latin typeface="Proxima Nova Rg"/>
                <a:cs typeface="Proxima Nova Rg"/>
              </a:rPr>
              <a:t> </a:t>
            </a:r>
            <a:r>
              <a:rPr lang="en-US" sz="1100">
                <a:latin typeface="Proxima Nova Rg"/>
                <a:cs typeface="Proxima Nova Rg"/>
              </a:rPr>
              <a:t>June</a:t>
            </a:r>
            <a:r>
              <a:rPr lang="en-US" sz="1100" spc="-25">
                <a:latin typeface="Proxima Nova Rg"/>
                <a:cs typeface="Proxima Nova Rg"/>
              </a:rPr>
              <a:t> </a:t>
            </a:r>
            <a:r>
              <a:rPr lang="en-US" sz="1100" spc="-20">
                <a:latin typeface="Proxima Nova Rg"/>
                <a:cs typeface="Proxima Nova Rg"/>
              </a:rPr>
              <a:t>2024</a:t>
            </a:r>
            <a:endParaRPr lang="en-US" sz="1100">
              <a:latin typeface="Proxima Nova Rg"/>
              <a:cs typeface="Proxima Nova Rg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718897" y="590000"/>
            <a:ext cx="2507712" cy="533479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indent="6350">
              <a:lnSpc>
                <a:spcPts val="3800"/>
              </a:lnSpc>
              <a:spcBef>
                <a:spcPts val="360"/>
              </a:spcBef>
            </a:pPr>
            <a:r>
              <a:rPr lang="en-US" spc="-10" dirty="0">
                <a:solidFill>
                  <a:srgbClr val="00ABB6"/>
                </a:solidFill>
              </a:rPr>
              <a:t>Rising</a:t>
            </a:r>
            <a:r>
              <a:rPr lang="en-US" spc="-150" dirty="0">
                <a:solidFill>
                  <a:srgbClr val="00ABB6"/>
                </a:solidFill>
              </a:rPr>
              <a:t> </a:t>
            </a:r>
            <a:r>
              <a:rPr lang="en-US" dirty="0">
                <a:solidFill>
                  <a:srgbClr val="00ABB6"/>
                </a:solidFill>
              </a:rPr>
              <a:t>risks...</a:t>
            </a:r>
            <a:endParaRPr lang="en-US" spc="-10" dirty="0">
              <a:solidFill>
                <a:srgbClr val="00ABB6"/>
              </a:solidFill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7960B00F-85A1-09FA-2BAD-742AC6527033}"/>
              </a:ext>
            </a:extLst>
          </p:cNvPr>
          <p:cNvSpPr txBox="1"/>
          <p:nvPr/>
        </p:nvSpPr>
        <p:spPr>
          <a:xfrm>
            <a:off x="8867853" y="4173546"/>
            <a:ext cx="2510499" cy="639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10">
                <a:solidFill>
                  <a:schemeClr val="tx1"/>
                </a:solidFill>
                <a:latin typeface="Proxima Nova Lt"/>
                <a:cs typeface="Proxima Nova Lt"/>
              </a:rPr>
              <a:t>69% uninsured</a:t>
            </a:r>
            <a:endParaRPr lang="en-US" sz="1800">
              <a:solidFill>
                <a:schemeClr val="tx1"/>
              </a:solidFill>
              <a:latin typeface="Proxima Nova Lt"/>
              <a:cs typeface="Proxima Nova Lt"/>
            </a:endParaRPr>
          </a:p>
          <a:p>
            <a:pPr marL="20955" marR="5080" indent="-6350">
              <a:lnSpc>
                <a:spcPts val="1400"/>
              </a:lnSpc>
              <a:spcBef>
                <a:spcPts val="20"/>
              </a:spcBef>
            </a:pPr>
            <a:r>
              <a:rPr lang="en-US" sz="1100">
                <a:latin typeface="Proxima Nova Rg"/>
                <a:cs typeface="Proxima Nova Rg"/>
              </a:rPr>
              <a:t>Insured losses from disasters exceeded $100B for four consecutive years</a:t>
            </a: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9305962A-81A6-A163-3B51-F8C41F3FD386}"/>
              </a:ext>
            </a:extLst>
          </p:cNvPr>
          <p:cNvSpPr txBox="1">
            <a:spLocks/>
          </p:cNvSpPr>
          <p:nvPr/>
        </p:nvSpPr>
        <p:spPr>
          <a:xfrm>
            <a:off x="5473104" y="1038984"/>
            <a:ext cx="5693256" cy="1020792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>
            <a:lvl1pPr>
              <a:defRPr sz="3300" b="1" i="0">
                <a:solidFill>
                  <a:srgbClr val="F36E24"/>
                </a:solidFill>
                <a:latin typeface="Proxima Nova Rg"/>
                <a:ea typeface="+mj-ea"/>
                <a:cs typeface="Proxima Nova Rg"/>
              </a:defRPr>
            </a:lvl1pPr>
          </a:lstStyle>
          <a:p>
            <a:pPr marL="12700" marR="5080" indent="6350">
              <a:lnSpc>
                <a:spcPts val="3800"/>
              </a:lnSpc>
              <a:spcBef>
                <a:spcPts val="360"/>
              </a:spcBef>
            </a:pPr>
            <a:r>
              <a:rPr lang="en-US" dirty="0">
                <a:solidFill>
                  <a:srgbClr val="00ABB6"/>
                </a:solidFill>
              </a:rPr>
              <a:t>                       and</a:t>
            </a:r>
            <a:r>
              <a:rPr lang="en-US" spc="-150" dirty="0">
                <a:solidFill>
                  <a:srgbClr val="00ABB6"/>
                </a:solidFill>
              </a:rPr>
              <a:t> </a:t>
            </a:r>
            <a:r>
              <a:rPr lang="en-US" spc="-20" dirty="0">
                <a:solidFill>
                  <a:srgbClr val="00ABB6"/>
                </a:solidFill>
              </a:rPr>
              <a:t>weak financial</a:t>
            </a:r>
            <a:r>
              <a:rPr lang="en-US" spc="-155" dirty="0">
                <a:solidFill>
                  <a:srgbClr val="00ABB6"/>
                </a:solidFill>
              </a:rPr>
              <a:t> </a:t>
            </a:r>
            <a:r>
              <a:rPr lang="en-US" spc="-10" dirty="0">
                <a:solidFill>
                  <a:srgbClr val="00ABB6"/>
                </a:solidFill>
              </a:rPr>
              <a:t>protection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AFFEB8-5BC6-D007-4B75-927A80FFA99B}"/>
              </a:ext>
            </a:extLst>
          </p:cNvPr>
          <p:cNvSpPr txBox="1"/>
          <p:nvPr/>
        </p:nvSpPr>
        <p:spPr>
          <a:xfrm>
            <a:off x="8842725" y="3399087"/>
            <a:ext cx="28776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Proxima Nova Rg" panose="02000506030000020004" pitchFamily="2" charset="77"/>
              </a:rPr>
              <a:t>‘Triple Billion’</a:t>
            </a:r>
          </a:p>
          <a:p>
            <a:r>
              <a:rPr lang="en-US" sz="1100">
                <a:latin typeface="Proxima Nova Rg" panose="02000506030000020004" pitchFamily="2" charset="77"/>
              </a:rPr>
              <a:t>WHO targets for health emergencies preparedness</a:t>
            </a:r>
          </a:p>
        </p:txBody>
      </p:sp>
    </p:spTree>
    <p:extLst>
      <p:ext uri="{BB962C8B-B14F-4D97-AF65-F5344CB8AC3E}">
        <p14:creationId xmlns:p14="http://schemas.microsoft.com/office/powerpoint/2010/main" val="422624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F64D7-1721-F0A5-C7E4-1C8D3FCA566B}"/>
              </a:ext>
            </a:extLst>
          </p:cNvPr>
          <p:cNvSpPr txBox="1">
            <a:spLocks/>
          </p:cNvSpPr>
          <p:nvPr/>
        </p:nvSpPr>
        <p:spPr>
          <a:xfrm>
            <a:off x="496528" y="769519"/>
            <a:ext cx="10515600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2"/>
                </a:solidFill>
                <a:latin typeface="Proxima Nova Rg" panose="02000506030000020004" pitchFamily="2" charset="77"/>
              </a:rPr>
              <a:t>Insurance and the Sustainable Development Goals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67469-EDA5-38DD-34B0-9A6FEE98911A}"/>
              </a:ext>
            </a:extLst>
          </p:cNvPr>
          <p:cNvSpPr txBox="1">
            <a:spLocks/>
          </p:cNvSpPr>
          <p:nvPr/>
        </p:nvSpPr>
        <p:spPr>
          <a:xfrm>
            <a:off x="496527" y="1536942"/>
            <a:ext cx="11195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sz="2000" dirty="0">
                <a:solidFill>
                  <a:schemeClr val="tx1"/>
                </a:solidFill>
                <a:latin typeface="Proxima Nova Rg" panose="02000506030000020004" pitchFamily="2" charset="77"/>
              </a:rPr>
              <a:t>We innovate scalable insurance &amp; risk finance to help countries achieve the SDGs</a:t>
            </a:r>
          </a:p>
          <a:p>
            <a:pPr algn="l"/>
            <a:endParaRPr lang="en-US" sz="2000" dirty="0">
              <a:latin typeface="Proxima Nova Rg" panose="02000506030000020004" pitchFamily="2" charset="77"/>
            </a:endParaRPr>
          </a:p>
        </p:txBody>
      </p:sp>
      <p:pic>
        <p:nvPicPr>
          <p:cNvPr id="4" name="Picture 3" descr="Chart, sunburst chart&#10;&#10;Description automatically generated">
            <a:extLst>
              <a:ext uri="{FF2B5EF4-FFF2-40B4-BE49-F238E27FC236}">
                <a16:creationId xmlns:a16="http://schemas.microsoft.com/office/drawing/2014/main" id="{C5715E32-9547-4B85-EE8F-F63570D86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7" y="4161320"/>
            <a:ext cx="896512" cy="89651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2A5E2BB-C09A-ACF1-A5B3-787573D31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12" y="3452624"/>
            <a:ext cx="1536885" cy="142746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9C2FDB4-5907-763D-64C6-2FDF88187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81" y="3452623"/>
            <a:ext cx="1536884" cy="142746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E4BC34-267D-B727-7054-9C984427E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41" y="3453606"/>
            <a:ext cx="1535832" cy="14264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278E8B8-01E4-8D6C-CD60-4474601F58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017" y="3448077"/>
            <a:ext cx="1535832" cy="1426490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8616F994-4F6A-3E92-0485-4755494F08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92" y="3448076"/>
            <a:ext cx="1535832" cy="1426490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BF8F7E0B-5E27-43C6-8B7E-B3B9A1328E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366" y="3448075"/>
            <a:ext cx="1535832" cy="14264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55BEAE-C602-3BBE-C90B-639BE67AAD87}"/>
              </a:ext>
            </a:extLst>
          </p:cNvPr>
          <p:cNvSpPr/>
          <p:nvPr/>
        </p:nvSpPr>
        <p:spPr>
          <a:xfrm>
            <a:off x="2203404" y="4884951"/>
            <a:ext cx="1535398" cy="1446809"/>
          </a:xfrm>
          <a:prstGeom prst="rect">
            <a:avLst/>
          </a:prstGeom>
          <a:solidFill>
            <a:srgbClr val="E5243B">
              <a:alpha val="1950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>
                <a:solidFill>
                  <a:srgbClr val="E5253B"/>
                </a:solidFill>
                <a:latin typeface="Proxima Nova Rg" panose="02000506030000020004" pitchFamily="2" charset="77"/>
              </a:rPr>
              <a:t>Insurance helps to end poverty in all its forms everywhere </a:t>
            </a:r>
            <a:endParaRPr lang="en-CA" sz="1100" dirty="0">
              <a:solidFill>
                <a:srgbClr val="E5253B"/>
              </a:solidFill>
              <a:latin typeface="Proxima Nova Rg" panose="02000506030000020004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7FF2AD-13A2-6EE7-B355-C1ED015CF72B}"/>
              </a:ext>
            </a:extLst>
          </p:cNvPr>
          <p:cNvSpPr/>
          <p:nvPr/>
        </p:nvSpPr>
        <p:spPr>
          <a:xfrm>
            <a:off x="3783826" y="4884726"/>
            <a:ext cx="1535397" cy="1446810"/>
          </a:xfrm>
          <a:prstGeom prst="rect">
            <a:avLst/>
          </a:prstGeom>
          <a:solidFill>
            <a:srgbClr val="DEA83A">
              <a:alpha val="196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>
                <a:solidFill>
                  <a:srgbClr val="C49434"/>
                </a:solidFill>
                <a:latin typeface="Proxima Nova Rg" panose="02000506030000020004" pitchFamily="2" charset="77"/>
              </a:rPr>
              <a:t>Insurance helps to end hunger, achieve food security, improved nutrition and promote sustainable agriculture</a:t>
            </a:r>
            <a:endParaRPr lang="en-CA" sz="1100" dirty="0">
              <a:solidFill>
                <a:srgbClr val="C49434"/>
              </a:solidFill>
              <a:latin typeface="Proxima Nova Rg" panose="02000506030000020004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4FFFEA-D519-AD36-707D-7B6DE10A4CD0}"/>
              </a:ext>
            </a:extLst>
          </p:cNvPr>
          <p:cNvSpPr/>
          <p:nvPr/>
        </p:nvSpPr>
        <p:spPr>
          <a:xfrm>
            <a:off x="5371336" y="4884725"/>
            <a:ext cx="1535397" cy="1446808"/>
          </a:xfrm>
          <a:prstGeom prst="rect">
            <a:avLst/>
          </a:prstGeom>
          <a:solidFill>
            <a:srgbClr val="4C9F38">
              <a:alpha val="198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>
                <a:solidFill>
                  <a:srgbClr val="499735"/>
                </a:solidFill>
                <a:latin typeface="Proxima Nova Rg" panose="02000506030000020004" pitchFamily="2" charset="77"/>
              </a:rPr>
              <a:t>Insurance helps to ensure healthy lives and promote well-being for all at all ages </a:t>
            </a:r>
            <a:endParaRPr lang="en-CA" sz="1100" dirty="0">
              <a:solidFill>
                <a:srgbClr val="499735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D11DEE-394A-0C1A-71C9-3E0CF9FD9822}"/>
              </a:ext>
            </a:extLst>
          </p:cNvPr>
          <p:cNvSpPr/>
          <p:nvPr/>
        </p:nvSpPr>
        <p:spPr>
          <a:xfrm>
            <a:off x="6963113" y="4878943"/>
            <a:ext cx="1527177" cy="1446808"/>
          </a:xfrm>
          <a:prstGeom prst="rect">
            <a:avLst/>
          </a:prstGeom>
          <a:solidFill>
            <a:srgbClr val="FF3920">
              <a:alpha val="197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>
                <a:solidFill>
                  <a:srgbClr val="FF3A21"/>
                </a:solidFill>
                <a:latin typeface="Proxima Nova Rg" panose="02000506030000020004" pitchFamily="2" charset="77"/>
              </a:rPr>
              <a:t>Insurance helps to achieve gender equality and empower all women and girls </a:t>
            </a:r>
            <a:endParaRPr lang="en-CA" sz="1100" dirty="0">
              <a:solidFill>
                <a:srgbClr val="FF3A21"/>
              </a:solidFill>
              <a:latin typeface="Proxima Nova Rg" panose="02000506030000020004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4BFB3D-EF6E-0396-A9E4-A62E8B2F184E}"/>
              </a:ext>
            </a:extLst>
          </p:cNvPr>
          <p:cNvSpPr/>
          <p:nvPr/>
        </p:nvSpPr>
        <p:spPr>
          <a:xfrm>
            <a:off x="8534444" y="4890256"/>
            <a:ext cx="1535832" cy="1435495"/>
          </a:xfrm>
          <a:prstGeom prst="rect">
            <a:avLst/>
          </a:prstGeom>
          <a:solidFill>
            <a:srgbClr val="A21942">
              <a:alpha val="1996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0" b="1" dirty="0">
                <a:solidFill>
                  <a:srgbClr val="A31841"/>
                </a:solidFill>
                <a:latin typeface="Proxima Nova Rg" panose="02000506030000020004" pitchFamily="2" charset="77"/>
              </a:rPr>
              <a:t>Insurance helps to promote sustained, inclusive and sustainable economic growth, full and productive employment and decent work for all </a:t>
            </a:r>
            <a:endParaRPr lang="en-CA" sz="1050" dirty="0">
              <a:solidFill>
                <a:srgbClr val="A31841"/>
              </a:solidFill>
              <a:latin typeface="Proxima Nova Rg" panose="02000506030000020004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A41BD8-E126-F6A4-DF7E-90B886D08320}"/>
              </a:ext>
            </a:extLst>
          </p:cNvPr>
          <p:cNvSpPr/>
          <p:nvPr/>
        </p:nvSpPr>
        <p:spPr>
          <a:xfrm>
            <a:off x="10121898" y="4869390"/>
            <a:ext cx="1527177" cy="1456361"/>
          </a:xfrm>
          <a:prstGeom prst="rect">
            <a:avLst/>
          </a:prstGeom>
          <a:solidFill>
            <a:srgbClr val="3F7E44">
              <a:alpha val="197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>
                <a:solidFill>
                  <a:srgbClr val="3F7E44"/>
                </a:solidFill>
                <a:latin typeface="Proxima Nova Rg" panose="02000506030000020004" pitchFamily="2" charset="77"/>
              </a:rPr>
              <a:t>Insurance helps to take urgent action to combat climate change and its impacts 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FF6013C6-B0DC-37A6-A76E-3F1426328124}"/>
              </a:ext>
            </a:extLst>
          </p:cNvPr>
          <p:cNvSpPr/>
          <p:nvPr/>
        </p:nvSpPr>
        <p:spPr>
          <a:xfrm>
            <a:off x="0" y="-16357"/>
            <a:ext cx="12191998" cy="5720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8B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AA0DD0-7482-9E53-3FE8-A9F958BFC366}"/>
              </a:ext>
            </a:extLst>
          </p:cNvPr>
          <p:cNvSpPr txBox="1"/>
          <p:nvPr/>
        </p:nvSpPr>
        <p:spPr>
          <a:xfrm>
            <a:off x="496528" y="205900"/>
            <a:ext cx="2401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>
                <a:solidFill>
                  <a:schemeClr val="bg1"/>
                </a:solidFill>
                <a:latin typeface="Proxima Nova Rg" panose="02000506030000020004" pitchFamily="2" charset="77"/>
              </a:rPr>
              <a:t>UNDP Insurance &amp; Risk Finance Facility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D229AE-0949-47CC-D51A-D215744D988C}"/>
              </a:ext>
            </a:extLst>
          </p:cNvPr>
          <p:cNvSpPr txBox="1"/>
          <p:nvPr/>
        </p:nvSpPr>
        <p:spPr>
          <a:xfrm>
            <a:off x="207872" y="229768"/>
            <a:ext cx="3524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roxima Nova Rg" panose="02000506030000020004" pitchFamily="2" charset="77"/>
                <a:cs typeface="Poppins Medium" panose="00000600000000000000" pitchFamily="2" charset="0"/>
              </a:rPr>
              <a:t>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48605A-F93E-DACE-C385-1C1678591F3C}"/>
              </a:ext>
            </a:extLst>
          </p:cNvPr>
          <p:cNvSpPr txBox="1"/>
          <p:nvPr/>
        </p:nvSpPr>
        <p:spPr>
          <a:xfrm>
            <a:off x="496527" y="1904396"/>
            <a:ext cx="11031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Insurance is agnostic to sectors. It can apply to infrastructure and education, livelihoods and natural capital, oceans, and agriculture – if you there something of value that is under threat from a hazard, and you can measure the severity and frequency of that threat, then a risk transfer tool of some kind can be developed.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1F61A2-35C1-B105-DE1C-7F275153CD58}"/>
              </a:ext>
            </a:extLst>
          </p:cNvPr>
          <p:cNvSpPr txBox="1"/>
          <p:nvPr/>
        </p:nvSpPr>
        <p:spPr>
          <a:xfrm>
            <a:off x="436067" y="2854722"/>
            <a:ext cx="1115254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i="0" dirty="0">
                <a:effectLst/>
                <a:latin typeface="Arial" panose="020B0604020202020204" pitchFamily="34" charset="0"/>
              </a:rPr>
              <a:t>Therefore, </a:t>
            </a:r>
            <a:r>
              <a:rPr lang="en-US" sz="17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insurance and risk finance apply to all and any of the SDGs</a:t>
            </a:r>
            <a:r>
              <a:rPr lang="en-US" sz="1700" b="1" i="0" dirty="0">
                <a:effectLst/>
                <a:latin typeface="Arial" panose="020B0604020202020204" pitchFamily="34" charset="0"/>
              </a:rPr>
              <a:t>, but is critical to support 6 SDGs:</a:t>
            </a:r>
            <a:endParaRPr lang="en-GB" sz="1700" b="1" dirty="0"/>
          </a:p>
        </p:txBody>
      </p:sp>
    </p:spTree>
    <p:extLst>
      <p:ext uri="{BB962C8B-B14F-4D97-AF65-F5344CB8AC3E}">
        <p14:creationId xmlns:p14="http://schemas.microsoft.com/office/powerpoint/2010/main" val="2642804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9616" y="1530365"/>
            <a:ext cx="7848776" cy="121924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1270">
              <a:lnSpc>
                <a:spcPct val="102600"/>
              </a:lnSpc>
              <a:spcBef>
                <a:spcPts val="15"/>
              </a:spcBef>
            </a:pPr>
            <a:r>
              <a:rPr lang="de-CH" sz="2600">
                <a:solidFill>
                  <a:srgbClr val="FFFFFF"/>
                </a:solidFill>
              </a:rPr>
              <a:t>Working</a:t>
            </a:r>
            <a:r>
              <a:rPr sz="2600" spc="-55">
                <a:solidFill>
                  <a:srgbClr val="FFFFFF"/>
                </a:solidFill>
              </a:rPr>
              <a:t> </a:t>
            </a:r>
            <a:r>
              <a:rPr sz="2600">
                <a:solidFill>
                  <a:srgbClr val="FFFFFF"/>
                </a:solidFill>
              </a:rPr>
              <a:t>with</a:t>
            </a:r>
            <a:r>
              <a:rPr sz="2600" spc="-55">
                <a:solidFill>
                  <a:srgbClr val="FFFFFF"/>
                </a:solidFill>
              </a:rPr>
              <a:t> </a:t>
            </a:r>
            <a:r>
              <a:rPr sz="2600">
                <a:solidFill>
                  <a:srgbClr val="FFFFFF"/>
                </a:solidFill>
              </a:rPr>
              <a:t>the</a:t>
            </a:r>
            <a:r>
              <a:rPr sz="2600" spc="-55">
                <a:solidFill>
                  <a:srgbClr val="FFFFFF"/>
                </a:solidFill>
              </a:rPr>
              <a:t> </a:t>
            </a:r>
            <a:r>
              <a:rPr sz="2600" spc="-10">
                <a:solidFill>
                  <a:srgbClr val="FFFFFF"/>
                </a:solidFill>
              </a:rPr>
              <a:t>insurance </a:t>
            </a:r>
            <a:r>
              <a:rPr sz="2600">
                <a:solidFill>
                  <a:srgbClr val="FFFFFF"/>
                </a:solidFill>
              </a:rPr>
              <a:t>industry</a:t>
            </a:r>
            <a:r>
              <a:rPr sz="2600" spc="-65">
                <a:solidFill>
                  <a:srgbClr val="FFFFFF"/>
                </a:solidFill>
              </a:rPr>
              <a:t> </a:t>
            </a:r>
            <a:r>
              <a:rPr lang="fr-CH" sz="2600" spc="-65">
                <a:solidFill>
                  <a:srgbClr val="FFFFFF"/>
                </a:solidFill>
              </a:rPr>
              <a:t>and </a:t>
            </a:r>
            <a:r>
              <a:rPr lang="fr-CH" sz="2600" spc="-65" err="1">
                <a:solidFill>
                  <a:srgbClr val="FFFFFF"/>
                </a:solidFill>
              </a:rPr>
              <a:t>government</a:t>
            </a:r>
            <a:r>
              <a:rPr lang="fr-CH" sz="2600" spc="-65">
                <a:solidFill>
                  <a:srgbClr val="FFFFFF"/>
                </a:solidFill>
              </a:rPr>
              <a:t> </a:t>
            </a:r>
            <a:r>
              <a:rPr sz="2600">
                <a:solidFill>
                  <a:srgbClr val="FFFFFF"/>
                </a:solidFill>
              </a:rPr>
              <a:t>to</a:t>
            </a:r>
            <a:r>
              <a:rPr sz="2600" spc="-65">
                <a:solidFill>
                  <a:srgbClr val="FFFFFF"/>
                </a:solidFill>
              </a:rPr>
              <a:t> </a:t>
            </a:r>
            <a:r>
              <a:rPr sz="2600" spc="-10">
                <a:solidFill>
                  <a:srgbClr val="FFFFFF"/>
                </a:solidFill>
              </a:rPr>
              <a:t>deliver</a:t>
            </a:r>
            <a:r>
              <a:rPr sz="2600" spc="-60">
                <a:solidFill>
                  <a:srgbClr val="FFFFFF"/>
                </a:solidFill>
              </a:rPr>
              <a:t> </a:t>
            </a:r>
            <a:r>
              <a:rPr sz="2600">
                <a:solidFill>
                  <a:srgbClr val="FFFFFF"/>
                </a:solidFill>
              </a:rPr>
              <a:t>the</a:t>
            </a:r>
            <a:r>
              <a:rPr sz="2600" spc="-65">
                <a:solidFill>
                  <a:srgbClr val="FFFFFF"/>
                </a:solidFill>
              </a:rPr>
              <a:t> </a:t>
            </a:r>
            <a:r>
              <a:rPr sz="2600" spc="-10">
                <a:solidFill>
                  <a:srgbClr val="FFFFFF"/>
                </a:solidFill>
              </a:rPr>
              <a:t>financial </a:t>
            </a:r>
            <a:r>
              <a:rPr sz="2600">
                <a:solidFill>
                  <a:srgbClr val="FFFFFF"/>
                </a:solidFill>
              </a:rPr>
              <a:t>protection</a:t>
            </a:r>
            <a:r>
              <a:rPr sz="2600" spc="-150">
                <a:solidFill>
                  <a:srgbClr val="FFFFFF"/>
                </a:solidFill>
              </a:rPr>
              <a:t> </a:t>
            </a:r>
            <a:r>
              <a:rPr sz="2600">
                <a:solidFill>
                  <a:srgbClr val="FFFFFF"/>
                </a:solidFill>
              </a:rPr>
              <a:t>needed</a:t>
            </a:r>
            <a:r>
              <a:rPr sz="2600" spc="-145">
                <a:solidFill>
                  <a:srgbClr val="FFFFFF"/>
                </a:solidFill>
              </a:rPr>
              <a:t> </a:t>
            </a:r>
            <a:r>
              <a:rPr sz="2600">
                <a:solidFill>
                  <a:srgbClr val="FFFFFF"/>
                </a:solidFill>
              </a:rPr>
              <a:t>right</a:t>
            </a:r>
            <a:r>
              <a:rPr sz="2600" spc="-150">
                <a:solidFill>
                  <a:srgbClr val="FFFFFF"/>
                </a:solidFill>
              </a:rPr>
              <a:t> </a:t>
            </a:r>
            <a:r>
              <a:rPr sz="2600" spc="-10">
                <a:solidFill>
                  <a:srgbClr val="FFFFFF"/>
                </a:solidFill>
              </a:rPr>
              <a:t>now,</a:t>
            </a:r>
            <a:r>
              <a:rPr sz="2600" spc="-145">
                <a:solidFill>
                  <a:srgbClr val="FFFFFF"/>
                </a:solidFill>
              </a:rPr>
              <a:t> </a:t>
            </a:r>
            <a:r>
              <a:rPr sz="2600" spc="-25">
                <a:solidFill>
                  <a:srgbClr val="FFFFFF"/>
                </a:solidFill>
              </a:rPr>
              <a:t>and </a:t>
            </a:r>
            <a:r>
              <a:rPr lang="fr-CH" sz="2600" spc="-25">
                <a:solidFill>
                  <a:srgbClr val="FFFFFF"/>
                </a:solidFill>
              </a:rPr>
              <a:t>the </a:t>
            </a:r>
            <a:r>
              <a:rPr sz="2600" spc="-20">
                <a:solidFill>
                  <a:srgbClr val="FFFFFF"/>
                </a:solidFill>
              </a:rPr>
              <a:t>long-term </a:t>
            </a:r>
            <a:r>
              <a:rPr sz="2600" spc="-10">
                <a:solidFill>
                  <a:srgbClr val="FFFFFF"/>
                </a:solidFill>
              </a:rPr>
              <a:t>financial</a:t>
            </a:r>
            <a:r>
              <a:rPr sz="2600" spc="-100">
                <a:solidFill>
                  <a:srgbClr val="FFFFFF"/>
                </a:solidFill>
              </a:rPr>
              <a:t> </a:t>
            </a:r>
            <a:r>
              <a:rPr sz="2600" spc="-10">
                <a:solidFill>
                  <a:srgbClr val="FFFFFF"/>
                </a:solidFill>
              </a:rPr>
              <a:t>management</a:t>
            </a:r>
            <a:r>
              <a:rPr sz="2600" spc="-100">
                <a:solidFill>
                  <a:srgbClr val="FFFFFF"/>
                </a:solidFill>
              </a:rPr>
              <a:t> </a:t>
            </a:r>
            <a:r>
              <a:rPr sz="2600">
                <a:solidFill>
                  <a:srgbClr val="FFFFFF"/>
                </a:solidFill>
              </a:rPr>
              <a:t>of</a:t>
            </a:r>
            <a:r>
              <a:rPr sz="2600" spc="-95">
                <a:solidFill>
                  <a:srgbClr val="FFFFFF"/>
                </a:solidFill>
              </a:rPr>
              <a:t> </a:t>
            </a:r>
            <a:r>
              <a:rPr sz="2600" spc="-10">
                <a:solidFill>
                  <a:srgbClr val="FFFFFF"/>
                </a:solidFill>
              </a:rPr>
              <a:t>risks.</a:t>
            </a:r>
            <a:endParaRPr sz="260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4B637033-67B2-2A7D-C894-E16782059ACE}"/>
              </a:ext>
            </a:extLst>
          </p:cNvPr>
          <p:cNvSpPr txBox="1">
            <a:spLocks/>
          </p:cNvSpPr>
          <p:nvPr/>
        </p:nvSpPr>
        <p:spPr>
          <a:xfrm>
            <a:off x="729616" y="691574"/>
            <a:ext cx="6600104" cy="1020792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>
            <a:lvl1pPr>
              <a:defRPr sz="3300" b="1" i="0">
                <a:solidFill>
                  <a:srgbClr val="F36E24"/>
                </a:solidFill>
                <a:latin typeface="Proxima Nova Rg"/>
                <a:ea typeface="+mj-ea"/>
                <a:cs typeface="Proxima Nova Rg"/>
              </a:defRPr>
            </a:lvl1pPr>
          </a:lstStyle>
          <a:p>
            <a:pPr marL="16510">
              <a:spcBef>
                <a:spcPts val="1360"/>
              </a:spcBef>
            </a:pPr>
            <a:r>
              <a:rPr lang="fr-CH" spc="-20" err="1">
                <a:solidFill>
                  <a:srgbClr val="F18848"/>
                </a:solidFill>
              </a:rPr>
              <a:t>What</a:t>
            </a:r>
            <a:r>
              <a:rPr lang="fr-CH" spc="-20">
                <a:solidFill>
                  <a:srgbClr val="F18848"/>
                </a:solidFill>
              </a:rPr>
              <a:t> </a:t>
            </a:r>
            <a:r>
              <a:rPr lang="fr-CH" spc="-20" err="1">
                <a:solidFill>
                  <a:srgbClr val="F18848"/>
                </a:solidFill>
              </a:rPr>
              <a:t>we</a:t>
            </a:r>
            <a:r>
              <a:rPr lang="fr-CH" spc="-20">
                <a:solidFill>
                  <a:srgbClr val="F18848"/>
                </a:solidFill>
              </a:rPr>
              <a:t> do</a:t>
            </a:r>
            <a:br>
              <a:rPr lang="fr-CH" spc="-20">
                <a:solidFill>
                  <a:srgbClr val="F18848"/>
                </a:solidFill>
              </a:rPr>
            </a:br>
            <a:endParaRPr lang="fr-CH"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3" y="2971"/>
            <a:ext cx="5214668" cy="6843495"/>
          </a:xfrm>
          <a:prstGeom prst="rect">
            <a:avLst/>
          </a:prstGeom>
        </p:spPr>
      </p:pic>
      <p:pic>
        <p:nvPicPr>
          <p:cNvPr id="3" name="object 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9415" y="508014"/>
            <a:ext cx="5339901" cy="533990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198681" y="725228"/>
            <a:ext cx="822325" cy="564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Skills</a:t>
            </a:r>
            <a:endParaRPr sz="1200">
              <a:latin typeface="Proxima Nova Rg"/>
              <a:cs typeface="Proxima Nova Rg"/>
            </a:endParaRPr>
          </a:p>
          <a:p>
            <a:pPr marL="12065" marR="5080" algn="ctr">
              <a:lnSpc>
                <a:spcPts val="1400"/>
              </a:lnSpc>
              <a:spcBef>
                <a:spcPts val="60"/>
              </a:spcBef>
            </a:pPr>
            <a:r>
              <a:rPr sz="1200">
                <a:solidFill>
                  <a:srgbClr val="FFFFFF"/>
                </a:solidFill>
                <a:latin typeface="Proxima Nova Rg"/>
                <a:cs typeface="Proxima Nova Rg"/>
              </a:rPr>
              <a:t>for</a:t>
            </a:r>
            <a:r>
              <a:rPr sz="1200" spc="-25">
                <a:solidFill>
                  <a:srgbClr val="FFFFFF"/>
                </a:solidFill>
                <a:latin typeface="Proxima Nova Rg"/>
                <a:cs typeface="Proxima Nova Rg"/>
              </a:rPr>
              <a:t> </a:t>
            </a: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Inclusive Market</a:t>
            </a:r>
            <a:endParaRPr sz="1200">
              <a:latin typeface="Proxima Nova Rg"/>
              <a:cs typeface="Proxima Nova Rg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22303" y="5021079"/>
            <a:ext cx="755650" cy="5645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400"/>
              </a:lnSpc>
              <a:spcBef>
                <a:spcPts val="180"/>
              </a:spcBef>
            </a:pP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Supportive public policies</a:t>
            </a:r>
            <a:endParaRPr sz="1200">
              <a:latin typeface="Proxima Nova Rg"/>
              <a:cs typeface="Proxima Nova Rg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35412" y="811791"/>
            <a:ext cx="847090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66040" marR="5080" indent="-53975">
              <a:lnSpc>
                <a:spcPts val="1400"/>
              </a:lnSpc>
              <a:spcBef>
                <a:spcPts val="180"/>
              </a:spcBef>
            </a:pP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Reinsurance Availability</a:t>
            </a:r>
            <a:endParaRPr sz="1200">
              <a:latin typeface="Proxima Nova Rg"/>
              <a:cs typeface="Proxima Nova Rg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46842" y="5107642"/>
            <a:ext cx="805180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8575">
              <a:lnSpc>
                <a:spcPts val="1400"/>
              </a:lnSpc>
              <a:spcBef>
                <a:spcPts val="180"/>
              </a:spcBef>
            </a:pP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Regulatory frameworks</a:t>
            </a:r>
            <a:endParaRPr sz="1200">
              <a:latin typeface="Proxima Nova Rg"/>
              <a:cs typeface="Proxima Nova Rg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55302" y="1385272"/>
            <a:ext cx="610870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-10" dirty="0">
                <a:solidFill>
                  <a:srgbClr val="FFFFFF"/>
                </a:solidFill>
                <a:latin typeface="Proxima Nova Rg"/>
                <a:cs typeface="Proxima Nova Rg"/>
              </a:rPr>
              <a:t>Actuarial Capacity</a:t>
            </a:r>
            <a:endParaRPr sz="1200" dirty="0">
              <a:latin typeface="Proxima Nova Rg"/>
              <a:cs typeface="Proxima Nova Rg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8505" y="4441197"/>
            <a:ext cx="850900" cy="5645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400"/>
              </a:lnSpc>
              <a:spcBef>
                <a:spcPts val="180"/>
              </a:spcBef>
            </a:pP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Government </a:t>
            </a:r>
            <a:r>
              <a:rPr sz="1200">
                <a:solidFill>
                  <a:srgbClr val="FFFFFF"/>
                </a:solidFill>
                <a:latin typeface="Proxima Nova Rg"/>
                <a:cs typeface="Proxima Nova Rg"/>
              </a:rPr>
              <a:t>risk</a:t>
            </a:r>
            <a:r>
              <a:rPr sz="1200" spc="-30">
                <a:solidFill>
                  <a:srgbClr val="FFFFFF"/>
                </a:solidFill>
                <a:latin typeface="Proxima Nova Rg"/>
                <a:cs typeface="Proxima Nova Rg"/>
              </a:rPr>
              <a:t> </a:t>
            </a: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finance capacity</a:t>
            </a:r>
            <a:endParaRPr sz="1200">
              <a:latin typeface="Proxima Nova Rg"/>
              <a:cs typeface="Proxima Nova Rg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33053" y="2381054"/>
            <a:ext cx="700405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80975">
              <a:lnSpc>
                <a:spcPts val="1400"/>
              </a:lnSpc>
              <a:spcBef>
                <a:spcPts val="180"/>
              </a:spcBef>
            </a:pPr>
            <a:r>
              <a:rPr sz="1200" spc="-20">
                <a:solidFill>
                  <a:srgbClr val="FFFFFF"/>
                </a:solidFill>
                <a:latin typeface="Proxima Nova Rg"/>
                <a:cs typeface="Proxima Nova Rg"/>
              </a:rPr>
              <a:t>Data </a:t>
            </a: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Collection</a:t>
            </a:r>
            <a:endParaRPr sz="1200">
              <a:latin typeface="Proxima Nova Rg"/>
              <a:cs typeface="Proxima Nova Rg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58504" y="3443282"/>
            <a:ext cx="644525" cy="5645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400"/>
              </a:lnSpc>
              <a:spcBef>
                <a:spcPts val="180"/>
              </a:spcBef>
            </a:pPr>
            <a:r>
              <a:rPr sz="1200" spc="-20">
                <a:solidFill>
                  <a:srgbClr val="FFFFFF"/>
                </a:solidFill>
                <a:latin typeface="Proxima Nova Rg"/>
                <a:cs typeface="Proxima Nova Rg"/>
              </a:rPr>
              <a:t>Research </a:t>
            </a:r>
            <a:r>
              <a:rPr sz="1200" spc="-25">
                <a:solidFill>
                  <a:srgbClr val="FFFFFF"/>
                </a:solidFill>
                <a:latin typeface="Proxima Nova Rg"/>
                <a:cs typeface="Proxima Nova Rg"/>
              </a:rPr>
              <a:t>and </a:t>
            </a: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Evidence</a:t>
            </a:r>
            <a:endParaRPr sz="1200">
              <a:latin typeface="Proxima Nova Rg"/>
              <a:cs typeface="Proxima Nova Rg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77090" y="1392435"/>
            <a:ext cx="857250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32384">
              <a:lnSpc>
                <a:spcPts val="1400"/>
              </a:lnSpc>
              <a:spcBef>
                <a:spcPts val="180"/>
              </a:spcBef>
            </a:pP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Distribution Mechanisms</a:t>
            </a:r>
            <a:endParaRPr sz="1200">
              <a:latin typeface="Proxima Nova Rg"/>
              <a:cs typeface="Proxima Nova Rg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65753" y="4419325"/>
            <a:ext cx="865505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ts val="1200"/>
              </a:lnSpc>
              <a:spcBef>
                <a:spcPts val="240"/>
              </a:spcBef>
            </a:pPr>
            <a:r>
              <a:rPr sz="1100" spc="-10">
                <a:solidFill>
                  <a:srgbClr val="FFFFFF"/>
                </a:solidFill>
                <a:latin typeface="Proxima Nova Rg"/>
                <a:cs typeface="Proxima Nova Rg"/>
              </a:rPr>
              <a:t>Development frameworks </a:t>
            </a:r>
            <a:r>
              <a:rPr sz="1100">
                <a:solidFill>
                  <a:srgbClr val="FFFFFF"/>
                </a:solidFill>
                <a:latin typeface="Proxima Nova Rg"/>
                <a:cs typeface="Proxima Nova Rg"/>
              </a:rPr>
              <a:t>(NAPs,</a:t>
            </a:r>
            <a:r>
              <a:rPr sz="1100" spc="15">
                <a:solidFill>
                  <a:srgbClr val="FFFFFF"/>
                </a:solidFill>
                <a:latin typeface="Proxima Nova Rg"/>
                <a:cs typeface="Proxima Nova Rg"/>
              </a:rPr>
              <a:t> </a:t>
            </a:r>
            <a:r>
              <a:rPr sz="1100" spc="-10">
                <a:solidFill>
                  <a:srgbClr val="FFFFFF"/>
                </a:solidFill>
                <a:latin typeface="Proxima Nova Rg"/>
                <a:cs typeface="Proxima Nova Rg"/>
              </a:rPr>
              <a:t>NDCs,</a:t>
            </a:r>
            <a:endParaRPr sz="1100">
              <a:latin typeface="Proxima Nova Rg"/>
              <a:cs typeface="Proxima Nova Rg"/>
            </a:endParaRPr>
          </a:p>
          <a:p>
            <a:pPr algn="ctr">
              <a:lnSpc>
                <a:spcPts val="1180"/>
              </a:lnSpc>
            </a:pPr>
            <a:r>
              <a:rPr sz="1100">
                <a:solidFill>
                  <a:srgbClr val="FFFFFF"/>
                </a:solidFill>
                <a:latin typeface="Proxima Nova Rg"/>
                <a:cs typeface="Proxima Nova Rg"/>
              </a:rPr>
              <a:t>INFFs,</a:t>
            </a:r>
            <a:r>
              <a:rPr sz="1100" spc="35">
                <a:solidFill>
                  <a:srgbClr val="FFFFFF"/>
                </a:solidFill>
                <a:latin typeface="Proxima Nova Rg"/>
                <a:cs typeface="Proxima Nova Rg"/>
              </a:rPr>
              <a:t> </a:t>
            </a:r>
            <a:r>
              <a:rPr sz="1100" spc="-20">
                <a:solidFill>
                  <a:srgbClr val="FFFFFF"/>
                </a:solidFill>
                <a:latin typeface="Proxima Nova Rg"/>
                <a:cs typeface="Proxima Nova Rg"/>
              </a:rPr>
              <a:t>etc)</a:t>
            </a:r>
            <a:endParaRPr sz="1100">
              <a:latin typeface="Proxima Nova Rg"/>
              <a:cs typeface="Proxima Nova Rg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18120" y="2389898"/>
            <a:ext cx="720725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18110">
              <a:lnSpc>
                <a:spcPts val="1400"/>
              </a:lnSpc>
              <a:spcBef>
                <a:spcPts val="180"/>
              </a:spcBef>
            </a:pP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Market Innovation</a:t>
            </a:r>
            <a:endParaRPr sz="1200">
              <a:latin typeface="Proxima Nova Rg"/>
              <a:cs typeface="Proxima Nova Rg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54113" y="3452126"/>
            <a:ext cx="843915" cy="5645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-635" algn="ctr">
              <a:lnSpc>
                <a:spcPts val="1400"/>
              </a:lnSpc>
              <a:spcBef>
                <a:spcPts val="180"/>
              </a:spcBef>
            </a:pPr>
            <a:r>
              <a:rPr sz="1200" spc="-10">
                <a:solidFill>
                  <a:srgbClr val="FFFFFF"/>
                </a:solidFill>
                <a:latin typeface="Proxima Nova Rg"/>
                <a:cs typeface="Proxima Nova Rg"/>
              </a:rPr>
              <a:t>Strong Insurance associations</a:t>
            </a:r>
            <a:endParaRPr sz="1200">
              <a:latin typeface="Proxima Nova Rg"/>
              <a:cs typeface="Proxima Nova Rg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9102" y="2528494"/>
            <a:ext cx="4547864" cy="150810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360"/>
              </a:spcBef>
            </a:pPr>
            <a:r>
              <a:rPr sz="3300" b="1" spc="-20" dirty="0">
                <a:latin typeface="Proxima Nova Rg"/>
                <a:cs typeface="Proxima Nova Rg"/>
              </a:rPr>
              <a:t>Building</a:t>
            </a:r>
            <a:r>
              <a:rPr sz="3300" b="1" spc="-90" dirty="0">
                <a:latin typeface="Proxima Nova Rg"/>
                <a:cs typeface="Proxima Nova Rg"/>
              </a:rPr>
              <a:t> </a:t>
            </a:r>
            <a:r>
              <a:rPr lang="fr-CH" sz="3300" b="1" spc="-40" dirty="0">
                <a:latin typeface="Proxima Nova Rg"/>
                <a:cs typeface="Proxima Nova Rg"/>
              </a:rPr>
              <a:t>l</a:t>
            </a:r>
            <a:r>
              <a:rPr lang="en-GB" sz="3300" b="1" spc="-40" dirty="0" err="1">
                <a:latin typeface="Proxima Nova Rg"/>
                <a:cs typeface="Proxima Nova Rg"/>
              </a:rPr>
              <a:t>ong</a:t>
            </a:r>
            <a:r>
              <a:rPr lang="en-GB" sz="3300" b="1" spc="-40" dirty="0">
                <a:latin typeface="Proxima Nova Rg"/>
                <a:cs typeface="Proxima Nova Rg"/>
              </a:rPr>
              <a:t>-</a:t>
            </a:r>
            <a:r>
              <a:rPr lang="en-GB" sz="3300" b="1" spc="-20" dirty="0">
                <a:latin typeface="Proxima Nova Rg"/>
                <a:cs typeface="Proxima Nova Rg"/>
              </a:rPr>
              <a:t>term </a:t>
            </a:r>
            <a:r>
              <a:rPr lang="fr-CH" sz="3300" b="1" spc="-25" dirty="0">
                <a:latin typeface="Proxima Nova Rg"/>
                <a:cs typeface="Proxima Nova Rg"/>
              </a:rPr>
              <a:t>f</a:t>
            </a:r>
            <a:r>
              <a:rPr lang="en-GB" sz="3300" b="1" spc="-25" dirty="0" err="1">
                <a:latin typeface="Proxima Nova Rg"/>
                <a:cs typeface="Proxima Nova Rg"/>
              </a:rPr>
              <a:t>inancial</a:t>
            </a:r>
            <a:r>
              <a:rPr lang="en-GB" sz="3300" b="1" spc="-170" dirty="0">
                <a:latin typeface="Proxima Nova Rg"/>
                <a:cs typeface="Proxima Nova Rg"/>
              </a:rPr>
              <a:t> </a:t>
            </a:r>
            <a:r>
              <a:rPr lang="fr-CH" sz="3300" b="1" spc="-40" dirty="0">
                <a:latin typeface="Proxima Nova Rg"/>
                <a:cs typeface="Proxima Nova Rg"/>
              </a:rPr>
              <a:t>r</a:t>
            </a:r>
            <a:r>
              <a:rPr lang="en-GB" sz="3300" b="1" spc="-40" dirty="0" err="1">
                <a:latin typeface="Proxima Nova Rg"/>
                <a:cs typeface="Proxima Nova Rg"/>
              </a:rPr>
              <a:t>esilience</a:t>
            </a:r>
            <a:r>
              <a:rPr lang="fr-CH" sz="3300" b="1" spc="-40" dirty="0">
                <a:latin typeface="Proxima Nova Rg"/>
                <a:cs typeface="Proxima Nova Rg"/>
              </a:rPr>
              <a:t> in countries</a:t>
            </a:r>
            <a:endParaRPr sz="3300" dirty="0">
              <a:latin typeface="Proxima Nova Rg"/>
              <a:cs typeface="Proxima Nova Rg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95823" y="2757407"/>
            <a:ext cx="1291859" cy="87498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065" marR="5080" indent="-635" algn="ctr">
              <a:lnSpc>
                <a:spcPts val="1600"/>
              </a:lnSpc>
              <a:spcBef>
                <a:spcPts val="420"/>
              </a:spcBef>
            </a:pPr>
            <a:r>
              <a:rPr sz="1600" spc="-10">
                <a:latin typeface="Proxima Nova Rg"/>
                <a:cs typeface="Proxima Nova Rg"/>
              </a:rPr>
              <a:t>Country Financial</a:t>
            </a:r>
            <a:r>
              <a:rPr lang="fr-CH" sz="1600" spc="-10">
                <a:latin typeface="Proxima Nova Rg"/>
                <a:cs typeface="Proxima Nova Rg"/>
              </a:rPr>
              <a:t> Risk</a:t>
            </a:r>
            <a:r>
              <a:rPr lang="en-CN" sz="1600" spc="-10">
                <a:latin typeface="Proxima Nova Rg"/>
                <a:cs typeface="Proxima Nova Rg"/>
              </a:rPr>
              <a:t> </a:t>
            </a:r>
            <a:r>
              <a:rPr sz="1600" spc="-10">
                <a:latin typeface="Proxima Nova Rg"/>
                <a:cs typeface="Proxima Nova Rg"/>
              </a:rPr>
              <a:t>Management Systems</a:t>
            </a:r>
            <a:endParaRPr sz="1600">
              <a:latin typeface="Proxima Nova Rg"/>
              <a:cs typeface="Proxima Nova Rg"/>
            </a:endParaRPr>
          </a:p>
        </p:txBody>
      </p:sp>
      <p:sp>
        <p:nvSpPr>
          <p:cNvPr id="44" name="object 44"/>
          <p:cNvSpPr txBox="1"/>
          <p:nvPr/>
        </p:nvSpPr>
        <p:spPr>
          <a:xfrm rot="4440000">
            <a:off x="7111960" y="3355004"/>
            <a:ext cx="177401" cy="154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80"/>
              </a:lnSpc>
            </a:pPr>
            <a:endParaRPr sz="1200">
              <a:latin typeface="Proxima Nova Rg"/>
              <a:cs typeface="Proxima Nova Rg"/>
            </a:endParaRPr>
          </a:p>
        </p:txBody>
      </p:sp>
      <p:sp>
        <p:nvSpPr>
          <p:cNvPr id="72" name="object 72"/>
          <p:cNvSpPr txBox="1"/>
          <p:nvPr/>
        </p:nvSpPr>
        <p:spPr>
          <a:xfrm rot="17580000">
            <a:off x="8766933" y="3445290"/>
            <a:ext cx="177077" cy="154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90"/>
              </a:lnSpc>
            </a:pPr>
            <a:endParaRPr sz="1200">
              <a:latin typeface="Proxima Nova Rg"/>
              <a:cs typeface="Proxima Nova Rg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010824" y="1877203"/>
            <a:ext cx="153888" cy="26019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1190"/>
              </a:lnSpc>
            </a:pPr>
            <a:r>
              <a:rPr lang="en-US" sz="1100" b="1" spc="200">
                <a:latin typeface="Proxima Nova Rg"/>
                <a:cs typeface="Proxima Nova Rg"/>
              </a:rPr>
              <a:t>MARKET TRANSFORMATION</a:t>
            </a:r>
            <a:endParaRPr sz="1100" spc="200">
              <a:latin typeface="Proxima Nova Rg"/>
              <a:cs typeface="Proxima Nova Rg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0826330" y="508000"/>
            <a:ext cx="93345" cy="5340350"/>
            <a:chOff x="10826330" y="508000"/>
            <a:chExt cx="93345" cy="5340350"/>
          </a:xfrm>
        </p:grpSpPr>
        <p:sp>
          <p:nvSpPr>
            <p:cNvPr id="77" name="object 77"/>
            <p:cNvSpPr/>
            <p:nvPr/>
          </p:nvSpPr>
          <p:spPr>
            <a:xfrm>
              <a:off x="10916335" y="508000"/>
              <a:ext cx="0" cy="5340350"/>
            </a:xfrm>
            <a:custGeom>
              <a:avLst/>
              <a:gdLst/>
              <a:ahLst/>
              <a:cxnLst/>
              <a:rect l="l" t="t" r="r" b="b"/>
              <a:pathLst>
                <a:path h="5340350">
                  <a:moveTo>
                    <a:pt x="0" y="0"/>
                  </a:moveTo>
                  <a:lnTo>
                    <a:pt x="0" y="533993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0826330" y="511175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93179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826330" y="5844756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93179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6193826" y="6130085"/>
            <a:ext cx="367149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100" b="1" spc="200">
                <a:latin typeface="Proxima Nova Rg"/>
                <a:cs typeface="Proxima Nova Rg"/>
              </a:rPr>
              <a:t>ADVOCACY &amp; POLITICAL ENGAGEMENT</a:t>
            </a:r>
            <a:endParaRPr sz="1100" spc="200">
              <a:latin typeface="Proxima Nova Rg"/>
              <a:cs typeface="Proxima Nova Rg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5350435" y="5939068"/>
            <a:ext cx="5340350" cy="93345"/>
            <a:chOff x="5359400" y="5974927"/>
            <a:chExt cx="5340350" cy="93345"/>
          </a:xfrm>
        </p:grpSpPr>
        <p:sp>
          <p:nvSpPr>
            <p:cNvPr id="82" name="object 82"/>
            <p:cNvSpPr/>
            <p:nvPr/>
          </p:nvSpPr>
          <p:spPr>
            <a:xfrm>
              <a:off x="5359400" y="6064932"/>
              <a:ext cx="5340350" cy="0"/>
            </a:xfrm>
            <a:custGeom>
              <a:avLst/>
              <a:gdLst/>
              <a:ahLst/>
              <a:cxnLst/>
              <a:rect l="l" t="t" r="r" b="b"/>
              <a:pathLst>
                <a:path w="5340350">
                  <a:moveTo>
                    <a:pt x="533993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0696156" y="5974927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93179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362575" y="5974927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93179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6" name="object 27">
            <a:extLst>
              <a:ext uri="{FF2B5EF4-FFF2-40B4-BE49-F238E27FC236}">
                <a16:creationId xmlns:a16="http://schemas.microsoft.com/office/drawing/2014/main" id="{B6A2F323-98CA-85B8-19B3-1418F5897700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9294" y="2237588"/>
            <a:ext cx="1630313" cy="581812"/>
          </a:xfrm>
          <a:prstGeom prst="rect">
            <a:avLst/>
          </a:prstGeom>
        </p:spPr>
      </p:pic>
      <p:pic>
        <p:nvPicPr>
          <p:cNvPr id="87" name="object 26">
            <a:extLst>
              <a:ext uri="{FF2B5EF4-FFF2-40B4-BE49-F238E27FC236}">
                <a16:creationId xmlns:a16="http://schemas.microsoft.com/office/drawing/2014/main" id="{C760CB16-691B-DCF9-8F1D-B094065E00DB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36565" y="3352800"/>
            <a:ext cx="1812363" cy="798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550" y="0"/>
            <a:ext cx="11772900" cy="59510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2000" y="646568"/>
            <a:ext cx="293687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>
                <a:solidFill>
                  <a:srgbClr val="0968B1"/>
                </a:solidFill>
                <a:latin typeface="Proxima Nova Rg"/>
                <a:cs typeface="Proxima Nova Rg"/>
              </a:rPr>
              <a:t>Where</a:t>
            </a:r>
            <a:r>
              <a:rPr sz="3300" b="1" spc="-114">
                <a:solidFill>
                  <a:srgbClr val="0968B1"/>
                </a:solidFill>
                <a:latin typeface="Proxima Nova Rg"/>
                <a:cs typeface="Proxima Nova Rg"/>
              </a:rPr>
              <a:t> </a:t>
            </a:r>
            <a:r>
              <a:rPr sz="3300" b="1">
                <a:solidFill>
                  <a:srgbClr val="0968B1"/>
                </a:solidFill>
                <a:latin typeface="Proxima Nova Rg"/>
                <a:cs typeface="Proxima Nova Rg"/>
              </a:rPr>
              <a:t>we</a:t>
            </a:r>
            <a:r>
              <a:rPr sz="3300" b="1" spc="-100">
                <a:solidFill>
                  <a:srgbClr val="0968B1"/>
                </a:solidFill>
                <a:latin typeface="Proxima Nova Rg"/>
                <a:cs typeface="Proxima Nova Rg"/>
              </a:rPr>
              <a:t> </a:t>
            </a:r>
            <a:r>
              <a:rPr sz="3300" b="1" spc="-20">
                <a:solidFill>
                  <a:srgbClr val="0968B1"/>
                </a:solidFill>
                <a:latin typeface="Proxima Nova Rg"/>
                <a:cs typeface="Proxima Nova Rg"/>
              </a:rPr>
              <a:t>work</a:t>
            </a:r>
            <a:endParaRPr sz="3300">
              <a:latin typeface="Proxima Nova Rg"/>
              <a:cs typeface="Proxima Nova Rg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323866"/>
              </p:ext>
            </p:extLst>
          </p:nvPr>
        </p:nvGraphicFramePr>
        <p:xfrm>
          <a:off x="768350" y="5376321"/>
          <a:ext cx="10333354" cy="1234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6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6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77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59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67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7820">
                <a:tc>
                  <a:txBody>
                    <a:bodyPr/>
                    <a:lstStyle/>
                    <a:p>
                      <a:pPr marL="31750">
                        <a:lnSpc>
                          <a:spcPts val="2565"/>
                        </a:lnSpc>
                      </a:pPr>
                      <a:r>
                        <a:rPr sz="2600" b="1" spc="-25">
                          <a:solidFill>
                            <a:srgbClr val="FDB714"/>
                          </a:solidFill>
                          <a:latin typeface="Proxima Nova Rg"/>
                          <a:cs typeface="Proxima Nova Rg"/>
                        </a:rPr>
                        <a:t>20</a:t>
                      </a:r>
                      <a:endParaRPr sz="2600">
                        <a:latin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4160">
                        <a:lnSpc>
                          <a:spcPts val="2565"/>
                        </a:lnSpc>
                      </a:pPr>
                      <a:r>
                        <a:rPr sz="2600" b="1" spc="-50">
                          <a:solidFill>
                            <a:srgbClr val="87C87B"/>
                          </a:solidFill>
                          <a:latin typeface="Proxima Nova Rg"/>
                          <a:cs typeface="Proxima Nova Rg"/>
                        </a:rPr>
                        <a:t>5</a:t>
                      </a:r>
                      <a:endParaRPr sz="2600">
                        <a:latin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ts val="2565"/>
                        </a:lnSpc>
                      </a:pPr>
                      <a:r>
                        <a:rPr sz="2600" b="1" spc="-50">
                          <a:solidFill>
                            <a:srgbClr val="8CB0DD"/>
                          </a:solidFill>
                          <a:latin typeface="Proxima Nova Rg"/>
                          <a:cs typeface="Proxima Nova Rg"/>
                        </a:rPr>
                        <a:t>3</a:t>
                      </a:r>
                      <a:endParaRPr sz="2600">
                        <a:latin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ts val="2565"/>
                        </a:lnSpc>
                      </a:pPr>
                      <a:r>
                        <a:rPr sz="2600" b="1" spc="-50">
                          <a:solidFill>
                            <a:srgbClr val="EF412A"/>
                          </a:solidFill>
                          <a:latin typeface="Proxima Nova Rg"/>
                          <a:cs typeface="Proxima Nova Rg"/>
                        </a:rPr>
                        <a:t>2</a:t>
                      </a:r>
                      <a:endParaRPr sz="2600">
                        <a:latin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ts val="2565"/>
                        </a:lnSpc>
                      </a:pPr>
                      <a:r>
                        <a:rPr lang="en-US" sz="2600" b="1" spc="-50">
                          <a:solidFill>
                            <a:srgbClr val="FFE293"/>
                          </a:solidFill>
                          <a:latin typeface="Proxima Nova Rg"/>
                          <a:cs typeface="Proxima Nova Rg"/>
                        </a:rPr>
                        <a:t>7</a:t>
                      </a:r>
                      <a:endParaRPr lang="en-US" sz="2600" dirty="0">
                        <a:latin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7010">
                        <a:lnSpc>
                          <a:spcPts val="2565"/>
                        </a:lnSpc>
                      </a:pPr>
                      <a:r>
                        <a:rPr sz="2600" b="1" spc="-25">
                          <a:solidFill>
                            <a:srgbClr val="00ABB6"/>
                          </a:solidFill>
                          <a:latin typeface="Proxima Nova Rg"/>
                          <a:cs typeface="Proxima Nova Rg"/>
                        </a:rPr>
                        <a:t>10</a:t>
                      </a:r>
                      <a:endParaRPr sz="2600">
                        <a:latin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8615">
                        <a:lnSpc>
                          <a:spcPts val="2565"/>
                        </a:lnSpc>
                      </a:pPr>
                      <a:r>
                        <a:rPr sz="2600" b="1" spc="-50">
                          <a:solidFill>
                            <a:srgbClr val="2D9A47"/>
                          </a:solidFill>
                          <a:latin typeface="Proxima Nova Rg"/>
                          <a:cs typeface="Proxima Nova Rg"/>
                        </a:rPr>
                        <a:t>1</a:t>
                      </a:r>
                      <a:endParaRPr sz="2600">
                        <a:latin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ts val="2565"/>
                        </a:lnSpc>
                      </a:pPr>
                      <a:r>
                        <a:rPr sz="2600" b="1" spc="-50">
                          <a:solidFill>
                            <a:srgbClr val="0968B1"/>
                          </a:solidFill>
                          <a:latin typeface="Proxima Nova Rg"/>
                          <a:cs typeface="Proxima Nova Rg"/>
                        </a:rPr>
                        <a:t>5</a:t>
                      </a:r>
                      <a:endParaRPr sz="2600">
                        <a:latin typeface="Proxima Nova Rg"/>
                        <a:cs typeface="Proxima Nova Rg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31750">
                        <a:lnSpc>
                          <a:spcPts val="1350"/>
                        </a:lnSpc>
                      </a:pPr>
                      <a:r>
                        <a:rPr sz="1300" b="1" spc="-10">
                          <a:solidFill>
                            <a:srgbClr val="FDB714"/>
                          </a:solidFill>
                          <a:latin typeface="Proxima Nova Lt"/>
                          <a:cs typeface="Proxima Nova Lt"/>
                        </a:rPr>
                        <a:t>Tripartite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4160">
                        <a:lnSpc>
                          <a:spcPts val="1350"/>
                        </a:lnSpc>
                      </a:pPr>
                      <a:r>
                        <a:rPr sz="1300" b="1" spc="-10">
                          <a:solidFill>
                            <a:srgbClr val="87C87B"/>
                          </a:solidFill>
                          <a:latin typeface="Proxima Nova Lt"/>
                          <a:cs typeface="Proxima Nova Lt"/>
                        </a:rPr>
                        <a:t>Finance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ts val="1350"/>
                        </a:lnSpc>
                      </a:pPr>
                      <a:r>
                        <a:rPr sz="1300" b="1" spc="-10">
                          <a:solidFill>
                            <a:srgbClr val="8CB0DD"/>
                          </a:solidFill>
                          <a:latin typeface="Proxima Nova Lt"/>
                          <a:cs typeface="Proxima Nova Lt"/>
                        </a:rPr>
                        <a:t>Engagement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ts val="1350"/>
                        </a:lnSpc>
                      </a:pPr>
                      <a:r>
                        <a:rPr sz="1300" b="1">
                          <a:solidFill>
                            <a:srgbClr val="EF412A"/>
                          </a:solidFill>
                          <a:latin typeface="Proxima Nova Lt"/>
                          <a:cs typeface="Proxima Nova Lt"/>
                        </a:rPr>
                        <a:t>SME </a:t>
                      </a:r>
                      <a:r>
                        <a:rPr sz="1300" b="1" spc="-10">
                          <a:solidFill>
                            <a:srgbClr val="EF412A"/>
                          </a:solidFill>
                          <a:latin typeface="Proxima Nova Lt"/>
                          <a:cs typeface="Proxima Nova Lt"/>
                        </a:rPr>
                        <a:t>Resilience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ts val="1350"/>
                        </a:lnSpc>
                      </a:pPr>
                      <a:r>
                        <a:rPr lang="en-US" sz="1300" b="1" spc="-10">
                          <a:solidFill>
                            <a:srgbClr val="FFE293"/>
                          </a:solidFill>
                          <a:latin typeface="Proxima Nova Lt"/>
                          <a:cs typeface="Proxima Nova Lt"/>
                        </a:rPr>
                        <a:t>Tailored</a:t>
                      </a:r>
                      <a:endParaRPr lang="en-US" sz="1300" dirty="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7010">
                        <a:lnSpc>
                          <a:spcPts val="1350"/>
                        </a:lnSpc>
                      </a:pPr>
                      <a:r>
                        <a:rPr sz="1300" b="1" spc="-10">
                          <a:solidFill>
                            <a:srgbClr val="00ABB6"/>
                          </a:solidFill>
                          <a:latin typeface="Proxima Nova Lt"/>
                          <a:cs typeface="Proxima Nova Lt"/>
                        </a:rPr>
                        <a:t>Global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8615">
                        <a:lnSpc>
                          <a:spcPts val="1350"/>
                        </a:lnSpc>
                      </a:pPr>
                      <a:r>
                        <a:rPr lang="en-US" sz="1300" b="1" spc="-20">
                          <a:solidFill>
                            <a:srgbClr val="2D9A47"/>
                          </a:solidFill>
                          <a:latin typeface="Proxima Nova Lt"/>
                          <a:cs typeface="Proxima Nova Lt"/>
                        </a:rPr>
                        <a:t>Nature </a:t>
                      </a:r>
                      <a:r>
                        <a:rPr lang="en-US" sz="1300" b="1">
                          <a:solidFill>
                            <a:srgbClr val="2D9A47"/>
                          </a:solidFill>
                          <a:latin typeface="Proxima Nova Lt"/>
                          <a:cs typeface="Proxima Nova Lt"/>
                        </a:rPr>
                        <a:t>&amp;</a:t>
                      </a:r>
                      <a:r>
                        <a:rPr lang="en-US" sz="1300" b="1" spc="-15">
                          <a:solidFill>
                            <a:srgbClr val="2D9A47"/>
                          </a:solidFill>
                          <a:latin typeface="Proxima Nova Lt"/>
                          <a:cs typeface="Proxima Nova Lt"/>
                        </a:rPr>
                        <a:t> Local</a:t>
                      </a:r>
                      <a:endParaRPr lang="en-US" sz="1300" b="1" spc="-10" dirty="0">
                        <a:solidFill>
                          <a:srgbClr val="2D9A47"/>
                        </a:solidFill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ts val="1350"/>
                        </a:lnSpc>
                      </a:pPr>
                      <a:r>
                        <a:rPr sz="1300" b="1" spc="-10">
                          <a:solidFill>
                            <a:srgbClr val="0968B1"/>
                          </a:solidFill>
                          <a:latin typeface="Proxima Nova Lt"/>
                          <a:cs typeface="Proxima Nova Lt"/>
                        </a:rPr>
                        <a:t>Insurance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31750">
                        <a:lnSpc>
                          <a:spcPts val="1385"/>
                        </a:lnSpc>
                      </a:pPr>
                      <a:r>
                        <a:rPr sz="1300" b="1" spc="-10">
                          <a:solidFill>
                            <a:srgbClr val="FDB714"/>
                          </a:solidFill>
                          <a:latin typeface="Proxima Nova Lt"/>
                          <a:cs typeface="Proxima Nova Lt"/>
                        </a:rPr>
                        <a:t>Agreement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4160">
                        <a:lnSpc>
                          <a:spcPts val="1355"/>
                        </a:lnSpc>
                      </a:pPr>
                      <a:r>
                        <a:rPr sz="1300" b="1" spc="-10">
                          <a:solidFill>
                            <a:srgbClr val="87C87B"/>
                          </a:solidFill>
                          <a:latin typeface="Proxima Nova Lt"/>
                          <a:cs typeface="Proxima Nova Lt"/>
                        </a:rPr>
                        <a:t>Resilience </a:t>
                      </a:r>
                      <a:r>
                        <a:rPr sz="1300" b="1" spc="-25">
                          <a:solidFill>
                            <a:srgbClr val="87C87B"/>
                          </a:solidFill>
                          <a:latin typeface="Proxima Nova Lt"/>
                          <a:cs typeface="Proxima Nova Lt"/>
                        </a:rPr>
                        <a:t>in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  <a:p>
                      <a:pPr marL="264160">
                        <a:lnSpc>
                          <a:spcPts val="1445"/>
                        </a:lnSpc>
                      </a:pPr>
                      <a:r>
                        <a:rPr sz="1300" b="1" spc="-10">
                          <a:solidFill>
                            <a:srgbClr val="87C87B"/>
                          </a:solidFill>
                          <a:latin typeface="Proxima Nova Lt"/>
                          <a:cs typeface="Proxima Nova Lt"/>
                        </a:rPr>
                        <a:t>Agriculture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ts val="1385"/>
                        </a:lnSpc>
                      </a:pPr>
                      <a:r>
                        <a:rPr sz="1300" b="1" spc="-10">
                          <a:solidFill>
                            <a:srgbClr val="8CB0DD"/>
                          </a:solidFill>
                          <a:latin typeface="Proxima Nova Lt"/>
                          <a:cs typeface="Proxima Nova Lt"/>
                        </a:rPr>
                        <a:t>Initiative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ts val="1385"/>
                        </a:lnSpc>
                      </a:pPr>
                      <a:r>
                        <a:rPr lang="en-US" sz="1300" b="1" spc="-10">
                          <a:solidFill>
                            <a:srgbClr val="FFE293"/>
                          </a:solidFill>
                          <a:latin typeface="Proxima Nova Lt"/>
                          <a:cs typeface="Proxima Nova Lt"/>
                        </a:rPr>
                        <a:t>Programmes</a:t>
                      </a:r>
                      <a:endParaRPr lang="en-US" sz="1300" dirty="0" err="1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7010">
                        <a:lnSpc>
                          <a:spcPts val="1355"/>
                        </a:lnSpc>
                      </a:pPr>
                      <a:r>
                        <a:rPr sz="1300" b="1" spc="-10">
                          <a:solidFill>
                            <a:srgbClr val="00ABB6"/>
                          </a:solidFill>
                          <a:latin typeface="Proxima Nova Lt"/>
                          <a:cs typeface="Proxima Nova Lt"/>
                        </a:rPr>
                        <a:t>Actuarial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  <a:p>
                      <a:pPr marL="207010">
                        <a:lnSpc>
                          <a:spcPts val="1445"/>
                        </a:lnSpc>
                      </a:pPr>
                      <a:r>
                        <a:rPr sz="1300" b="1" spc="-10">
                          <a:solidFill>
                            <a:srgbClr val="00ABB6"/>
                          </a:solidFill>
                          <a:latin typeface="Proxima Nova Lt"/>
                          <a:cs typeface="Proxima Nova Lt"/>
                        </a:rPr>
                        <a:t>Initiative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8615">
                        <a:lnSpc>
                          <a:spcPts val="1355"/>
                        </a:lnSpc>
                      </a:pPr>
                      <a:r>
                        <a:rPr sz="1300" b="1" spc="-10">
                          <a:solidFill>
                            <a:srgbClr val="2D9A47"/>
                          </a:solidFill>
                          <a:latin typeface="Proxima Nova Lt"/>
                          <a:cs typeface="Proxima Nova Lt"/>
                        </a:rPr>
                        <a:t>Community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  <a:p>
                      <a:pPr marL="348615">
                        <a:lnSpc>
                          <a:spcPts val="1445"/>
                        </a:lnSpc>
                      </a:pPr>
                      <a:r>
                        <a:rPr sz="1300" b="1" spc="-10">
                          <a:solidFill>
                            <a:srgbClr val="2D9A47"/>
                          </a:solidFill>
                          <a:latin typeface="Proxima Nova Lt"/>
                          <a:cs typeface="Proxima Nova Lt"/>
                        </a:rPr>
                        <a:t>Resilience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ts val="1355"/>
                        </a:lnSpc>
                      </a:pPr>
                      <a:r>
                        <a:rPr sz="1300" b="1" spc="-10">
                          <a:solidFill>
                            <a:srgbClr val="0968B1"/>
                          </a:solidFill>
                          <a:latin typeface="Proxima Nova Lt"/>
                          <a:cs typeface="Proxima Nova Lt"/>
                        </a:rPr>
                        <a:t>Innovation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  <a:p>
                      <a:pPr marL="132715">
                        <a:lnSpc>
                          <a:spcPts val="1445"/>
                        </a:lnSpc>
                      </a:pPr>
                      <a:r>
                        <a:rPr sz="1300" b="1" spc="-10">
                          <a:solidFill>
                            <a:srgbClr val="0968B1"/>
                          </a:solidFill>
                          <a:latin typeface="Proxima Nova Lt"/>
                          <a:cs typeface="Proxima Nova Lt"/>
                        </a:rPr>
                        <a:t>Challenges</a:t>
                      </a:r>
                      <a:endParaRPr sz="1300">
                        <a:latin typeface="Proxima Nova Lt"/>
                        <a:cs typeface="Proxima Nova L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91700" y="496608"/>
            <a:ext cx="1194435" cy="1205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265"/>
              </a:lnSpc>
              <a:spcBef>
                <a:spcPts val="100"/>
              </a:spcBef>
            </a:pPr>
            <a:r>
              <a:rPr sz="4500" spc="-25">
                <a:solidFill>
                  <a:srgbClr val="000000"/>
                </a:solidFill>
              </a:rPr>
              <a:t>34</a:t>
            </a:r>
            <a:endParaRPr sz="4500"/>
          </a:p>
          <a:p>
            <a:pPr marL="12700" marR="5080">
              <a:lnSpc>
                <a:spcPts val="2000"/>
              </a:lnSpc>
              <a:spcBef>
                <a:spcPts val="65"/>
              </a:spcBef>
            </a:pPr>
            <a:r>
              <a:rPr sz="1800" b="0" spc="-20" err="1">
                <a:solidFill>
                  <a:srgbClr val="000000"/>
                </a:solidFill>
                <a:latin typeface="Proxima Nova Medium"/>
                <a:cs typeface="Proxima Nova Medium"/>
              </a:rPr>
              <a:t>Programme</a:t>
            </a:r>
            <a:r>
              <a:rPr sz="1800" b="0" spc="-20">
                <a:solidFill>
                  <a:srgbClr val="000000"/>
                </a:solidFill>
                <a:latin typeface="Proxima Nova Medium"/>
                <a:cs typeface="Proxima Nova Medium"/>
              </a:rPr>
              <a:t> </a:t>
            </a:r>
            <a:r>
              <a:rPr sz="1800" b="0" spc="-10">
                <a:solidFill>
                  <a:srgbClr val="000000"/>
                </a:solidFill>
                <a:latin typeface="Proxima Nova Medium"/>
                <a:cs typeface="Proxima Nova Medium"/>
              </a:rPr>
              <a:t>Countries</a:t>
            </a:r>
            <a:endParaRPr sz="1800">
              <a:latin typeface="Proxima Nova Medium"/>
              <a:cs typeface="Proxima Nova Medium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863" rIns="0" bIns="0" rtlCol="0">
            <a:spAutoFit/>
          </a:bodyPr>
          <a:lstStyle/>
          <a:p>
            <a:pPr marL="2682875">
              <a:lnSpc>
                <a:spcPct val="100000"/>
              </a:lnSpc>
              <a:spcBef>
                <a:spcPts val="100"/>
              </a:spcBef>
            </a:pPr>
            <a:r>
              <a:t>IRFF’s</a:t>
            </a:r>
            <a:r>
              <a:rPr spc="-120"/>
              <a:t> </a:t>
            </a:r>
            <a:r>
              <a:t>Partners</a:t>
            </a:r>
            <a:r>
              <a:rPr spc="-120"/>
              <a:t> </a:t>
            </a:r>
            <a:r>
              <a:t>&amp;</a:t>
            </a:r>
            <a:r>
              <a:rPr spc="-120"/>
              <a:t> </a:t>
            </a:r>
            <a:r>
              <a:rPr spc="-10"/>
              <a:t>Ecosystem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00100" y="2286000"/>
            <a:ext cx="10591800" cy="1758314"/>
            <a:chOff x="800100" y="1731620"/>
            <a:chExt cx="10591800" cy="1758314"/>
          </a:xfrm>
        </p:grpSpPr>
        <p:sp>
          <p:nvSpPr>
            <p:cNvPr id="4" name="object 4"/>
            <p:cNvSpPr/>
            <p:nvPr/>
          </p:nvSpPr>
          <p:spPr>
            <a:xfrm>
              <a:off x="6096000" y="1731620"/>
              <a:ext cx="0" cy="1758314"/>
            </a:xfrm>
            <a:custGeom>
              <a:avLst/>
              <a:gdLst/>
              <a:ahLst/>
              <a:cxnLst/>
              <a:rect l="l" t="t" r="r" b="b"/>
              <a:pathLst>
                <a:path h="1758314">
                  <a:moveTo>
                    <a:pt x="0" y="0"/>
                  </a:moveTo>
                  <a:lnTo>
                    <a:pt x="0" y="175770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0100" y="3484562"/>
              <a:ext cx="10591800" cy="0"/>
            </a:xfrm>
            <a:custGeom>
              <a:avLst/>
              <a:gdLst/>
              <a:ahLst/>
              <a:cxnLst/>
              <a:rect l="l" t="t" r="r" b="b"/>
              <a:pathLst>
                <a:path w="10591800">
                  <a:moveTo>
                    <a:pt x="105918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27672" y="1399764"/>
            <a:ext cx="9573021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48810" algn="l"/>
              </a:tabLst>
            </a:pPr>
            <a:r>
              <a:rPr sz="2600" b="1" spc="-10" dirty="0">
                <a:latin typeface="Proxima Nova Rg"/>
                <a:cs typeface="Proxima Nova Rg"/>
              </a:rPr>
              <a:t>Donors</a:t>
            </a:r>
            <a:r>
              <a:rPr sz="2600" b="1" dirty="0">
                <a:latin typeface="Proxima Nova Rg"/>
                <a:cs typeface="Proxima Nova Rg"/>
              </a:rPr>
              <a:t>	</a:t>
            </a:r>
            <a:r>
              <a:rPr sz="2600" b="1" spc="-40" dirty="0">
                <a:latin typeface="Proxima Nova Rg"/>
                <a:cs typeface="Proxima Nova Rg"/>
              </a:rPr>
              <a:t>Technical</a:t>
            </a:r>
            <a:r>
              <a:rPr sz="2600" b="1" spc="-65" dirty="0">
                <a:latin typeface="Proxima Nova Rg"/>
                <a:cs typeface="Proxima Nova Rg"/>
              </a:rPr>
              <a:t> </a:t>
            </a:r>
            <a:r>
              <a:rPr sz="2600" b="1" dirty="0">
                <a:latin typeface="Proxima Nova Rg"/>
                <a:cs typeface="Proxima Nova Rg"/>
              </a:rPr>
              <a:t>&amp;</a:t>
            </a:r>
            <a:r>
              <a:rPr sz="2600" b="1" spc="-60" dirty="0">
                <a:latin typeface="Proxima Nova Rg"/>
                <a:cs typeface="Proxima Nova Rg"/>
              </a:rPr>
              <a:t> </a:t>
            </a:r>
            <a:r>
              <a:rPr sz="2600" b="1" spc="-10" dirty="0">
                <a:latin typeface="Proxima Nova Rg"/>
                <a:cs typeface="Proxima Nova Rg"/>
              </a:rPr>
              <a:t>Institutional</a:t>
            </a:r>
            <a:endParaRPr sz="2600" dirty="0">
              <a:latin typeface="Proxima Nova Rg"/>
              <a:cs typeface="Proxima Nova Rg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2586" y="4106239"/>
            <a:ext cx="6568511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10" dirty="0">
                <a:latin typeface="Proxima Nova Rg"/>
                <a:cs typeface="Proxima Nova Rg"/>
              </a:rPr>
              <a:t>Partnerships</a:t>
            </a:r>
            <a:r>
              <a:rPr sz="2600" b="1" spc="-65" dirty="0">
                <a:latin typeface="Proxima Nova Rg"/>
                <a:cs typeface="Proxima Nova Rg"/>
              </a:rPr>
              <a:t> </a:t>
            </a:r>
            <a:r>
              <a:rPr sz="2600" b="1" dirty="0">
                <a:latin typeface="Proxima Nova Rg"/>
                <a:cs typeface="Proxima Nova Rg"/>
              </a:rPr>
              <a:t>with</a:t>
            </a:r>
            <a:r>
              <a:rPr sz="2600" b="1" spc="-65" dirty="0">
                <a:latin typeface="Proxima Nova Rg"/>
                <a:cs typeface="Proxima Nova Rg"/>
              </a:rPr>
              <a:t> </a:t>
            </a:r>
            <a:r>
              <a:rPr sz="2600" b="1" spc="-10" dirty="0">
                <a:latin typeface="Proxima Nova Rg"/>
                <a:cs typeface="Proxima Nova Rg"/>
              </a:rPr>
              <a:t>Industry</a:t>
            </a:r>
            <a:endParaRPr sz="2600" dirty="0">
              <a:latin typeface="Proxima Nova Rg"/>
              <a:cs typeface="Proxima Nova Rg"/>
            </a:endParaRPr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28822C7C-3FFF-11DE-A3FD-125A6F8BEB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66" y="2111937"/>
            <a:ext cx="1282866" cy="675509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49AEBC-2E08-F568-4892-058B5F6B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326" y="2234282"/>
            <a:ext cx="1282866" cy="258577"/>
          </a:xfrm>
          <a:prstGeom prst="rect">
            <a:avLst/>
          </a:prstGeom>
        </p:spPr>
      </p:pic>
      <p:pic>
        <p:nvPicPr>
          <p:cNvPr id="18" name="Graphic 3">
            <a:extLst>
              <a:ext uri="{FF2B5EF4-FFF2-40B4-BE49-F238E27FC236}">
                <a16:creationId xmlns:a16="http://schemas.microsoft.com/office/drawing/2014/main" id="{5D7D6244-967C-641D-2FDA-1149EA75E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5340" y="2234282"/>
            <a:ext cx="1033341" cy="312652"/>
          </a:xfrm>
          <a:prstGeom prst="rect">
            <a:avLst/>
          </a:prstGeom>
        </p:spPr>
      </p:pic>
      <p:pic>
        <p:nvPicPr>
          <p:cNvPr id="19" name="Image 43921239" descr="A green and white logo&#10;&#10;Description automatically generated">
            <a:extLst>
              <a:ext uri="{FF2B5EF4-FFF2-40B4-BE49-F238E27FC236}">
                <a16:creationId xmlns:a16="http://schemas.microsoft.com/office/drawing/2014/main" id="{A5BF0CA2-7DCA-3978-411C-226171D6C1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" b="901"/>
          <a:stretch>
            <a:fillRect/>
          </a:stretch>
        </p:blipFill>
        <p:spPr bwMode="auto">
          <a:xfrm>
            <a:off x="772521" y="2818506"/>
            <a:ext cx="761080" cy="747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Graphic 5">
            <a:extLst>
              <a:ext uri="{FF2B5EF4-FFF2-40B4-BE49-F238E27FC236}">
                <a16:creationId xmlns:a16="http://schemas.microsoft.com/office/drawing/2014/main" id="{C89B4F05-9DB3-A791-E1FE-0363A6179D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85480" y="2972305"/>
            <a:ext cx="484856" cy="399852"/>
          </a:xfrm>
          <a:prstGeom prst="rect">
            <a:avLst/>
          </a:prstGeom>
        </p:spPr>
      </p:pic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84D9608-53FC-6E97-2C33-555C25A319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95" y="3006831"/>
            <a:ext cx="964807" cy="274858"/>
          </a:xfrm>
          <a:prstGeom prst="rect">
            <a:avLst/>
          </a:prstGeom>
        </p:spPr>
      </p:pic>
      <p:pic>
        <p:nvPicPr>
          <p:cNvPr id="22" name="Image 627287082" descr="A logo with text and a rainbow&#10;&#10;Description automatically generated with medium confidence">
            <a:extLst>
              <a:ext uri="{FF2B5EF4-FFF2-40B4-BE49-F238E27FC236}">
                <a16:creationId xmlns:a16="http://schemas.microsoft.com/office/drawing/2014/main" id="{6C07BA47-F100-8D50-F52A-A3A4705116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14" y="2873250"/>
            <a:ext cx="619114" cy="464164"/>
          </a:xfrm>
          <a:prstGeom prst="rect">
            <a:avLst/>
          </a:prstGeom>
        </p:spPr>
      </p:pic>
      <p:pic>
        <p:nvPicPr>
          <p:cNvPr id="23" name="Picture 22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36DC3ABF-75E5-65E6-B42B-24394F407F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7440" y="3040283"/>
            <a:ext cx="959245" cy="171294"/>
          </a:xfrm>
          <a:prstGeom prst="rect">
            <a:avLst/>
          </a:prstGeom>
        </p:spPr>
      </p:pic>
      <p:pic>
        <p:nvPicPr>
          <p:cNvPr id="24" name="Picture 23" descr="A picture containing text, bottle, sign&#10;&#10;Description automatically generated">
            <a:extLst>
              <a:ext uri="{FF2B5EF4-FFF2-40B4-BE49-F238E27FC236}">
                <a16:creationId xmlns:a16="http://schemas.microsoft.com/office/drawing/2014/main" id="{62228AE7-C8FB-25BF-0FAB-44596DC500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02" y="2252301"/>
            <a:ext cx="998535" cy="243761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F5FE331-68B9-6BC5-EFC6-4470F43DFC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64" y="2181727"/>
            <a:ext cx="735695" cy="278951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E769874D-C320-3996-6EBB-A433341ABC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2630" y="2671053"/>
            <a:ext cx="998534" cy="532551"/>
          </a:xfrm>
          <a:prstGeom prst="rect">
            <a:avLst/>
          </a:prstGeom>
        </p:spPr>
      </p:pic>
      <p:pic>
        <p:nvPicPr>
          <p:cNvPr id="27" name="Picture 26" descr="Logo&#10;&#10;Description automatically generated with low confidence">
            <a:extLst>
              <a:ext uri="{FF2B5EF4-FFF2-40B4-BE49-F238E27FC236}">
                <a16:creationId xmlns:a16="http://schemas.microsoft.com/office/drawing/2014/main" id="{BDCC0E00-646C-48D1-6E2B-7011836B01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765" y="2064762"/>
            <a:ext cx="896452" cy="504082"/>
          </a:xfrm>
          <a:prstGeom prst="rect">
            <a:avLst/>
          </a:prstGeom>
        </p:spPr>
      </p:pic>
      <p:pic>
        <p:nvPicPr>
          <p:cNvPr id="28" name="Graphic 13">
            <a:extLst>
              <a:ext uri="{FF2B5EF4-FFF2-40B4-BE49-F238E27FC236}">
                <a16:creationId xmlns:a16="http://schemas.microsoft.com/office/drawing/2014/main" id="{FFE6213F-E896-129D-C2DD-AE96F8E17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8005" y="2769646"/>
            <a:ext cx="998534" cy="302120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67AED6-903F-1AE2-7F62-77CDBA03700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524" y="2159565"/>
            <a:ext cx="1282217" cy="429232"/>
          </a:xfrm>
          <a:prstGeom prst="rect">
            <a:avLst/>
          </a:prstGeom>
        </p:spPr>
      </p:pic>
      <p:pic>
        <p:nvPicPr>
          <p:cNvPr id="30" name="Picture 29" descr="A black background with green and grey text&#10;&#10;Description automatically generated">
            <a:extLst>
              <a:ext uri="{FF2B5EF4-FFF2-40B4-BE49-F238E27FC236}">
                <a16:creationId xmlns:a16="http://schemas.microsoft.com/office/drawing/2014/main" id="{B1DE65C4-80F5-060C-F4B1-4AF3B448BA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50298" y="2737830"/>
            <a:ext cx="998534" cy="451717"/>
          </a:xfrm>
          <a:prstGeom prst="rect">
            <a:avLst/>
          </a:prstGeom>
        </p:spPr>
      </p:pic>
      <p:pic>
        <p:nvPicPr>
          <p:cNvPr id="31" name="object 8">
            <a:extLst>
              <a:ext uri="{FF2B5EF4-FFF2-40B4-BE49-F238E27FC236}">
                <a16:creationId xmlns:a16="http://schemas.microsoft.com/office/drawing/2014/main" id="{D650A257-B379-BDBE-354D-0DAA76FBC644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475488" y="2698530"/>
            <a:ext cx="605146" cy="56224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67B7573-B5A5-8067-89DE-CB5EB6ECCEC4}"/>
              </a:ext>
            </a:extLst>
          </p:cNvPr>
          <p:cNvGrpSpPr/>
          <p:nvPr/>
        </p:nvGrpSpPr>
        <p:grpSpPr>
          <a:xfrm>
            <a:off x="8789060" y="3336164"/>
            <a:ext cx="1133907" cy="401485"/>
            <a:chOff x="9428470" y="3580495"/>
            <a:chExt cx="1133907" cy="401485"/>
          </a:xfrm>
        </p:grpSpPr>
        <p:pic>
          <p:nvPicPr>
            <p:cNvPr id="57" name="object 2">
              <a:extLst>
                <a:ext uri="{FF2B5EF4-FFF2-40B4-BE49-F238E27FC236}">
                  <a16:creationId xmlns:a16="http://schemas.microsoft.com/office/drawing/2014/main" id="{47186491-2B29-C443-EE97-5318D3F36AC3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48925" y="3692374"/>
              <a:ext cx="713452" cy="177770"/>
            </a:xfrm>
            <a:prstGeom prst="rect">
              <a:avLst/>
            </a:prstGeom>
          </p:spPr>
        </p:pic>
        <p:grpSp>
          <p:nvGrpSpPr>
            <p:cNvPr id="58" name="object 3">
              <a:extLst>
                <a:ext uri="{FF2B5EF4-FFF2-40B4-BE49-F238E27FC236}">
                  <a16:creationId xmlns:a16="http://schemas.microsoft.com/office/drawing/2014/main" id="{4BCA7D7B-7775-244C-5B5C-98AB44642A68}"/>
                </a:ext>
              </a:extLst>
            </p:cNvPr>
            <p:cNvGrpSpPr/>
            <p:nvPr/>
          </p:nvGrpSpPr>
          <p:grpSpPr>
            <a:xfrm>
              <a:off x="9428470" y="3580495"/>
              <a:ext cx="376505" cy="401485"/>
              <a:chOff x="685801" y="3134549"/>
              <a:chExt cx="376505" cy="401485"/>
            </a:xfrm>
          </p:grpSpPr>
          <p:pic>
            <p:nvPicPr>
              <p:cNvPr id="59" name="object 4">
                <a:extLst>
                  <a:ext uri="{FF2B5EF4-FFF2-40B4-BE49-F238E27FC236}">
                    <a16:creationId xmlns:a16="http://schemas.microsoft.com/office/drawing/2014/main" id="{920DC944-E963-685D-7261-B9BE587510BD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685801" y="3211706"/>
                <a:ext cx="292835" cy="292799"/>
              </a:xfrm>
              <a:prstGeom prst="rect">
                <a:avLst/>
              </a:prstGeom>
            </p:spPr>
          </p:pic>
          <p:pic>
            <p:nvPicPr>
              <p:cNvPr id="60" name="object 5">
                <a:extLst>
                  <a:ext uri="{FF2B5EF4-FFF2-40B4-BE49-F238E27FC236}">
                    <a16:creationId xmlns:a16="http://schemas.microsoft.com/office/drawing/2014/main" id="{1044D430-DA1A-63F8-8DD9-F83645209480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712825" y="3134549"/>
                <a:ext cx="349481" cy="401485"/>
              </a:xfrm>
              <a:prstGeom prst="rect">
                <a:avLst/>
              </a:prstGeom>
            </p:spPr>
          </p:pic>
        </p:grpSp>
      </p:grpSp>
      <p:pic>
        <p:nvPicPr>
          <p:cNvPr id="33" name="Image 356623262" descr="A logo with a green and blue design&#10;&#10;Description automatically generated">
            <a:extLst>
              <a:ext uri="{FF2B5EF4-FFF2-40B4-BE49-F238E27FC236}">
                <a16:creationId xmlns:a16="http://schemas.microsoft.com/office/drawing/2014/main" id="{E1CE4005-2336-7F37-15E0-2945A7E42B6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49" y="3345539"/>
            <a:ext cx="605146" cy="355872"/>
          </a:xfrm>
          <a:prstGeom prst="rect">
            <a:avLst/>
          </a:prstGeom>
        </p:spPr>
      </p:pic>
      <p:pic>
        <p:nvPicPr>
          <p:cNvPr id="34" name="Image 1409057513" descr="A logo with a green and blue ball&#10;&#10;Description automatically generated">
            <a:extLst>
              <a:ext uri="{FF2B5EF4-FFF2-40B4-BE49-F238E27FC236}">
                <a16:creationId xmlns:a16="http://schemas.microsoft.com/office/drawing/2014/main" id="{FD87DC6D-FCFA-9179-79BC-DA8AD2BF961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33" y="3355523"/>
            <a:ext cx="673173" cy="352048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065DB1CE-E1DF-33F4-A044-FB83B218C3C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38" y="4821011"/>
            <a:ext cx="1232148" cy="249318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A01AF96F-4792-05D0-3424-C2927E84111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13" y="4735607"/>
            <a:ext cx="812411" cy="456982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DD835BDB-3D2E-862D-9678-5E175A42618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13" y="4841461"/>
            <a:ext cx="831191" cy="205850"/>
          </a:xfrm>
          <a:prstGeom prst="rect">
            <a:avLst/>
          </a:prstGeom>
        </p:spPr>
      </p:pic>
      <p:pic>
        <p:nvPicPr>
          <p:cNvPr id="39" name="Picture 38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2DDD17A7-E6E0-3201-8835-102B9BD4C0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2921" y="4878451"/>
            <a:ext cx="959245" cy="171294"/>
          </a:xfrm>
          <a:prstGeom prst="rect">
            <a:avLst/>
          </a:prstGeom>
        </p:spPr>
      </p:pic>
      <p:pic>
        <p:nvPicPr>
          <p:cNvPr id="40" name="Picture 39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1C6E1660-C45D-8DA2-3FE4-389F0C114B2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07" y="4817433"/>
            <a:ext cx="1047593" cy="252896"/>
          </a:xfrm>
          <a:prstGeom prst="rect">
            <a:avLst/>
          </a:prstGeom>
        </p:spPr>
      </p:pic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B5A105-8B74-22FC-636E-A64E746B9DDA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8895" y="4832202"/>
            <a:ext cx="1385448" cy="312463"/>
          </a:xfrm>
          <a:prstGeom prst="rect">
            <a:avLst/>
          </a:prstGeom>
        </p:spPr>
      </p:pic>
      <p:pic>
        <p:nvPicPr>
          <p:cNvPr id="42" name="Picture 41" descr="A picture containing logo&#10;&#10;Description automatically generated">
            <a:extLst>
              <a:ext uri="{FF2B5EF4-FFF2-40B4-BE49-F238E27FC236}">
                <a16:creationId xmlns:a16="http://schemas.microsoft.com/office/drawing/2014/main" id="{980C016A-544F-A2B7-CBA9-BAA41F97E4FE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5190" y="4648200"/>
            <a:ext cx="1022008" cy="649543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F9F1D87-D6CE-CDB1-3188-D40E52C24CA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94830" y="5450876"/>
            <a:ext cx="967466" cy="160483"/>
          </a:xfrm>
          <a:prstGeom prst="rect">
            <a:avLst/>
          </a:prstGeom>
        </p:spPr>
      </p:pic>
      <p:pic>
        <p:nvPicPr>
          <p:cNvPr id="44" name="Picture 43" descr="Logo, company name&#10;&#10;Description automatically generated">
            <a:extLst>
              <a:ext uri="{FF2B5EF4-FFF2-40B4-BE49-F238E27FC236}">
                <a16:creationId xmlns:a16="http://schemas.microsoft.com/office/drawing/2014/main" id="{D47F55EA-10E1-9B2B-F807-A75851380161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111" b="34888"/>
          <a:stretch/>
        </p:blipFill>
        <p:spPr>
          <a:xfrm>
            <a:off x="8605981" y="5418955"/>
            <a:ext cx="958242" cy="297068"/>
          </a:xfrm>
          <a:prstGeom prst="rect">
            <a:avLst/>
          </a:prstGeom>
        </p:spPr>
      </p:pic>
      <p:pic>
        <p:nvPicPr>
          <p:cNvPr id="45" name="Picture 44" descr="A blue infinity symbol on a black background&#10;&#10;Description automatically generated">
            <a:extLst>
              <a:ext uri="{FF2B5EF4-FFF2-40B4-BE49-F238E27FC236}">
                <a16:creationId xmlns:a16="http://schemas.microsoft.com/office/drawing/2014/main" id="{79250BDD-645C-6FCC-9EEE-E49C6F28CE2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80727" y="5471469"/>
            <a:ext cx="942975" cy="268219"/>
          </a:xfrm>
          <a:prstGeom prst="rect">
            <a:avLst/>
          </a:prstGeom>
        </p:spPr>
      </p:pic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005BE158-E4DB-C770-8B94-766C773F5F59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22" y="5142595"/>
            <a:ext cx="868861" cy="868861"/>
          </a:xfrm>
          <a:prstGeom prst="rect">
            <a:avLst/>
          </a:prstGeom>
        </p:spPr>
      </p:pic>
      <p:pic>
        <p:nvPicPr>
          <p:cNvPr id="47" name="Graphic 36">
            <a:extLst>
              <a:ext uri="{FF2B5EF4-FFF2-40B4-BE49-F238E27FC236}">
                <a16:creationId xmlns:a16="http://schemas.microsoft.com/office/drawing/2014/main" id="{6A0EA38B-DDD1-21A5-9EA0-CEB3FF49074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104960" y="5452820"/>
            <a:ext cx="457610" cy="173337"/>
          </a:xfrm>
          <a:prstGeom prst="rect">
            <a:avLst/>
          </a:prstGeom>
        </p:spPr>
      </p:pic>
      <p:pic>
        <p:nvPicPr>
          <p:cNvPr id="48" name="Graphic 37">
            <a:extLst>
              <a:ext uri="{FF2B5EF4-FFF2-40B4-BE49-F238E27FC236}">
                <a16:creationId xmlns:a16="http://schemas.microsoft.com/office/drawing/2014/main" id="{265FE78A-134B-B11A-2CFF-CB0CA43A9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2772" y="5319940"/>
            <a:ext cx="493132" cy="406677"/>
          </a:xfrm>
          <a:prstGeom prst="rect">
            <a:avLst/>
          </a:prstGeom>
        </p:spPr>
      </p:pic>
      <p:pic>
        <p:nvPicPr>
          <p:cNvPr id="49" name="Picture 48" descr="Logo, company name&#10;&#10;Description automatically generated">
            <a:extLst>
              <a:ext uri="{FF2B5EF4-FFF2-40B4-BE49-F238E27FC236}">
                <a16:creationId xmlns:a16="http://schemas.microsoft.com/office/drawing/2014/main" id="{66EFD784-3B8C-0394-1863-C013D19B342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41" y="5370710"/>
            <a:ext cx="708666" cy="4111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EF68CA1-8FEE-8B85-48F7-0A7930C484C0}"/>
              </a:ext>
            </a:extLst>
          </p:cNvPr>
          <p:cNvPicPr>
            <a:picLocks noChangeAspect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3561" y="5424014"/>
            <a:ext cx="1087894" cy="2021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8B5BE45-2764-7DDA-0511-A66AE86F03AF}"/>
              </a:ext>
            </a:extLst>
          </p:cNvPr>
          <p:cNvGrpSpPr/>
          <p:nvPr/>
        </p:nvGrpSpPr>
        <p:grpSpPr>
          <a:xfrm>
            <a:off x="2986012" y="5699098"/>
            <a:ext cx="6282773" cy="701702"/>
            <a:chOff x="2872848" y="5555042"/>
            <a:chExt cx="6282773" cy="701702"/>
          </a:xfrm>
        </p:grpSpPr>
        <p:pic>
          <p:nvPicPr>
            <p:cNvPr id="52" name="Picture 51" descr="Logo, company name&#10;&#10;Description automatically generated">
              <a:extLst>
                <a:ext uri="{FF2B5EF4-FFF2-40B4-BE49-F238E27FC236}">
                  <a16:creationId xmlns:a16="http://schemas.microsoft.com/office/drawing/2014/main" id="{A01FBFD1-FF21-48F5-8A9C-CEDD0DB75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5301" y="5611904"/>
              <a:ext cx="1040320" cy="64484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B06F524-2113-15ED-3483-13B17B48A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88685" y="5686826"/>
              <a:ext cx="672055" cy="337482"/>
            </a:xfrm>
            <a:prstGeom prst="rect">
              <a:avLst/>
            </a:prstGeom>
          </p:spPr>
        </p:pic>
        <p:pic>
          <p:nvPicPr>
            <p:cNvPr id="54" name="Picture 53" descr="Logo, company name&#10;&#10;Description automatically generated">
              <a:extLst>
                <a:ext uri="{FF2B5EF4-FFF2-40B4-BE49-F238E27FC236}">
                  <a16:creationId xmlns:a16="http://schemas.microsoft.com/office/drawing/2014/main" id="{F2F97C13-7056-5670-D386-B86F18610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31176" y="5647147"/>
              <a:ext cx="993982" cy="559115"/>
            </a:xfrm>
            <a:prstGeom prst="rect">
              <a:avLst/>
            </a:prstGeom>
          </p:spPr>
        </p:pic>
        <p:pic>
          <p:nvPicPr>
            <p:cNvPr id="55" name="Content Placeholder 2" descr="A blue text on a white background&#10;&#10;Description automatically generated">
              <a:extLst>
                <a:ext uri="{FF2B5EF4-FFF2-40B4-BE49-F238E27FC236}">
                  <a16:creationId xmlns:a16="http://schemas.microsoft.com/office/drawing/2014/main" id="{81867269-F2A1-FA83-7039-DEEAADA02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4233723" y="5792550"/>
              <a:ext cx="1218166" cy="283217"/>
            </a:xfrm>
            <a:prstGeom prst="rect">
              <a:avLst/>
            </a:prstGeom>
          </p:spPr>
        </p:pic>
        <p:pic>
          <p:nvPicPr>
            <p:cNvPr id="56" name="Picture 55" descr="Convex establishes European subsidiary, A- rating secured from S&amp;P -  Reinsurance News">
              <a:extLst>
                <a:ext uri="{FF2B5EF4-FFF2-40B4-BE49-F238E27FC236}">
                  <a16:creationId xmlns:a16="http://schemas.microsoft.com/office/drawing/2014/main" id="{6330D3C0-D7BD-8368-401A-13775D3A7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848" y="5555042"/>
              <a:ext cx="877222" cy="533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93D86571-6AE0-01FE-3C7E-1870BE8E0E3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4785046" y="4828598"/>
            <a:ext cx="671680" cy="214243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E48A741-A089-BD10-745D-C80CF2B69540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150" y="3396322"/>
            <a:ext cx="991354" cy="27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1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88835" y="39606"/>
            <a:ext cx="5498592" cy="67848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16500" y="3098800"/>
            <a:ext cx="5981700" cy="1613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H" sz="2600" spc="-10">
                <a:solidFill>
                  <a:srgbClr val="00A0A4"/>
                </a:solidFill>
                <a:latin typeface="Proxima Nova Lt" panose="02000506030000020004" pitchFamily="2" charset="77"/>
              </a:rPr>
              <a:t>Building </a:t>
            </a:r>
            <a:r>
              <a:rPr lang="fr-CH" sz="2600" spc="-10" err="1">
                <a:solidFill>
                  <a:srgbClr val="00A0A4"/>
                </a:solidFill>
                <a:latin typeface="Proxima Nova Lt" panose="02000506030000020004" pitchFamily="2" charset="77"/>
              </a:rPr>
              <a:t>financial</a:t>
            </a:r>
            <a:r>
              <a:rPr lang="fr-CH" sz="2600" spc="-10">
                <a:solidFill>
                  <a:srgbClr val="00A0A4"/>
                </a:solidFill>
                <a:latin typeface="Proxima Nova Lt" panose="02000506030000020004" pitchFamily="2" charset="77"/>
              </a:rPr>
              <a:t> </a:t>
            </a:r>
            <a:r>
              <a:rPr lang="fr-CH" sz="2600" spc="-10" err="1">
                <a:solidFill>
                  <a:srgbClr val="00A0A4"/>
                </a:solidFill>
                <a:latin typeface="Proxima Nova Lt" panose="02000506030000020004" pitchFamily="2" charset="77"/>
              </a:rPr>
              <a:t>resilience</a:t>
            </a:r>
            <a:r>
              <a:rPr lang="fr-CH" sz="2600" spc="-10">
                <a:solidFill>
                  <a:srgbClr val="00A0A4"/>
                </a:solidFill>
                <a:latin typeface="Proxima Nova Lt" panose="02000506030000020004" pitchFamily="2" charset="77"/>
              </a:rPr>
              <a:t> to </a:t>
            </a:r>
            <a:r>
              <a:rPr lang="fr-CH" sz="2600" spc="-10" err="1">
                <a:solidFill>
                  <a:srgbClr val="00A0A4"/>
                </a:solidFill>
                <a:latin typeface="Proxima Nova Lt" panose="02000506030000020004" pitchFamily="2" charset="77"/>
              </a:rPr>
              <a:t>incentivise</a:t>
            </a:r>
            <a:r>
              <a:rPr lang="fr-CH" sz="2600" spc="-10">
                <a:solidFill>
                  <a:srgbClr val="00A0A4"/>
                </a:solidFill>
                <a:latin typeface="Proxima Nova Lt" panose="02000506030000020004" pitchFamily="2" charset="77"/>
              </a:rPr>
              <a:t> and </a:t>
            </a:r>
            <a:r>
              <a:rPr lang="fr-CH" sz="2600" spc="-10" err="1">
                <a:solidFill>
                  <a:srgbClr val="00A0A4"/>
                </a:solidFill>
                <a:latin typeface="Proxima Nova Lt" panose="02000506030000020004" pitchFamily="2" charset="77"/>
              </a:rPr>
              <a:t>safeguard</a:t>
            </a:r>
            <a:r>
              <a:rPr lang="fr-CH" sz="2600" spc="-10">
                <a:solidFill>
                  <a:srgbClr val="00A0A4"/>
                </a:solidFill>
                <a:latin typeface="Proxima Nova Lt" panose="02000506030000020004" pitchFamily="2" charset="77"/>
              </a:rPr>
              <a:t> </a:t>
            </a:r>
            <a:r>
              <a:rPr lang="fr-CH" sz="2600" spc="-10" err="1">
                <a:solidFill>
                  <a:srgbClr val="00A0A4"/>
                </a:solidFill>
                <a:latin typeface="Proxima Nova Lt" panose="02000506030000020004" pitchFamily="2" charset="77"/>
              </a:rPr>
              <a:t>development</a:t>
            </a:r>
            <a:r>
              <a:rPr lang="fr-CH" sz="2600" spc="-10">
                <a:solidFill>
                  <a:srgbClr val="00A0A4"/>
                </a:solidFill>
                <a:latin typeface="Proxima Nova Lt" panose="02000506030000020004" pitchFamily="2" charset="77"/>
              </a:rPr>
              <a:t> </a:t>
            </a:r>
            <a:br>
              <a:rPr lang="fr-CH" sz="2600" spc="-10">
                <a:solidFill>
                  <a:srgbClr val="000000"/>
                </a:solidFill>
              </a:rPr>
            </a:br>
            <a:br>
              <a:rPr lang="fr-CH" sz="2600" spc="-10">
                <a:solidFill>
                  <a:srgbClr val="000000"/>
                </a:solidFill>
              </a:rPr>
            </a:br>
            <a:r>
              <a:rPr lang="fr-CH" sz="2600" b="0" spc="-10" err="1">
                <a:solidFill>
                  <a:srgbClr val="00A0A4"/>
                </a:solidFill>
              </a:rPr>
              <a:t>irff.undp.org</a:t>
            </a:r>
            <a:r>
              <a:rPr lang="fr-CH" sz="2600" b="0" spc="-10">
                <a:solidFill>
                  <a:srgbClr val="00A0A4"/>
                </a:solidFill>
              </a:rPr>
              <a:t> </a:t>
            </a:r>
            <a:endParaRPr sz="2600" b="0">
              <a:solidFill>
                <a:srgbClr val="00A0A4"/>
              </a:solidFill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48800" y="279887"/>
            <a:ext cx="2514178" cy="1718021"/>
          </a:xfrm>
          <a:prstGeom prst="rect">
            <a:avLst/>
          </a:prstGeom>
        </p:spPr>
      </p:pic>
      <p:pic>
        <p:nvPicPr>
          <p:cNvPr id="7" name="Picture 6" descr="A circular logo with a colorful pattern&#10;&#10;Description automatically generated with medium confidence">
            <a:extLst>
              <a:ext uri="{FF2B5EF4-FFF2-40B4-BE49-F238E27FC236}">
                <a16:creationId xmlns:a16="http://schemas.microsoft.com/office/drawing/2014/main" id="{F2216E43-042B-8071-4B4A-C098F8225F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5" y="1299668"/>
            <a:ext cx="3860800" cy="381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DD449C75FED428D357D36A76FEB0F" ma:contentTypeVersion="23" ma:contentTypeDescription="Create a new document." ma:contentTypeScope="" ma:versionID="890906aedd818f01977147cfdb5764a0">
  <xsd:schema xmlns:xsd="http://www.w3.org/2001/XMLSchema" xmlns:xs="http://www.w3.org/2001/XMLSchema" xmlns:p="http://schemas.microsoft.com/office/2006/metadata/properties" xmlns:ns2="0352095f-8c4c-4c7c-ba28-a258e5c633d2" xmlns:ns3="a09cf9d2-8fff-40d5-9f46-86e616ba60ca" targetNamespace="http://schemas.microsoft.com/office/2006/metadata/properties" ma:root="true" ma:fieldsID="02719d79064fa3996208dade64c059c5" ns2:_="" ns3:_="">
    <xsd:import namespace="0352095f-8c4c-4c7c-ba28-a258e5c633d2"/>
    <xsd:import namespace="a09cf9d2-8fff-40d5-9f46-86e616ba60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FinalVersion_x002d_Tosubmit" minOccurs="0"/>
                <xsd:element ref="ns2:MediaServiceLocation" minOccurs="0"/>
                <xsd:element ref="ns2:MediaServiceObjectDetectorVersions" minOccurs="0"/>
                <xsd:element ref="ns2:Region" minOccurs="0"/>
                <xsd:element ref="ns2:MediaServiceSearchProperties" minOccurs="0"/>
                <xsd:element ref="ns2:Com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2095f-8c4c-4c7c-ba28-a258e5c633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inalVersion_x002d_Tosubmit" ma:index="23" nillable="true" ma:displayName="Final Version - To submit " ma:format="Dropdown" ma:internalName="FinalVersion_x002d_Tosubmit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Region" ma:index="26" nillable="true" ma:displayName="Team" ma:format="Dropdown" ma:internalName="Reg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gagement"/>
                    <xsd:enumeration value="Leadership"/>
                    <xsd:enumeration value="Regional &amp; Techncial"/>
                    <xsd:enumeration value="Coordination &amp; Ops"/>
                  </xsd:restriction>
                </xsd:simpleType>
              </xsd:element>
            </xsd:sequence>
          </xsd:extension>
        </xsd:complexContent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ment" ma:index="28" nillable="true" ma:displayName="Comment" ma:format="Dropdown" ma:internalName="Commen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9cf9d2-8fff-40d5-9f46-86e616ba60c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d6afa2b-3fc3-4a89-b52c-faaeba121575}" ma:internalName="TaxCatchAll" ma:showField="CatchAllData" ma:web="a09cf9d2-8fff-40d5-9f46-86e616ba60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nalVersion_x002d_Tosubmit xmlns="0352095f-8c4c-4c7c-ba28-a258e5c633d2" xsi:nil="true"/>
    <TaxCatchAll xmlns="a09cf9d2-8fff-40d5-9f46-86e616ba60ca" xsi:nil="true"/>
    <Region xmlns="0352095f-8c4c-4c7c-ba28-a258e5c633d2" xsi:nil="true"/>
    <lcf76f155ced4ddcb4097134ff3c332f xmlns="0352095f-8c4c-4c7c-ba28-a258e5c633d2">
      <Terms xmlns="http://schemas.microsoft.com/office/infopath/2007/PartnerControls"/>
    </lcf76f155ced4ddcb4097134ff3c332f>
    <Comment xmlns="0352095f-8c4c-4c7c-ba28-a258e5c633d2" xsi:nil="true"/>
  </documentManagement>
</p:properties>
</file>

<file path=customXml/itemProps1.xml><?xml version="1.0" encoding="utf-8"?>
<ds:datastoreItem xmlns:ds="http://schemas.openxmlformats.org/officeDocument/2006/customXml" ds:itemID="{930FD6F3-4203-4A88-9D7F-7F5F9A25A3D1}">
  <ds:schemaRefs>
    <ds:schemaRef ds:uri="0352095f-8c4c-4c7c-ba28-a258e5c633d2"/>
    <ds:schemaRef ds:uri="a09cf9d2-8fff-40d5-9f46-86e616ba60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FB6FA8F-4E3E-422D-B19D-FADB2D4990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0C9BC2-EAF6-47EF-9781-4BD4A62C89AE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a09cf9d2-8fff-40d5-9f46-86e616ba60ca"/>
    <ds:schemaRef ds:uri="http://schemas.microsoft.com/office/infopath/2007/PartnerControls"/>
    <ds:schemaRef ds:uri="http://schemas.openxmlformats.org/package/2006/metadata/core-properties"/>
    <ds:schemaRef ds:uri="0352095f-8c4c-4c7c-ba28-a258e5c633d2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2136</TotalTime>
  <Words>530</Words>
  <Application>Microsoft Office PowerPoint</Application>
  <PresentationFormat>Widescreen</PresentationFormat>
  <Paragraphs>97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Arial</vt:lpstr>
      <vt:lpstr>Calibri</vt:lpstr>
      <vt:lpstr>Proxima Nova Lt</vt:lpstr>
      <vt:lpstr>Proxima Nova Medium</vt:lpstr>
      <vt:lpstr>Proxima Nova Rg</vt:lpstr>
      <vt:lpstr>Times New Roman</vt:lpstr>
      <vt:lpstr>Office Theme</vt:lpstr>
      <vt:lpstr>Building Financial Resilience to Safeguard and Incentivize Development</vt:lpstr>
      <vt:lpstr>Rising risks...</vt:lpstr>
      <vt:lpstr>PowerPoint Presentation</vt:lpstr>
      <vt:lpstr>Working with the insurance industry and government to deliver the financial protection needed right now, and the long-term financial management of risks.</vt:lpstr>
      <vt:lpstr>PowerPoint Presentation</vt:lpstr>
      <vt:lpstr>34 Programme Countries</vt:lpstr>
      <vt:lpstr>IRFF’s Partners &amp; Ecosystem</vt:lpstr>
      <vt:lpstr>Building financial resilience to incentivise and safeguard development   irff.undp.org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Financial Resilience to Safeguard and Incentivize Development</dc:title>
  <dc:creator>Diana Almoro</dc:creator>
  <cp:lastModifiedBy>Linet Odera</cp:lastModifiedBy>
  <cp:revision>3</cp:revision>
  <dcterms:created xsi:type="dcterms:W3CDTF">2024-06-23T16:57:41Z</dcterms:created>
  <dcterms:modified xsi:type="dcterms:W3CDTF">2024-10-14T06:17:18Z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2024-06-23T00:00:00Z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2024-06-23T00:00:00Z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0x010100DDDDD449C75FED428D357D36A76FEB0F</vt:lpwstr>
  </property>
  <property fmtid="{D5CDD505-2E9C-101B-9397-08002B2CF9AE}" pid="7" name="MediaServiceImageTags">
    <vt:lpwstr/>
  </property>
</Properties>
</file>