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2.xml" ContentType="application/vnd.openxmlformats-officedocument.themeOverride+xml"/>
  <Override PartName="/ppt/tags/tag8.xml" ContentType="application/vnd.openxmlformats-officedocument.presentationml.tags+xml"/>
  <Override PartName="/ppt/theme/themeOverride3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4.xml" ContentType="application/vnd.openxmlformats-officedocument.themeOverride+xml"/>
  <Override PartName="/ppt/tags/tag14.xml" ContentType="application/vnd.openxmlformats-officedocument.presentationml.tags+xml"/>
  <Override PartName="/ppt/theme/themeOverride5.xml" ContentType="application/vnd.openxmlformats-officedocument.themeOverride+xml"/>
  <Override PartName="/ppt/tags/tag15.xml" ContentType="application/vnd.openxmlformats-officedocument.presentationml.tags+xml"/>
  <Override PartName="/ppt/theme/themeOverride6.xml" ContentType="application/vnd.openxmlformats-officedocument.themeOverride+xml"/>
  <Override PartName="/ppt/tags/tag16.xml" ContentType="application/vnd.openxmlformats-officedocument.presentationml.tags+xml"/>
  <Override PartName="/ppt/theme/themeOverride7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8.xml" ContentType="application/vnd.openxmlformats-officedocument.themeOverride+xml"/>
  <Override PartName="/ppt/tags/tag21.xml" ContentType="application/vnd.openxmlformats-officedocument.presentationml.tags+xml"/>
  <Override PartName="/ppt/theme/themeOverride9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3" r:id="rId2"/>
  </p:sldMasterIdLst>
  <p:notesMasterIdLst>
    <p:notesMasterId r:id="rId25"/>
  </p:notesMasterIdLst>
  <p:sldIdLst>
    <p:sldId id="516" r:id="rId3"/>
    <p:sldId id="276" r:id="rId4"/>
    <p:sldId id="592" r:id="rId5"/>
    <p:sldId id="593" r:id="rId6"/>
    <p:sldId id="594" r:id="rId7"/>
    <p:sldId id="609" r:id="rId8"/>
    <p:sldId id="610" r:id="rId9"/>
    <p:sldId id="613" r:id="rId10"/>
    <p:sldId id="596" r:id="rId11"/>
    <p:sldId id="612" r:id="rId12"/>
    <p:sldId id="597" r:id="rId13"/>
    <p:sldId id="571" r:id="rId14"/>
    <p:sldId id="600" r:id="rId15"/>
    <p:sldId id="601" r:id="rId16"/>
    <p:sldId id="602" r:id="rId17"/>
    <p:sldId id="603" r:id="rId18"/>
    <p:sldId id="604" r:id="rId19"/>
    <p:sldId id="616" r:id="rId20"/>
    <p:sldId id="605" r:id="rId21"/>
    <p:sldId id="607" r:id="rId22"/>
    <p:sldId id="606" r:id="rId23"/>
    <p:sldId id="608" r:id="rId24"/>
  </p:sldIdLst>
  <p:sldSz cx="12192000" cy="6858000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UMAR BA" initials="OB" lastIdx="0" clrIdx="0">
    <p:extLst>
      <p:ext uri="{19B8F6BF-5375-455C-9EA6-DF929625EA0E}">
        <p15:presenceInfo xmlns:p15="http://schemas.microsoft.com/office/powerpoint/2012/main" userId="OUMAR 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B564BE-0E86-429C-AD0C-3E8BC39F64F9}" v="4" dt="2024-10-09T20:42:45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FBDDC-3C7D-4070-80D2-94DA7211B2CD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938E8A2-B0EB-4A51-AFAF-31B05A20C08D}">
      <dgm:prSet custT="1"/>
      <dgm:spPr/>
      <dgm:t>
        <a:bodyPr/>
        <a:lstStyle/>
        <a:p>
          <a:pPr rtl="0"/>
          <a:r>
            <a:rPr lang="fr-FR" sz="1700" b="1" i="0" baseline="0" dirty="0"/>
            <a:t>Introduction</a:t>
          </a:r>
          <a:r>
            <a:rPr lang="fr-FR" sz="1700" b="1" dirty="0">
              <a:latin typeface="Calibri"/>
            </a:rPr>
            <a:t>: </a:t>
          </a:r>
          <a:r>
            <a:rPr lang="en-US" sz="1700" b="1" dirty="0">
              <a:solidFill>
                <a:schemeClr val="bg1"/>
              </a:solidFill>
              <a:latin typeface="Calibri"/>
            </a:rPr>
            <a:t>African Insurance Landscape</a:t>
          </a:r>
          <a:endParaRPr lang="fr-FR" sz="1700" b="1" dirty="0">
            <a:solidFill>
              <a:schemeClr val="bg1"/>
            </a:solidFill>
            <a:latin typeface="Calibri"/>
          </a:endParaRPr>
        </a:p>
      </dgm:t>
    </dgm:pt>
    <dgm:pt modelId="{A4923840-85CD-4088-8553-6C7475DC5E3A}" type="parTrans" cxnId="{8D0DEA88-5C12-4D0A-90DE-BF7B0459D25B}">
      <dgm:prSet/>
      <dgm:spPr/>
      <dgm:t>
        <a:bodyPr/>
        <a:lstStyle/>
        <a:p>
          <a:endParaRPr lang="en-US"/>
        </a:p>
      </dgm:t>
    </dgm:pt>
    <dgm:pt modelId="{C1832528-B110-4E3C-9D7B-7BD1707DE9D1}" type="sibTrans" cxnId="{8D0DEA88-5C12-4D0A-90DE-BF7B0459D25B}">
      <dgm:prSet/>
      <dgm:spPr/>
      <dgm:t>
        <a:bodyPr/>
        <a:lstStyle/>
        <a:p>
          <a:endParaRPr lang="en-US"/>
        </a:p>
      </dgm:t>
    </dgm:pt>
    <dgm:pt modelId="{BBE170F4-3E43-47F6-8A63-6BD6D0494C90}">
      <dgm:prSet custT="1"/>
      <dgm:spPr/>
      <dgm:t>
        <a:bodyPr/>
        <a:lstStyle/>
        <a:p>
          <a:r>
            <a:rPr lang="fr-FR" sz="1700" b="1" i="0" dirty="0"/>
            <a:t>Definition of Harmonization, Benefits and Overview of the Research Question</a:t>
          </a:r>
          <a:endParaRPr lang="en-US" sz="1700" dirty="0"/>
        </a:p>
      </dgm:t>
    </dgm:pt>
    <dgm:pt modelId="{B8A48F1C-C524-4A87-9160-7B7781313D3F}" type="parTrans" cxnId="{10861E53-A85F-4E6E-B74A-7BC5A727B520}">
      <dgm:prSet/>
      <dgm:spPr/>
      <dgm:t>
        <a:bodyPr/>
        <a:lstStyle/>
        <a:p>
          <a:endParaRPr lang="en-US"/>
        </a:p>
      </dgm:t>
    </dgm:pt>
    <dgm:pt modelId="{52418CA3-3786-4CB7-81B2-6612FE1EE79A}" type="sibTrans" cxnId="{10861E53-A85F-4E6E-B74A-7BC5A727B520}">
      <dgm:prSet/>
      <dgm:spPr/>
      <dgm:t>
        <a:bodyPr/>
        <a:lstStyle/>
        <a:p>
          <a:endParaRPr lang="en-US"/>
        </a:p>
      </dgm:t>
    </dgm:pt>
    <dgm:pt modelId="{A241450A-62C8-43F0-99F6-444589179221}">
      <dgm:prSet custT="1"/>
      <dgm:spPr/>
      <dgm:t>
        <a:bodyPr/>
        <a:lstStyle/>
        <a:p>
          <a:r>
            <a:rPr lang="en-US" sz="1700" b="1" i="0" dirty="0"/>
            <a:t>Challenges to Full-Fledged Harmonization in the African Market</a:t>
          </a:r>
          <a:endParaRPr lang="en-US" sz="1700" dirty="0"/>
        </a:p>
      </dgm:t>
    </dgm:pt>
    <dgm:pt modelId="{A0DF536B-5A3F-4848-9404-FB0736362492}" type="parTrans" cxnId="{DC33901F-A0B3-4179-9C3A-A41614EDF69D}">
      <dgm:prSet/>
      <dgm:spPr/>
      <dgm:t>
        <a:bodyPr/>
        <a:lstStyle/>
        <a:p>
          <a:endParaRPr lang="en-US"/>
        </a:p>
      </dgm:t>
    </dgm:pt>
    <dgm:pt modelId="{BC424D11-B867-4B09-870E-DAAC48E5179E}" type="sibTrans" cxnId="{DC33901F-A0B3-4179-9C3A-A41614EDF69D}">
      <dgm:prSet/>
      <dgm:spPr/>
      <dgm:t>
        <a:bodyPr/>
        <a:lstStyle/>
        <a:p>
          <a:endParaRPr lang="en-US"/>
        </a:p>
      </dgm:t>
    </dgm:pt>
    <dgm:pt modelId="{0AB94AC4-775C-4EF7-921F-450D79FA3D2E}">
      <dgm:prSet custT="1"/>
      <dgm:spPr/>
      <dgm:t>
        <a:bodyPr/>
        <a:lstStyle/>
        <a:p>
          <a:r>
            <a:rPr lang="en-US" sz="1700" b="1" i="0" baseline="0" dirty="0"/>
            <a:t>Case Studies: Harmonization Of Insurance  Initiatives in Africa</a:t>
          </a:r>
          <a:endParaRPr lang="en-US" sz="1700" dirty="0"/>
        </a:p>
      </dgm:t>
    </dgm:pt>
    <dgm:pt modelId="{1FA5ADBC-228D-4415-8DE4-2A676735FDB9}" type="parTrans" cxnId="{58DFE0FB-275C-422C-8DD7-BABFB063292B}">
      <dgm:prSet/>
      <dgm:spPr/>
      <dgm:t>
        <a:bodyPr/>
        <a:lstStyle/>
        <a:p>
          <a:endParaRPr lang="en-US"/>
        </a:p>
      </dgm:t>
    </dgm:pt>
    <dgm:pt modelId="{1B21DE64-656E-46F3-A3E2-8D8C28091AF5}" type="sibTrans" cxnId="{58DFE0FB-275C-422C-8DD7-BABFB063292B}">
      <dgm:prSet/>
      <dgm:spPr/>
      <dgm:t>
        <a:bodyPr/>
        <a:lstStyle/>
        <a:p>
          <a:endParaRPr lang="en-US"/>
        </a:p>
      </dgm:t>
    </dgm:pt>
    <dgm:pt modelId="{CE763C0A-A954-4D93-B035-D07834EF1BC2}">
      <dgm:prSet custT="1"/>
      <dgm:spPr/>
      <dgm:t>
        <a:bodyPr/>
        <a:lstStyle/>
        <a:p>
          <a:endParaRPr lang="en-US" sz="1700">
            <a:solidFill>
              <a:schemeClr val="accent1">
                <a:lumMod val="75000"/>
              </a:schemeClr>
            </a:solidFill>
          </a:endParaRPr>
        </a:p>
      </dgm:t>
    </dgm:pt>
    <dgm:pt modelId="{C7DD6794-4878-438D-8580-B1ED9E2BBC9D}" type="parTrans" cxnId="{40355BAD-C7BA-4EDB-A1DD-A52F5B7D9F77}">
      <dgm:prSet/>
      <dgm:spPr/>
      <dgm:t>
        <a:bodyPr/>
        <a:lstStyle/>
        <a:p>
          <a:endParaRPr lang="en-US"/>
        </a:p>
      </dgm:t>
    </dgm:pt>
    <dgm:pt modelId="{52B5E923-F801-4281-BB77-F52AB0257CF0}" type="sibTrans" cxnId="{40355BAD-C7BA-4EDB-A1DD-A52F5B7D9F77}">
      <dgm:prSet/>
      <dgm:spPr/>
      <dgm:t>
        <a:bodyPr/>
        <a:lstStyle/>
        <a:p>
          <a:endParaRPr lang="en-US"/>
        </a:p>
      </dgm:t>
    </dgm:pt>
    <dgm:pt modelId="{C44A8199-00E5-4C12-B199-D2D84AFB2158}">
      <dgm:prSet custT="1"/>
      <dgm:spPr/>
      <dgm:t>
        <a:bodyPr/>
        <a:lstStyle/>
        <a:p>
          <a:r>
            <a:rPr lang="en-US" sz="1700" b="1" i="0" baseline="0" dirty="0"/>
            <a:t>Strategies for Overcoming Harmonization Challenges in Africa</a:t>
          </a:r>
          <a:endParaRPr lang="en-US" sz="1700" dirty="0"/>
        </a:p>
      </dgm:t>
    </dgm:pt>
    <dgm:pt modelId="{D6C398DD-C28A-466E-AE09-5581483EDC60}" type="parTrans" cxnId="{7C6DA0B4-7F37-4E9A-9583-92770032BCDD}">
      <dgm:prSet/>
      <dgm:spPr/>
      <dgm:t>
        <a:bodyPr/>
        <a:lstStyle/>
        <a:p>
          <a:endParaRPr lang="en-US"/>
        </a:p>
      </dgm:t>
    </dgm:pt>
    <dgm:pt modelId="{67AACFD0-0CB0-4458-B932-84A8473B3FFC}" type="sibTrans" cxnId="{7C6DA0B4-7F37-4E9A-9583-92770032BCDD}">
      <dgm:prSet/>
      <dgm:spPr/>
      <dgm:t>
        <a:bodyPr/>
        <a:lstStyle/>
        <a:p>
          <a:endParaRPr lang="en-US"/>
        </a:p>
      </dgm:t>
    </dgm:pt>
    <dgm:pt modelId="{B178CF9A-531C-4843-982D-A651ACB5F27C}">
      <dgm:prSet custT="1"/>
      <dgm:spPr/>
      <dgm:t>
        <a:bodyPr/>
        <a:lstStyle/>
        <a:p>
          <a:r>
            <a:rPr lang="en-US" sz="1700" b="1" i="0" baseline="0" dirty="0"/>
            <a:t>Perspectives and Solutions for Successful Harmonization</a:t>
          </a:r>
          <a:endParaRPr lang="en-US" sz="1700" dirty="0"/>
        </a:p>
      </dgm:t>
    </dgm:pt>
    <dgm:pt modelId="{37F73023-1132-4F0D-A0DB-F24FE9905659}" type="parTrans" cxnId="{B654D9DA-9E55-44F8-9617-0650C65D6738}">
      <dgm:prSet/>
      <dgm:spPr/>
      <dgm:t>
        <a:bodyPr/>
        <a:lstStyle/>
        <a:p>
          <a:endParaRPr lang="en-US"/>
        </a:p>
      </dgm:t>
    </dgm:pt>
    <dgm:pt modelId="{77CD8414-C264-4180-85DE-5C2F8FA3D078}" type="sibTrans" cxnId="{B654D9DA-9E55-44F8-9617-0650C65D6738}">
      <dgm:prSet/>
      <dgm:spPr/>
      <dgm:t>
        <a:bodyPr/>
        <a:lstStyle/>
        <a:p>
          <a:endParaRPr lang="en-US"/>
        </a:p>
      </dgm:t>
    </dgm:pt>
    <dgm:pt modelId="{4DCA49CF-2578-42C3-8FBE-247E126E4D53}" type="pres">
      <dgm:prSet presAssocID="{10CFBDDC-3C7D-4070-80D2-94DA7211B2CD}" presName="linear" presStyleCnt="0">
        <dgm:presLayoutVars>
          <dgm:dir/>
          <dgm:animLvl val="lvl"/>
          <dgm:resizeHandles val="exact"/>
        </dgm:presLayoutVars>
      </dgm:prSet>
      <dgm:spPr/>
    </dgm:pt>
    <dgm:pt modelId="{1F6E3514-973A-4F2F-ABBB-53E5AA94A0AC}" type="pres">
      <dgm:prSet presAssocID="{6938E8A2-B0EB-4A51-AFAF-31B05A20C08D}" presName="parentLin" presStyleCnt="0"/>
      <dgm:spPr/>
    </dgm:pt>
    <dgm:pt modelId="{98B9F34A-C1BB-4788-8CCD-037DD882009C}" type="pres">
      <dgm:prSet presAssocID="{6938E8A2-B0EB-4A51-AFAF-31B05A20C08D}" presName="parentLeftMargin" presStyleLbl="node1" presStyleIdx="0" presStyleCnt="6"/>
      <dgm:spPr/>
    </dgm:pt>
    <dgm:pt modelId="{7B11A166-202D-4A2F-816F-2BC3FDBC5ABC}" type="pres">
      <dgm:prSet presAssocID="{6938E8A2-B0EB-4A51-AFAF-31B05A20C08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74B98B4-A4A7-4E3C-BAC8-FF27ED76B9D2}" type="pres">
      <dgm:prSet presAssocID="{6938E8A2-B0EB-4A51-AFAF-31B05A20C08D}" presName="negativeSpace" presStyleCnt="0"/>
      <dgm:spPr/>
    </dgm:pt>
    <dgm:pt modelId="{8AA3AEDE-844E-46B6-99DF-E040B982BF6F}" type="pres">
      <dgm:prSet presAssocID="{6938E8A2-B0EB-4A51-AFAF-31B05A20C08D}" presName="childText" presStyleLbl="conFgAcc1" presStyleIdx="0" presStyleCnt="6">
        <dgm:presLayoutVars>
          <dgm:bulletEnabled val="1"/>
        </dgm:presLayoutVars>
      </dgm:prSet>
      <dgm:spPr/>
    </dgm:pt>
    <dgm:pt modelId="{C33ACCE8-21FD-4197-9663-1BC09A7E1991}" type="pres">
      <dgm:prSet presAssocID="{C1832528-B110-4E3C-9D7B-7BD1707DE9D1}" presName="spaceBetweenRectangles" presStyleCnt="0"/>
      <dgm:spPr/>
    </dgm:pt>
    <dgm:pt modelId="{CCCBC400-F13C-43A3-A83B-1ABF9827F53D}" type="pres">
      <dgm:prSet presAssocID="{BBE170F4-3E43-47F6-8A63-6BD6D0494C90}" presName="parentLin" presStyleCnt="0"/>
      <dgm:spPr/>
    </dgm:pt>
    <dgm:pt modelId="{0BFA7193-45EE-4790-811D-49257F77D315}" type="pres">
      <dgm:prSet presAssocID="{BBE170F4-3E43-47F6-8A63-6BD6D0494C90}" presName="parentLeftMargin" presStyleLbl="node1" presStyleIdx="0" presStyleCnt="6"/>
      <dgm:spPr/>
    </dgm:pt>
    <dgm:pt modelId="{A67230A4-1FC6-4ECA-97A0-469F61AB2CD2}" type="pres">
      <dgm:prSet presAssocID="{BBE170F4-3E43-47F6-8A63-6BD6D0494C9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899BF83-CC6B-4699-8439-0603D6214EF4}" type="pres">
      <dgm:prSet presAssocID="{BBE170F4-3E43-47F6-8A63-6BD6D0494C90}" presName="negativeSpace" presStyleCnt="0"/>
      <dgm:spPr/>
    </dgm:pt>
    <dgm:pt modelId="{CE570865-0100-404B-9AE0-3F5FE71DC205}" type="pres">
      <dgm:prSet presAssocID="{BBE170F4-3E43-47F6-8A63-6BD6D0494C90}" presName="childText" presStyleLbl="conFgAcc1" presStyleIdx="1" presStyleCnt="6">
        <dgm:presLayoutVars>
          <dgm:bulletEnabled val="1"/>
        </dgm:presLayoutVars>
      </dgm:prSet>
      <dgm:spPr/>
    </dgm:pt>
    <dgm:pt modelId="{37ECD90A-8777-43C8-84AF-A5DC91B86D6A}" type="pres">
      <dgm:prSet presAssocID="{52418CA3-3786-4CB7-81B2-6612FE1EE79A}" presName="spaceBetweenRectangles" presStyleCnt="0"/>
      <dgm:spPr/>
    </dgm:pt>
    <dgm:pt modelId="{AEA54EC7-09D7-480A-8D29-D4F05BF0D7B7}" type="pres">
      <dgm:prSet presAssocID="{A241450A-62C8-43F0-99F6-444589179221}" presName="parentLin" presStyleCnt="0"/>
      <dgm:spPr/>
    </dgm:pt>
    <dgm:pt modelId="{74C9BEFF-23A4-4EDB-B6B7-291A5C1AB4A8}" type="pres">
      <dgm:prSet presAssocID="{A241450A-62C8-43F0-99F6-444589179221}" presName="parentLeftMargin" presStyleLbl="node1" presStyleIdx="1" presStyleCnt="6"/>
      <dgm:spPr/>
    </dgm:pt>
    <dgm:pt modelId="{46031A0C-B1DB-4E44-BF60-C374A0E009FA}" type="pres">
      <dgm:prSet presAssocID="{A241450A-62C8-43F0-99F6-44458917922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439F622-8AC4-4BCF-937F-46148A1709EF}" type="pres">
      <dgm:prSet presAssocID="{A241450A-62C8-43F0-99F6-444589179221}" presName="negativeSpace" presStyleCnt="0"/>
      <dgm:spPr/>
    </dgm:pt>
    <dgm:pt modelId="{DF12DF0A-B705-4FDB-BA28-E73A7FCDA00F}" type="pres">
      <dgm:prSet presAssocID="{A241450A-62C8-43F0-99F6-444589179221}" presName="childText" presStyleLbl="conFgAcc1" presStyleIdx="2" presStyleCnt="6">
        <dgm:presLayoutVars>
          <dgm:bulletEnabled val="1"/>
        </dgm:presLayoutVars>
      </dgm:prSet>
      <dgm:spPr/>
    </dgm:pt>
    <dgm:pt modelId="{71B41A2E-E3BF-47AA-AA40-2DF2EBAAAE65}" type="pres">
      <dgm:prSet presAssocID="{BC424D11-B867-4B09-870E-DAAC48E5179E}" presName="spaceBetweenRectangles" presStyleCnt="0"/>
      <dgm:spPr/>
    </dgm:pt>
    <dgm:pt modelId="{09C3EAB7-9838-4077-BCEA-FCE297735F79}" type="pres">
      <dgm:prSet presAssocID="{0AB94AC4-775C-4EF7-921F-450D79FA3D2E}" presName="parentLin" presStyleCnt="0"/>
      <dgm:spPr/>
    </dgm:pt>
    <dgm:pt modelId="{6C695066-2696-40E3-8C81-78BDA0DF530A}" type="pres">
      <dgm:prSet presAssocID="{0AB94AC4-775C-4EF7-921F-450D79FA3D2E}" presName="parentLeftMargin" presStyleLbl="node1" presStyleIdx="2" presStyleCnt="6"/>
      <dgm:spPr/>
    </dgm:pt>
    <dgm:pt modelId="{A82FA51F-79D0-4090-8675-2E30A86BF7A1}" type="pres">
      <dgm:prSet presAssocID="{0AB94AC4-775C-4EF7-921F-450D79FA3D2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FCC1F33-FE8B-4E2C-9F9A-F13955999FC8}" type="pres">
      <dgm:prSet presAssocID="{0AB94AC4-775C-4EF7-921F-450D79FA3D2E}" presName="negativeSpace" presStyleCnt="0"/>
      <dgm:spPr/>
    </dgm:pt>
    <dgm:pt modelId="{FC65BA21-67D3-453B-ABDE-66AF7BA29020}" type="pres">
      <dgm:prSet presAssocID="{0AB94AC4-775C-4EF7-921F-450D79FA3D2E}" presName="childText" presStyleLbl="conFgAcc1" presStyleIdx="3" presStyleCnt="6">
        <dgm:presLayoutVars>
          <dgm:bulletEnabled val="1"/>
        </dgm:presLayoutVars>
      </dgm:prSet>
      <dgm:spPr/>
    </dgm:pt>
    <dgm:pt modelId="{5CD1C4F2-E865-4873-A463-B4EB5E307F3A}" type="pres">
      <dgm:prSet presAssocID="{1B21DE64-656E-46F3-A3E2-8D8C28091AF5}" presName="spaceBetweenRectangles" presStyleCnt="0"/>
      <dgm:spPr/>
    </dgm:pt>
    <dgm:pt modelId="{0EAE5723-ED68-4CB0-A9ED-1D67E6B7C8B8}" type="pres">
      <dgm:prSet presAssocID="{C44A8199-00E5-4C12-B199-D2D84AFB2158}" presName="parentLin" presStyleCnt="0"/>
      <dgm:spPr/>
    </dgm:pt>
    <dgm:pt modelId="{6366E210-819A-43B2-88FD-B1A7D8FDFD93}" type="pres">
      <dgm:prSet presAssocID="{C44A8199-00E5-4C12-B199-D2D84AFB2158}" presName="parentLeftMargin" presStyleLbl="node1" presStyleIdx="3" presStyleCnt="6"/>
      <dgm:spPr/>
    </dgm:pt>
    <dgm:pt modelId="{004198AF-F5CC-4629-BF2A-11004EC5A2C1}" type="pres">
      <dgm:prSet presAssocID="{C44A8199-00E5-4C12-B199-D2D84AFB21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00A0B11-795B-4230-89C6-89904F5C99CF}" type="pres">
      <dgm:prSet presAssocID="{C44A8199-00E5-4C12-B199-D2D84AFB2158}" presName="negativeSpace" presStyleCnt="0"/>
      <dgm:spPr/>
    </dgm:pt>
    <dgm:pt modelId="{B4347404-006C-46E1-9F9A-F91DBED601C7}" type="pres">
      <dgm:prSet presAssocID="{C44A8199-00E5-4C12-B199-D2D84AFB2158}" presName="childText" presStyleLbl="conFgAcc1" presStyleIdx="4" presStyleCnt="6">
        <dgm:presLayoutVars>
          <dgm:bulletEnabled val="1"/>
        </dgm:presLayoutVars>
      </dgm:prSet>
      <dgm:spPr/>
    </dgm:pt>
    <dgm:pt modelId="{1312853A-3A3F-4FDB-8F16-AF125777FF2B}" type="pres">
      <dgm:prSet presAssocID="{67AACFD0-0CB0-4458-B932-84A8473B3FFC}" presName="spaceBetweenRectangles" presStyleCnt="0"/>
      <dgm:spPr/>
    </dgm:pt>
    <dgm:pt modelId="{8D32A36D-A4CC-421B-9783-FCD7BD8734B4}" type="pres">
      <dgm:prSet presAssocID="{B178CF9A-531C-4843-982D-A651ACB5F27C}" presName="parentLin" presStyleCnt="0"/>
      <dgm:spPr/>
    </dgm:pt>
    <dgm:pt modelId="{2B1FEF7A-2955-4A91-AC05-E41827D42300}" type="pres">
      <dgm:prSet presAssocID="{B178CF9A-531C-4843-982D-A651ACB5F27C}" presName="parentLeftMargin" presStyleLbl="node1" presStyleIdx="4" presStyleCnt="6"/>
      <dgm:spPr/>
    </dgm:pt>
    <dgm:pt modelId="{58B7848D-9CA5-4534-93E0-06C879A3A835}" type="pres">
      <dgm:prSet presAssocID="{B178CF9A-531C-4843-982D-A651ACB5F27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1BE0ED64-654D-4082-8044-C23B07C09486}" type="pres">
      <dgm:prSet presAssocID="{B178CF9A-531C-4843-982D-A651ACB5F27C}" presName="negativeSpace" presStyleCnt="0"/>
      <dgm:spPr/>
    </dgm:pt>
    <dgm:pt modelId="{D96C578C-2E14-4496-B8F2-CC52C5725F2B}" type="pres">
      <dgm:prSet presAssocID="{B178CF9A-531C-4843-982D-A651ACB5F27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68EE716-D764-4443-94B3-D3CFD43220CC}" type="presOf" srcId="{6938E8A2-B0EB-4A51-AFAF-31B05A20C08D}" destId="{98B9F34A-C1BB-4788-8CCD-037DD882009C}" srcOrd="0" destOrd="0" presId="urn:microsoft.com/office/officeart/2005/8/layout/list1"/>
    <dgm:cxn modelId="{DC33901F-A0B3-4179-9C3A-A41614EDF69D}" srcId="{10CFBDDC-3C7D-4070-80D2-94DA7211B2CD}" destId="{A241450A-62C8-43F0-99F6-444589179221}" srcOrd="2" destOrd="0" parTransId="{A0DF536B-5A3F-4848-9404-FB0736362492}" sibTransId="{BC424D11-B867-4B09-870E-DAAC48E5179E}"/>
    <dgm:cxn modelId="{02FA345B-5EC0-4802-A1C0-A35FEE6A07C5}" type="presOf" srcId="{C44A8199-00E5-4C12-B199-D2D84AFB2158}" destId="{004198AF-F5CC-4629-BF2A-11004EC5A2C1}" srcOrd="1" destOrd="0" presId="urn:microsoft.com/office/officeart/2005/8/layout/list1"/>
    <dgm:cxn modelId="{69CBFC41-ABEA-4AB0-9F12-F94A14FE3EFB}" type="presOf" srcId="{BBE170F4-3E43-47F6-8A63-6BD6D0494C90}" destId="{0BFA7193-45EE-4790-811D-49257F77D315}" srcOrd="0" destOrd="0" presId="urn:microsoft.com/office/officeart/2005/8/layout/list1"/>
    <dgm:cxn modelId="{138CD069-8D5D-4938-BD4C-81825A5FB5A7}" type="presOf" srcId="{A241450A-62C8-43F0-99F6-444589179221}" destId="{46031A0C-B1DB-4E44-BF60-C374A0E009FA}" srcOrd="1" destOrd="0" presId="urn:microsoft.com/office/officeart/2005/8/layout/list1"/>
    <dgm:cxn modelId="{4C2A066E-CA92-49BF-A6C4-3A9870A44858}" type="presOf" srcId="{B178CF9A-531C-4843-982D-A651ACB5F27C}" destId="{2B1FEF7A-2955-4A91-AC05-E41827D42300}" srcOrd="0" destOrd="0" presId="urn:microsoft.com/office/officeart/2005/8/layout/list1"/>
    <dgm:cxn modelId="{008A0E73-3F03-4AC2-8E1D-B8D3946A3663}" type="presOf" srcId="{A241450A-62C8-43F0-99F6-444589179221}" destId="{74C9BEFF-23A4-4EDB-B6B7-291A5C1AB4A8}" srcOrd="0" destOrd="0" presId="urn:microsoft.com/office/officeart/2005/8/layout/list1"/>
    <dgm:cxn modelId="{10861E53-A85F-4E6E-B74A-7BC5A727B520}" srcId="{10CFBDDC-3C7D-4070-80D2-94DA7211B2CD}" destId="{BBE170F4-3E43-47F6-8A63-6BD6D0494C90}" srcOrd="1" destOrd="0" parTransId="{B8A48F1C-C524-4A87-9160-7B7781313D3F}" sibTransId="{52418CA3-3786-4CB7-81B2-6612FE1EE79A}"/>
    <dgm:cxn modelId="{9C51457E-DBB3-4325-BA4F-A58225340D85}" type="presOf" srcId="{10CFBDDC-3C7D-4070-80D2-94DA7211B2CD}" destId="{4DCA49CF-2578-42C3-8FBE-247E126E4D53}" srcOrd="0" destOrd="0" presId="urn:microsoft.com/office/officeart/2005/8/layout/list1"/>
    <dgm:cxn modelId="{31BCB481-BBCB-4BA0-A712-6EE8029A02D6}" type="presOf" srcId="{0AB94AC4-775C-4EF7-921F-450D79FA3D2E}" destId="{A82FA51F-79D0-4090-8675-2E30A86BF7A1}" srcOrd="1" destOrd="0" presId="urn:microsoft.com/office/officeart/2005/8/layout/list1"/>
    <dgm:cxn modelId="{8D0DEA88-5C12-4D0A-90DE-BF7B0459D25B}" srcId="{10CFBDDC-3C7D-4070-80D2-94DA7211B2CD}" destId="{6938E8A2-B0EB-4A51-AFAF-31B05A20C08D}" srcOrd="0" destOrd="0" parTransId="{A4923840-85CD-4088-8553-6C7475DC5E3A}" sibTransId="{C1832528-B110-4E3C-9D7B-7BD1707DE9D1}"/>
    <dgm:cxn modelId="{9C8F298B-41ED-4C44-AB8C-BE817C6696B8}" type="presOf" srcId="{B178CF9A-531C-4843-982D-A651ACB5F27C}" destId="{58B7848D-9CA5-4534-93E0-06C879A3A835}" srcOrd="1" destOrd="0" presId="urn:microsoft.com/office/officeart/2005/8/layout/list1"/>
    <dgm:cxn modelId="{6812AFA1-045D-4B25-836D-A673A1FB2E8D}" type="presOf" srcId="{0AB94AC4-775C-4EF7-921F-450D79FA3D2E}" destId="{6C695066-2696-40E3-8C81-78BDA0DF530A}" srcOrd="0" destOrd="0" presId="urn:microsoft.com/office/officeart/2005/8/layout/list1"/>
    <dgm:cxn modelId="{C041B7A8-D833-4D5B-BD02-F3F484268D59}" type="presOf" srcId="{C44A8199-00E5-4C12-B199-D2D84AFB2158}" destId="{6366E210-819A-43B2-88FD-B1A7D8FDFD93}" srcOrd="0" destOrd="0" presId="urn:microsoft.com/office/officeart/2005/8/layout/list1"/>
    <dgm:cxn modelId="{40355BAD-C7BA-4EDB-A1DD-A52F5B7D9F77}" srcId="{0AB94AC4-775C-4EF7-921F-450D79FA3D2E}" destId="{CE763C0A-A954-4D93-B035-D07834EF1BC2}" srcOrd="0" destOrd="0" parTransId="{C7DD6794-4878-438D-8580-B1ED9E2BBC9D}" sibTransId="{52B5E923-F801-4281-BB77-F52AB0257CF0}"/>
    <dgm:cxn modelId="{454666B2-3B0A-41C5-8539-93B567AC5D08}" type="presOf" srcId="{6938E8A2-B0EB-4A51-AFAF-31B05A20C08D}" destId="{7B11A166-202D-4A2F-816F-2BC3FDBC5ABC}" srcOrd="1" destOrd="0" presId="urn:microsoft.com/office/officeart/2005/8/layout/list1"/>
    <dgm:cxn modelId="{7C6DA0B4-7F37-4E9A-9583-92770032BCDD}" srcId="{10CFBDDC-3C7D-4070-80D2-94DA7211B2CD}" destId="{C44A8199-00E5-4C12-B199-D2D84AFB2158}" srcOrd="4" destOrd="0" parTransId="{D6C398DD-C28A-466E-AE09-5581483EDC60}" sibTransId="{67AACFD0-0CB0-4458-B932-84A8473B3FFC}"/>
    <dgm:cxn modelId="{3CE267D7-7BEA-4E0A-A181-0D8B13ABE4DD}" type="presOf" srcId="{BBE170F4-3E43-47F6-8A63-6BD6D0494C90}" destId="{A67230A4-1FC6-4ECA-97A0-469F61AB2CD2}" srcOrd="1" destOrd="0" presId="urn:microsoft.com/office/officeart/2005/8/layout/list1"/>
    <dgm:cxn modelId="{B654D9DA-9E55-44F8-9617-0650C65D6738}" srcId="{10CFBDDC-3C7D-4070-80D2-94DA7211B2CD}" destId="{B178CF9A-531C-4843-982D-A651ACB5F27C}" srcOrd="5" destOrd="0" parTransId="{37F73023-1132-4F0D-A0DB-F24FE9905659}" sibTransId="{77CD8414-C264-4180-85DE-5C2F8FA3D078}"/>
    <dgm:cxn modelId="{5576C6E8-E207-4DD6-970C-FB69C961480D}" type="presOf" srcId="{CE763C0A-A954-4D93-B035-D07834EF1BC2}" destId="{FC65BA21-67D3-453B-ABDE-66AF7BA29020}" srcOrd="0" destOrd="0" presId="urn:microsoft.com/office/officeart/2005/8/layout/list1"/>
    <dgm:cxn modelId="{58DFE0FB-275C-422C-8DD7-BABFB063292B}" srcId="{10CFBDDC-3C7D-4070-80D2-94DA7211B2CD}" destId="{0AB94AC4-775C-4EF7-921F-450D79FA3D2E}" srcOrd="3" destOrd="0" parTransId="{1FA5ADBC-228D-4415-8DE4-2A676735FDB9}" sibTransId="{1B21DE64-656E-46F3-A3E2-8D8C28091AF5}"/>
    <dgm:cxn modelId="{1B3E2E4F-8D6A-4CC3-8542-E9D25D6E970E}" type="presParOf" srcId="{4DCA49CF-2578-42C3-8FBE-247E126E4D53}" destId="{1F6E3514-973A-4F2F-ABBB-53E5AA94A0AC}" srcOrd="0" destOrd="0" presId="urn:microsoft.com/office/officeart/2005/8/layout/list1"/>
    <dgm:cxn modelId="{196F1AA6-D00C-4A4A-A068-4382F3902C9F}" type="presParOf" srcId="{1F6E3514-973A-4F2F-ABBB-53E5AA94A0AC}" destId="{98B9F34A-C1BB-4788-8CCD-037DD882009C}" srcOrd="0" destOrd="0" presId="urn:microsoft.com/office/officeart/2005/8/layout/list1"/>
    <dgm:cxn modelId="{06B12D32-540D-436A-88FD-8D461046705C}" type="presParOf" srcId="{1F6E3514-973A-4F2F-ABBB-53E5AA94A0AC}" destId="{7B11A166-202D-4A2F-816F-2BC3FDBC5ABC}" srcOrd="1" destOrd="0" presId="urn:microsoft.com/office/officeart/2005/8/layout/list1"/>
    <dgm:cxn modelId="{606D4E42-B01C-438F-9B7E-FBDCEECE7C60}" type="presParOf" srcId="{4DCA49CF-2578-42C3-8FBE-247E126E4D53}" destId="{D74B98B4-A4A7-4E3C-BAC8-FF27ED76B9D2}" srcOrd="1" destOrd="0" presId="urn:microsoft.com/office/officeart/2005/8/layout/list1"/>
    <dgm:cxn modelId="{5F8C7E7D-A939-49E6-A1D4-974B104CBD2B}" type="presParOf" srcId="{4DCA49CF-2578-42C3-8FBE-247E126E4D53}" destId="{8AA3AEDE-844E-46B6-99DF-E040B982BF6F}" srcOrd="2" destOrd="0" presId="urn:microsoft.com/office/officeart/2005/8/layout/list1"/>
    <dgm:cxn modelId="{5CC46124-7910-4038-8BBD-A67BA5CFD4B6}" type="presParOf" srcId="{4DCA49CF-2578-42C3-8FBE-247E126E4D53}" destId="{C33ACCE8-21FD-4197-9663-1BC09A7E1991}" srcOrd="3" destOrd="0" presId="urn:microsoft.com/office/officeart/2005/8/layout/list1"/>
    <dgm:cxn modelId="{2EA9B46D-68BD-4DC4-A86B-9CC88F89F325}" type="presParOf" srcId="{4DCA49CF-2578-42C3-8FBE-247E126E4D53}" destId="{CCCBC400-F13C-43A3-A83B-1ABF9827F53D}" srcOrd="4" destOrd="0" presId="urn:microsoft.com/office/officeart/2005/8/layout/list1"/>
    <dgm:cxn modelId="{7A4BBD06-EC86-420C-99AD-BDED30A98D87}" type="presParOf" srcId="{CCCBC400-F13C-43A3-A83B-1ABF9827F53D}" destId="{0BFA7193-45EE-4790-811D-49257F77D315}" srcOrd="0" destOrd="0" presId="urn:microsoft.com/office/officeart/2005/8/layout/list1"/>
    <dgm:cxn modelId="{3BD5E28C-4FF5-4B62-81E7-60D9E3B61247}" type="presParOf" srcId="{CCCBC400-F13C-43A3-A83B-1ABF9827F53D}" destId="{A67230A4-1FC6-4ECA-97A0-469F61AB2CD2}" srcOrd="1" destOrd="0" presId="urn:microsoft.com/office/officeart/2005/8/layout/list1"/>
    <dgm:cxn modelId="{F6C77FF3-3488-4ABB-87A6-7A044D8928DB}" type="presParOf" srcId="{4DCA49CF-2578-42C3-8FBE-247E126E4D53}" destId="{6899BF83-CC6B-4699-8439-0603D6214EF4}" srcOrd="5" destOrd="0" presId="urn:microsoft.com/office/officeart/2005/8/layout/list1"/>
    <dgm:cxn modelId="{6FEFA817-09D8-4E77-841D-F545621B3244}" type="presParOf" srcId="{4DCA49CF-2578-42C3-8FBE-247E126E4D53}" destId="{CE570865-0100-404B-9AE0-3F5FE71DC205}" srcOrd="6" destOrd="0" presId="urn:microsoft.com/office/officeart/2005/8/layout/list1"/>
    <dgm:cxn modelId="{5AD842B0-F97A-4F42-BD8A-02F7446BF043}" type="presParOf" srcId="{4DCA49CF-2578-42C3-8FBE-247E126E4D53}" destId="{37ECD90A-8777-43C8-84AF-A5DC91B86D6A}" srcOrd="7" destOrd="0" presId="urn:microsoft.com/office/officeart/2005/8/layout/list1"/>
    <dgm:cxn modelId="{CA686CED-D310-4E3E-9707-9603490E58B4}" type="presParOf" srcId="{4DCA49CF-2578-42C3-8FBE-247E126E4D53}" destId="{AEA54EC7-09D7-480A-8D29-D4F05BF0D7B7}" srcOrd="8" destOrd="0" presId="urn:microsoft.com/office/officeart/2005/8/layout/list1"/>
    <dgm:cxn modelId="{6BAE8AD7-15FC-408A-9C9B-7CD25C8DD437}" type="presParOf" srcId="{AEA54EC7-09D7-480A-8D29-D4F05BF0D7B7}" destId="{74C9BEFF-23A4-4EDB-B6B7-291A5C1AB4A8}" srcOrd="0" destOrd="0" presId="urn:microsoft.com/office/officeart/2005/8/layout/list1"/>
    <dgm:cxn modelId="{0A255655-56B3-4278-8200-3C0569D92846}" type="presParOf" srcId="{AEA54EC7-09D7-480A-8D29-D4F05BF0D7B7}" destId="{46031A0C-B1DB-4E44-BF60-C374A0E009FA}" srcOrd="1" destOrd="0" presId="urn:microsoft.com/office/officeart/2005/8/layout/list1"/>
    <dgm:cxn modelId="{B9686340-137F-438D-B7F4-6019BE50FE4A}" type="presParOf" srcId="{4DCA49CF-2578-42C3-8FBE-247E126E4D53}" destId="{7439F622-8AC4-4BCF-937F-46148A1709EF}" srcOrd="9" destOrd="0" presId="urn:microsoft.com/office/officeart/2005/8/layout/list1"/>
    <dgm:cxn modelId="{21765C69-B6B7-4668-9300-E68C09BE68AD}" type="presParOf" srcId="{4DCA49CF-2578-42C3-8FBE-247E126E4D53}" destId="{DF12DF0A-B705-4FDB-BA28-E73A7FCDA00F}" srcOrd="10" destOrd="0" presId="urn:microsoft.com/office/officeart/2005/8/layout/list1"/>
    <dgm:cxn modelId="{4C7EF6DD-FBBE-40CF-BC07-C7287D1397BD}" type="presParOf" srcId="{4DCA49CF-2578-42C3-8FBE-247E126E4D53}" destId="{71B41A2E-E3BF-47AA-AA40-2DF2EBAAAE65}" srcOrd="11" destOrd="0" presId="urn:microsoft.com/office/officeart/2005/8/layout/list1"/>
    <dgm:cxn modelId="{DC92CF68-2082-4109-8CCA-CC6C48B99611}" type="presParOf" srcId="{4DCA49CF-2578-42C3-8FBE-247E126E4D53}" destId="{09C3EAB7-9838-4077-BCEA-FCE297735F79}" srcOrd="12" destOrd="0" presId="urn:microsoft.com/office/officeart/2005/8/layout/list1"/>
    <dgm:cxn modelId="{1DE345D9-E1BA-4582-B59D-9F7922B83048}" type="presParOf" srcId="{09C3EAB7-9838-4077-BCEA-FCE297735F79}" destId="{6C695066-2696-40E3-8C81-78BDA0DF530A}" srcOrd="0" destOrd="0" presId="urn:microsoft.com/office/officeart/2005/8/layout/list1"/>
    <dgm:cxn modelId="{3703048A-F7AC-4EDF-BD0C-CC2A2687C478}" type="presParOf" srcId="{09C3EAB7-9838-4077-BCEA-FCE297735F79}" destId="{A82FA51F-79D0-4090-8675-2E30A86BF7A1}" srcOrd="1" destOrd="0" presId="urn:microsoft.com/office/officeart/2005/8/layout/list1"/>
    <dgm:cxn modelId="{66B16C80-24B6-4093-93DF-E19B7B0504DF}" type="presParOf" srcId="{4DCA49CF-2578-42C3-8FBE-247E126E4D53}" destId="{3FCC1F33-FE8B-4E2C-9F9A-F13955999FC8}" srcOrd="13" destOrd="0" presId="urn:microsoft.com/office/officeart/2005/8/layout/list1"/>
    <dgm:cxn modelId="{969255B0-9CA0-4750-8590-530495096256}" type="presParOf" srcId="{4DCA49CF-2578-42C3-8FBE-247E126E4D53}" destId="{FC65BA21-67D3-453B-ABDE-66AF7BA29020}" srcOrd="14" destOrd="0" presId="urn:microsoft.com/office/officeart/2005/8/layout/list1"/>
    <dgm:cxn modelId="{E9519506-21EF-497C-B7F4-10768649452D}" type="presParOf" srcId="{4DCA49CF-2578-42C3-8FBE-247E126E4D53}" destId="{5CD1C4F2-E865-4873-A463-B4EB5E307F3A}" srcOrd="15" destOrd="0" presId="urn:microsoft.com/office/officeart/2005/8/layout/list1"/>
    <dgm:cxn modelId="{15587EFB-061D-4B90-A82F-D9043A47D24B}" type="presParOf" srcId="{4DCA49CF-2578-42C3-8FBE-247E126E4D53}" destId="{0EAE5723-ED68-4CB0-A9ED-1D67E6B7C8B8}" srcOrd="16" destOrd="0" presId="urn:microsoft.com/office/officeart/2005/8/layout/list1"/>
    <dgm:cxn modelId="{D6BD7289-68AA-4513-B0C5-CFE1B9F2FC63}" type="presParOf" srcId="{0EAE5723-ED68-4CB0-A9ED-1D67E6B7C8B8}" destId="{6366E210-819A-43B2-88FD-B1A7D8FDFD93}" srcOrd="0" destOrd="0" presId="urn:microsoft.com/office/officeart/2005/8/layout/list1"/>
    <dgm:cxn modelId="{4BFDDE5F-6258-4833-8767-1BE2E306DE55}" type="presParOf" srcId="{0EAE5723-ED68-4CB0-A9ED-1D67E6B7C8B8}" destId="{004198AF-F5CC-4629-BF2A-11004EC5A2C1}" srcOrd="1" destOrd="0" presId="urn:microsoft.com/office/officeart/2005/8/layout/list1"/>
    <dgm:cxn modelId="{68B32245-11A7-455D-A09A-D8B2385C73F8}" type="presParOf" srcId="{4DCA49CF-2578-42C3-8FBE-247E126E4D53}" destId="{200A0B11-795B-4230-89C6-89904F5C99CF}" srcOrd="17" destOrd="0" presId="urn:microsoft.com/office/officeart/2005/8/layout/list1"/>
    <dgm:cxn modelId="{B14FC688-D0AC-4D4C-828E-99F11DE4473C}" type="presParOf" srcId="{4DCA49CF-2578-42C3-8FBE-247E126E4D53}" destId="{B4347404-006C-46E1-9F9A-F91DBED601C7}" srcOrd="18" destOrd="0" presId="urn:microsoft.com/office/officeart/2005/8/layout/list1"/>
    <dgm:cxn modelId="{EA9CF863-8018-4C32-BB43-6B51F3B1F6AE}" type="presParOf" srcId="{4DCA49CF-2578-42C3-8FBE-247E126E4D53}" destId="{1312853A-3A3F-4FDB-8F16-AF125777FF2B}" srcOrd="19" destOrd="0" presId="urn:microsoft.com/office/officeart/2005/8/layout/list1"/>
    <dgm:cxn modelId="{25429348-599F-4021-8BA5-74D44D36060B}" type="presParOf" srcId="{4DCA49CF-2578-42C3-8FBE-247E126E4D53}" destId="{8D32A36D-A4CC-421B-9783-FCD7BD8734B4}" srcOrd="20" destOrd="0" presId="urn:microsoft.com/office/officeart/2005/8/layout/list1"/>
    <dgm:cxn modelId="{0A049CF5-6D84-4B1C-A673-EDA99607184D}" type="presParOf" srcId="{8D32A36D-A4CC-421B-9783-FCD7BD8734B4}" destId="{2B1FEF7A-2955-4A91-AC05-E41827D42300}" srcOrd="0" destOrd="0" presId="urn:microsoft.com/office/officeart/2005/8/layout/list1"/>
    <dgm:cxn modelId="{8AD70AE3-859C-4FF8-8B8B-2EF28ADE57FE}" type="presParOf" srcId="{8D32A36D-A4CC-421B-9783-FCD7BD8734B4}" destId="{58B7848D-9CA5-4534-93E0-06C879A3A835}" srcOrd="1" destOrd="0" presId="urn:microsoft.com/office/officeart/2005/8/layout/list1"/>
    <dgm:cxn modelId="{7711A5E5-8849-4E89-B6A9-4AF6669E7AA6}" type="presParOf" srcId="{4DCA49CF-2578-42C3-8FBE-247E126E4D53}" destId="{1BE0ED64-654D-4082-8044-C23B07C09486}" srcOrd="21" destOrd="0" presId="urn:microsoft.com/office/officeart/2005/8/layout/list1"/>
    <dgm:cxn modelId="{292A401A-9109-43A8-BC23-464B7D2A1C64}" type="presParOf" srcId="{4DCA49CF-2578-42C3-8FBE-247E126E4D53}" destId="{D96C578C-2E14-4496-B8F2-CC52C5725F2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BEE208-0380-400B-9297-2EAF3C9A713F}" type="doc">
      <dgm:prSet loTypeId="urn:microsoft.com/office/officeart/2008/layout/AscendingPictureAccentProces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DD19A-E8EA-40C2-8D9D-27F744E1EF3F}">
      <dgm:prSet custT="1"/>
      <dgm:spPr/>
      <dgm:t>
        <a:bodyPr/>
        <a:lstStyle/>
        <a:p>
          <a:r>
            <a:rPr lang="en-US" sz="3200" b="1"/>
            <a:t>What Strategies Can Be Adopted To Address These Challenges?</a:t>
          </a:r>
          <a:endParaRPr lang="en-US" sz="3200"/>
        </a:p>
      </dgm:t>
    </dgm:pt>
    <dgm:pt modelId="{9E326181-2D60-4379-948A-6BB41E604377}" type="parTrans" cxnId="{DE0C894E-CA89-468C-98A9-4882CA1022CF}">
      <dgm:prSet/>
      <dgm:spPr/>
      <dgm:t>
        <a:bodyPr/>
        <a:lstStyle/>
        <a:p>
          <a:endParaRPr lang="en-US"/>
        </a:p>
      </dgm:t>
    </dgm:pt>
    <dgm:pt modelId="{CF078908-13A2-40DB-B924-8DE193F8536A}" type="sibTrans" cxnId="{DE0C894E-CA89-468C-98A9-4882CA1022CF}">
      <dgm:prSet/>
      <dgm:spPr>
        <a:blipFill rotWithShape="1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14726BF-21A6-438E-BF7A-E83B3018CA15}" type="pres">
      <dgm:prSet presAssocID="{6FBEE208-0380-400B-9297-2EAF3C9A713F}" presName="Name0" presStyleCnt="0">
        <dgm:presLayoutVars>
          <dgm:chMax val="7"/>
          <dgm:chPref val="7"/>
          <dgm:dir/>
        </dgm:presLayoutVars>
      </dgm:prSet>
      <dgm:spPr/>
    </dgm:pt>
    <dgm:pt modelId="{48323181-F7A7-429A-B111-9D9267794548}" type="pres">
      <dgm:prSet presAssocID="{883DD19A-E8EA-40C2-8D9D-27F744E1EF3F}" presName="parTx1" presStyleLbl="node1" presStyleIdx="0" presStyleCnt="1" custScaleX="120282" custScaleY="138136" custLinFactNeighborX="-1918" custLinFactNeighborY="-3088"/>
      <dgm:spPr/>
    </dgm:pt>
    <dgm:pt modelId="{36619608-B5DF-48F9-B204-068891FFB731}" type="pres">
      <dgm:prSet presAssocID="{CF078908-13A2-40DB-B924-8DE193F8536A}" presName="picture1" presStyleCnt="0"/>
      <dgm:spPr/>
    </dgm:pt>
    <dgm:pt modelId="{B42F60AE-F252-46C1-89FB-6E65DEF2C379}" type="pres">
      <dgm:prSet presAssocID="{CF078908-13A2-40DB-B924-8DE193F8536A}" presName="imageRepeatNode" presStyleLbl="fgImgPlace1" presStyleIdx="0" presStyleCnt="1" custScaleX="56987" custScaleY="61415" custLinFactNeighborX="-10074" custLinFactNeighborY="-7195"/>
      <dgm:spPr/>
    </dgm:pt>
  </dgm:ptLst>
  <dgm:cxnLst>
    <dgm:cxn modelId="{DE0C894E-CA89-468C-98A9-4882CA1022CF}" srcId="{6FBEE208-0380-400B-9297-2EAF3C9A713F}" destId="{883DD19A-E8EA-40C2-8D9D-27F744E1EF3F}" srcOrd="0" destOrd="0" parTransId="{9E326181-2D60-4379-948A-6BB41E604377}" sibTransId="{CF078908-13A2-40DB-B924-8DE193F8536A}"/>
    <dgm:cxn modelId="{3D59F072-C23E-4185-8E07-663A097C0F7D}" type="presOf" srcId="{6FBEE208-0380-400B-9297-2EAF3C9A713F}" destId="{F14726BF-21A6-438E-BF7A-E83B3018CA15}" srcOrd="0" destOrd="0" presId="urn:microsoft.com/office/officeart/2008/layout/AscendingPictureAccentProcess"/>
    <dgm:cxn modelId="{9461A175-90F5-44E2-A7CE-D591E2563704}" type="presOf" srcId="{CF078908-13A2-40DB-B924-8DE193F8536A}" destId="{B42F60AE-F252-46C1-89FB-6E65DEF2C379}" srcOrd="0" destOrd="0" presId="urn:microsoft.com/office/officeart/2008/layout/AscendingPictureAccentProcess"/>
    <dgm:cxn modelId="{79555091-7E3B-49DD-95CD-20B54AF0D739}" type="presOf" srcId="{883DD19A-E8EA-40C2-8D9D-27F744E1EF3F}" destId="{48323181-F7A7-429A-B111-9D9267794548}" srcOrd="0" destOrd="0" presId="urn:microsoft.com/office/officeart/2008/layout/AscendingPictureAccentProcess"/>
    <dgm:cxn modelId="{7E1D5F0D-BC05-42F7-9F5B-4B4F80BDFED0}" type="presParOf" srcId="{F14726BF-21A6-438E-BF7A-E83B3018CA15}" destId="{48323181-F7A7-429A-B111-9D9267794548}" srcOrd="0" destOrd="0" presId="urn:microsoft.com/office/officeart/2008/layout/AscendingPictureAccentProcess"/>
    <dgm:cxn modelId="{D7471C64-0881-4DD5-9B30-2932B96BD83E}" type="presParOf" srcId="{F14726BF-21A6-438E-BF7A-E83B3018CA15}" destId="{36619608-B5DF-48F9-B204-068891FFB731}" srcOrd="1" destOrd="0" presId="urn:microsoft.com/office/officeart/2008/layout/AscendingPictureAccentProcess"/>
    <dgm:cxn modelId="{FDD880E6-B57A-43D4-BAF8-56373DFE8C9B}" type="presParOf" srcId="{36619608-B5DF-48F9-B204-068891FFB731}" destId="{B42F60AE-F252-46C1-89FB-6E65DEF2C379}" srcOrd="0" destOrd="0" presId="urn:microsoft.com/office/officeart/2008/layout/AscendingPictureAccentProces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07BB3A-9267-4396-9F8B-49AB09D5B83F}" type="doc">
      <dgm:prSet loTypeId="urn:microsoft.com/office/officeart/2016/7/layout/BasicLinearProcessNumbered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81BF49-C2BA-43B9-9F13-7DBA80901F0A}">
      <dgm:prSet custT="1"/>
      <dgm:spPr/>
      <dgm:t>
        <a:bodyPr/>
        <a:lstStyle/>
        <a:p>
          <a:r>
            <a:rPr lang="en-US" sz="1500" b="1" dirty="0"/>
            <a:t>Create a gradual harmonization framework </a:t>
          </a:r>
          <a:r>
            <a:rPr lang="en-US" sz="1500" dirty="0"/>
            <a:t>that allows insurers to adapt slowly to the new rules.</a:t>
          </a:r>
        </a:p>
        <a:p>
          <a:r>
            <a:rPr lang="en-US" sz="1500" b="0" i="0" dirty="0"/>
            <a:t>Start with pilot programs that test harmonization initiatives on a smaller scale. </a:t>
          </a:r>
          <a:endParaRPr lang="en-US" sz="1500" dirty="0"/>
        </a:p>
      </dgm:t>
    </dgm:pt>
    <dgm:pt modelId="{7D996E5C-115B-4D90-BBD1-B2F92AD6B20D}" type="parTrans" cxnId="{6D906D9B-AF2E-45CC-83AB-D9754E30E19C}">
      <dgm:prSet/>
      <dgm:spPr/>
      <dgm:t>
        <a:bodyPr/>
        <a:lstStyle/>
        <a:p>
          <a:endParaRPr lang="en-US"/>
        </a:p>
      </dgm:t>
    </dgm:pt>
    <dgm:pt modelId="{7A3AAA41-051F-4CF5-A924-FF6D988EF236}" type="sibTrans" cxnId="{6D906D9B-AF2E-45CC-83AB-D9754E30E19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05FE338-3E90-4A6D-B7FA-BAFB54B4337B}">
      <dgm:prSet custT="1"/>
      <dgm:spPr/>
      <dgm:t>
        <a:bodyPr/>
        <a:lstStyle/>
        <a:p>
          <a:r>
            <a:rPr lang="en-US" sz="1600" b="1" dirty="0"/>
            <a:t>Establish compensation mechanisms </a:t>
          </a:r>
          <a:r>
            <a:rPr lang="en-US" sz="1600" dirty="0"/>
            <a:t>for local insurers who may be disadvantaged at the outset.</a:t>
          </a:r>
        </a:p>
      </dgm:t>
    </dgm:pt>
    <dgm:pt modelId="{BDAEBE15-AEC2-4EF9-BD9F-E8B34C6AEFA0}" type="parTrans" cxnId="{B9AA3B5B-96A0-4108-B8CD-C5926AB13E5C}">
      <dgm:prSet/>
      <dgm:spPr/>
      <dgm:t>
        <a:bodyPr/>
        <a:lstStyle/>
        <a:p>
          <a:endParaRPr lang="en-US"/>
        </a:p>
      </dgm:t>
    </dgm:pt>
    <dgm:pt modelId="{529FD937-3D02-42CB-83C0-45D28BBE5E5F}" type="sibTrans" cxnId="{B9AA3B5B-96A0-4108-B8CD-C5926AB13E5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BBB5E65-3651-4405-80DB-82532DF616C9}">
      <dgm:prSet custT="1"/>
      <dgm:spPr/>
      <dgm:t>
        <a:bodyPr/>
        <a:lstStyle/>
        <a:p>
          <a:r>
            <a:rPr lang="en-US" sz="1400" dirty="0"/>
            <a:t>Create and implement standardized regulatory frameworks that </a:t>
          </a:r>
          <a:r>
            <a:rPr lang="en-US" sz="1400" b="1" dirty="0"/>
            <a:t>can be adopted by member states. </a:t>
          </a:r>
        </a:p>
        <a:p>
          <a:r>
            <a:rPr lang="en-US" sz="1400" dirty="0">
              <a:sym typeface="Wingdings" panose="05000000000000000000" pitchFamily="2" charset="2"/>
            </a:rPr>
            <a:t></a:t>
          </a:r>
          <a:r>
            <a:rPr lang="en-US" sz="1400" b="1" dirty="0"/>
            <a:t>Allow for flexibility in regulatory requirements</a:t>
          </a:r>
          <a:r>
            <a:rPr lang="en-US" sz="1400" dirty="0"/>
            <a:t> to accommodate varying business models and operating environments.</a:t>
          </a:r>
        </a:p>
      </dgm:t>
    </dgm:pt>
    <dgm:pt modelId="{6855FD3D-FEF4-450E-BDEE-4C1EE358372F}" type="parTrans" cxnId="{B130AD9A-01B3-4A92-859C-534BA23E1C61}">
      <dgm:prSet/>
      <dgm:spPr/>
      <dgm:t>
        <a:bodyPr/>
        <a:lstStyle/>
        <a:p>
          <a:endParaRPr lang="en-US"/>
        </a:p>
      </dgm:t>
    </dgm:pt>
    <dgm:pt modelId="{39BAA642-B68A-497D-929A-DA212318181F}" type="sibTrans" cxnId="{B130AD9A-01B3-4A92-859C-534BA23E1C6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ED17BCD-79AF-49F4-8CCD-C038F418E822}">
      <dgm:prSet custT="1"/>
      <dgm:spPr/>
      <dgm:t>
        <a:bodyPr/>
        <a:lstStyle/>
        <a:p>
          <a:r>
            <a:rPr lang="en-US" sz="1600" dirty="0"/>
            <a:t>Establish forums  for ongoing dialogue to address concerns and build </a:t>
          </a:r>
          <a:r>
            <a:rPr lang="fr-FR" sz="1600" b="1" i="0" dirty="0"/>
            <a:t>Culture of Trust</a:t>
          </a:r>
          <a:endParaRPr lang="en-US" sz="1600" b="1" dirty="0"/>
        </a:p>
      </dgm:t>
    </dgm:pt>
    <dgm:pt modelId="{56D1C835-90C7-425F-9793-16ECC2150395}" type="parTrans" cxnId="{07BDC9EF-450F-4DE8-9E37-C7A55FEFF9B8}">
      <dgm:prSet/>
      <dgm:spPr/>
      <dgm:t>
        <a:bodyPr/>
        <a:lstStyle/>
        <a:p>
          <a:endParaRPr lang="en-US"/>
        </a:p>
      </dgm:t>
    </dgm:pt>
    <dgm:pt modelId="{5F18B29B-A90C-4AA4-9A72-F8B70CF3F4C8}" type="sibTrans" cxnId="{07BDC9EF-450F-4DE8-9E37-C7A55FEFF9B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970D4907-9396-4BAA-B973-1A0DC10FE418}" type="pres">
      <dgm:prSet presAssocID="{F707BB3A-9267-4396-9F8B-49AB09D5B83F}" presName="Name0" presStyleCnt="0">
        <dgm:presLayoutVars>
          <dgm:animLvl val="lvl"/>
          <dgm:resizeHandles val="exact"/>
        </dgm:presLayoutVars>
      </dgm:prSet>
      <dgm:spPr/>
    </dgm:pt>
    <dgm:pt modelId="{01D546E3-CBBC-4372-BB5C-C3DA011C6C1D}" type="pres">
      <dgm:prSet presAssocID="{1A81BF49-C2BA-43B9-9F13-7DBA80901F0A}" presName="compositeNode" presStyleCnt="0">
        <dgm:presLayoutVars>
          <dgm:bulletEnabled val="1"/>
        </dgm:presLayoutVars>
      </dgm:prSet>
      <dgm:spPr/>
    </dgm:pt>
    <dgm:pt modelId="{11E37CBA-8F01-447D-B80E-671CFEC80ABA}" type="pres">
      <dgm:prSet presAssocID="{1A81BF49-C2BA-43B9-9F13-7DBA80901F0A}" presName="bgRect" presStyleLbl="bgAccFollowNode1" presStyleIdx="0" presStyleCnt="4"/>
      <dgm:spPr/>
    </dgm:pt>
    <dgm:pt modelId="{66B29D20-93A2-4369-8A1E-991A46C94985}" type="pres">
      <dgm:prSet presAssocID="{7A3AAA41-051F-4CF5-A924-FF6D988EF236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440D9262-5CF6-4906-9B08-563EA25E71BD}" type="pres">
      <dgm:prSet presAssocID="{1A81BF49-C2BA-43B9-9F13-7DBA80901F0A}" presName="bottomLine" presStyleLbl="alignNode1" presStyleIdx="1" presStyleCnt="8">
        <dgm:presLayoutVars/>
      </dgm:prSet>
      <dgm:spPr/>
    </dgm:pt>
    <dgm:pt modelId="{0BEA63B3-B7DC-4EB1-81B2-C8AE24DA986E}" type="pres">
      <dgm:prSet presAssocID="{1A81BF49-C2BA-43B9-9F13-7DBA80901F0A}" presName="nodeText" presStyleLbl="bgAccFollowNode1" presStyleIdx="0" presStyleCnt="4">
        <dgm:presLayoutVars>
          <dgm:bulletEnabled val="1"/>
        </dgm:presLayoutVars>
      </dgm:prSet>
      <dgm:spPr/>
    </dgm:pt>
    <dgm:pt modelId="{25E4BC55-8E40-4CAC-8984-7A1126CA00BF}" type="pres">
      <dgm:prSet presAssocID="{7A3AAA41-051F-4CF5-A924-FF6D988EF236}" presName="sibTrans" presStyleCnt="0"/>
      <dgm:spPr/>
    </dgm:pt>
    <dgm:pt modelId="{36807EE9-C583-4316-A6E9-CC20F6D8002D}" type="pres">
      <dgm:prSet presAssocID="{805FE338-3E90-4A6D-B7FA-BAFB54B4337B}" presName="compositeNode" presStyleCnt="0">
        <dgm:presLayoutVars>
          <dgm:bulletEnabled val="1"/>
        </dgm:presLayoutVars>
      </dgm:prSet>
      <dgm:spPr/>
    </dgm:pt>
    <dgm:pt modelId="{720E979A-3F1C-48F3-96AF-E20BE2C4D648}" type="pres">
      <dgm:prSet presAssocID="{805FE338-3E90-4A6D-B7FA-BAFB54B4337B}" presName="bgRect" presStyleLbl="bgAccFollowNode1" presStyleIdx="1" presStyleCnt="4"/>
      <dgm:spPr/>
    </dgm:pt>
    <dgm:pt modelId="{80D6C13A-C940-4384-8CD2-D2600ACE6974}" type="pres">
      <dgm:prSet presAssocID="{529FD937-3D02-42CB-83C0-45D28BBE5E5F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B65E4516-27A9-47D6-9D99-58AF4E2BE16B}" type="pres">
      <dgm:prSet presAssocID="{805FE338-3E90-4A6D-B7FA-BAFB54B4337B}" presName="bottomLine" presStyleLbl="alignNode1" presStyleIdx="3" presStyleCnt="8">
        <dgm:presLayoutVars/>
      </dgm:prSet>
      <dgm:spPr/>
    </dgm:pt>
    <dgm:pt modelId="{1B790C22-84C2-4A8F-9CCB-CB8C76278D5D}" type="pres">
      <dgm:prSet presAssocID="{805FE338-3E90-4A6D-B7FA-BAFB54B4337B}" presName="nodeText" presStyleLbl="bgAccFollowNode1" presStyleIdx="1" presStyleCnt="4">
        <dgm:presLayoutVars>
          <dgm:bulletEnabled val="1"/>
        </dgm:presLayoutVars>
      </dgm:prSet>
      <dgm:spPr/>
    </dgm:pt>
    <dgm:pt modelId="{1F3018D6-6861-4E93-9BDF-67B9311AF4AE}" type="pres">
      <dgm:prSet presAssocID="{529FD937-3D02-42CB-83C0-45D28BBE5E5F}" presName="sibTrans" presStyleCnt="0"/>
      <dgm:spPr/>
    </dgm:pt>
    <dgm:pt modelId="{D50BAF80-E5AC-42DD-A367-7BFC03E63530}" type="pres">
      <dgm:prSet presAssocID="{6BBB5E65-3651-4405-80DB-82532DF616C9}" presName="compositeNode" presStyleCnt="0">
        <dgm:presLayoutVars>
          <dgm:bulletEnabled val="1"/>
        </dgm:presLayoutVars>
      </dgm:prSet>
      <dgm:spPr/>
    </dgm:pt>
    <dgm:pt modelId="{27628E8D-2BB7-4F1F-B55A-2FD8BB54472C}" type="pres">
      <dgm:prSet presAssocID="{6BBB5E65-3651-4405-80DB-82532DF616C9}" presName="bgRect" presStyleLbl="bgAccFollowNode1" presStyleIdx="2" presStyleCnt="4"/>
      <dgm:spPr/>
    </dgm:pt>
    <dgm:pt modelId="{9AEB58FA-F48F-429B-B422-7CDCB7114E38}" type="pres">
      <dgm:prSet presAssocID="{39BAA642-B68A-497D-929A-DA212318181F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5643E69C-A1D1-453A-B5AE-2022852397D0}" type="pres">
      <dgm:prSet presAssocID="{6BBB5E65-3651-4405-80DB-82532DF616C9}" presName="bottomLine" presStyleLbl="alignNode1" presStyleIdx="5" presStyleCnt="8">
        <dgm:presLayoutVars/>
      </dgm:prSet>
      <dgm:spPr/>
    </dgm:pt>
    <dgm:pt modelId="{9B85CA6B-367C-46AD-9585-4A6CF74C569E}" type="pres">
      <dgm:prSet presAssocID="{6BBB5E65-3651-4405-80DB-82532DF616C9}" presName="nodeText" presStyleLbl="bgAccFollowNode1" presStyleIdx="2" presStyleCnt="4">
        <dgm:presLayoutVars>
          <dgm:bulletEnabled val="1"/>
        </dgm:presLayoutVars>
      </dgm:prSet>
      <dgm:spPr/>
    </dgm:pt>
    <dgm:pt modelId="{C807E598-F87B-49D6-84D6-E5613AD06B38}" type="pres">
      <dgm:prSet presAssocID="{39BAA642-B68A-497D-929A-DA212318181F}" presName="sibTrans" presStyleCnt="0"/>
      <dgm:spPr/>
    </dgm:pt>
    <dgm:pt modelId="{4E2A616B-6A4B-4076-B61C-02BB83920A00}" type="pres">
      <dgm:prSet presAssocID="{1ED17BCD-79AF-49F4-8CCD-C038F418E822}" presName="compositeNode" presStyleCnt="0">
        <dgm:presLayoutVars>
          <dgm:bulletEnabled val="1"/>
        </dgm:presLayoutVars>
      </dgm:prSet>
      <dgm:spPr/>
    </dgm:pt>
    <dgm:pt modelId="{334E9A2E-CAC4-473B-AF80-9744D022EB66}" type="pres">
      <dgm:prSet presAssocID="{1ED17BCD-79AF-49F4-8CCD-C038F418E822}" presName="bgRect" presStyleLbl="bgAccFollowNode1" presStyleIdx="3" presStyleCnt="4"/>
      <dgm:spPr/>
    </dgm:pt>
    <dgm:pt modelId="{78FD9AD1-6678-45C1-AFAB-0B3A0BAFE458}" type="pres">
      <dgm:prSet presAssocID="{5F18B29B-A90C-4AA4-9A72-F8B70CF3F4C8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503092B9-A240-4082-8E47-1C3BC277CE37}" type="pres">
      <dgm:prSet presAssocID="{1ED17BCD-79AF-49F4-8CCD-C038F418E822}" presName="bottomLine" presStyleLbl="alignNode1" presStyleIdx="7" presStyleCnt="8">
        <dgm:presLayoutVars/>
      </dgm:prSet>
      <dgm:spPr/>
    </dgm:pt>
    <dgm:pt modelId="{742F0E8B-5942-4D43-9C1D-3BE50729B9A1}" type="pres">
      <dgm:prSet presAssocID="{1ED17BCD-79AF-49F4-8CCD-C038F418E822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AE0BA01E-A017-432D-8431-22A603BC76D0}" type="presOf" srcId="{529FD937-3D02-42CB-83C0-45D28BBE5E5F}" destId="{80D6C13A-C940-4384-8CD2-D2600ACE6974}" srcOrd="0" destOrd="0" presId="urn:microsoft.com/office/officeart/2016/7/layout/BasicLinearProcessNumbered"/>
    <dgm:cxn modelId="{52E5EE20-B5C6-4435-BCD7-49197D63A420}" type="presOf" srcId="{1ED17BCD-79AF-49F4-8CCD-C038F418E822}" destId="{742F0E8B-5942-4D43-9C1D-3BE50729B9A1}" srcOrd="1" destOrd="0" presId="urn:microsoft.com/office/officeart/2016/7/layout/BasicLinearProcessNumbered"/>
    <dgm:cxn modelId="{DF7B1D26-7C12-4015-B631-97B00C3973A0}" type="presOf" srcId="{F707BB3A-9267-4396-9F8B-49AB09D5B83F}" destId="{970D4907-9396-4BAA-B973-1A0DC10FE418}" srcOrd="0" destOrd="0" presId="urn:microsoft.com/office/officeart/2016/7/layout/BasicLinearProcessNumbered"/>
    <dgm:cxn modelId="{59620835-CFD0-44E6-9945-8097CF40D7CD}" type="presOf" srcId="{5F18B29B-A90C-4AA4-9A72-F8B70CF3F4C8}" destId="{78FD9AD1-6678-45C1-AFAB-0B3A0BAFE458}" srcOrd="0" destOrd="0" presId="urn:microsoft.com/office/officeart/2016/7/layout/BasicLinearProcessNumbered"/>
    <dgm:cxn modelId="{B9AA3B5B-96A0-4108-B8CD-C5926AB13E5C}" srcId="{F707BB3A-9267-4396-9F8B-49AB09D5B83F}" destId="{805FE338-3E90-4A6D-B7FA-BAFB54B4337B}" srcOrd="1" destOrd="0" parTransId="{BDAEBE15-AEC2-4EF9-BD9F-E8B34C6AEFA0}" sibTransId="{529FD937-3D02-42CB-83C0-45D28BBE5E5F}"/>
    <dgm:cxn modelId="{17F09A4E-23F7-495E-B2BD-94DCB392B201}" type="presOf" srcId="{1A81BF49-C2BA-43B9-9F13-7DBA80901F0A}" destId="{0BEA63B3-B7DC-4EB1-81B2-C8AE24DA986E}" srcOrd="1" destOrd="0" presId="urn:microsoft.com/office/officeart/2016/7/layout/BasicLinearProcessNumbered"/>
    <dgm:cxn modelId="{21F3BF81-A441-4F41-B428-291325F509ED}" type="presOf" srcId="{805FE338-3E90-4A6D-B7FA-BAFB54B4337B}" destId="{1B790C22-84C2-4A8F-9CCB-CB8C76278D5D}" srcOrd="1" destOrd="0" presId="urn:microsoft.com/office/officeart/2016/7/layout/BasicLinearProcessNumbered"/>
    <dgm:cxn modelId="{99651B97-A73E-4EA6-AC4B-CD7EFD2B77AE}" type="presOf" srcId="{805FE338-3E90-4A6D-B7FA-BAFB54B4337B}" destId="{720E979A-3F1C-48F3-96AF-E20BE2C4D648}" srcOrd="0" destOrd="0" presId="urn:microsoft.com/office/officeart/2016/7/layout/BasicLinearProcessNumbered"/>
    <dgm:cxn modelId="{B130AD9A-01B3-4A92-859C-534BA23E1C61}" srcId="{F707BB3A-9267-4396-9F8B-49AB09D5B83F}" destId="{6BBB5E65-3651-4405-80DB-82532DF616C9}" srcOrd="2" destOrd="0" parTransId="{6855FD3D-FEF4-450E-BDEE-4C1EE358372F}" sibTransId="{39BAA642-B68A-497D-929A-DA212318181F}"/>
    <dgm:cxn modelId="{6D906D9B-AF2E-45CC-83AB-D9754E30E19C}" srcId="{F707BB3A-9267-4396-9F8B-49AB09D5B83F}" destId="{1A81BF49-C2BA-43B9-9F13-7DBA80901F0A}" srcOrd="0" destOrd="0" parTransId="{7D996E5C-115B-4D90-BBD1-B2F92AD6B20D}" sibTransId="{7A3AAA41-051F-4CF5-A924-FF6D988EF236}"/>
    <dgm:cxn modelId="{EBDD1BB6-B48E-448F-BE43-D3455924B3ED}" type="presOf" srcId="{1A81BF49-C2BA-43B9-9F13-7DBA80901F0A}" destId="{11E37CBA-8F01-447D-B80E-671CFEC80ABA}" srcOrd="0" destOrd="0" presId="urn:microsoft.com/office/officeart/2016/7/layout/BasicLinearProcessNumbered"/>
    <dgm:cxn modelId="{C0BEEDC7-2A55-4530-B476-D8C79A8DC8B1}" type="presOf" srcId="{7A3AAA41-051F-4CF5-A924-FF6D988EF236}" destId="{66B29D20-93A2-4369-8A1E-991A46C94985}" srcOrd="0" destOrd="0" presId="urn:microsoft.com/office/officeart/2016/7/layout/BasicLinearProcessNumbered"/>
    <dgm:cxn modelId="{118C38D5-E7BF-41FF-AD51-2D90E78DF0DE}" type="presOf" srcId="{39BAA642-B68A-497D-929A-DA212318181F}" destId="{9AEB58FA-F48F-429B-B422-7CDCB7114E38}" srcOrd="0" destOrd="0" presId="urn:microsoft.com/office/officeart/2016/7/layout/BasicLinearProcessNumbered"/>
    <dgm:cxn modelId="{223DB9EA-25B1-4460-BE48-B936247A32D1}" type="presOf" srcId="{1ED17BCD-79AF-49F4-8CCD-C038F418E822}" destId="{334E9A2E-CAC4-473B-AF80-9744D022EB66}" srcOrd="0" destOrd="0" presId="urn:microsoft.com/office/officeart/2016/7/layout/BasicLinearProcessNumbered"/>
    <dgm:cxn modelId="{07BDC9EF-450F-4DE8-9E37-C7A55FEFF9B8}" srcId="{F707BB3A-9267-4396-9F8B-49AB09D5B83F}" destId="{1ED17BCD-79AF-49F4-8CCD-C038F418E822}" srcOrd="3" destOrd="0" parTransId="{56D1C835-90C7-425F-9793-16ECC2150395}" sibTransId="{5F18B29B-A90C-4AA4-9A72-F8B70CF3F4C8}"/>
    <dgm:cxn modelId="{BC10D5F8-88EE-498F-A2CA-17BD7490CF3D}" type="presOf" srcId="{6BBB5E65-3651-4405-80DB-82532DF616C9}" destId="{9B85CA6B-367C-46AD-9585-4A6CF74C569E}" srcOrd="1" destOrd="0" presId="urn:microsoft.com/office/officeart/2016/7/layout/BasicLinearProcessNumbered"/>
    <dgm:cxn modelId="{67D4EAFB-0C45-4AE7-8923-15276E1C0DD1}" type="presOf" srcId="{6BBB5E65-3651-4405-80DB-82532DF616C9}" destId="{27628E8D-2BB7-4F1F-B55A-2FD8BB54472C}" srcOrd="0" destOrd="0" presId="urn:microsoft.com/office/officeart/2016/7/layout/BasicLinearProcessNumbered"/>
    <dgm:cxn modelId="{D14897A3-65C1-45BF-ACF0-C2A47F9EE9D2}" type="presParOf" srcId="{970D4907-9396-4BAA-B973-1A0DC10FE418}" destId="{01D546E3-CBBC-4372-BB5C-C3DA011C6C1D}" srcOrd="0" destOrd="0" presId="urn:microsoft.com/office/officeart/2016/7/layout/BasicLinearProcessNumbered"/>
    <dgm:cxn modelId="{D9B14E45-FC09-4CBF-A331-AD04B7241A33}" type="presParOf" srcId="{01D546E3-CBBC-4372-BB5C-C3DA011C6C1D}" destId="{11E37CBA-8F01-447D-B80E-671CFEC80ABA}" srcOrd="0" destOrd="0" presId="urn:microsoft.com/office/officeart/2016/7/layout/BasicLinearProcessNumbered"/>
    <dgm:cxn modelId="{0C356596-7C22-4000-A6D4-7281800496CE}" type="presParOf" srcId="{01D546E3-CBBC-4372-BB5C-C3DA011C6C1D}" destId="{66B29D20-93A2-4369-8A1E-991A46C94985}" srcOrd="1" destOrd="0" presId="urn:microsoft.com/office/officeart/2016/7/layout/BasicLinearProcessNumbered"/>
    <dgm:cxn modelId="{6EECFFF5-B960-45D5-BECB-B1E2CAB2389E}" type="presParOf" srcId="{01D546E3-CBBC-4372-BB5C-C3DA011C6C1D}" destId="{440D9262-5CF6-4906-9B08-563EA25E71BD}" srcOrd="2" destOrd="0" presId="urn:microsoft.com/office/officeart/2016/7/layout/BasicLinearProcessNumbered"/>
    <dgm:cxn modelId="{1E1C76DF-1E0F-4766-9A12-5CE869429CB6}" type="presParOf" srcId="{01D546E3-CBBC-4372-BB5C-C3DA011C6C1D}" destId="{0BEA63B3-B7DC-4EB1-81B2-C8AE24DA986E}" srcOrd="3" destOrd="0" presId="urn:microsoft.com/office/officeart/2016/7/layout/BasicLinearProcessNumbered"/>
    <dgm:cxn modelId="{3D5F9872-37F6-4286-82B3-58C32E766D61}" type="presParOf" srcId="{970D4907-9396-4BAA-B973-1A0DC10FE418}" destId="{25E4BC55-8E40-4CAC-8984-7A1126CA00BF}" srcOrd="1" destOrd="0" presId="urn:microsoft.com/office/officeart/2016/7/layout/BasicLinearProcessNumbered"/>
    <dgm:cxn modelId="{256D4C4B-F36C-4B1B-897F-8CA5D7664307}" type="presParOf" srcId="{970D4907-9396-4BAA-B973-1A0DC10FE418}" destId="{36807EE9-C583-4316-A6E9-CC20F6D8002D}" srcOrd="2" destOrd="0" presId="urn:microsoft.com/office/officeart/2016/7/layout/BasicLinearProcessNumbered"/>
    <dgm:cxn modelId="{2A3CF21D-CE22-4E45-8A62-F87247C101C9}" type="presParOf" srcId="{36807EE9-C583-4316-A6E9-CC20F6D8002D}" destId="{720E979A-3F1C-48F3-96AF-E20BE2C4D648}" srcOrd="0" destOrd="0" presId="urn:microsoft.com/office/officeart/2016/7/layout/BasicLinearProcessNumbered"/>
    <dgm:cxn modelId="{83D8AB54-16EB-40D5-B367-5F15E49B3EF1}" type="presParOf" srcId="{36807EE9-C583-4316-A6E9-CC20F6D8002D}" destId="{80D6C13A-C940-4384-8CD2-D2600ACE6974}" srcOrd="1" destOrd="0" presId="urn:microsoft.com/office/officeart/2016/7/layout/BasicLinearProcessNumbered"/>
    <dgm:cxn modelId="{6A631E3D-62E5-4074-BA3F-D33261DFE46F}" type="presParOf" srcId="{36807EE9-C583-4316-A6E9-CC20F6D8002D}" destId="{B65E4516-27A9-47D6-9D99-58AF4E2BE16B}" srcOrd="2" destOrd="0" presId="urn:microsoft.com/office/officeart/2016/7/layout/BasicLinearProcessNumbered"/>
    <dgm:cxn modelId="{A59CD62E-3A5D-44C6-A91B-D66E40316607}" type="presParOf" srcId="{36807EE9-C583-4316-A6E9-CC20F6D8002D}" destId="{1B790C22-84C2-4A8F-9CCB-CB8C76278D5D}" srcOrd="3" destOrd="0" presId="urn:microsoft.com/office/officeart/2016/7/layout/BasicLinearProcessNumbered"/>
    <dgm:cxn modelId="{DD1587CE-D6AF-422F-A47A-0D1467627AEB}" type="presParOf" srcId="{970D4907-9396-4BAA-B973-1A0DC10FE418}" destId="{1F3018D6-6861-4E93-9BDF-67B9311AF4AE}" srcOrd="3" destOrd="0" presId="urn:microsoft.com/office/officeart/2016/7/layout/BasicLinearProcessNumbered"/>
    <dgm:cxn modelId="{F0E21E82-AE32-4605-BB91-371A6D33D599}" type="presParOf" srcId="{970D4907-9396-4BAA-B973-1A0DC10FE418}" destId="{D50BAF80-E5AC-42DD-A367-7BFC03E63530}" srcOrd="4" destOrd="0" presId="urn:microsoft.com/office/officeart/2016/7/layout/BasicLinearProcessNumbered"/>
    <dgm:cxn modelId="{FF49DEB0-862D-4A7A-B5D2-611A9E67475F}" type="presParOf" srcId="{D50BAF80-E5AC-42DD-A367-7BFC03E63530}" destId="{27628E8D-2BB7-4F1F-B55A-2FD8BB54472C}" srcOrd="0" destOrd="0" presId="urn:microsoft.com/office/officeart/2016/7/layout/BasicLinearProcessNumbered"/>
    <dgm:cxn modelId="{BD07ED8F-D831-44BA-88C3-0934C67DB795}" type="presParOf" srcId="{D50BAF80-E5AC-42DD-A367-7BFC03E63530}" destId="{9AEB58FA-F48F-429B-B422-7CDCB7114E38}" srcOrd="1" destOrd="0" presId="urn:microsoft.com/office/officeart/2016/7/layout/BasicLinearProcessNumbered"/>
    <dgm:cxn modelId="{969C9330-0638-4331-A295-CDD15902B1AB}" type="presParOf" srcId="{D50BAF80-E5AC-42DD-A367-7BFC03E63530}" destId="{5643E69C-A1D1-453A-B5AE-2022852397D0}" srcOrd="2" destOrd="0" presId="urn:microsoft.com/office/officeart/2016/7/layout/BasicLinearProcessNumbered"/>
    <dgm:cxn modelId="{2EAE6975-085F-4FF1-978E-E041C4165BEF}" type="presParOf" srcId="{D50BAF80-E5AC-42DD-A367-7BFC03E63530}" destId="{9B85CA6B-367C-46AD-9585-4A6CF74C569E}" srcOrd="3" destOrd="0" presId="urn:microsoft.com/office/officeart/2016/7/layout/BasicLinearProcessNumbered"/>
    <dgm:cxn modelId="{C62C118C-376D-4E14-9D23-2D2CECFE077B}" type="presParOf" srcId="{970D4907-9396-4BAA-B973-1A0DC10FE418}" destId="{C807E598-F87B-49D6-84D6-E5613AD06B38}" srcOrd="5" destOrd="0" presId="urn:microsoft.com/office/officeart/2016/7/layout/BasicLinearProcessNumbered"/>
    <dgm:cxn modelId="{A7F76A12-DAD4-4278-A58B-C05270598ECC}" type="presParOf" srcId="{970D4907-9396-4BAA-B973-1A0DC10FE418}" destId="{4E2A616B-6A4B-4076-B61C-02BB83920A00}" srcOrd="6" destOrd="0" presId="urn:microsoft.com/office/officeart/2016/7/layout/BasicLinearProcessNumbered"/>
    <dgm:cxn modelId="{A5B65649-A2F5-4C5B-84ED-49398E734880}" type="presParOf" srcId="{4E2A616B-6A4B-4076-B61C-02BB83920A00}" destId="{334E9A2E-CAC4-473B-AF80-9744D022EB66}" srcOrd="0" destOrd="0" presId="urn:microsoft.com/office/officeart/2016/7/layout/BasicLinearProcessNumbered"/>
    <dgm:cxn modelId="{EB77AE90-DEF9-4937-9D04-8597C169841E}" type="presParOf" srcId="{4E2A616B-6A4B-4076-B61C-02BB83920A00}" destId="{78FD9AD1-6678-45C1-AFAB-0B3A0BAFE458}" srcOrd="1" destOrd="0" presId="urn:microsoft.com/office/officeart/2016/7/layout/BasicLinearProcessNumbered"/>
    <dgm:cxn modelId="{0E4B4C18-E1B2-47FA-A85A-593FFF0C34F9}" type="presParOf" srcId="{4E2A616B-6A4B-4076-B61C-02BB83920A00}" destId="{503092B9-A240-4082-8E47-1C3BC277CE37}" srcOrd="2" destOrd="0" presId="urn:microsoft.com/office/officeart/2016/7/layout/BasicLinearProcessNumbered"/>
    <dgm:cxn modelId="{DCBC9A5C-8998-4B44-9A93-CA7B0F5BF649}" type="presParOf" srcId="{4E2A616B-6A4B-4076-B61C-02BB83920A00}" destId="{742F0E8B-5942-4D43-9C1D-3BE50729B9A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51FCE3-5006-417F-A361-97247C271592}" type="doc">
      <dgm:prSet loTypeId="urn:microsoft.com/office/officeart/2009/3/layout/Phased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BC670B-0FC3-4193-8BE5-E1F17C6220B3}">
      <dgm:prSet/>
      <dgm:spPr/>
      <dgm:t>
        <a:bodyPr/>
        <a:lstStyle/>
        <a:p>
          <a:r>
            <a:rPr lang="en-US" b="1" dirty="0"/>
            <a:t>Encourage dialogue between national regulators and international entities.</a:t>
          </a:r>
        </a:p>
      </dgm:t>
    </dgm:pt>
    <dgm:pt modelId="{0391AD56-5E1C-40FC-9020-B82557AB83DA}" type="parTrans" cxnId="{542AB2BD-3944-4239-8815-BF35ECCF9FA0}">
      <dgm:prSet/>
      <dgm:spPr/>
      <dgm:t>
        <a:bodyPr/>
        <a:lstStyle/>
        <a:p>
          <a:endParaRPr lang="en-US"/>
        </a:p>
      </dgm:t>
    </dgm:pt>
    <dgm:pt modelId="{056A0C3F-5A26-4049-B6F6-1A51B509E37D}" type="sibTrans" cxnId="{542AB2BD-3944-4239-8815-BF35ECCF9FA0}">
      <dgm:prSet/>
      <dgm:spPr/>
      <dgm:t>
        <a:bodyPr/>
        <a:lstStyle/>
        <a:p>
          <a:endParaRPr lang="en-US"/>
        </a:p>
      </dgm:t>
    </dgm:pt>
    <dgm:pt modelId="{A58D836A-8225-4907-A3F5-5AB1022BD433}">
      <dgm:prSet/>
      <dgm:spPr/>
      <dgm:t>
        <a:bodyPr/>
        <a:lstStyle/>
        <a:p>
          <a:r>
            <a:rPr lang="en-US" b="1" dirty="0"/>
            <a:t>Offer tax or financial incentives for insurers who adopt harmonized practices.</a:t>
          </a:r>
        </a:p>
      </dgm:t>
    </dgm:pt>
    <dgm:pt modelId="{7710C0A9-C3D8-466F-AE91-B65305F92B63}" type="parTrans" cxnId="{6E6B473D-A3EC-4EAF-B279-92E401A1D39F}">
      <dgm:prSet/>
      <dgm:spPr/>
      <dgm:t>
        <a:bodyPr/>
        <a:lstStyle/>
        <a:p>
          <a:endParaRPr lang="en-US"/>
        </a:p>
      </dgm:t>
    </dgm:pt>
    <dgm:pt modelId="{ABBA2B6D-50F4-4C53-AF5F-9343AA994864}" type="sibTrans" cxnId="{6E6B473D-A3EC-4EAF-B279-92E401A1D39F}">
      <dgm:prSet/>
      <dgm:spPr/>
      <dgm:t>
        <a:bodyPr/>
        <a:lstStyle/>
        <a:p>
          <a:endParaRPr lang="en-US"/>
        </a:p>
      </dgm:t>
    </dgm:pt>
    <dgm:pt modelId="{F3D9157C-F40F-48A0-BA30-4D615C09F8BA}">
      <dgm:prSet/>
      <dgm:spPr/>
      <dgm:t>
        <a:bodyPr/>
        <a:lstStyle/>
        <a:p>
          <a:r>
            <a:rPr lang="en-US" b="1" dirty="0"/>
            <a:t>Increased Collaboration Among Insurers</a:t>
          </a:r>
          <a:endParaRPr lang="en-US" dirty="0"/>
        </a:p>
      </dgm:t>
    </dgm:pt>
    <dgm:pt modelId="{16A9343C-DC49-4A79-AF85-E1B2D907C688}" type="parTrans" cxnId="{7F17BBDD-3D3C-44E0-82A1-D5280EB50139}">
      <dgm:prSet/>
      <dgm:spPr/>
      <dgm:t>
        <a:bodyPr/>
        <a:lstStyle/>
        <a:p>
          <a:endParaRPr lang="en-US"/>
        </a:p>
      </dgm:t>
    </dgm:pt>
    <dgm:pt modelId="{1F06696C-555B-4A72-8B6F-6D98A822A54A}" type="sibTrans" cxnId="{7F17BBDD-3D3C-44E0-82A1-D5280EB50139}">
      <dgm:prSet/>
      <dgm:spPr/>
      <dgm:t>
        <a:bodyPr/>
        <a:lstStyle/>
        <a:p>
          <a:endParaRPr lang="en-US"/>
        </a:p>
      </dgm:t>
    </dgm:pt>
    <dgm:pt modelId="{A510BCAC-2A3E-45C9-B88D-3B32E69E633A}">
      <dgm:prSet custT="1"/>
      <dgm:spPr/>
      <dgm:t>
        <a:bodyPr/>
        <a:lstStyle/>
        <a:p>
          <a:r>
            <a:rPr lang="en-US" sz="2000" dirty="0"/>
            <a:t>Share expertise and resources to better understand and anticipate upcoming changes.</a:t>
          </a:r>
        </a:p>
      </dgm:t>
    </dgm:pt>
    <dgm:pt modelId="{EF662188-89D8-4BD5-956B-E18DF6892110}" type="parTrans" cxnId="{C85DE2BC-60BD-4ED9-B9B1-982F4C7B53BA}">
      <dgm:prSet/>
      <dgm:spPr/>
      <dgm:t>
        <a:bodyPr/>
        <a:lstStyle/>
        <a:p>
          <a:endParaRPr lang="en-US"/>
        </a:p>
      </dgm:t>
    </dgm:pt>
    <dgm:pt modelId="{49CF623D-E84C-4FA5-AB6D-81D37800EA20}" type="sibTrans" cxnId="{C85DE2BC-60BD-4ED9-B9B1-982F4C7B53BA}">
      <dgm:prSet/>
      <dgm:spPr/>
      <dgm:t>
        <a:bodyPr/>
        <a:lstStyle/>
        <a:p>
          <a:endParaRPr lang="en-US"/>
        </a:p>
      </dgm:t>
    </dgm:pt>
    <dgm:pt modelId="{D1E9FC45-664E-4B9F-9F7B-A57BAE5711E1}" type="pres">
      <dgm:prSet presAssocID="{7951FCE3-5006-417F-A361-97247C271592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6415D72A-D5F8-4E13-A0F9-EBB39D8A04CE}" type="pres">
      <dgm:prSet presAssocID="{7951FCE3-5006-417F-A361-97247C271592}" presName="arc1" presStyleLbl="node1" presStyleIdx="0" presStyleCnt="2"/>
      <dgm:spPr/>
    </dgm:pt>
    <dgm:pt modelId="{82A8EE8F-C6F6-493F-B7CA-CF2CDD0D28A9}" type="pres">
      <dgm:prSet presAssocID="{7951FCE3-5006-417F-A361-97247C271592}" presName="arc3" presStyleLbl="node1" presStyleIdx="1" presStyleCnt="2"/>
      <dgm:spPr/>
    </dgm:pt>
    <dgm:pt modelId="{6463DF90-8711-4CCA-8CCF-0F934D43908D}" type="pres">
      <dgm:prSet presAssocID="{7951FCE3-5006-417F-A361-97247C271592}" presName="parentText2" presStyleLbl="revTx" presStyleIdx="0" presStyleCnt="2" custLinFactNeighborX="16342" custLinFactNeighborY="-55019">
        <dgm:presLayoutVars>
          <dgm:chMax val="4"/>
          <dgm:chPref val="3"/>
          <dgm:bulletEnabled val="1"/>
        </dgm:presLayoutVars>
      </dgm:prSet>
      <dgm:spPr/>
    </dgm:pt>
    <dgm:pt modelId="{1A80E378-E9A1-4AFE-A0C4-3A6C59C884B7}" type="pres">
      <dgm:prSet presAssocID="{7951FCE3-5006-417F-A361-97247C271592}" presName="middleComposite" presStyleCnt="0"/>
      <dgm:spPr/>
    </dgm:pt>
    <dgm:pt modelId="{75DEC808-803F-4BF6-8CB8-956EDF41F39D}" type="pres">
      <dgm:prSet presAssocID="{A510BCAC-2A3E-45C9-B88D-3B32E69E633A}" presName="circ1" presStyleLbl="vennNode1" presStyleIdx="0" presStyleCnt="4" custScaleX="83191" custScaleY="79879" custLinFactNeighborX="7858" custLinFactNeighborY="-582"/>
      <dgm:spPr/>
    </dgm:pt>
    <dgm:pt modelId="{A7614639-0541-4AFB-9341-42D0497FBF76}" type="pres">
      <dgm:prSet presAssocID="{A510BCAC-2A3E-45C9-B88D-3B32E69E633A}" presName="circ1Tx" presStyleLbl="revTx" presStyleIdx="0" presStyleCnt="2">
        <dgm:presLayoutVars>
          <dgm:chMax val="0"/>
          <dgm:chPref val="0"/>
        </dgm:presLayoutVars>
      </dgm:prSet>
      <dgm:spPr/>
    </dgm:pt>
    <dgm:pt modelId="{9811A932-C7FC-48BC-9224-A460F5C84325}" type="pres">
      <dgm:prSet presAssocID="{7951FCE3-5006-417F-A361-97247C271592}" presName="leftComposite" presStyleCnt="0"/>
      <dgm:spPr/>
    </dgm:pt>
    <dgm:pt modelId="{19635144-0A9A-444C-8717-0D04C4478D38}" type="pres">
      <dgm:prSet presAssocID="{A58D836A-8225-4907-A3F5-5AB1022BD433}" presName="childText1_1" presStyleLbl="vennNode1" presStyleIdx="1" presStyleCnt="4" custScaleX="112061">
        <dgm:presLayoutVars>
          <dgm:chMax val="0"/>
          <dgm:chPref val="0"/>
        </dgm:presLayoutVars>
      </dgm:prSet>
      <dgm:spPr/>
    </dgm:pt>
    <dgm:pt modelId="{CD0D3F13-CE7D-411A-B484-A45AC7D4B415}" type="pres">
      <dgm:prSet presAssocID="{A58D836A-8225-4907-A3F5-5AB1022BD433}" presName="ellipse1" presStyleLbl="vennNode1" presStyleIdx="2" presStyleCnt="4"/>
      <dgm:spPr/>
    </dgm:pt>
    <dgm:pt modelId="{2EE3160E-21D4-43CB-8B44-58D3341938F6}" type="pres">
      <dgm:prSet presAssocID="{A58D836A-8225-4907-A3F5-5AB1022BD433}" presName="ellipse2" presStyleLbl="vennNode1" presStyleIdx="3" presStyleCnt="4"/>
      <dgm:spPr/>
    </dgm:pt>
    <dgm:pt modelId="{3A9FC4B3-E800-4502-B245-7ACE1E4A9DC3}" type="pres">
      <dgm:prSet presAssocID="{7951FCE3-5006-417F-A361-97247C271592}" presName="parentText1" presStyleLbl="revTx" presStyleIdx="1" presStyleCnt="2" custScaleX="101300" custScaleY="58056" custLinFactY="-200000" custLinFactNeighborX="-23397" custLinFactNeighborY="-210035">
        <dgm:presLayoutVars>
          <dgm:chMax val="4"/>
          <dgm:chPref val="3"/>
          <dgm:bulletEnabled val="1"/>
        </dgm:presLayoutVars>
      </dgm:prSet>
      <dgm:spPr/>
    </dgm:pt>
  </dgm:ptLst>
  <dgm:cxnLst>
    <dgm:cxn modelId="{F5D40D2E-908C-45BC-81E3-13B7809217F3}" type="presOf" srcId="{A58D836A-8225-4907-A3F5-5AB1022BD433}" destId="{19635144-0A9A-444C-8717-0D04C4478D38}" srcOrd="0" destOrd="0" presId="urn:microsoft.com/office/officeart/2009/3/layout/PhasedProcess"/>
    <dgm:cxn modelId="{6E6B473D-A3EC-4EAF-B279-92E401A1D39F}" srcId="{12BC670B-0FC3-4193-8BE5-E1F17C6220B3}" destId="{A58D836A-8225-4907-A3F5-5AB1022BD433}" srcOrd="0" destOrd="0" parTransId="{7710C0A9-C3D8-466F-AE91-B65305F92B63}" sibTransId="{ABBA2B6D-50F4-4C53-AF5F-9343AA994864}"/>
    <dgm:cxn modelId="{3337776A-6897-49D5-AA56-7449214AC2E8}" type="presOf" srcId="{7951FCE3-5006-417F-A361-97247C271592}" destId="{D1E9FC45-664E-4B9F-9F7B-A57BAE5711E1}" srcOrd="0" destOrd="0" presId="urn:microsoft.com/office/officeart/2009/3/layout/PhasedProcess"/>
    <dgm:cxn modelId="{C85DE2BC-60BD-4ED9-B9B1-982F4C7B53BA}" srcId="{F3D9157C-F40F-48A0-BA30-4D615C09F8BA}" destId="{A510BCAC-2A3E-45C9-B88D-3B32E69E633A}" srcOrd="0" destOrd="0" parTransId="{EF662188-89D8-4BD5-956B-E18DF6892110}" sibTransId="{49CF623D-E84C-4FA5-AB6D-81D37800EA20}"/>
    <dgm:cxn modelId="{542AB2BD-3944-4239-8815-BF35ECCF9FA0}" srcId="{7951FCE3-5006-417F-A361-97247C271592}" destId="{12BC670B-0FC3-4193-8BE5-E1F17C6220B3}" srcOrd="0" destOrd="0" parTransId="{0391AD56-5E1C-40FC-9020-B82557AB83DA}" sibTransId="{056A0C3F-5A26-4049-B6F6-1A51B509E37D}"/>
    <dgm:cxn modelId="{48C1C3D0-09CA-4247-8257-3474A23BA40B}" type="presOf" srcId="{F3D9157C-F40F-48A0-BA30-4D615C09F8BA}" destId="{6463DF90-8711-4CCA-8CCF-0F934D43908D}" srcOrd="0" destOrd="0" presId="urn:microsoft.com/office/officeart/2009/3/layout/PhasedProcess"/>
    <dgm:cxn modelId="{7F17BBDD-3D3C-44E0-82A1-D5280EB50139}" srcId="{7951FCE3-5006-417F-A361-97247C271592}" destId="{F3D9157C-F40F-48A0-BA30-4D615C09F8BA}" srcOrd="1" destOrd="0" parTransId="{16A9343C-DC49-4A79-AF85-E1B2D907C688}" sibTransId="{1F06696C-555B-4A72-8B6F-6D98A822A54A}"/>
    <dgm:cxn modelId="{2ECEB5DE-89AE-45D3-8FB7-C93B6D35074E}" type="presOf" srcId="{A510BCAC-2A3E-45C9-B88D-3B32E69E633A}" destId="{75DEC808-803F-4BF6-8CB8-956EDF41F39D}" srcOrd="0" destOrd="0" presId="urn:microsoft.com/office/officeart/2009/3/layout/PhasedProcess"/>
    <dgm:cxn modelId="{FEDF5CE7-3060-497E-AD37-FDE93A155F6D}" type="presOf" srcId="{A510BCAC-2A3E-45C9-B88D-3B32E69E633A}" destId="{A7614639-0541-4AFB-9341-42D0497FBF76}" srcOrd="1" destOrd="0" presId="urn:microsoft.com/office/officeart/2009/3/layout/PhasedProcess"/>
    <dgm:cxn modelId="{DF3A42FB-96C8-48A8-BC78-9DE98EFC7E76}" type="presOf" srcId="{12BC670B-0FC3-4193-8BE5-E1F17C6220B3}" destId="{3A9FC4B3-E800-4502-B245-7ACE1E4A9DC3}" srcOrd="0" destOrd="0" presId="urn:microsoft.com/office/officeart/2009/3/layout/PhasedProcess"/>
    <dgm:cxn modelId="{E3A58668-28D5-4DF2-BF87-8ADCEBCF0A15}" type="presParOf" srcId="{D1E9FC45-664E-4B9F-9F7B-A57BAE5711E1}" destId="{6415D72A-D5F8-4E13-A0F9-EBB39D8A04CE}" srcOrd="0" destOrd="0" presId="urn:microsoft.com/office/officeart/2009/3/layout/PhasedProcess"/>
    <dgm:cxn modelId="{5C6440E5-AF04-4DE8-9423-7FEF9C1B0D66}" type="presParOf" srcId="{D1E9FC45-664E-4B9F-9F7B-A57BAE5711E1}" destId="{82A8EE8F-C6F6-493F-B7CA-CF2CDD0D28A9}" srcOrd="1" destOrd="0" presId="urn:microsoft.com/office/officeart/2009/3/layout/PhasedProcess"/>
    <dgm:cxn modelId="{87080B91-B475-45DE-B636-804F6B5A83CE}" type="presParOf" srcId="{D1E9FC45-664E-4B9F-9F7B-A57BAE5711E1}" destId="{6463DF90-8711-4CCA-8CCF-0F934D43908D}" srcOrd="2" destOrd="0" presId="urn:microsoft.com/office/officeart/2009/3/layout/PhasedProcess"/>
    <dgm:cxn modelId="{E4A57E26-4FC4-47E6-8F67-088226ADE42A}" type="presParOf" srcId="{D1E9FC45-664E-4B9F-9F7B-A57BAE5711E1}" destId="{1A80E378-E9A1-4AFE-A0C4-3A6C59C884B7}" srcOrd="3" destOrd="0" presId="urn:microsoft.com/office/officeart/2009/3/layout/PhasedProcess"/>
    <dgm:cxn modelId="{A4D4E68E-B92F-4F78-8E35-500FF9ED4D91}" type="presParOf" srcId="{1A80E378-E9A1-4AFE-A0C4-3A6C59C884B7}" destId="{75DEC808-803F-4BF6-8CB8-956EDF41F39D}" srcOrd="0" destOrd="0" presId="urn:microsoft.com/office/officeart/2009/3/layout/PhasedProcess"/>
    <dgm:cxn modelId="{AFA27A9F-9EC7-4056-B1DF-4ACB293CAB12}" type="presParOf" srcId="{1A80E378-E9A1-4AFE-A0C4-3A6C59C884B7}" destId="{A7614639-0541-4AFB-9341-42D0497FBF76}" srcOrd="1" destOrd="0" presId="urn:microsoft.com/office/officeart/2009/3/layout/PhasedProcess"/>
    <dgm:cxn modelId="{38CA079F-7F51-4F1F-929B-2F78AC012091}" type="presParOf" srcId="{D1E9FC45-664E-4B9F-9F7B-A57BAE5711E1}" destId="{9811A932-C7FC-48BC-9224-A460F5C84325}" srcOrd="4" destOrd="0" presId="urn:microsoft.com/office/officeart/2009/3/layout/PhasedProcess"/>
    <dgm:cxn modelId="{4B0398DE-BDD7-4925-9D86-6B59F546BDD4}" type="presParOf" srcId="{9811A932-C7FC-48BC-9224-A460F5C84325}" destId="{19635144-0A9A-444C-8717-0D04C4478D38}" srcOrd="0" destOrd="0" presId="urn:microsoft.com/office/officeart/2009/3/layout/PhasedProcess"/>
    <dgm:cxn modelId="{B5B99909-3121-4BB5-BFA0-26BA0EA228D4}" type="presParOf" srcId="{9811A932-C7FC-48BC-9224-A460F5C84325}" destId="{CD0D3F13-CE7D-411A-B484-A45AC7D4B415}" srcOrd="1" destOrd="0" presId="urn:microsoft.com/office/officeart/2009/3/layout/PhasedProcess"/>
    <dgm:cxn modelId="{DE60912E-78B6-46EA-9BD5-77EF3E1F0D11}" type="presParOf" srcId="{9811A932-C7FC-48BC-9224-A460F5C84325}" destId="{2EE3160E-21D4-43CB-8B44-58D3341938F6}" srcOrd="2" destOrd="0" presId="urn:microsoft.com/office/officeart/2009/3/layout/PhasedProcess"/>
    <dgm:cxn modelId="{AD6E03C4-20E0-4145-BD56-B6D6E0CDB554}" type="presParOf" srcId="{D1E9FC45-664E-4B9F-9F7B-A57BAE5711E1}" destId="{3A9FC4B3-E800-4502-B245-7ACE1E4A9DC3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04B4E2-B624-43BC-BC0E-6850BB7CF669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A83C79-9019-40D7-9505-E3965E1DED2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In Summary </a:t>
          </a:r>
          <a:r>
            <a:rPr lang="en-US"/>
            <a:t>:</a:t>
          </a:r>
        </a:p>
      </dgm:t>
    </dgm:pt>
    <dgm:pt modelId="{2F9B44AB-2C17-4E4B-B449-97BE8884F02C}" type="parTrans" cxnId="{6C3B896C-7B47-4B2E-91A3-EBE14266CDD9}">
      <dgm:prSet/>
      <dgm:spPr/>
      <dgm:t>
        <a:bodyPr/>
        <a:lstStyle/>
        <a:p>
          <a:endParaRPr lang="en-US"/>
        </a:p>
      </dgm:t>
    </dgm:pt>
    <dgm:pt modelId="{D29D107B-31DC-409F-998A-6E00EBC5ACB6}" type="sibTrans" cxnId="{6C3B896C-7B47-4B2E-91A3-EBE14266CDD9}">
      <dgm:prSet/>
      <dgm:spPr/>
      <dgm:t>
        <a:bodyPr/>
        <a:lstStyle/>
        <a:p>
          <a:endParaRPr lang="en-US"/>
        </a:p>
      </dgm:t>
    </dgm:pt>
    <dgm:pt modelId="{FD78ADCD-2425-4605-BEC7-51D79E17BF4A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/>
            <a:t>Harmonization offers significant </a:t>
          </a:r>
          <a:r>
            <a:rPr lang="en-US" b="1"/>
            <a:t>opportunities</a:t>
          </a:r>
          <a:r>
            <a:rPr lang="en-US"/>
            <a:t> but requires adjustments in terms of costs and adaptation.</a:t>
          </a:r>
        </a:p>
      </dgm:t>
    </dgm:pt>
    <dgm:pt modelId="{5374DF98-121C-428B-A7A8-32336EA1513A}" type="parTrans" cxnId="{0F0B3D1E-E1DD-4D26-9E3C-DC2B5CFA9B37}">
      <dgm:prSet/>
      <dgm:spPr/>
      <dgm:t>
        <a:bodyPr/>
        <a:lstStyle/>
        <a:p>
          <a:endParaRPr lang="en-US"/>
        </a:p>
      </dgm:t>
    </dgm:pt>
    <dgm:pt modelId="{DEF55C24-B4A6-45E9-A47B-CEC24D3982FE}" type="sibTrans" cxnId="{0F0B3D1E-E1DD-4D26-9E3C-DC2B5CFA9B37}">
      <dgm:prSet/>
      <dgm:spPr/>
      <dgm:t>
        <a:bodyPr/>
        <a:lstStyle/>
        <a:p>
          <a:endParaRPr lang="en-US"/>
        </a:p>
      </dgm:t>
    </dgm:pt>
    <dgm:pt modelId="{F27A0545-73E5-4529-8121-427352FCE4FF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US"/>
            <a:t>Collaboration among governments, regulators, and insurers is </a:t>
          </a:r>
          <a:r>
            <a:rPr lang="en-US" b="1"/>
            <a:t>essential</a:t>
          </a:r>
          <a:r>
            <a:rPr lang="en-US"/>
            <a:t> to minimize fears and maximize benefits.</a:t>
          </a:r>
        </a:p>
      </dgm:t>
    </dgm:pt>
    <dgm:pt modelId="{AE049F64-DDBD-4334-9BBE-C40B3FD41384}" type="parTrans" cxnId="{93238365-23E5-4552-B560-BCBD609AB356}">
      <dgm:prSet/>
      <dgm:spPr/>
      <dgm:t>
        <a:bodyPr/>
        <a:lstStyle/>
        <a:p>
          <a:endParaRPr lang="en-US"/>
        </a:p>
      </dgm:t>
    </dgm:pt>
    <dgm:pt modelId="{219CE971-58E3-4B35-9448-0AFB5A0880A7}" type="sibTrans" cxnId="{93238365-23E5-4552-B560-BCBD609AB356}">
      <dgm:prSet/>
      <dgm:spPr/>
      <dgm:t>
        <a:bodyPr/>
        <a:lstStyle/>
        <a:p>
          <a:endParaRPr lang="en-US"/>
        </a:p>
      </dgm:t>
    </dgm:pt>
    <dgm:pt modelId="{4189A7AB-E2E1-41A0-8F00-4B839ADD49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Encourage insurers to view harmonization as an </a:t>
          </a:r>
          <a:r>
            <a:rPr lang="en-US" b="1"/>
            <a:t>opportunity</a:t>
          </a:r>
          <a:r>
            <a:rPr lang="en-US"/>
            <a:t> rather than a threat.</a:t>
          </a:r>
        </a:p>
      </dgm:t>
    </dgm:pt>
    <dgm:pt modelId="{97B3C8BA-5EF0-4F06-B1F3-022717DF5BBF}" type="parTrans" cxnId="{3DF31C25-C830-4CE0-8967-AA7EF5B4A033}">
      <dgm:prSet/>
      <dgm:spPr/>
      <dgm:t>
        <a:bodyPr/>
        <a:lstStyle/>
        <a:p>
          <a:endParaRPr lang="en-US"/>
        </a:p>
      </dgm:t>
    </dgm:pt>
    <dgm:pt modelId="{68FF92D6-8281-468D-939B-12CDAFFCA482}" type="sibTrans" cxnId="{3DF31C25-C830-4CE0-8967-AA7EF5B4A033}">
      <dgm:prSet/>
      <dgm:spPr/>
      <dgm:t>
        <a:bodyPr/>
        <a:lstStyle/>
        <a:p>
          <a:endParaRPr lang="en-US"/>
        </a:p>
      </dgm:t>
    </dgm:pt>
    <dgm:pt modelId="{9852FDB1-4A17-4FE9-AE96-E8B8B3D9CD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Emphasize the need for </a:t>
          </a:r>
          <a:r>
            <a:rPr lang="en-US" b="1"/>
            <a:t>cooperation and dialogue</a:t>
          </a:r>
          <a:r>
            <a:rPr lang="en-US"/>
            <a:t> to successfully navigate this long-term transition.</a:t>
          </a:r>
        </a:p>
      </dgm:t>
    </dgm:pt>
    <dgm:pt modelId="{8AAB0B5F-0520-4EE0-9501-4CADFD81460C}" type="parTrans" cxnId="{DE0EB346-827B-4C8C-8471-BDAC420C7CB2}">
      <dgm:prSet/>
      <dgm:spPr/>
      <dgm:t>
        <a:bodyPr/>
        <a:lstStyle/>
        <a:p>
          <a:endParaRPr lang="en-US"/>
        </a:p>
      </dgm:t>
    </dgm:pt>
    <dgm:pt modelId="{1D58C5A8-0FAF-4B44-B3A8-E9FED593FF90}" type="sibTrans" cxnId="{DE0EB346-827B-4C8C-8471-BDAC420C7CB2}">
      <dgm:prSet/>
      <dgm:spPr/>
      <dgm:t>
        <a:bodyPr/>
        <a:lstStyle/>
        <a:p>
          <a:endParaRPr lang="en-US"/>
        </a:p>
      </dgm:t>
    </dgm:pt>
    <dgm:pt modelId="{34122DB3-CDAF-42B0-8E97-0A5FC22E4E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.</a:t>
          </a:r>
        </a:p>
      </dgm:t>
    </dgm:pt>
    <dgm:pt modelId="{9C3B3ACD-BEC4-4825-9646-075986A2082F}" type="parTrans" cxnId="{48C49BEB-0875-413B-8FA7-170E5BEDE275}">
      <dgm:prSet/>
      <dgm:spPr/>
      <dgm:t>
        <a:bodyPr/>
        <a:lstStyle/>
        <a:p>
          <a:endParaRPr lang="en-US"/>
        </a:p>
      </dgm:t>
    </dgm:pt>
    <dgm:pt modelId="{FAB28E36-DC2F-4164-A12F-3E41F3E1FEF9}" type="sibTrans" cxnId="{48C49BEB-0875-413B-8FA7-170E5BEDE275}">
      <dgm:prSet/>
      <dgm:spPr/>
      <dgm:t>
        <a:bodyPr/>
        <a:lstStyle/>
        <a:p>
          <a:endParaRPr lang="en-US"/>
        </a:p>
      </dgm:t>
    </dgm:pt>
    <dgm:pt modelId="{DEE37643-2E61-4962-ACD5-952D15608DE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Call to Action</a:t>
          </a:r>
          <a:r>
            <a:rPr lang="en-US"/>
            <a:t>:</a:t>
          </a:r>
        </a:p>
      </dgm:t>
    </dgm:pt>
    <dgm:pt modelId="{CF29088D-2C67-45D7-9F32-73CAD819ABA6}" type="sibTrans" cxnId="{6A44A159-2B7B-4B68-B0E9-6B93B95925BA}">
      <dgm:prSet/>
      <dgm:spPr/>
      <dgm:t>
        <a:bodyPr/>
        <a:lstStyle/>
        <a:p>
          <a:endParaRPr lang="en-US"/>
        </a:p>
      </dgm:t>
    </dgm:pt>
    <dgm:pt modelId="{43740E96-7464-4124-806F-3E7EF018494C}" type="parTrans" cxnId="{6A44A159-2B7B-4B68-B0E9-6B93B95925BA}">
      <dgm:prSet/>
      <dgm:spPr/>
      <dgm:t>
        <a:bodyPr/>
        <a:lstStyle/>
        <a:p>
          <a:endParaRPr lang="en-US"/>
        </a:p>
      </dgm:t>
    </dgm:pt>
    <dgm:pt modelId="{D4365340-57A7-4F8B-A5F8-616A6FEE693C}" type="pres">
      <dgm:prSet presAssocID="{9E04B4E2-B624-43BC-BC0E-6850BB7CF669}" presName="root" presStyleCnt="0">
        <dgm:presLayoutVars>
          <dgm:dir/>
          <dgm:resizeHandles val="exact"/>
        </dgm:presLayoutVars>
      </dgm:prSet>
      <dgm:spPr/>
    </dgm:pt>
    <dgm:pt modelId="{85435094-6CCD-4050-9A2E-7B5E81EC774B}" type="pres">
      <dgm:prSet presAssocID="{74A83C79-9019-40D7-9505-E3965E1DED24}" presName="compNode" presStyleCnt="0"/>
      <dgm:spPr/>
    </dgm:pt>
    <dgm:pt modelId="{0BD654B3-067C-44A0-9885-1776BFA903C2}" type="pres">
      <dgm:prSet presAssocID="{74A83C79-9019-40D7-9505-E3965E1DED2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EEE457D-8787-47EB-82D7-1851825A668C}" type="pres">
      <dgm:prSet presAssocID="{74A83C79-9019-40D7-9505-E3965E1DED24}" presName="iconSpace" presStyleCnt="0"/>
      <dgm:spPr/>
    </dgm:pt>
    <dgm:pt modelId="{05B942FC-1E2D-45A7-A150-B229C26F6077}" type="pres">
      <dgm:prSet presAssocID="{74A83C79-9019-40D7-9505-E3965E1DED24}" presName="parTx" presStyleLbl="revTx" presStyleIdx="0" presStyleCnt="4">
        <dgm:presLayoutVars>
          <dgm:chMax val="0"/>
          <dgm:chPref val="0"/>
        </dgm:presLayoutVars>
      </dgm:prSet>
      <dgm:spPr/>
    </dgm:pt>
    <dgm:pt modelId="{59721A6F-33AD-48B4-BC80-8E58ABB1EF15}" type="pres">
      <dgm:prSet presAssocID="{74A83C79-9019-40D7-9505-E3965E1DED24}" presName="txSpace" presStyleCnt="0"/>
      <dgm:spPr/>
    </dgm:pt>
    <dgm:pt modelId="{6ECBA7FD-1264-4F4F-935B-6E0B34F95ECC}" type="pres">
      <dgm:prSet presAssocID="{74A83C79-9019-40D7-9505-E3965E1DED24}" presName="desTx" presStyleLbl="revTx" presStyleIdx="1" presStyleCnt="4">
        <dgm:presLayoutVars/>
      </dgm:prSet>
      <dgm:spPr/>
    </dgm:pt>
    <dgm:pt modelId="{8D7AEDB1-EC18-4357-934E-46B21F0865D9}" type="pres">
      <dgm:prSet presAssocID="{D29D107B-31DC-409F-998A-6E00EBC5ACB6}" presName="sibTrans" presStyleCnt="0"/>
      <dgm:spPr/>
    </dgm:pt>
    <dgm:pt modelId="{873897FC-37B0-496E-9817-D78A5473AB68}" type="pres">
      <dgm:prSet presAssocID="{DEE37643-2E61-4962-ACD5-952D15608DEC}" presName="compNode" presStyleCnt="0"/>
      <dgm:spPr/>
    </dgm:pt>
    <dgm:pt modelId="{736AAAF4-00DC-4A25-82CB-65DE23AC49E4}" type="pres">
      <dgm:prSet presAssocID="{DEE37643-2E61-4962-ACD5-952D15608DE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2E90DF0-3202-49FB-8D89-A5AC90622F21}" type="pres">
      <dgm:prSet presAssocID="{DEE37643-2E61-4962-ACD5-952D15608DEC}" presName="iconSpace" presStyleCnt="0"/>
      <dgm:spPr/>
    </dgm:pt>
    <dgm:pt modelId="{2CEF677B-2D0D-4A29-AD3F-7917B156C00C}" type="pres">
      <dgm:prSet presAssocID="{DEE37643-2E61-4962-ACD5-952D15608DEC}" presName="parTx" presStyleLbl="revTx" presStyleIdx="2" presStyleCnt="4">
        <dgm:presLayoutVars>
          <dgm:chMax val="0"/>
          <dgm:chPref val="0"/>
        </dgm:presLayoutVars>
      </dgm:prSet>
      <dgm:spPr/>
    </dgm:pt>
    <dgm:pt modelId="{2547CECF-4116-49C9-A56E-085D87D25CA5}" type="pres">
      <dgm:prSet presAssocID="{DEE37643-2E61-4962-ACD5-952D15608DEC}" presName="txSpace" presStyleCnt="0"/>
      <dgm:spPr/>
    </dgm:pt>
    <dgm:pt modelId="{17D073BB-237F-4D97-BCE2-C5D581AD0C03}" type="pres">
      <dgm:prSet presAssocID="{DEE37643-2E61-4962-ACD5-952D15608DEC}" presName="desTx" presStyleLbl="revTx" presStyleIdx="3" presStyleCnt="4" custLinFactNeighborX="2040" custLinFactNeighborY="3116">
        <dgm:presLayoutVars/>
      </dgm:prSet>
      <dgm:spPr/>
    </dgm:pt>
  </dgm:ptLst>
  <dgm:cxnLst>
    <dgm:cxn modelId="{0F0B3D1E-E1DD-4D26-9E3C-DC2B5CFA9B37}" srcId="{74A83C79-9019-40D7-9505-E3965E1DED24}" destId="{FD78ADCD-2425-4605-BEC7-51D79E17BF4A}" srcOrd="0" destOrd="0" parTransId="{5374DF98-121C-428B-A7A8-32336EA1513A}" sibTransId="{DEF55C24-B4A6-45E9-A47B-CEC24D3982FE}"/>
    <dgm:cxn modelId="{FA200420-A4DE-47FC-8E81-535854AFBBC2}" type="presOf" srcId="{34122DB3-CDAF-42B0-8E97-0A5FC22E4EA5}" destId="{17D073BB-237F-4D97-BCE2-C5D581AD0C03}" srcOrd="0" destOrd="2" presId="urn:microsoft.com/office/officeart/2018/5/layout/CenteredIconLabelDescriptionList"/>
    <dgm:cxn modelId="{3DF31C25-C830-4CE0-8967-AA7EF5B4A033}" srcId="{DEE37643-2E61-4962-ACD5-952D15608DEC}" destId="{4189A7AB-E2E1-41A0-8F00-4B839ADD4950}" srcOrd="0" destOrd="0" parTransId="{97B3C8BA-5EF0-4F06-B1F3-022717DF5BBF}" sibTransId="{68FF92D6-8281-468D-939B-12CDAFFCA482}"/>
    <dgm:cxn modelId="{F1543C3C-A72C-4B96-AA60-D70E74821938}" type="presOf" srcId="{4189A7AB-E2E1-41A0-8F00-4B839ADD4950}" destId="{17D073BB-237F-4D97-BCE2-C5D581AD0C03}" srcOrd="0" destOrd="0" presId="urn:microsoft.com/office/officeart/2018/5/layout/CenteredIconLabelDescriptionList"/>
    <dgm:cxn modelId="{93238365-23E5-4552-B560-BCBD609AB356}" srcId="{74A83C79-9019-40D7-9505-E3965E1DED24}" destId="{F27A0545-73E5-4529-8121-427352FCE4FF}" srcOrd="1" destOrd="0" parTransId="{AE049F64-DDBD-4334-9BBE-C40B3FD41384}" sibTransId="{219CE971-58E3-4B35-9448-0AFB5A0880A7}"/>
    <dgm:cxn modelId="{DE0EB346-827B-4C8C-8471-BDAC420C7CB2}" srcId="{DEE37643-2E61-4962-ACD5-952D15608DEC}" destId="{9852FDB1-4A17-4FE9-AE96-E8B8B3D9CDE7}" srcOrd="1" destOrd="0" parTransId="{8AAB0B5F-0520-4EE0-9501-4CADFD81460C}" sibTransId="{1D58C5A8-0FAF-4B44-B3A8-E9FED593FF90}"/>
    <dgm:cxn modelId="{760E2B48-3A0F-40BF-B738-8DCC541C19BE}" type="presOf" srcId="{F27A0545-73E5-4529-8121-427352FCE4FF}" destId="{6ECBA7FD-1264-4F4F-935B-6E0B34F95ECC}" srcOrd="0" destOrd="1" presId="urn:microsoft.com/office/officeart/2018/5/layout/CenteredIconLabelDescriptionList"/>
    <dgm:cxn modelId="{6C3B896C-7B47-4B2E-91A3-EBE14266CDD9}" srcId="{9E04B4E2-B624-43BC-BC0E-6850BB7CF669}" destId="{74A83C79-9019-40D7-9505-E3965E1DED24}" srcOrd="0" destOrd="0" parTransId="{2F9B44AB-2C17-4E4B-B449-97BE8884F02C}" sibTransId="{D29D107B-31DC-409F-998A-6E00EBC5ACB6}"/>
    <dgm:cxn modelId="{6A44A159-2B7B-4B68-B0E9-6B93B95925BA}" srcId="{9E04B4E2-B624-43BC-BC0E-6850BB7CF669}" destId="{DEE37643-2E61-4962-ACD5-952D15608DEC}" srcOrd="1" destOrd="0" parTransId="{43740E96-7464-4124-806F-3E7EF018494C}" sibTransId="{CF29088D-2C67-45D7-9F32-73CAD819ABA6}"/>
    <dgm:cxn modelId="{0DC3525A-4021-4245-A3F1-FEDFFD2D09A2}" type="presOf" srcId="{9852FDB1-4A17-4FE9-AE96-E8B8B3D9CDE7}" destId="{17D073BB-237F-4D97-BCE2-C5D581AD0C03}" srcOrd="0" destOrd="1" presId="urn:microsoft.com/office/officeart/2018/5/layout/CenteredIconLabelDescriptionList"/>
    <dgm:cxn modelId="{332ADA7E-6B2C-4128-9C92-49E27F1DE1A0}" type="presOf" srcId="{74A83C79-9019-40D7-9505-E3965E1DED24}" destId="{05B942FC-1E2D-45A7-A150-B229C26F6077}" srcOrd="0" destOrd="0" presId="urn:microsoft.com/office/officeart/2018/5/layout/CenteredIconLabelDescriptionList"/>
    <dgm:cxn modelId="{421FBDAE-32F0-42BB-BFBA-72EDF743B0DA}" type="presOf" srcId="{9E04B4E2-B624-43BC-BC0E-6850BB7CF669}" destId="{D4365340-57A7-4F8B-A5F8-616A6FEE693C}" srcOrd="0" destOrd="0" presId="urn:microsoft.com/office/officeart/2018/5/layout/CenteredIconLabelDescriptionList"/>
    <dgm:cxn modelId="{E7EFA9B1-79BB-4976-9E9A-368EA6E32B48}" type="presOf" srcId="{FD78ADCD-2425-4605-BEC7-51D79E17BF4A}" destId="{6ECBA7FD-1264-4F4F-935B-6E0B34F95ECC}" srcOrd="0" destOrd="0" presId="urn:microsoft.com/office/officeart/2018/5/layout/CenteredIconLabelDescriptionList"/>
    <dgm:cxn modelId="{04AA36DD-37AF-4124-BED1-A992A66A5E16}" type="presOf" srcId="{DEE37643-2E61-4962-ACD5-952D15608DEC}" destId="{2CEF677B-2D0D-4A29-AD3F-7917B156C00C}" srcOrd="0" destOrd="0" presId="urn:microsoft.com/office/officeart/2018/5/layout/CenteredIconLabelDescriptionList"/>
    <dgm:cxn modelId="{48C49BEB-0875-413B-8FA7-170E5BEDE275}" srcId="{DEE37643-2E61-4962-ACD5-952D15608DEC}" destId="{34122DB3-CDAF-42B0-8E97-0A5FC22E4EA5}" srcOrd="2" destOrd="0" parTransId="{9C3B3ACD-BEC4-4825-9646-075986A2082F}" sibTransId="{FAB28E36-DC2F-4164-A12F-3E41F3E1FEF9}"/>
    <dgm:cxn modelId="{A452B0BA-023B-4A2D-9CE0-844A03E5A995}" type="presParOf" srcId="{D4365340-57A7-4F8B-A5F8-616A6FEE693C}" destId="{85435094-6CCD-4050-9A2E-7B5E81EC774B}" srcOrd="0" destOrd="0" presId="urn:microsoft.com/office/officeart/2018/5/layout/CenteredIconLabelDescriptionList"/>
    <dgm:cxn modelId="{D1FBC36B-796E-4556-B036-70BA525CA15F}" type="presParOf" srcId="{85435094-6CCD-4050-9A2E-7B5E81EC774B}" destId="{0BD654B3-067C-44A0-9885-1776BFA903C2}" srcOrd="0" destOrd="0" presId="urn:microsoft.com/office/officeart/2018/5/layout/CenteredIconLabelDescriptionList"/>
    <dgm:cxn modelId="{7881C03B-1D43-4446-AE58-B14F82F252C0}" type="presParOf" srcId="{85435094-6CCD-4050-9A2E-7B5E81EC774B}" destId="{2EEE457D-8787-47EB-82D7-1851825A668C}" srcOrd="1" destOrd="0" presId="urn:microsoft.com/office/officeart/2018/5/layout/CenteredIconLabelDescriptionList"/>
    <dgm:cxn modelId="{197D9E55-378D-4950-9D77-1399FC12787B}" type="presParOf" srcId="{85435094-6CCD-4050-9A2E-7B5E81EC774B}" destId="{05B942FC-1E2D-45A7-A150-B229C26F6077}" srcOrd="2" destOrd="0" presId="urn:microsoft.com/office/officeart/2018/5/layout/CenteredIconLabelDescriptionList"/>
    <dgm:cxn modelId="{709E3ACC-A1AC-4BFE-8A43-E98416C7C0FE}" type="presParOf" srcId="{85435094-6CCD-4050-9A2E-7B5E81EC774B}" destId="{59721A6F-33AD-48B4-BC80-8E58ABB1EF15}" srcOrd="3" destOrd="0" presId="urn:microsoft.com/office/officeart/2018/5/layout/CenteredIconLabelDescriptionList"/>
    <dgm:cxn modelId="{A7D3E6BB-58B0-4068-A07A-E9DCE39A2B1F}" type="presParOf" srcId="{85435094-6CCD-4050-9A2E-7B5E81EC774B}" destId="{6ECBA7FD-1264-4F4F-935B-6E0B34F95ECC}" srcOrd="4" destOrd="0" presId="urn:microsoft.com/office/officeart/2018/5/layout/CenteredIconLabelDescriptionList"/>
    <dgm:cxn modelId="{E0E31A9A-CA5D-4D51-B5A7-ACC7C34FD8A7}" type="presParOf" srcId="{D4365340-57A7-4F8B-A5F8-616A6FEE693C}" destId="{8D7AEDB1-EC18-4357-934E-46B21F0865D9}" srcOrd="1" destOrd="0" presId="urn:microsoft.com/office/officeart/2018/5/layout/CenteredIconLabelDescriptionList"/>
    <dgm:cxn modelId="{325C9BD4-3A33-4E28-B682-BFCFDD43ABE1}" type="presParOf" srcId="{D4365340-57A7-4F8B-A5F8-616A6FEE693C}" destId="{873897FC-37B0-496E-9817-D78A5473AB68}" srcOrd="2" destOrd="0" presId="urn:microsoft.com/office/officeart/2018/5/layout/CenteredIconLabelDescriptionList"/>
    <dgm:cxn modelId="{50E1B685-F4C9-4D7D-8FFE-2075C3AD7B90}" type="presParOf" srcId="{873897FC-37B0-496E-9817-D78A5473AB68}" destId="{736AAAF4-00DC-4A25-82CB-65DE23AC49E4}" srcOrd="0" destOrd="0" presId="urn:microsoft.com/office/officeart/2018/5/layout/CenteredIconLabelDescriptionList"/>
    <dgm:cxn modelId="{7113F0EE-5F8E-4CCE-B4F8-43607A6346FA}" type="presParOf" srcId="{873897FC-37B0-496E-9817-D78A5473AB68}" destId="{32E90DF0-3202-49FB-8D89-A5AC90622F21}" srcOrd="1" destOrd="0" presId="urn:microsoft.com/office/officeart/2018/5/layout/CenteredIconLabelDescriptionList"/>
    <dgm:cxn modelId="{0DF782AA-3955-4DAA-BC77-D0348DE50528}" type="presParOf" srcId="{873897FC-37B0-496E-9817-D78A5473AB68}" destId="{2CEF677B-2D0D-4A29-AD3F-7917B156C00C}" srcOrd="2" destOrd="0" presId="urn:microsoft.com/office/officeart/2018/5/layout/CenteredIconLabelDescriptionList"/>
    <dgm:cxn modelId="{EC75146F-DD3A-41C3-B20C-C2FB81FE77AE}" type="presParOf" srcId="{873897FC-37B0-496E-9817-D78A5473AB68}" destId="{2547CECF-4116-49C9-A56E-085D87D25CA5}" srcOrd="3" destOrd="0" presId="urn:microsoft.com/office/officeart/2018/5/layout/CenteredIconLabelDescriptionList"/>
    <dgm:cxn modelId="{ED27C893-33EB-4197-9744-688619BF8146}" type="presParOf" srcId="{873897FC-37B0-496E-9817-D78A5473AB68}" destId="{17D073BB-237F-4D97-BCE2-C5D581AD0C0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1F3F5-F2BA-4114-AF78-04623F5E42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876DBD-0C24-40F5-B83C-A2D2778CD5F6}">
      <dgm:prSet custT="1"/>
      <dgm:spPr/>
      <dgm:t>
        <a:bodyPr/>
        <a:lstStyle/>
        <a:p>
          <a:r>
            <a:rPr lang="en-US" sz="1600" b="1" i="0"/>
            <a:t>Context:</a:t>
          </a:r>
          <a:endParaRPr lang="en-US" sz="1600"/>
        </a:p>
      </dgm:t>
    </dgm:pt>
    <dgm:pt modelId="{B5EF38D9-A676-47D9-8F4F-03D1F4535A93}" type="parTrans" cxnId="{CE80135D-C573-47A0-A583-B0CC3F0306F1}">
      <dgm:prSet/>
      <dgm:spPr/>
      <dgm:t>
        <a:bodyPr/>
        <a:lstStyle/>
        <a:p>
          <a:endParaRPr lang="en-US"/>
        </a:p>
      </dgm:t>
    </dgm:pt>
    <dgm:pt modelId="{2B21FEB4-F896-4D35-82F6-E28AE37158A8}" type="sibTrans" cxnId="{CE80135D-C573-47A0-A583-B0CC3F0306F1}">
      <dgm:prSet/>
      <dgm:spPr/>
      <dgm:t>
        <a:bodyPr/>
        <a:lstStyle/>
        <a:p>
          <a:endParaRPr lang="en-US"/>
        </a:p>
      </dgm:t>
    </dgm:pt>
    <dgm:pt modelId="{ECAD2B2C-8B1D-4EB8-874F-CA19181ACA95}">
      <dgm:prSet custT="1"/>
      <dgm:spPr/>
      <dgm:t>
        <a:bodyPr/>
        <a:lstStyle/>
        <a:p>
          <a:r>
            <a:rPr lang="en-US" sz="1600" b="0" i="0"/>
            <a:t>Africa’s insurance industry is valued at approximately $68 billion in Gross Written Premiums (GWP), making it the eighth largest insurance market in the world. (McKinsey &amp; Company)</a:t>
          </a:r>
          <a:endParaRPr lang="en-US" sz="1600"/>
        </a:p>
      </dgm:t>
    </dgm:pt>
    <dgm:pt modelId="{21F38BA5-78C4-41AD-A180-9A6C7961BF81}" type="parTrans" cxnId="{75A7309B-E416-40C1-99D2-30BD1BC2C88F}">
      <dgm:prSet/>
      <dgm:spPr/>
      <dgm:t>
        <a:bodyPr/>
        <a:lstStyle/>
        <a:p>
          <a:endParaRPr lang="en-US"/>
        </a:p>
      </dgm:t>
    </dgm:pt>
    <dgm:pt modelId="{0999D25F-E3BF-4BAE-9B19-BECA403E8E4C}" type="sibTrans" cxnId="{75A7309B-E416-40C1-99D2-30BD1BC2C88F}">
      <dgm:prSet/>
      <dgm:spPr/>
      <dgm:t>
        <a:bodyPr/>
        <a:lstStyle/>
        <a:p>
          <a:endParaRPr lang="en-US"/>
        </a:p>
      </dgm:t>
    </dgm:pt>
    <dgm:pt modelId="{5235C8A3-CCB8-4B0F-96D6-B1582B3E2BF0}">
      <dgm:prSet custT="1"/>
      <dgm:spPr/>
      <dgm:t>
        <a:bodyPr/>
        <a:lstStyle/>
        <a:p>
          <a:r>
            <a:rPr lang="en-US" sz="1600" b="0" i="0"/>
            <a:t>91% of insurance premiums are concentrated in just 10 countries</a:t>
          </a:r>
          <a:endParaRPr lang="en-US" sz="1600"/>
        </a:p>
      </dgm:t>
    </dgm:pt>
    <dgm:pt modelId="{B0362D1D-C4CE-47FA-87D9-5CCE5538A8BA}" type="parTrans" cxnId="{1E534FD6-85E1-44F6-9357-217DEF349546}">
      <dgm:prSet/>
      <dgm:spPr/>
      <dgm:t>
        <a:bodyPr/>
        <a:lstStyle/>
        <a:p>
          <a:endParaRPr lang="en-US"/>
        </a:p>
      </dgm:t>
    </dgm:pt>
    <dgm:pt modelId="{70F87055-655F-45C2-A5DD-B2565A543DC8}" type="sibTrans" cxnId="{1E534FD6-85E1-44F6-9357-217DEF349546}">
      <dgm:prSet/>
      <dgm:spPr/>
      <dgm:t>
        <a:bodyPr/>
        <a:lstStyle/>
        <a:p>
          <a:endParaRPr lang="en-US"/>
        </a:p>
      </dgm:t>
    </dgm:pt>
    <dgm:pt modelId="{4F1F0686-9D09-4D2E-A848-04F31200BABB}">
      <dgm:prSet custT="1"/>
      <dgm:spPr/>
      <dgm:t>
        <a:bodyPr/>
        <a:lstStyle/>
        <a:p>
          <a:r>
            <a:rPr lang="en-US" sz="1600" b="0" i="0"/>
            <a:t>The market is highly diverse but fragmented</a:t>
          </a:r>
          <a:endParaRPr lang="en-US" sz="1600"/>
        </a:p>
      </dgm:t>
    </dgm:pt>
    <dgm:pt modelId="{8676F3E2-6484-4BEA-8F81-02AF4E69F3A4}" type="parTrans" cxnId="{E9A86A83-CA92-4932-B8B2-D7E9C64141F5}">
      <dgm:prSet/>
      <dgm:spPr/>
      <dgm:t>
        <a:bodyPr/>
        <a:lstStyle/>
        <a:p>
          <a:endParaRPr lang="en-US"/>
        </a:p>
      </dgm:t>
    </dgm:pt>
    <dgm:pt modelId="{27A537E8-A87C-4857-91DD-C16C7EF46A76}" type="sibTrans" cxnId="{E9A86A83-CA92-4932-B8B2-D7E9C64141F5}">
      <dgm:prSet/>
      <dgm:spPr/>
      <dgm:t>
        <a:bodyPr/>
        <a:lstStyle/>
        <a:p>
          <a:endParaRPr lang="en-US"/>
        </a:p>
      </dgm:t>
    </dgm:pt>
    <dgm:pt modelId="{6BA82D4A-D107-4435-BC3A-853C73B053A9}">
      <dgm:prSet custT="1"/>
      <dgm:spPr/>
      <dgm:t>
        <a:bodyPr/>
        <a:lstStyle/>
        <a:p>
          <a:r>
            <a:rPr lang="en-US" sz="1600" b="1" i="0"/>
            <a:t>Opportunities:</a:t>
          </a:r>
          <a:endParaRPr lang="en-US" sz="1600"/>
        </a:p>
      </dgm:t>
    </dgm:pt>
    <dgm:pt modelId="{DF3D1CAB-EE3C-46F9-A045-639A824E62C3}" type="parTrans" cxnId="{BDA95FA0-E54B-4B03-8F86-E2217CE5A3DD}">
      <dgm:prSet/>
      <dgm:spPr/>
      <dgm:t>
        <a:bodyPr/>
        <a:lstStyle/>
        <a:p>
          <a:endParaRPr lang="en-US"/>
        </a:p>
      </dgm:t>
    </dgm:pt>
    <dgm:pt modelId="{028E6A74-8509-4D15-ADE6-B5B6B2F0BB9D}" type="sibTrans" cxnId="{BDA95FA0-E54B-4B03-8F86-E2217CE5A3DD}">
      <dgm:prSet/>
      <dgm:spPr/>
      <dgm:t>
        <a:bodyPr/>
        <a:lstStyle/>
        <a:p>
          <a:endParaRPr lang="en-US"/>
        </a:p>
      </dgm:t>
    </dgm:pt>
    <dgm:pt modelId="{1DDA3367-71C1-4BAE-8AA0-28FFB33E69D1}">
      <dgm:prSet custT="1"/>
      <dgm:spPr/>
      <dgm:t>
        <a:bodyPr/>
        <a:lstStyle/>
        <a:p>
          <a:r>
            <a:rPr lang="en-US" sz="1600" b="0" i="0"/>
            <a:t>Significant growth potential in Africa's insurance sector, fueled by GDP growth and an expanding middle-class</a:t>
          </a:r>
          <a:endParaRPr lang="en-US" sz="1600"/>
        </a:p>
      </dgm:t>
    </dgm:pt>
    <dgm:pt modelId="{C9D815CC-6ED6-4C59-B031-C292F50F6CD9}" type="parTrans" cxnId="{8495057D-1682-42E6-A501-11CE1276E7DD}">
      <dgm:prSet/>
      <dgm:spPr/>
      <dgm:t>
        <a:bodyPr/>
        <a:lstStyle/>
        <a:p>
          <a:endParaRPr lang="en-US"/>
        </a:p>
      </dgm:t>
    </dgm:pt>
    <dgm:pt modelId="{171524E2-655D-4E32-96E7-EC2B0BFE0A87}" type="sibTrans" cxnId="{8495057D-1682-42E6-A501-11CE1276E7DD}">
      <dgm:prSet/>
      <dgm:spPr/>
      <dgm:t>
        <a:bodyPr/>
        <a:lstStyle/>
        <a:p>
          <a:endParaRPr lang="en-US"/>
        </a:p>
      </dgm:t>
    </dgm:pt>
    <dgm:pt modelId="{CAA29819-73A3-44AC-9B2C-0606461E169F}">
      <dgm:prSet custT="1"/>
      <dgm:spPr/>
      <dgm:t>
        <a:bodyPr/>
        <a:lstStyle/>
        <a:p>
          <a:r>
            <a:rPr lang="en-US" sz="1600" b="0" i="0"/>
            <a:t>Development of regional markets (e.g., AFCFTA, ECOWAS, COMESA, SADC, EAC) and increased integration into the global economy.</a:t>
          </a:r>
          <a:endParaRPr lang="en-US" sz="1600"/>
        </a:p>
      </dgm:t>
    </dgm:pt>
    <dgm:pt modelId="{72FD6F61-EAD5-4284-888F-A7FA122CA34E}" type="parTrans" cxnId="{3B9D39BA-41E1-46FD-BE11-F206132DAD49}">
      <dgm:prSet/>
      <dgm:spPr/>
      <dgm:t>
        <a:bodyPr/>
        <a:lstStyle/>
        <a:p>
          <a:endParaRPr lang="en-US"/>
        </a:p>
      </dgm:t>
    </dgm:pt>
    <dgm:pt modelId="{5597FA19-5376-4B9D-8591-B9FEB4B5829C}" type="sibTrans" cxnId="{3B9D39BA-41E1-46FD-BE11-F206132DAD49}">
      <dgm:prSet/>
      <dgm:spPr/>
      <dgm:t>
        <a:bodyPr/>
        <a:lstStyle/>
        <a:p>
          <a:endParaRPr lang="en-US"/>
        </a:p>
      </dgm:t>
    </dgm:pt>
    <dgm:pt modelId="{C761D5B3-2105-4CE0-953E-29F97A31571A}">
      <dgm:prSet custT="1"/>
      <dgm:spPr/>
      <dgm:t>
        <a:bodyPr/>
        <a:lstStyle/>
        <a:p>
          <a:r>
            <a:rPr lang="en-US" sz="1600" b="1" i="0"/>
            <a:t>Current Challenges:</a:t>
          </a:r>
          <a:endParaRPr lang="en-US" sz="1600"/>
        </a:p>
      </dgm:t>
    </dgm:pt>
    <dgm:pt modelId="{D7F207C9-F020-4402-BDE6-A3731BDA60F3}" type="parTrans" cxnId="{4FCE66A3-8A9B-461C-AC91-ED34548FF0A5}">
      <dgm:prSet/>
      <dgm:spPr/>
      <dgm:t>
        <a:bodyPr/>
        <a:lstStyle/>
        <a:p>
          <a:endParaRPr lang="en-US"/>
        </a:p>
      </dgm:t>
    </dgm:pt>
    <dgm:pt modelId="{CF35AC12-24BF-4A0B-B523-0EEAAF00B541}" type="sibTrans" cxnId="{4FCE66A3-8A9B-461C-AC91-ED34548FF0A5}">
      <dgm:prSet/>
      <dgm:spPr/>
      <dgm:t>
        <a:bodyPr/>
        <a:lstStyle/>
        <a:p>
          <a:endParaRPr lang="en-US"/>
        </a:p>
      </dgm:t>
    </dgm:pt>
    <dgm:pt modelId="{BDF79B39-2E43-47D8-8828-C7C17B440DE2}">
      <dgm:prSet custT="1"/>
      <dgm:spPr/>
      <dgm:t>
        <a:bodyPr/>
        <a:lstStyle/>
        <a:p>
          <a:r>
            <a:rPr lang="en-US" sz="1600" b="0" i="0"/>
            <a:t>Lack of regulatory coordination leads to regulatory complexity.</a:t>
          </a:r>
          <a:endParaRPr lang="en-US" sz="1600"/>
        </a:p>
      </dgm:t>
    </dgm:pt>
    <dgm:pt modelId="{8D12A75D-05FB-4BDC-9CEA-F9D1ABF7CCAF}" type="parTrans" cxnId="{6E78F121-4402-41A1-A857-3CC2D0D2E412}">
      <dgm:prSet/>
      <dgm:spPr/>
      <dgm:t>
        <a:bodyPr/>
        <a:lstStyle/>
        <a:p>
          <a:endParaRPr lang="en-US"/>
        </a:p>
      </dgm:t>
    </dgm:pt>
    <dgm:pt modelId="{F74C07EF-0C76-441C-9310-5C0E8C8DBAED}" type="sibTrans" cxnId="{6E78F121-4402-41A1-A857-3CC2D0D2E412}">
      <dgm:prSet/>
      <dgm:spPr/>
      <dgm:t>
        <a:bodyPr/>
        <a:lstStyle/>
        <a:p>
          <a:endParaRPr lang="en-US"/>
        </a:p>
      </dgm:t>
    </dgm:pt>
    <dgm:pt modelId="{70A34869-2B31-4C57-A0F8-8C2A7CC82EB1}">
      <dgm:prSet custT="1"/>
      <dgm:spPr/>
      <dgm:t>
        <a:bodyPr/>
        <a:lstStyle/>
        <a:p>
          <a:r>
            <a:rPr lang="en-US" sz="1600" b="0" i="0"/>
            <a:t>High costs for insurers seeking to operate across multiple countries.</a:t>
          </a:r>
          <a:endParaRPr lang="en-US" sz="1600"/>
        </a:p>
      </dgm:t>
    </dgm:pt>
    <dgm:pt modelId="{E1DD454B-F02B-49B6-8236-47E8636BE641}" type="parTrans" cxnId="{9C166646-0CA1-4327-BD99-22727D0A6ED0}">
      <dgm:prSet/>
      <dgm:spPr/>
      <dgm:t>
        <a:bodyPr/>
        <a:lstStyle/>
        <a:p>
          <a:endParaRPr lang="en-US"/>
        </a:p>
      </dgm:t>
    </dgm:pt>
    <dgm:pt modelId="{F2C3F320-3E18-4D3C-BF17-172A7D49D4E5}" type="sibTrans" cxnId="{9C166646-0CA1-4327-BD99-22727D0A6ED0}">
      <dgm:prSet/>
      <dgm:spPr/>
      <dgm:t>
        <a:bodyPr/>
        <a:lstStyle/>
        <a:p>
          <a:endParaRPr lang="en-US"/>
        </a:p>
      </dgm:t>
    </dgm:pt>
    <dgm:pt modelId="{70D38FC4-1C0E-4511-8929-3CEF99A150B0}">
      <dgm:prSet custT="1"/>
      <dgm:spPr/>
      <dgm:t>
        <a:bodyPr/>
        <a:lstStyle/>
        <a:p>
          <a:r>
            <a:rPr lang="en-US" sz="1600" b="0" i="0"/>
            <a:t>South Africa accounts for 70% of the region's premiums.</a:t>
          </a:r>
          <a:endParaRPr lang="en-US" sz="1600"/>
        </a:p>
      </dgm:t>
    </dgm:pt>
    <dgm:pt modelId="{AC01C79F-4BCE-40CC-A0B9-2B814969D783}" type="parTrans" cxnId="{0DFDCED9-D666-4B2B-A05C-3AA9B1204BEB}">
      <dgm:prSet/>
      <dgm:spPr/>
      <dgm:t>
        <a:bodyPr/>
        <a:lstStyle/>
        <a:p>
          <a:endParaRPr lang="en-GB"/>
        </a:p>
      </dgm:t>
    </dgm:pt>
    <dgm:pt modelId="{249653F9-EC41-4244-A07F-8EBC97973D24}" type="sibTrans" cxnId="{0DFDCED9-D666-4B2B-A05C-3AA9B1204BEB}">
      <dgm:prSet/>
      <dgm:spPr/>
      <dgm:t>
        <a:bodyPr/>
        <a:lstStyle/>
        <a:p>
          <a:endParaRPr lang="en-GB"/>
        </a:p>
      </dgm:t>
    </dgm:pt>
    <dgm:pt modelId="{6DBC16C7-CCE7-4A63-B93B-85386990C0A1}">
      <dgm:prSet custT="1"/>
      <dgm:spPr/>
      <dgm:t>
        <a:bodyPr/>
        <a:lstStyle/>
        <a:p>
          <a:r>
            <a:rPr lang="en-US" sz="1600" b="0" i="0"/>
            <a:t>Country-specific regulations limit cross-border operations and impede standardization of practices.</a:t>
          </a:r>
          <a:endParaRPr lang="en-US" sz="1600"/>
        </a:p>
      </dgm:t>
    </dgm:pt>
    <dgm:pt modelId="{D5373AA6-A70E-482B-943A-E02B97AD97EA}" type="parTrans" cxnId="{0F5AF699-2B4D-4AFD-8630-A79654F88358}">
      <dgm:prSet/>
      <dgm:spPr/>
      <dgm:t>
        <a:bodyPr/>
        <a:lstStyle/>
        <a:p>
          <a:endParaRPr lang="en-GB"/>
        </a:p>
      </dgm:t>
    </dgm:pt>
    <dgm:pt modelId="{15D8B582-5F72-4268-B207-4252348084A6}" type="sibTrans" cxnId="{0F5AF699-2B4D-4AFD-8630-A79654F88358}">
      <dgm:prSet/>
      <dgm:spPr/>
      <dgm:t>
        <a:bodyPr/>
        <a:lstStyle/>
        <a:p>
          <a:endParaRPr lang="en-GB"/>
        </a:p>
      </dgm:t>
    </dgm:pt>
    <dgm:pt modelId="{12676F70-3A1C-410B-8537-7869CE44AE69}">
      <dgm:prSet custT="1"/>
      <dgm:spPr/>
      <dgm:t>
        <a:bodyPr/>
        <a:lstStyle/>
        <a:p>
          <a:r>
            <a:rPr lang="en-US" sz="1600"/>
            <a:t>Protectionism results in difficulties in accessing foreign markets</a:t>
          </a:r>
        </a:p>
      </dgm:t>
    </dgm:pt>
    <dgm:pt modelId="{966F98B6-26AD-40DD-AC94-1E1753017E7F}" type="parTrans" cxnId="{0567F2C9-6447-4A11-922E-F94E7A341C69}">
      <dgm:prSet/>
      <dgm:spPr/>
      <dgm:t>
        <a:bodyPr/>
        <a:lstStyle/>
        <a:p>
          <a:endParaRPr lang="en-GB"/>
        </a:p>
      </dgm:t>
    </dgm:pt>
    <dgm:pt modelId="{A245F60C-1748-41B0-B6CC-72EF2A953EEA}" type="sibTrans" cxnId="{0567F2C9-6447-4A11-922E-F94E7A341C69}">
      <dgm:prSet/>
      <dgm:spPr/>
      <dgm:t>
        <a:bodyPr/>
        <a:lstStyle/>
        <a:p>
          <a:endParaRPr lang="en-GB"/>
        </a:p>
      </dgm:t>
    </dgm:pt>
    <dgm:pt modelId="{7C203AAA-3AA4-478F-B853-0BECBCEA83C2}">
      <dgm:prSet custT="1"/>
      <dgm:spPr/>
      <dgm:t>
        <a:bodyPr/>
        <a:lstStyle/>
        <a:p>
          <a:r>
            <a:rPr lang="en-US" sz="1600" b="0" i="0"/>
            <a:t>Rising demand for insurance products.</a:t>
          </a:r>
          <a:endParaRPr lang="en-US" sz="1600"/>
        </a:p>
      </dgm:t>
    </dgm:pt>
    <dgm:pt modelId="{CEB65613-653F-4980-95ED-D42F359EAA12}" type="parTrans" cxnId="{2D4C92E1-8AE3-458C-B14A-37B4F2131BD5}">
      <dgm:prSet/>
      <dgm:spPr/>
      <dgm:t>
        <a:bodyPr/>
        <a:lstStyle/>
        <a:p>
          <a:endParaRPr lang="en-GB"/>
        </a:p>
      </dgm:t>
    </dgm:pt>
    <dgm:pt modelId="{5F0F25BD-02E8-4EB8-8484-00A51976029B}" type="sibTrans" cxnId="{2D4C92E1-8AE3-458C-B14A-37B4F2131BD5}">
      <dgm:prSet/>
      <dgm:spPr/>
      <dgm:t>
        <a:bodyPr/>
        <a:lstStyle/>
        <a:p>
          <a:endParaRPr lang="en-GB"/>
        </a:p>
      </dgm:t>
    </dgm:pt>
    <dgm:pt modelId="{71782A73-1A40-4E07-A838-5357F9FBD170}" type="pres">
      <dgm:prSet presAssocID="{7CB1F3F5-F2BA-4114-AF78-04623F5E42A4}" presName="linear" presStyleCnt="0">
        <dgm:presLayoutVars>
          <dgm:animLvl val="lvl"/>
          <dgm:resizeHandles val="exact"/>
        </dgm:presLayoutVars>
      </dgm:prSet>
      <dgm:spPr/>
    </dgm:pt>
    <dgm:pt modelId="{23A76BF3-7F2F-451C-A322-F9E258622F2E}" type="pres">
      <dgm:prSet presAssocID="{E0876DBD-0C24-40F5-B83C-A2D2778CD5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931B31-7CD3-4220-9E85-5A13B0476100}" type="pres">
      <dgm:prSet presAssocID="{E0876DBD-0C24-40F5-B83C-A2D2778CD5F6}" presName="childText" presStyleLbl="revTx" presStyleIdx="0" presStyleCnt="3">
        <dgm:presLayoutVars>
          <dgm:bulletEnabled val="1"/>
        </dgm:presLayoutVars>
      </dgm:prSet>
      <dgm:spPr/>
    </dgm:pt>
    <dgm:pt modelId="{A4680DC3-C546-43F4-A6E0-6BE78407B35C}" type="pres">
      <dgm:prSet presAssocID="{6BA82D4A-D107-4435-BC3A-853C73B053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C5C8C5-23CB-46D5-A326-8730D5D89B20}" type="pres">
      <dgm:prSet presAssocID="{6BA82D4A-D107-4435-BC3A-853C73B053A9}" presName="childText" presStyleLbl="revTx" presStyleIdx="1" presStyleCnt="3">
        <dgm:presLayoutVars>
          <dgm:bulletEnabled val="1"/>
        </dgm:presLayoutVars>
      </dgm:prSet>
      <dgm:spPr/>
    </dgm:pt>
    <dgm:pt modelId="{517315F7-67EB-491F-A97B-EBCC9C54832C}" type="pres">
      <dgm:prSet presAssocID="{C761D5B3-2105-4CE0-953E-29F97A31571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7639335-7DB6-4BDC-ACAD-524E35750BD7}" type="pres">
      <dgm:prSet presAssocID="{C761D5B3-2105-4CE0-953E-29F97A31571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8B5130C-AAB7-4721-9EDA-289CDC8C0720}" type="presOf" srcId="{70A34869-2B31-4C57-A0F8-8C2A7CC82EB1}" destId="{77639335-7DB6-4BDC-ACAD-524E35750BD7}" srcOrd="0" destOrd="2" presId="urn:microsoft.com/office/officeart/2005/8/layout/vList2"/>
    <dgm:cxn modelId="{F66C2F0D-14F2-4AA7-9E30-061B3C74723A}" type="presOf" srcId="{12676F70-3A1C-410B-8537-7869CE44AE69}" destId="{77639335-7DB6-4BDC-ACAD-524E35750BD7}" srcOrd="0" destOrd="1" presId="urn:microsoft.com/office/officeart/2005/8/layout/vList2"/>
    <dgm:cxn modelId="{EE73E70D-B707-4339-A4F5-BC6D634F2C74}" type="presOf" srcId="{70D38FC4-1C0E-4511-8929-3CEF99A150B0}" destId="{42931B31-7CD3-4220-9E85-5A13B0476100}" srcOrd="0" destOrd="2" presId="urn:microsoft.com/office/officeart/2005/8/layout/vList2"/>
    <dgm:cxn modelId="{6E78F121-4402-41A1-A857-3CC2D0D2E412}" srcId="{C761D5B3-2105-4CE0-953E-29F97A31571A}" destId="{BDF79B39-2E43-47D8-8828-C7C17B440DE2}" srcOrd="0" destOrd="0" parTransId="{8D12A75D-05FB-4BDC-9CEA-F9D1ABF7CCAF}" sibTransId="{F74C07EF-0C76-441C-9310-5C0E8C8DBAED}"/>
    <dgm:cxn modelId="{2A290E25-D1F2-47C6-BACD-7DDF6677BAD9}" type="presOf" srcId="{6DBC16C7-CCE7-4A63-B93B-85386990C0A1}" destId="{42931B31-7CD3-4220-9E85-5A13B0476100}" srcOrd="0" destOrd="4" presId="urn:microsoft.com/office/officeart/2005/8/layout/vList2"/>
    <dgm:cxn modelId="{D0647932-A623-4C77-A459-F8C1836DF645}" type="presOf" srcId="{7C203AAA-3AA4-478F-B853-0BECBCEA83C2}" destId="{CEC5C8C5-23CB-46D5-A326-8730D5D89B20}" srcOrd="0" destOrd="1" presId="urn:microsoft.com/office/officeart/2005/8/layout/vList2"/>
    <dgm:cxn modelId="{CE80135D-C573-47A0-A583-B0CC3F0306F1}" srcId="{7CB1F3F5-F2BA-4114-AF78-04623F5E42A4}" destId="{E0876DBD-0C24-40F5-B83C-A2D2778CD5F6}" srcOrd="0" destOrd="0" parTransId="{B5EF38D9-A676-47D9-8F4F-03D1F4535A93}" sibTransId="{2B21FEB4-F896-4D35-82F6-E28AE37158A8}"/>
    <dgm:cxn modelId="{9C166646-0CA1-4327-BD99-22727D0A6ED0}" srcId="{C761D5B3-2105-4CE0-953E-29F97A31571A}" destId="{70A34869-2B31-4C57-A0F8-8C2A7CC82EB1}" srcOrd="2" destOrd="0" parTransId="{E1DD454B-F02B-49B6-8236-47E8636BE641}" sibTransId="{F2C3F320-3E18-4D3C-BF17-172A7D49D4E5}"/>
    <dgm:cxn modelId="{7218B74E-D408-4520-829C-9AFC123B4747}" type="presOf" srcId="{CAA29819-73A3-44AC-9B2C-0606461E169F}" destId="{CEC5C8C5-23CB-46D5-A326-8730D5D89B20}" srcOrd="0" destOrd="2" presId="urn:microsoft.com/office/officeart/2005/8/layout/vList2"/>
    <dgm:cxn modelId="{8495057D-1682-42E6-A501-11CE1276E7DD}" srcId="{6BA82D4A-D107-4435-BC3A-853C73B053A9}" destId="{1DDA3367-71C1-4BAE-8AA0-28FFB33E69D1}" srcOrd="0" destOrd="0" parTransId="{C9D815CC-6ED6-4C59-B031-C292F50F6CD9}" sibTransId="{171524E2-655D-4E32-96E7-EC2B0BFE0A87}"/>
    <dgm:cxn modelId="{E9A86A83-CA92-4932-B8B2-D7E9C64141F5}" srcId="{E0876DBD-0C24-40F5-B83C-A2D2778CD5F6}" destId="{4F1F0686-9D09-4D2E-A848-04F31200BABB}" srcOrd="3" destOrd="0" parTransId="{8676F3E2-6484-4BEA-8F81-02AF4E69F3A4}" sibTransId="{27A537E8-A87C-4857-91DD-C16C7EF46A76}"/>
    <dgm:cxn modelId="{F473258D-75CF-41D1-8D9F-1657F4F7AF3D}" type="presOf" srcId="{ECAD2B2C-8B1D-4EB8-874F-CA19181ACA95}" destId="{42931B31-7CD3-4220-9E85-5A13B0476100}" srcOrd="0" destOrd="0" presId="urn:microsoft.com/office/officeart/2005/8/layout/vList2"/>
    <dgm:cxn modelId="{0F5AF699-2B4D-4AFD-8630-A79654F88358}" srcId="{E0876DBD-0C24-40F5-B83C-A2D2778CD5F6}" destId="{6DBC16C7-CCE7-4A63-B93B-85386990C0A1}" srcOrd="4" destOrd="0" parTransId="{D5373AA6-A70E-482B-943A-E02B97AD97EA}" sibTransId="{15D8B582-5F72-4268-B207-4252348084A6}"/>
    <dgm:cxn modelId="{678EE49A-6C84-4FAC-8263-40C7F96DFF36}" type="presOf" srcId="{E0876DBD-0C24-40F5-B83C-A2D2778CD5F6}" destId="{23A76BF3-7F2F-451C-A322-F9E258622F2E}" srcOrd="0" destOrd="0" presId="urn:microsoft.com/office/officeart/2005/8/layout/vList2"/>
    <dgm:cxn modelId="{75A7309B-E416-40C1-99D2-30BD1BC2C88F}" srcId="{E0876DBD-0C24-40F5-B83C-A2D2778CD5F6}" destId="{ECAD2B2C-8B1D-4EB8-874F-CA19181ACA95}" srcOrd="0" destOrd="0" parTransId="{21F38BA5-78C4-41AD-A180-9A6C7961BF81}" sibTransId="{0999D25F-E3BF-4BAE-9B19-BECA403E8E4C}"/>
    <dgm:cxn modelId="{BDA95FA0-E54B-4B03-8F86-E2217CE5A3DD}" srcId="{7CB1F3F5-F2BA-4114-AF78-04623F5E42A4}" destId="{6BA82D4A-D107-4435-BC3A-853C73B053A9}" srcOrd="1" destOrd="0" parTransId="{DF3D1CAB-EE3C-46F9-A045-639A824E62C3}" sibTransId="{028E6A74-8509-4D15-ADE6-B5B6B2F0BB9D}"/>
    <dgm:cxn modelId="{08EEB8A2-94A3-41A1-8A4D-4CBA9A9509DB}" type="presOf" srcId="{BDF79B39-2E43-47D8-8828-C7C17B440DE2}" destId="{77639335-7DB6-4BDC-ACAD-524E35750BD7}" srcOrd="0" destOrd="0" presId="urn:microsoft.com/office/officeart/2005/8/layout/vList2"/>
    <dgm:cxn modelId="{4FCE66A3-8A9B-461C-AC91-ED34548FF0A5}" srcId="{7CB1F3F5-F2BA-4114-AF78-04623F5E42A4}" destId="{C761D5B3-2105-4CE0-953E-29F97A31571A}" srcOrd="2" destOrd="0" parTransId="{D7F207C9-F020-4402-BDE6-A3731BDA60F3}" sibTransId="{CF35AC12-24BF-4A0B-B523-0EEAAF00B541}"/>
    <dgm:cxn modelId="{006820B7-3EF0-4408-8F87-FDEB12FCCAE6}" type="presOf" srcId="{4F1F0686-9D09-4D2E-A848-04F31200BABB}" destId="{42931B31-7CD3-4220-9E85-5A13B0476100}" srcOrd="0" destOrd="3" presId="urn:microsoft.com/office/officeart/2005/8/layout/vList2"/>
    <dgm:cxn modelId="{3B9D39BA-41E1-46FD-BE11-F206132DAD49}" srcId="{6BA82D4A-D107-4435-BC3A-853C73B053A9}" destId="{CAA29819-73A3-44AC-9B2C-0606461E169F}" srcOrd="2" destOrd="0" parTransId="{72FD6F61-EAD5-4284-888F-A7FA122CA34E}" sibTransId="{5597FA19-5376-4B9D-8591-B9FEB4B5829C}"/>
    <dgm:cxn modelId="{A2FFB6C5-E48C-43C6-B91D-8C7651B31726}" type="presOf" srcId="{C761D5B3-2105-4CE0-953E-29F97A31571A}" destId="{517315F7-67EB-491F-A97B-EBCC9C54832C}" srcOrd="0" destOrd="0" presId="urn:microsoft.com/office/officeart/2005/8/layout/vList2"/>
    <dgm:cxn modelId="{0567F2C9-6447-4A11-922E-F94E7A341C69}" srcId="{C761D5B3-2105-4CE0-953E-29F97A31571A}" destId="{12676F70-3A1C-410B-8537-7869CE44AE69}" srcOrd="1" destOrd="0" parTransId="{966F98B6-26AD-40DD-AC94-1E1753017E7F}" sibTransId="{A245F60C-1748-41B0-B6CC-72EF2A953EEA}"/>
    <dgm:cxn modelId="{95E8A5D0-F63A-4494-9772-20C618AF8663}" type="presOf" srcId="{7CB1F3F5-F2BA-4114-AF78-04623F5E42A4}" destId="{71782A73-1A40-4E07-A838-5357F9FBD170}" srcOrd="0" destOrd="0" presId="urn:microsoft.com/office/officeart/2005/8/layout/vList2"/>
    <dgm:cxn modelId="{1E534FD6-85E1-44F6-9357-217DEF349546}" srcId="{E0876DBD-0C24-40F5-B83C-A2D2778CD5F6}" destId="{5235C8A3-CCB8-4B0F-96D6-B1582B3E2BF0}" srcOrd="1" destOrd="0" parTransId="{B0362D1D-C4CE-47FA-87D9-5CCE5538A8BA}" sibTransId="{70F87055-655F-45C2-A5DD-B2565A543DC8}"/>
    <dgm:cxn modelId="{0DFDCED9-D666-4B2B-A05C-3AA9B1204BEB}" srcId="{E0876DBD-0C24-40F5-B83C-A2D2778CD5F6}" destId="{70D38FC4-1C0E-4511-8929-3CEF99A150B0}" srcOrd="2" destOrd="0" parTransId="{AC01C79F-4BCE-40CC-A0B9-2B814969D783}" sibTransId="{249653F9-EC41-4244-A07F-8EBC97973D24}"/>
    <dgm:cxn modelId="{2D4C92E1-8AE3-458C-B14A-37B4F2131BD5}" srcId="{6BA82D4A-D107-4435-BC3A-853C73B053A9}" destId="{7C203AAA-3AA4-478F-B853-0BECBCEA83C2}" srcOrd="1" destOrd="0" parTransId="{CEB65613-653F-4980-95ED-D42F359EAA12}" sibTransId="{5F0F25BD-02E8-4EB8-8484-00A51976029B}"/>
    <dgm:cxn modelId="{44DCB4E4-C269-4253-ABB2-83CED79B8EB5}" type="presOf" srcId="{1DDA3367-71C1-4BAE-8AA0-28FFB33E69D1}" destId="{CEC5C8C5-23CB-46D5-A326-8730D5D89B20}" srcOrd="0" destOrd="0" presId="urn:microsoft.com/office/officeart/2005/8/layout/vList2"/>
    <dgm:cxn modelId="{5A7FEDF0-D315-49DF-A31D-5E416C5EB2E0}" type="presOf" srcId="{5235C8A3-CCB8-4B0F-96D6-B1582B3E2BF0}" destId="{42931B31-7CD3-4220-9E85-5A13B0476100}" srcOrd="0" destOrd="1" presId="urn:microsoft.com/office/officeart/2005/8/layout/vList2"/>
    <dgm:cxn modelId="{337226F2-AEBA-4896-BC76-BF7DF6DB22B6}" type="presOf" srcId="{6BA82D4A-D107-4435-BC3A-853C73B053A9}" destId="{A4680DC3-C546-43F4-A6E0-6BE78407B35C}" srcOrd="0" destOrd="0" presId="urn:microsoft.com/office/officeart/2005/8/layout/vList2"/>
    <dgm:cxn modelId="{DF8C94D4-A04F-4719-81E3-3DE5E0535185}" type="presParOf" srcId="{71782A73-1A40-4E07-A838-5357F9FBD170}" destId="{23A76BF3-7F2F-451C-A322-F9E258622F2E}" srcOrd="0" destOrd="0" presId="urn:microsoft.com/office/officeart/2005/8/layout/vList2"/>
    <dgm:cxn modelId="{5E6BD6AB-B2EB-4494-B944-D54C96C12DD2}" type="presParOf" srcId="{71782A73-1A40-4E07-A838-5357F9FBD170}" destId="{42931B31-7CD3-4220-9E85-5A13B0476100}" srcOrd="1" destOrd="0" presId="urn:microsoft.com/office/officeart/2005/8/layout/vList2"/>
    <dgm:cxn modelId="{BE4AF16A-A27F-4700-B267-A9E7AFB27790}" type="presParOf" srcId="{71782A73-1A40-4E07-A838-5357F9FBD170}" destId="{A4680DC3-C546-43F4-A6E0-6BE78407B35C}" srcOrd="2" destOrd="0" presId="urn:microsoft.com/office/officeart/2005/8/layout/vList2"/>
    <dgm:cxn modelId="{98B29860-BCB7-47A3-BDF5-765B700856D7}" type="presParOf" srcId="{71782A73-1A40-4E07-A838-5357F9FBD170}" destId="{CEC5C8C5-23CB-46D5-A326-8730D5D89B20}" srcOrd="3" destOrd="0" presId="urn:microsoft.com/office/officeart/2005/8/layout/vList2"/>
    <dgm:cxn modelId="{CFEE33C5-8632-4F1E-A599-66F7BA70DA16}" type="presParOf" srcId="{71782A73-1A40-4E07-A838-5357F9FBD170}" destId="{517315F7-67EB-491F-A97B-EBCC9C54832C}" srcOrd="4" destOrd="0" presId="urn:microsoft.com/office/officeart/2005/8/layout/vList2"/>
    <dgm:cxn modelId="{B930A9C7-09E3-4BE2-91F1-821688F9D924}" type="presParOf" srcId="{71782A73-1A40-4E07-A838-5357F9FBD170}" destId="{77639335-7DB6-4BDC-ACAD-524E35750BD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D3A2D1-A422-42D3-B801-7AE47FF1CEFB}" type="doc">
      <dgm:prSet loTypeId="urn:microsoft.com/office/officeart/2005/8/layout/process4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3253B3C-1169-43EF-8861-5217CD0DCB5D}">
      <dgm:prSet custT="1"/>
      <dgm:spPr/>
      <dgm:t>
        <a:bodyPr/>
        <a:lstStyle/>
        <a:p>
          <a:r>
            <a:rPr lang="en-US" sz="1800" b="0" i="0" dirty="0">
              <a:solidFill>
                <a:srgbClr val="002060"/>
              </a:solidFill>
            </a:rPr>
            <a:t>The process of aligning regulations, standards, and practices across jurisdictions to create a more integrated and efficient market, supporting cross-border operations and market stability. Aims </a:t>
          </a:r>
          <a:r>
            <a:rPr lang="en-GB" sz="1800" b="0" i="0" dirty="0">
              <a:solidFill>
                <a:srgbClr val="002060"/>
              </a:solidFill>
            </a:rPr>
            <a:t>to create</a:t>
          </a:r>
          <a:r>
            <a:rPr lang="en-GB" sz="1800" dirty="0">
              <a:solidFill>
                <a:srgbClr val="002060"/>
              </a:solidFill>
            </a:rPr>
            <a:t> a </a:t>
          </a:r>
          <a:r>
            <a:rPr lang="en-GB" sz="1800" b="1" dirty="0">
              <a:solidFill>
                <a:srgbClr val="002060"/>
              </a:solidFill>
            </a:rPr>
            <a:t>level playing field</a:t>
          </a:r>
          <a:r>
            <a:rPr lang="en-GB" sz="1800" dirty="0">
              <a:solidFill>
                <a:srgbClr val="002060"/>
              </a:solidFill>
            </a:rPr>
            <a:t> for businesses operating in different countries by reducing complexities and barriers </a:t>
          </a:r>
          <a:r>
            <a:rPr lang="en-US" sz="1800" b="0" i="0" dirty="0">
              <a:solidFill>
                <a:srgbClr val="002060"/>
              </a:solidFill>
            </a:rPr>
            <a:t> </a:t>
          </a:r>
        </a:p>
        <a:p>
          <a:endParaRPr lang="en-US" sz="1800"/>
        </a:p>
      </dgm:t>
    </dgm:pt>
    <dgm:pt modelId="{B34E17A1-0D37-4543-82EC-9E10D443D82A}" type="parTrans" cxnId="{F3CBE0C5-387B-4F69-8EFE-F242456B8BDF}">
      <dgm:prSet/>
      <dgm:spPr/>
      <dgm:t>
        <a:bodyPr/>
        <a:lstStyle/>
        <a:p>
          <a:endParaRPr lang="en-US"/>
        </a:p>
      </dgm:t>
    </dgm:pt>
    <dgm:pt modelId="{A403DE4C-76BB-479B-AF87-8ABC64046FA5}" type="sibTrans" cxnId="{F3CBE0C5-387B-4F69-8EFE-F242456B8BDF}">
      <dgm:prSet/>
      <dgm:spPr/>
      <dgm:t>
        <a:bodyPr/>
        <a:lstStyle/>
        <a:p>
          <a:endParaRPr lang="en-US"/>
        </a:p>
      </dgm:t>
    </dgm:pt>
    <dgm:pt modelId="{71BF87D1-6006-457E-8B69-11041A2BE967}">
      <dgm:prSet custT="1"/>
      <dgm:spPr/>
      <dgm:t>
        <a:bodyPr/>
        <a:lstStyle/>
        <a:p>
          <a:r>
            <a:rPr lang="en-US" sz="2800" b="0" i="0" dirty="0"/>
            <a:t>Benefits of Harmonization</a:t>
          </a:r>
          <a:endParaRPr lang="en-US" sz="2800" dirty="0"/>
        </a:p>
      </dgm:t>
    </dgm:pt>
    <dgm:pt modelId="{94DEDB8D-AFD7-406F-9495-07414AAC33F0}" type="parTrans" cxnId="{414D7EF5-2C87-4B4F-8B47-BC8637CF7AAC}">
      <dgm:prSet/>
      <dgm:spPr/>
      <dgm:t>
        <a:bodyPr/>
        <a:lstStyle/>
        <a:p>
          <a:endParaRPr lang="en-US"/>
        </a:p>
      </dgm:t>
    </dgm:pt>
    <dgm:pt modelId="{4C754B9C-2BFC-4980-8681-88986A3E3CA1}" type="sibTrans" cxnId="{414D7EF5-2C87-4B4F-8B47-BC8637CF7AAC}">
      <dgm:prSet/>
      <dgm:spPr/>
      <dgm:t>
        <a:bodyPr/>
        <a:lstStyle/>
        <a:p>
          <a:endParaRPr lang="en-US"/>
        </a:p>
      </dgm:t>
    </dgm:pt>
    <dgm:pt modelId="{A415BB3A-12BE-4099-916D-15EF680E03BC}">
      <dgm:prSet/>
      <dgm:spPr/>
      <dgm:t>
        <a:bodyPr/>
        <a:lstStyle/>
        <a:p>
          <a:r>
            <a:rPr lang="en-US" b="1" dirty="0"/>
            <a:t>Increased Market Efficiency</a:t>
          </a:r>
          <a:endParaRPr lang="en-US" dirty="0"/>
        </a:p>
      </dgm:t>
    </dgm:pt>
    <dgm:pt modelId="{1B7DCB1B-3553-48D7-AD6C-5E4751DDBE2C}" type="parTrans" cxnId="{4A97C3CC-BAC5-40F5-BF54-E6125CDF6E95}">
      <dgm:prSet/>
      <dgm:spPr/>
      <dgm:t>
        <a:bodyPr/>
        <a:lstStyle/>
        <a:p>
          <a:endParaRPr lang="en-US"/>
        </a:p>
      </dgm:t>
    </dgm:pt>
    <dgm:pt modelId="{86E7E104-7D58-4F9F-A04D-0FBBC3567397}" type="sibTrans" cxnId="{4A97C3CC-BAC5-40F5-BF54-E6125CDF6E95}">
      <dgm:prSet/>
      <dgm:spPr/>
      <dgm:t>
        <a:bodyPr/>
        <a:lstStyle/>
        <a:p>
          <a:endParaRPr lang="en-US"/>
        </a:p>
      </dgm:t>
    </dgm:pt>
    <dgm:pt modelId="{D01D472E-1883-48B6-8E6C-EA601940BDB6}">
      <dgm:prSet/>
      <dgm:spPr/>
      <dgm:t>
        <a:bodyPr/>
        <a:lstStyle/>
        <a:p>
          <a:pPr rtl="0"/>
          <a:r>
            <a:rPr lang="en-US" b="1" dirty="0">
              <a:latin typeface="Calibri"/>
            </a:rPr>
            <a:t>Improved Collaboration</a:t>
          </a:r>
          <a:endParaRPr lang="en-US" dirty="0"/>
        </a:p>
      </dgm:t>
    </dgm:pt>
    <dgm:pt modelId="{FE837C0C-7A19-4E8E-A4D2-601D26C82E8F}" type="parTrans" cxnId="{E42E8B31-89C6-4989-8466-3759D17AD7B6}">
      <dgm:prSet/>
      <dgm:spPr/>
      <dgm:t>
        <a:bodyPr/>
        <a:lstStyle/>
        <a:p>
          <a:endParaRPr lang="en-US"/>
        </a:p>
      </dgm:t>
    </dgm:pt>
    <dgm:pt modelId="{7E018568-BF05-45FA-B630-5D3616FF3182}" type="sibTrans" cxnId="{E42E8B31-89C6-4989-8466-3759D17AD7B6}">
      <dgm:prSet/>
      <dgm:spPr/>
      <dgm:t>
        <a:bodyPr/>
        <a:lstStyle/>
        <a:p>
          <a:endParaRPr lang="en-US"/>
        </a:p>
      </dgm:t>
    </dgm:pt>
    <dgm:pt modelId="{0CDAA125-84D8-4323-8147-5E298C34A7C9}">
      <dgm:prSet/>
      <dgm:spPr/>
      <dgm:t>
        <a:bodyPr/>
        <a:lstStyle/>
        <a:p>
          <a:pPr rtl="0"/>
          <a:r>
            <a:rPr lang="en-US" b="1" dirty="0">
              <a:latin typeface="Calibri"/>
            </a:rPr>
            <a:t>Enhanced Compliance &amp; Legal Clarity</a:t>
          </a:r>
          <a:endParaRPr lang="en-US" dirty="0"/>
        </a:p>
      </dgm:t>
    </dgm:pt>
    <dgm:pt modelId="{B38EABDE-563C-4FFE-BB1B-5A3A140C896C}" type="parTrans" cxnId="{19D5E24A-1C7F-4EC6-BE5E-48DC71FFC7D7}">
      <dgm:prSet/>
      <dgm:spPr/>
      <dgm:t>
        <a:bodyPr/>
        <a:lstStyle/>
        <a:p>
          <a:endParaRPr lang="en-US"/>
        </a:p>
      </dgm:t>
    </dgm:pt>
    <dgm:pt modelId="{FCEAF2D3-71AD-461E-987C-02FCC940E22A}" type="sibTrans" cxnId="{19D5E24A-1C7F-4EC6-BE5E-48DC71FFC7D7}">
      <dgm:prSet/>
      <dgm:spPr/>
      <dgm:t>
        <a:bodyPr/>
        <a:lstStyle/>
        <a:p>
          <a:endParaRPr lang="en-US"/>
        </a:p>
      </dgm:t>
    </dgm:pt>
    <dgm:pt modelId="{6668FB06-C10A-4A40-965D-D6741960BFE1}">
      <dgm:prSet/>
      <dgm:spPr/>
      <dgm:t>
        <a:bodyPr/>
        <a:lstStyle/>
        <a:p>
          <a:r>
            <a:rPr lang="en-US" b="1" dirty="0"/>
            <a:t>Increased Investment and Economic Growth</a:t>
          </a:r>
          <a:endParaRPr lang="en-US" dirty="0"/>
        </a:p>
      </dgm:t>
    </dgm:pt>
    <dgm:pt modelId="{A0C9D127-A363-4481-A120-7F2336F0EF78}" type="parTrans" cxnId="{34B3B796-5EF6-433C-AF12-39F220559275}">
      <dgm:prSet/>
      <dgm:spPr/>
      <dgm:t>
        <a:bodyPr/>
        <a:lstStyle/>
        <a:p>
          <a:endParaRPr lang="en-US"/>
        </a:p>
      </dgm:t>
    </dgm:pt>
    <dgm:pt modelId="{3E74E8EB-F2EA-4E18-87B6-4E98AB3C7215}" type="sibTrans" cxnId="{34B3B796-5EF6-433C-AF12-39F220559275}">
      <dgm:prSet/>
      <dgm:spPr/>
      <dgm:t>
        <a:bodyPr/>
        <a:lstStyle/>
        <a:p>
          <a:endParaRPr lang="en-US"/>
        </a:p>
      </dgm:t>
    </dgm:pt>
    <dgm:pt modelId="{60CC96D7-A013-4ECB-8B63-01062D49F557}">
      <dgm:prSet/>
      <dgm:spPr/>
      <dgm:t>
        <a:bodyPr/>
        <a:lstStyle/>
        <a:p>
          <a:r>
            <a:rPr lang="en-US" b="1" dirty="0"/>
            <a:t>Increased Market Access</a:t>
          </a:r>
          <a:endParaRPr lang="en-US" dirty="0"/>
        </a:p>
      </dgm:t>
    </dgm:pt>
    <dgm:pt modelId="{9023587C-6A34-4C8F-AA6B-8EC488E559A6}" type="parTrans" cxnId="{5821A4B8-96CA-493C-9FE0-E2BC9A8AB3AD}">
      <dgm:prSet/>
      <dgm:spPr/>
      <dgm:t>
        <a:bodyPr/>
        <a:lstStyle/>
        <a:p>
          <a:endParaRPr lang="en-US"/>
        </a:p>
      </dgm:t>
    </dgm:pt>
    <dgm:pt modelId="{E47A2DDA-2970-48CF-8AD2-6F074568542A}" type="sibTrans" cxnId="{5821A4B8-96CA-493C-9FE0-E2BC9A8AB3AD}">
      <dgm:prSet/>
      <dgm:spPr/>
      <dgm:t>
        <a:bodyPr/>
        <a:lstStyle/>
        <a:p>
          <a:endParaRPr lang="en-US"/>
        </a:p>
      </dgm:t>
    </dgm:pt>
    <dgm:pt modelId="{B88DFF23-5021-4EBC-9B5F-8260A9F6CC5B}">
      <dgm:prSet/>
      <dgm:spPr/>
      <dgm:t>
        <a:bodyPr/>
        <a:lstStyle/>
        <a:p>
          <a:r>
            <a:rPr lang="en-US" b="1" dirty="0"/>
            <a:t>Cost Efficiency</a:t>
          </a:r>
          <a:endParaRPr lang="en-US" dirty="0"/>
        </a:p>
      </dgm:t>
    </dgm:pt>
    <dgm:pt modelId="{A71CA7DA-D61F-4DC1-8043-794236AD92D0}" type="parTrans" cxnId="{69AECA24-4A52-4925-8555-496C3F33BE83}">
      <dgm:prSet/>
      <dgm:spPr/>
      <dgm:t>
        <a:bodyPr/>
        <a:lstStyle/>
        <a:p>
          <a:endParaRPr lang="en-US"/>
        </a:p>
      </dgm:t>
    </dgm:pt>
    <dgm:pt modelId="{8CDF7116-E39F-4A3E-8151-85AD93C2368B}" type="sibTrans" cxnId="{69AECA24-4A52-4925-8555-496C3F33BE83}">
      <dgm:prSet/>
      <dgm:spPr/>
      <dgm:t>
        <a:bodyPr/>
        <a:lstStyle/>
        <a:p>
          <a:endParaRPr lang="en-US"/>
        </a:p>
      </dgm:t>
    </dgm:pt>
    <dgm:pt modelId="{682342D0-1BA6-4369-BD46-C73527AB1C30}">
      <dgm:prSet/>
      <dgm:spPr/>
      <dgm:t>
        <a:bodyPr/>
        <a:lstStyle/>
        <a:p>
          <a:r>
            <a:rPr lang="en-US" b="1" dirty="0"/>
            <a:t>Enhanced Consumer Protection</a:t>
          </a:r>
          <a:endParaRPr lang="en-US" dirty="0"/>
        </a:p>
      </dgm:t>
    </dgm:pt>
    <dgm:pt modelId="{4A3DE26F-76AE-4F5C-80AE-8E98E065721F}" type="parTrans" cxnId="{01A11CE5-CBDB-4AF5-86A1-A5A535771B0D}">
      <dgm:prSet/>
      <dgm:spPr/>
      <dgm:t>
        <a:bodyPr/>
        <a:lstStyle/>
        <a:p>
          <a:endParaRPr lang="en-US"/>
        </a:p>
      </dgm:t>
    </dgm:pt>
    <dgm:pt modelId="{E7BF19FF-47E9-4AD9-8F84-7B0C2A021B0F}" type="sibTrans" cxnId="{01A11CE5-CBDB-4AF5-86A1-A5A535771B0D}">
      <dgm:prSet/>
      <dgm:spPr/>
      <dgm:t>
        <a:bodyPr/>
        <a:lstStyle/>
        <a:p>
          <a:endParaRPr lang="en-US"/>
        </a:p>
      </dgm:t>
    </dgm:pt>
    <dgm:pt modelId="{C73A82CE-2AAC-41D9-938A-25E660840887}">
      <dgm:prSet/>
      <dgm:spPr/>
      <dgm:t>
        <a:bodyPr/>
        <a:lstStyle/>
        <a:p>
          <a:r>
            <a:rPr lang="en-US" b="1" dirty="0"/>
            <a:t>Innovation Opportunities</a:t>
          </a:r>
          <a:endParaRPr lang="en-US" dirty="0"/>
        </a:p>
      </dgm:t>
    </dgm:pt>
    <dgm:pt modelId="{13B8D95C-44A5-4C8E-94BA-7CFD084EC220}" type="parTrans" cxnId="{E75DDC9B-7FF7-420D-94FF-907694D1BA7D}">
      <dgm:prSet/>
      <dgm:spPr/>
      <dgm:t>
        <a:bodyPr/>
        <a:lstStyle/>
        <a:p>
          <a:endParaRPr lang="en-US"/>
        </a:p>
      </dgm:t>
    </dgm:pt>
    <dgm:pt modelId="{73A2F319-4F16-490B-8F9E-C44A460F6587}" type="sibTrans" cxnId="{E75DDC9B-7FF7-420D-94FF-907694D1BA7D}">
      <dgm:prSet/>
      <dgm:spPr/>
      <dgm:t>
        <a:bodyPr/>
        <a:lstStyle/>
        <a:p>
          <a:endParaRPr lang="en-US"/>
        </a:p>
      </dgm:t>
    </dgm:pt>
    <dgm:pt modelId="{5F365FF3-E1DB-4D0D-B5ED-8DD4AC48F0B4}" type="pres">
      <dgm:prSet presAssocID="{5ED3A2D1-A422-42D3-B801-7AE47FF1CEFB}" presName="Name0" presStyleCnt="0">
        <dgm:presLayoutVars>
          <dgm:dir/>
          <dgm:animLvl val="lvl"/>
          <dgm:resizeHandles val="exact"/>
        </dgm:presLayoutVars>
      </dgm:prSet>
      <dgm:spPr/>
    </dgm:pt>
    <dgm:pt modelId="{84D3B362-254F-41C6-8CEE-34832D76ECA4}" type="pres">
      <dgm:prSet presAssocID="{71BF87D1-6006-457E-8B69-11041A2BE967}" presName="boxAndChildren" presStyleCnt="0"/>
      <dgm:spPr/>
    </dgm:pt>
    <dgm:pt modelId="{DC6AC46D-4F3D-402E-ABB5-EC46632A9501}" type="pres">
      <dgm:prSet presAssocID="{71BF87D1-6006-457E-8B69-11041A2BE967}" presName="parentTextBox" presStyleLbl="node1" presStyleIdx="0" presStyleCnt="2"/>
      <dgm:spPr/>
    </dgm:pt>
    <dgm:pt modelId="{66DCC767-9385-4BAD-83EA-033342639C46}" type="pres">
      <dgm:prSet presAssocID="{71BF87D1-6006-457E-8B69-11041A2BE967}" presName="entireBox" presStyleLbl="node1" presStyleIdx="0" presStyleCnt="2" custScaleY="154626"/>
      <dgm:spPr/>
    </dgm:pt>
    <dgm:pt modelId="{EF107135-4F4E-4B68-A87C-E59298776581}" type="pres">
      <dgm:prSet presAssocID="{71BF87D1-6006-457E-8B69-11041A2BE967}" presName="descendantBox" presStyleCnt="0"/>
      <dgm:spPr/>
    </dgm:pt>
    <dgm:pt modelId="{AFAB1BA2-4A63-4204-9C9B-27C523ABE678}" type="pres">
      <dgm:prSet presAssocID="{A415BB3A-12BE-4099-916D-15EF680E03BC}" presName="childTextBox" presStyleLbl="fgAccFollowNode1" presStyleIdx="0" presStyleCnt="8" custScaleX="12314" custScaleY="215223">
        <dgm:presLayoutVars>
          <dgm:bulletEnabled val="1"/>
        </dgm:presLayoutVars>
      </dgm:prSet>
      <dgm:spPr/>
    </dgm:pt>
    <dgm:pt modelId="{F74FF138-2513-4CB4-8E4E-2FA56E6D0B1B}" type="pres">
      <dgm:prSet presAssocID="{D01D472E-1883-48B6-8E6C-EA601940BDB6}" presName="childTextBox" presStyleLbl="fgAccFollowNode1" presStyleIdx="1" presStyleCnt="8" custScaleX="12314" custScaleY="215223">
        <dgm:presLayoutVars>
          <dgm:bulletEnabled val="1"/>
        </dgm:presLayoutVars>
      </dgm:prSet>
      <dgm:spPr/>
    </dgm:pt>
    <dgm:pt modelId="{B7C202F5-AE5B-49B5-929B-91EF73E2E30F}" type="pres">
      <dgm:prSet presAssocID="{0CDAA125-84D8-4323-8147-5E298C34A7C9}" presName="childTextBox" presStyleLbl="fgAccFollowNode1" presStyleIdx="2" presStyleCnt="8" custScaleX="12314" custScaleY="215223">
        <dgm:presLayoutVars>
          <dgm:bulletEnabled val="1"/>
        </dgm:presLayoutVars>
      </dgm:prSet>
      <dgm:spPr/>
    </dgm:pt>
    <dgm:pt modelId="{5B76BC52-65DC-4D9A-9ED0-04EFDAD671CA}" type="pres">
      <dgm:prSet presAssocID="{6668FB06-C10A-4A40-965D-D6741960BFE1}" presName="childTextBox" presStyleLbl="fgAccFollowNode1" presStyleIdx="3" presStyleCnt="8" custScaleX="12314" custScaleY="215223">
        <dgm:presLayoutVars>
          <dgm:bulletEnabled val="1"/>
        </dgm:presLayoutVars>
      </dgm:prSet>
      <dgm:spPr/>
    </dgm:pt>
    <dgm:pt modelId="{3B42DCD8-1A56-4ED2-A92D-DEB06CB96B15}" type="pres">
      <dgm:prSet presAssocID="{60CC96D7-A013-4ECB-8B63-01062D49F557}" presName="childTextBox" presStyleLbl="fgAccFollowNode1" presStyleIdx="4" presStyleCnt="8" custScaleX="12314" custScaleY="215223">
        <dgm:presLayoutVars>
          <dgm:bulletEnabled val="1"/>
        </dgm:presLayoutVars>
      </dgm:prSet>
      <dgm:spPr/>
    </dgm:pt>
    <dgm:pt modelId="{B32CB01B-A6A3-4F7C-8F19-3ECF11B06047}" type="pres">
      <dgm:prSet presAssocID="{B88DFF23-5021-4EBC-9B5F-8260A9F6CC5B}" presName="childTextBox" presStyleLbl="fgAccFollowNode1" presStyleIdx="5" presStyleCnt="8" custScaleX="12314" custScaleY="215223">
        <dgm:presLayoutVars>
          <dgm:bulletEnabled val="1"/>
        </dgm:presLayoutVars>
      </dgm:prSet>
      <dgm:spPr/>
    </dgm:pt>
    <dgm:pt modelId="{1CBCAAA2-25AE-41B1-A435-A1FFFE3140C9}" type="pres">
      <dgm:prSet presAssocID="{682342D0-1BA6-4369-BD46-C73527AB1C30}" presName="childTextBox" presStyleLbl="fgAccFollowNode1" presStyleIdx="6" presStyleCnt="8" custScaleX="12314" custScaleY="215223">
        <dgm:presLayoutVars>
          <dgm:bulletEnabled val="1"/>
        </dgm:presLayoutVars>
      </dgm:prSet>
      <dgm:spPr/>
    </dgm:pt>
    <dgm:pt modelId="{7072FC59-8F6D-4BF4-BAD4-FAB45D1D71D4}" type="pres">
      <dgm:prSet presAssocID="{C73A82CE-2AAC-41D9-938A-25E660840887}" presName="childTextBox" presStyleLbl="fgAccFollowNode1" presStyleIdx="7" presStyleCnt="8" custScaleX="12314" custScaleY="215223">
        <dgm:presLayoutVars>
          <dgm:bulletEnabled val="1"/>
        </dgm:presLayoutVars>
      </dgm:prSet>
      <dgm:spPr/>
    </dgm:pt>
    <dgm:pt modelId="{23F42DBC-5EE3-44E6-BE29-E799DFD52C8C}" type="pres">
      <dgm:prSet presAssocID="{A403DE4C-76BB-479B-AF87-8ABC64046FA5}" presName="sp" presStyleCnt="0"/>
      <dgm:spPr/>
    </dgm:pt>
    <dgm:pt modelId="{E48E1D0E-59C1-4E10-9C69-118AEC0D6AD3}" type="pres">
      <dgm:prSet presAssocID="{73253B3C-1169-43EF-8861-5217CD0DCB5D}" presName="arrowAndChildren" presStyleCnt="0"/>
      <dgm:spPr/>
    </dgm:pt>
    <dgm:pt modelId="{67FCC85C-D519-4C64-802F-9B31D8E8AC27}" type="pres">
      <dgm:prSet presAssocID="{73253B3C-1169-43EF-8861-5217CD0DCB5D}" presName="parentTextArrow" presStyleLbl="node1" presStyleIdx="1" presStyleCnt="2" custScaleX="100000" custScaleY="44778" custLinFactNeighborY="593"/>
      <dgm:spPr/>
    </dgm:pt>
  </dgm:ptLst>
  <dgm:cxnLst>
    <dgm:cxn modelId="{E1261B15-0FA6-4C76-BD40-DB8D2486AEA3}" type="presOf" srcId="{C73A82CE-2AAC-41D9-938A-25E660840887}" destId="{7072FC59-8F6D-4BF4-BAD4-FAB45D1D71D4}" srcOrd="0" destOrd="0" presId="urn:microsoft.com/office/officeart/2005/8/layout/process4"/>
    <dgm:cxn modelId="{B8003416-A106-4CE5-85E5-C1C26797119F}" type="presOf" srcId="{5ED3A2D1-A422-42D3-B801-7AE47FF1CEFB}" destId="{5F365FF3-E1DB-4D0D-B5ED-8DD4AC48F0B4}" srcOrd="0" destOrd="0" presId="urn:microsoft.com/office/officeart/2005/8/layout/process4"/>
    <dgm:cxn modelId="{69AECA24-4A52-4925-8555-496C3F33BE83}" srcId="{71BF87D1-6006-457E-8B69-11041A2BE967}" destId="{B88DFF23-5021-4EBC-9B5F-8260A9F6CC5B}" srcOrd="5" destOrd="0" parTransId="{A71CA7DA-D61F-4DC1-8043-794236AD92D0}" sibTransId="{8CDF7116-E39F-4A3E-8151-85AD93C2368B}"/>
    <dgm:cxn modelId="{F8C3CF2C-6790-4D96-94EF-4601160E4E7B}" type="presOf" srcId="{73253B3C-1169-43EF-8861-5217CD0DCB5D}" destId="{67FCC85C-D519-4C64-802F-9B31D8E8AC27}" srcOrd="0" destOrd="0" presId="urn:microsoft.com/office/officeart/2005/8/layout/process4"/>
    <dgm:cxn modelId="{E42E8B31-89C6-4989-8466-3759D17AD7B6}" srcId="{71BF87D1-6006-457E-8B69-11041A2BE967}" destId="{D01D472E-1883-48B6-8E6C-EA601940BDB6}" srcOrd="1" destOrd="0" parTransId="{FE837C0C-7A19-4E8E-A4D2-601D26C82E8F}" sibTransId="{7E018568-BF05-45FA-B630-5D3616FF3182}"/>
    <dgm:cxn modelId="{19D5E24A-1C7F-4EC6-BE5E-48DC71FFC7D7}" srcId="{71BF87D1-6006-457E-8B69-11041A2BE967}" destId="{0CDAA125-84D8-4323-8147-5E298C34A7C9}" srcOrd="2" destOrd="0" parTransId="{B38EABDE-563C-4FFE-BB1B-5A3A140C896C}" sibTransId="{FCEAF2D3-71AD-461E-987C-02FCC940E22A}"/>
    <dgm:cxn modelId="{1A07BA51-0D2F-41B4-9EE7-9F2C5F84F626}" type="presOf" srcId="{0CDAA125-84D8-4323-8147-5E298C34A7C9}" destId="{B7C202F5-AE5B-49B5-929B-91EF73E2E30F}" srcOrd="0" destOrd="0" presId="urn:microsoft.com/office/officeart/2005/8/layout/process4"/>
    <dgm:cxn modelId="{BC4C0879-AADB-4B51-8641-7FCC0CD4DC51}" type="presOf" srcId="{B88DFF23-5021-4EBC-9B5F-8260A9F6CC5B}" destId="{B32CB01B-A6A3-4F7C-8F19-3ECF11B06047}" srcOrd="0" destOrd="0" presId="urn:microsoft.com/office/officeart/2005/8/layout/process4"/>
    <dgm:cxn modelId="{3894898F-E02F-4248-B52A-418522476E42}" type="presOf" srcId="{6668FB06-C10A-4A40-965D-D6741960BFE1}" destId="{5B76BC52-65DC-4D9A-9ED0-04EFDAD671CA}" srcOrd="0" destOrd="0" presId="urn:microsoft.com/office/officeart/2005/8/layout/process4"/>
    <dgm:cxn modelId="{34B3B796-5EF6-433C-AF12-39F220559275}" srcId="{71BF87D1-6006-457E-8B69-11041A2BE967}" destId="{6668FB06-C10A-4A40-965D-D6741960BFE1}" srcOrd="3" destOrd="0" parTransId="{A0C9D127-A363-4481-A120-7F2336F0EF78}" sibTransId="{3E74E8EB-F2EA-4E18-87B6-4E98AB3C7215}"/>
    <dgm:cxn modelId="{E75DDC9B-7FF7-420D-94FF-907694D1BA7D}" srcId="{71BF87D1-6006-457E-8B69-11041A2BE967}" destId="{C73A82CE-2AAC-41D9-938A-25E660840887}" srcOrd="7" destOrd="0" parTransId="{13B8D95C-44A5-4C8E-94BA-7CFD084EC220}" sibTransId="{73A2F319-4F16-490B-8F9E-C44A460F6587}"/>
    <dgm:cxn modelId="{7DE85EA0-179A-4C1C-B518-17A2D7DA414E}" type="presOf" srcId="{682342D0-1BA6-4369-BD46-C73527AB1C30}" destId="{1CBCAAA2-25AE-41B1-A435-A1FFFE3140C9}" srcOrd="0" destOrd="0" presId="urn:microsoft.com/office/officeart/2005/8/layout/process4"/>
    <dgm:cxn modelId="{5821A4B8-96CA-493C-9FE0-E2BC9A8AB3AD}" srcId="{71BF87D1-6006-457E-8B69-11041A2BE967}" destId="{60CC96D7-A013-4ECB-8B63-01062D49F557}" srcOrd="4" destOrd="0" parTransId="{9023587C-6A34-4C8F-AA6B-8EC488E559A6}" sibTransId="{E47A2DDA-2970-48CF-8AD2-6F074568542A}"/>
    <dgm:cxn modelId="{9D920FBA-1FD2-4E2A-9D0C-219E4CDE30D9}" type="presOf" srcId="{71BF87D1-6006-457E-8B69-11041A2BE967}" destId="{66DCC767-9385-4BAD-83EA-033342639C46}" srcOrd="1" destOrd="0" presId="urn:microsoft.com/office/officeart/2005/8/layout/process4"/>
    <dgm:cxn modelId="{F3CBE0C5-387B-4F69-8EFE-F242456B8BDF}" srcId="{5ED3A2D1-A422-42D3-B801-7AE47FF1CEFB}" destId="{73253B3C-1169-43EF-8861-5217CD0DCB5D}" srcOrd="0" destOrd="0" parTransId="{B34E17A1-0D37-4543-82EC-9E10D443D82A}" sibTransId="{A403DE4C-76BB-479B-AF87-8ABC64046FA5}"/>
    <dgm:cxn modelId="{4A97C3CC-BAC5-40F5-BF54-E6125CDF6E95}" srcId="{71BF87D1-6006-457E-8B69-11041A2BE967}" destId="{A415BB3A-12BE-4099-916D-15EF680E03BC}" srcOrd="0" destOrd="0" parTransId="{1B7DCB1B-3553-48D7-AD6C-5E4751DDBE2C}" sibTransId="{86E7E104-7D58-4F9F-A04D-0FBBC3567397}"/>
    <dgm:cxn modelId="{4AE3D6CD-DEA8-4F68-9B4C-3F6BF413CAC9}" type="presOf" srcId="{60CC96D7-A013-4ECB-8B63-01062D49F557}" destId="{3B42DCD8-1A56-4ED2-A92D-DEB06CB96B15}" srcOrd="0" destOrd="0" presId="urn:microsoft.com/office/officeart/2005/8/layout/process4"/>
    <dgm:cxn modelId="{76EDF1D5-533E-4F1B-9E06-603E77506E47}" type="presOf" srcId="{D01D472E-1883-48B6-8E6C-EA601940BDB6}" destId="{F74FF138-2513-4CB4-8E4E-2FA56E6D0B1B}" srcOrd="0" destOrd="0" presId="urn:microsoft.com/office/officeart/2005/8/layout/process4"/>
    <dgm:cxn modelId="{D1FE32DA-5AC9-466F-A8BA-E368604A2DF2}" type="presOf" srcId="{71BF87D1-6006-457E-8B69-11041A2BE967}" destId="{DC6AC46D-4F3D-402E-ABB5-EC46632A9501}" srcOrd="0" destOrd="0" presId="urn:microsoft.com/office/officeart/2005/8/layout/process4"/>
    <dgm:cxn modelId="{01A11CE5-CBDB-4AF5-86A1-A5A535771B0D}" srcId="{71BF87D1-6006-457E-8B69-11041A2BE967}" destId="{682342D0-1BA6-4369-BD46-C73527AB1C30}" srcOrd="6" destOrd="0" parTransId="{4A3DE26F-76AE-4F5C-80AE-8E98E065721F}" sibTransId="{E7BF19FF-47E9-4AD9-8F84-7B0C2A021B0F}"/>
    <dgm:cxn modelId="{414D7EF5-2C87-4B4F-8B47-BC8637CF7AAC}" srcId="{5ED3A2D1-A422-42D3-B801-7AE47FF1CEFB}" destId="{71BF87D1-6006-457E-8B69-11041A2BE967}" srcOrd="1" destOrd="0" parTransId="{94DEDB8D-AFD7-406F-9495-07414AAC33F0}" sibTransId="{4C754B9C-2BFC-4980-8681-88986A3E3CA1}"/>
    <dgm:cxn modelId="{E65092F5-EAB8-4DE6-A9E4-825C79899425}" type="presOf" srcId="{A415BB3A-12BE-4099-916D-15EF680E03BC}" destId="{AFAB1BA2-4A63-4204-9C9B-27C523ABE678}" srcOrd="0" destOrd="0" presId="urn:microsoft.com/office/officeart/2005/8/layout/process4"/>
    <dgm:cxn modelId="{8D56DACE-3EC6-477C-88C7-084639E49939}" type="presParOf" srcId="{5F365FF3-E1DB-4D0D-B5ED-8DD4AC48F0B4}" destId="{84D3B362-254F-41C6-8CEE-34832D76ECA4}" srcOrd="0" destOrd="0" presId="urn:microsoft.com/office/officeart/2005/8/layout/process4"/>
    <dgm:cxn modelId="{183EE37E-7ED4-4F6F-AC9F-0D82169B7F05}" type="presParOf" srcId="{84D3B362-254F-41C6-8CEE-34832D76ECA4}" destId="{DC6AC46D-4F3D-402E-ABB5-EC46632A9501}" srcOrd="0" destOrd="0" presId="urn:microsoft.com/office/officeart/2005/8/layout/process4"/>
    <dgm:cxn modelId="{B4825B15-2914-4B04-B4E4-18EB819F0CB6}" type="presParOf" srcId="{84D3B362-254F-41C6-8CEE-34832D76ECA4}" destId="{66DCC767-9385-4BAD-83EA-033342639C46}" srcOrd="1" destOrd="0" presId="urn:microsoft.com/office/officeart/2005/8/layout/process4"/>
    <dgm:cxn modelId="{4712016B-FEE0-4464-BCB5-53B8992757A9}" type="presParOf" srcId="{84D3B362-254F-41C6-8CEE-34832D76ECA4}" destId="{EF107135-4F4E-4B68-A87C-E59298776581}" srcOrd="2" destOrd="0" presId="urn:microsoft.com/office/officeart/2005/8/layout/process4"/>
    <dgm:cxn modelId="{EC042769-C0AE-471E-BA08-C75DA27B8B82}" type="presParOf" srcId="{EF107135-4F4E-4B68-A87C-E59298776581}" destId="{AFAB1BA2-4A63-4204-9C9B-27C523ABE678}" srcOrd="0" destOrd="0" presId="urn:microsoft.com/office/officeart/2005/8/layout/process4"/>
    <dgm:cxn modelId="{42EC15FE-48A0-4B97-9BEE-F86947FC519B}" type="presParOf" srcId="{EF107135-4F4E-4B68-A87C-E59298776581}" destId="{F74FF138-2513-4CB4-8E4E-2FA56E6D0B1B}" srcOrd="1" destOrd="0" presId="urn:microsoft.com/office/officeart/2005/8/layout/process4"/>
    <dgm:cxn modelId="{1C344254-5256-4EFB-A699-B453B6A786AB}" type="presParOf" srcId="{EF107135-4F4E-4B68-A87C-E59298776581}" destId="{B7C202F5-AE5B-49B5-929B-91EF73E2E30F}" srcOrd="2" destOrd="0" presId="urn:microsoft.com/office/officeart/2005/8/layout/process4"/>
    <dgm:cxn modelId="{6429C5A5-E61A-4C81-BF5C-8A4BD05B3443}" type="presParOf" srcId="{EF107135-4F4E-4B68-A87C-E59298776581}" destId="{5B76BC52-65DC-4D9A-9ED0-04EFDAD671CA}" srcOrd="3" destOrd="0" presId="urn:microsoft.com/office/officeart/2005/8/layout/process4"/>
    <dgm:cxn modelId="{CEE80DEF-B5F6-449C-8617-907FCDA0276F}" type="presParOf" srcId="{EF107135-4F4E-4B68-A87C-E59298776581}" destId="{3B42DCD8-1A56-4ED2-A92D-DEB06CB96B15}" srcOrd="4" destOrd="0" presId="urn:microsoft.com/office/officeart/2005/8/layout/process4"/>
    <dgm:cxn modelId="{CA1A30F3-3848-4A8D-863F-70DE4C787AE1}" type="presParOf" srcId="{EF107135-4F4E-4B68-A87C-E59298776581}" destId="{B32CB01B-A6A3-4F7C-8F19-3ECF11B06047}" srcOrd="5" destOrd="0" presId="urn:microsoft.com/office/officeart/2005/8/layout/process4"/>
    <dgm:cxn modelId="{3E947B04-012F-4DB9-9E07-83138B64DBE9}" type="presParOf" srcId="{EF107135-4F4E-4B68-A87C-E59298776581}" destId="{1CBCAAA2-25AE-41B1-A435-A1FFFE3140C9}" srcOrd="6" destOrd="0" presId="urn:microsoft.com/office/officeart/2005/8/layout/process4"/>
    <dgm:cxn modelId="{ECC41E07-DD6F-4565-AA92-73C987D396EF}" type="presParOf" srcId="{EF107135-4F4E-4B68-A87C-E59298776581}" destId="{7072FC59-8F6D-4BF4-BAD4-FAB45D1D71D4}" srcOrd="7" destOrd="0" presId="urn:microsoft.com/office/officeart/2005/8/layout/process4"/>
    <dgm:cxn modelId="{648EDF5F-34B7-4878-86CB-022AE77CB270}" type="presParOf" srcId="{5F365FF3-E1DB-4D0D-B5ED-8DD4AC48F0B4}" destId="{23F42DBC-5EE3-44E6-BE29-E799DFD52C8C}" srcOrd="1" destOrd="0" presId="urn:microsoft.com/office/officeart/2005/8/layout/process4"/>
    <dgm:cxn modelId="{334EAD7F-D79C-4DD2-A84A-CDE0F0021A63}" type="presParOf" srcId="{5F365FF3-E1DB-4D0D-B5ED-8DD4AC48F0B4}" destId="{E48E1D0E-59C1-4E10-9C69-118AEC0D6AD3}" srcOrd="2" destOrd="0" presId="urn:microsoft.com/office/officeart/2005/8/layout/process4"/>
    <dgm:cxn modelId="{988674A0-52EC-41A8-9A11-0397CA13BA4F}" type="presParOf" srcId="{E48E1D0E-59C1-4E10-9C69-118AEC0D6AD3}" destId="{67FCC85C-D519-4C64-802F-9B31D8E8AC2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D3A2D1-A422-42D3-B801-7AE47FF1CEFB}" type="doc">
      <dgm:prSet loTypeId="urn:microsoft.com/office/officeart/2005/8/layout/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BF87D1-6006-457E-8B69-11041A2BE967}">
      <dgm:prSet custT="1"/>
      <dgm:spPr/>
      <dgm:t>
        <a:bodyPr/>
        <a:lstStyle/>
        <a:p>
          <a:r>
            <a:rPr lang="en-GB" sz="5400" dirty="0"/>
            <a:t>What Harmonization Would Entail for the Insurance Industry </a:t>
          </a:r>
          <a:endParaRPr lang="en-US" sz="5400" dirty="0"/>
        </a:p>
      </dgm:t>
    </dgm:pt>
    <dgm:pt modelId="{94DEDB8D-AFD7-406F-9495-07414AAC33F0}" type="parTrans" cxnId="{414D7EF5-2C87-4B4F-8B47-BC8637CF7AAC}">
      <dgm:prSet/>
      <dgm:spPr/>
      <dgm:t>
        <a:bodyPr/>
        <a:lstStyle/>
        <a:p>
          <a:endParaRPr lang="en-US"/>
        </a:p>
      </dgm:t>
    </dgm:pt>
    <dgm:pt modelId="{4C754B9C-2BFC-4980-8681-88986A3E3CA1}" type="sibTrans" cxnId="{414D7EF5-2C87-4B4F-8B47-BC8637CF7AAC}">
      <dgm:prSet/>
      <dgm:spPr/>
      <dgm:t>
        <a:bodyPr/>
        <a:lstStyle/>
        <a:p>
          <a:endParaRPr lang="en-US"/>
        </a:p>
      </dgm:t>
    </dgm:pt>
    <dgm:pt modelId="{A415BB3A-12BE-4099-916D-15EF680E03BC}">
      <dgm:prSet custT="1"/>
      <dgm:spPr/>
      <dgm:t>
        <a:bodyPr/>
        <a:lstStyle/>
        <a:p>
          <a:r>
            <a:rPr lang="en-GB" sz="1400" b="1" dirty="0"/>
            <a:t>Cooperation and Information Sharing</a:t>
          </a:r>
          <a:r>
            <a:rPr lang="en-GB" sz="1400" dirty="0"/>
            <a:t>:</a:t>
          </a:r>
        </a:p>
        <a:p>
          <a:r>
            <a:rPr lang="en-GB" sz="1400" dirty="0"/>
            <a:t>International cooperation:</a:t>
          </a:r>
        </a:p>
        <a:p>
          <a:r>
            <a:rPr lang="en-GB" sz="1400" dirty="0"/>
            <a:t> Collaboration between governments and regional organizations </a:t>
          </a:r>
        </a:p>
        <a:p>
          <a:r>
            <a:rPr lang="en-GB" sz="1400" dirty="0"/>
            <a:t>Transparency and information exchange: </a:t>
          </a:r>
        </a:p>
        <a:p>
          <a:r>
            <a:rPr lang="en-GB" sz="1400" dirty="0"/>
            <a:t>Sharing of information on regulations, standards, and best practices to help businesses navigate different markets and avoid costly mistakes.</a:t>
          </a:r>
        </a:p>
        <a:p>
          <a:endParaRPr lang="en-US" sz="1100" dirty="0"/>
        </a:p>
      </dgm:t>
    </dgm:pt>
    <dgm:pt modelId="{1B7DCB1B-3553-48D7-AD6C-5E4751DDBE2C}" type="parTrans" cxnId="{4A97C3CC-BAC5-40F5-BF54-E6125CDF6E95}">
      <dgm:prSet/>
      <dgm:spPr/>
      <dgm:t>
        <a:bodyPr/>
        <a:lstStyle/>
        <a:p>
          <a:endParaRPr lang="en-US"/>
        </a:p>
      </dgm:t>
    </dgm:pt>
    <dgm:pt modelId="{86E7E104-7D58-4F9F-A04D-0FBBC3567397}" type="sibTrans" cxnId="{4A97C3CC-BAC5-40F5-BF54-E6125CDF6E95}">
      <dgm:prSet/>
      <dgm:spPr/>
      <dgm:t>
        <a:bodyPr/>
        <a:lstStyle/>
        <a:p>
          <a:endParaRPr lang="en-US"/>
        </a:p>
      </dgm:t>
    </dgm:pt>
    <dgm:pt modelId="{0CDAA125-84D8-4323-8147-5E298C34A7C9}">
      <dgm:prSet custT="1"/>
      <dgm:spPr/>
      <dgm:t>
        <a:bodyPr/>
        <a:lstStyle/>
        <a:p>
          <a:r>
            <a:rPr lang="en-GB" sz="1400" b="1" dirty="0"/>
            <a:t>Legal Alignment:</a:t>
          </a:r>
        </a:p>
        <a:p>
          <a:r>
            <a:rPr lang="en-GB" sz="1400" dirty="0"/>
            <a:t>Uniform Insurance laws and regulations: </a:t>
          </a:r>
        </a:p>
        <a:p>
          <a:r>
            <a:rPr lang="en-GB" sz="1400" dirty="0"/>
            <a:t>Harmonization of laws and regulations and dispute resolution mechanisms to create a predictable and secure legal environment for cross-border trade.</a:t>
          </a:r>
        </a:p>
        <a:p>
          <a:r>
            <a:rPr lang="en-GB" sz="1400" dirty="0"/>
            <a:t>Mutual recognition of licenses:  </a:t>
          </a:r>
        </a:p>
        <a:p>
          <a:r>
            <a:rPr lang="en-GB" sz="1400" dirty="0"/>
            <a:t>Recognition of trading licenses and permits from other countries </a:t>
          </a:r>
        </a:p>
        <a:p>
          <a:endParaRPr lang="en-US" sz="1100" dirty="0"/>
        </a:p>
      </dgm:t>
    </dgm:pt>
    <dgm:pt modelId="{B38EABDE-563C-4FFE-BB1B-5A3A140C896C}" type="parTrans" cxnId="{19D5E24A-1C7F-4EC6-BE5E-48DC71FFC7D7}">
      <dgm:prSet/>
      <dgm:spPr/>
      <dgm:t>
        <a:bodyPr/>
        <a:lstStyle/>
        <a:p>
          <a:endParaRPr lang="en-US"/>
        </a:p>
      </dgm:t>
    </dgm:pt>
    <dgm:pt modelId="{FCEAF2D3-71AD-461E-987C-02FCC940E22A}" type="sibTrans" cxnId="{19D5E24A-1C7F-4EC6-BE5E-48DC71FFC7D7}">
      <dgm:prSet/>
      <dgm:spPr/>
      <dgm:t>
        <a:bodyPr/>
        <a:lstStyle/>
        <a:p>
          <a:endParaRPr lang="en-US"/>
        </a:p>
      </dgm:t>
    </dgm:pt>
    <dgm:pt modelId="{60CC96D7-A013-4ECB-8B63-01062D49F557}">
      <dgm:prSet custT="1"/>
      <dgm:spPr/>
      <dgm:t>
        <a:bodyPr/>
        <a:lstStyle/>
        <a:p>
          <a:endParaRPr lang="en-GB" sz="1100" b="1" dirty="0"/>
        </a:p>
        <a:p>
          <a:endParaRPr lang="en-GB" sz="1100" b="1" dirty="0"/>
        </a:p>
        <a:p>
          <a:r>
            <a:rPr lang="en-GB" sz="1400" b="1" dirty="0"/>
            <a:t>Standardization:</a:t>
          </a:r>
        </a:p>
        <a:p>
          <a:r>
            <a:rPr lang="en-GB" sz="1400" dirty="0"/>
            <a:t>Unified documentation: </a:t>
          </a:r>
        </a:p>
        <a:p>
          <a:r>
            <a:rPr lang="en-GB" sz="1400" dirty="0"/>
            <a:t>Reduction and simplification of paperwork.</a:t>
          </a:r>
        </a:p>
        <a:p>
          <a:r>
            <a:rPr lang="en-GB" sz="1400" dirty="0"/>
            <a:t>Common procedures: </a:t>
          </a:r>
        </a:p>
        <a:p>
          <a:r>
            <a:rPr lang="en-GB" sz="1400" dirty="0"/>
            <a:t>Streamlining of standards and processes to make it easier for businesses to operate in different markets.</a:t>
          </a:r>
        </a:p>
        <a:p>
          <a:r>
            <a:rPr lang="en-GB" sz="1400" dirty="0"/>
            <a:t>Technical compatibility: </a:t>
          </a:r>
        </a:p>
        <a:p>
          <a:r>
            <a:rPr lang="en-GB" sz="1400" dirty="0"/>
            <a:t>Alignment of technical standards to ensure a common understanding of insurance products &amp; streamlined claims and dispute resolution</a:t>
          </a:r>
        </a:p>
        <a:p>
          <a:endParaRPr lang="en-GB" sz="1100" dirty="0"/>
        </a:p>
        <a:p>
          <a:endParaRPr lang="en-US" sz="1100" dirty="0"/>
        </a:p>
      </dgm:t>
    </dgm:pt>
    <dgm:pt modelId="{9023587C-6A34-4C8F-AA6B-8EC488E559A6}" type="parTrans" cxnId="{5821A4B8-96CA-493C-9FE0-E2BC9A8AB3AD}">
      <dgm:prSet/>
      <dgm:spPr/>
      <dgm:t>
        <a:bodyPr/>
        <a:lstStyle/>
        <a:p>
          <a:endParaRPr lang="en-US"/>
        </a:p>
      </dgm:t>
    </dgm:pt>
    <dgm:pt modelId="{E47A2DDA-2970-48CF-8AD2-6F074568542A}" type="sibTrans" cxnId="{5821A4B8-96CA-493C-9FE0-E2BC9A8AB3AD}">
      <dgm:prSet/>
      <dgm:spPr/>
      <dgm:t>
        <a:bodyPr/>
        <a:lstStyle/>
        <a:p>
          <a:endParaRPr lang="en-US"/>
        </a:p>
      </dgm:t>
    </dgm:pt>
    <dgm:pt modelId="{8C98B6EE-2179-41F3-8FBA-75054197D369}" type="pres">
      <dgm:prSet presAssocID="{5ED3A2D1-A422-42D3-B801-7AE47FF1CEFB}" presName="Name0" presStyleCnt="0">
        <dgm:presLayoutVars>
          <dgm:dir/>
          <dgm:animLvl val="lvl"/>
          <dgm:resizeHandles val="exact"/>
        </dgm:presLayoutVars>
      </dgm:prSet>
      <dgm:spPr/>
    </dgm:pt>
    <dgm:pt modelId="{5B4A51DE-56B3-4648-B485-DB2EA651A300}" type="pres">
      <dgm:prSet presAssocID="{71BF87D1-6006-457E-8B69-11041A2BE967}" presName="boxAndChildren" presStyleCnt="0"/>
      <dgm:spPr/>
    </dgm:pt>
    <dgm:pt modelId="{1532BF9D-5CA3-4893-ADBD-B6815E22AA48}" type="pres">
      <dgm:prSet presAssocID="{71BF87D1-6006-457E-8B69-11041A2BE967}" presName="parentTextBox" presStyleLbl="node1" presStyleIdx="0" presStyleCnt="1"/>
      <dgm:spPr/>
    </dgm:pt>
    <dgm:pt modelId="{A49B7900-1072-4433-AC40-C741014A583B}" type="pres">
      <dgm:prSet presAssocID="{71BF87D1-6006-457E-8B69-11041A2BE967}" presName="entireBox" presStyleLbl="node1" presStyleIdx="0" presStyleCnt="1" custLinFactNeighborX="232" custLinFactNeighborY="-2421"/>
      <dgm:spPr/>
    </dgm:pt>
    <dgm:pt modelId="{C1CBAA64-0DAE-4EE9-A291-3597D706DD16}" type="pres">
      <dgm:prSet presAssocID="{71BF87D1-6006-457E-8B69-11041A2BE967}" presName="descendantBox" presStyleCnt="0"/>
      <dgm:spPr/>
    </dgm:pt>
    <dgm:pt modelId="{AEB1A302-4394-4D3D-BF76-5A9DD121AF32}" type="pres">
      <dgm:prSet presAssocID="{A415BB3A-12BE-4099-916D-15EF680E03BC}" presName="childTextBox" presStyleLbl="fgAccFollowNode1" presStyleIdx="0" presStyleCnt="3" custScaleX="95247" custScaleY="142439" custLinFactNeighborX="-140" custLinFactNeighborY="2082">
        <dgm:presLayoutVars>
          <dgm:bulletEnabled val="1"/>
        </dgm:presLayoutVars>
      </dgm:prSet>
      <dgm:spPr/>
    </dgm:pt>
    <dgm:pt modelId="{803662BA-4647-40E2-8CD4-FA65AA198911}" type="pres">
      <dgm:prSet presAssocID="{0CDAA125-84D8-4323-8147-5E298C34A7C9}" presName="childTextBox" presStyleLbl="fgAccFollowNode1" presStyleIdx="1" presStyleCnt="3" custScaleY="115816" custLinFactNeighborX="87" custLinFactNeighborY="340">
        <dgm:presLayoutVars>
          <dgm:bulletEnabled val="1"/>
        </dgm:presLayoutVars>
      </dgm:prSet>
      <dgm:spPr/>
    </dgm:pt>
    <dgm:pt modelId="{94316DB5-B1BB-4988-8016-CB8B279ECA91}" type="pres">
      <dgm:prSet presAssocID="{60CC96D7-A013-4ECB-8B63-01062D49F557}" presName="childTextBox" presStyleLbl="fgAccFollowNode1" presStyleIdx="2" presStyleCnt="3" custScaleY="145405">
        <dgm:presLayoutVars>
          <dgm:bulletEnabled val="1"/>
        </dgm:presLayoutVars>
      </dgm:prSet>
      <dgm:spPr/>
    </dgm:pt>
  </dgm:ptLst>
  <dgm:cxnLst>
    <dgm:cxn modelId="{6EB78B38-3B9A-4D73-BFF6-47028D7C16DF}" type="presOf" srcId="{A415BB3A-12BE-4099-916D-15EF680E03BC}" destId="{AEB1A302-4394-4D3D-BF76-5A9DD121AF32}" srcOrd="0" destOrd="0" presId="urn:microsoft.com/office/officeart/2005/8/layout/process4"/>
    <dgm:cxn modelId="{19D5E24A-1C7F-4EC6-BE5E-48DC71FFC7D7}" srcId="{71BF87D1-6006-457E-8B69-11041A2BE967}" destId="{0CDAA125-84D8-4323-8147-5E298C34A7C9}" srcOrd="1" destOrd="0" parTransId="{B38EABDE-563C-4FFE-BB1B-5A3A140C896C}" sibTransId="{FCEAF2D3-71AD-461E-987C-02FCC940E22A}"/>
    <dgm:cxn modelId="{8EDC0750-735B-4239-B703-5A661B9275BB}" type="presOf" srcId="{0CDAA125-84D8-4323-8147-5E298C34A7C9}" destId="{803662BA-4647-40E2-8CD4-FA65AA198911}" srcOrd="0" destOrd="0" presId="urn:microsoft.com/office/officeart/2005/8/layout/process4"/>
    <dgm:cxn modelId="{FD196551-DB62-4FBC-955F-AAE88B5802C5}" type="presOf" srcId="{71BF87D1-6006-457E-8B69-11041A2BE967}" destId="{A49B7900-1072-4433-AC40-C741014A583B}" srcOrd="1" destOrd="0" presId="urn:microsoft.com/office/officeart/2005/8/layout/process4"/>
    <dgm:cxn modelId="{05A61A93-F102-4DBF-8BE8-AE2E9091E646}" type="presOf" srcId="{5ED3A2D1-A422-42D3-B801-7AE47FF1CEFB}" destId="{8C98B6EE-2179-41F3-8FBA-75054197D369}" srcOrd="0" destOrd="0" presId="urn:microsoft.com/office/officeart/2005/8/layout/process4"/>
    <dgm:cxn modelId="{5821A4B8-96CA-493C-9FE0-E2BC9A8AB3AD}" srcId="{71BF87D1-6006-457E-8B69-11041A2BE967}" destId="{60CC96D7-A013-4ECB-8B63-01062D49F557}" srcOrd="2" destOrd="0" parTransId="{9023587C-6A34-4C8F-AA6B-8EC488E559A6}" sibTransId="{E47A2DDA-2970-48CF-8AD2-6F074568542A}"/>
    <dgm:cxn modelId="{AE195BBC-0CF8-4671-877A-13A37C9FCB71}" type="presOf" srcId="{60CC96D7-A013-4ECB-8B63-01062D49F557}" destId="{94316DB5-B1BB-4988-8016-CB8B279ECA91}" srcOrd="0" destOrd="0" presId="urn:microsoft.com/office/officeart/2005/8/layout/process4"/>
    <dgm:cxn modelId="{4A97C3CC-BAC5-40F5-BF54-E6125CDF6E95}" srcId="{71BF87D1-6006-457E-8B69-11041A2BE967}" destId="{A415BB3A-12BE-4099-916D-15EF680E03BC}" srcOrd="0" destOrd="0" parTransId="{1B7DCB1B-3553-48D7-AD6C-5E4751DDBE2C}" sibTransId="{86E7E104-7D58-4F9F-A04D-0FBBC3567397}"/>
    <dgm:cxn modelId="{A8072CD6-D4B4-4F10-B395-A5D9A45338F4}" type="presOf" srcId="{71BF87D1-6006-457E-8B69-11041A2BE967}" destId="{1532BF9D-5CA3-4893-ADBD-B6815E22AA48}" srcOrd="0" destOrd="0" presId="urn:microsoft.com/office/officeart/2005/8/layout/process4"/>
    <dgm:cxn modelId="{414D7EF5-2C87-4B4F-8B47-BC8637CF7AAC}" srcId="{5ED3A2D1-A422-42D3-B801-7AE47FF1CEFB}" destId="{71BF87D1-6006-457E-8B69-11041A2BE967}" srcOrd="0" destOrd="0" parTransId="{94DEDB8D-AFD7-406F-9495-07414AAC33F0}" sibTransId="{4C754B9C-2BFC-4980-8681-88986A3E3CA1}"/>
    <dgm:cxn modelId="{E3BAB9EF-0968-4FA6-AD67-6FF3678A103F}" type="presParOf" srcId="{8C98B6EE-2179-41F3-8FBA-75054197D369}" destId="{5B4A51DE-56B3-4648-B485-DB2EA651A300}" srcOrd="0" destOrd="0" presId="urn:microsoft.com/office/officeart/2005/8/layout/process4"/>
    <dgm:cxn modelId="{2222E5BB-6BF6-4EE9-91A0-6F72A4C3922E}" type="presParOf" srcId="{5B4A51DE-56B3-4648-B485-DB2EA651A300}" destId="{1532BF9D-5CA3-4893-ADBD-B6815E22AA48}" srcOrd="0" destOrd="0" presId="urn:microsoft.com/office/officeart/2005/8/layout/process4"/>
    <dgm:cxn modelId="{718E545C-5C83-4927-BCE8-6E16EF9E0AB3}" type="presParOf" srcId="{5B4A51DE-56B3-4648-B485-DB2EA651A300}" destId="{A49B7900-1072-4433-AC40-C741014A583B}" srcOrd="1" destOrd="0" presId="urn:microsoft.com/office/officeart/2005/8/layout/process4"/>
    <dgm:cxn modelId="{FC76F500-5649-4911-848C-4355865BD460}" type="presParOf" srcId="{5B4A51DE-56B3-4648-B485-DB2EA651A300}" destId="{C1CBAA64-0DAE-4EE9-A291-3597D706DD16}" srcOrd="2" destOrd="0" presId="urn:microsoft.com/office/officeart/2005/8/layout/process4"/>
    <dgm:cxn modelId="{0642D546-ABE8-4A80-A183-BBD9A208C88B}" type="presParOf" srcId="{C1CBAA64-0DAE-4EE9-A291-3597D706DD16}" destId="{AEB1A302-4394-4D3D-BF76-5A9DD121AF32}" srcOrd="0" destOrd="0" presId="urn:microsoft.com/office/officeart/2005/8/layout/process4"/>
    <dgm:cxn modelId="{1EB1A0CB-2932-4033-8C09-641270BBA5D1}" type="presParOf" srcId="{C1CBAA64-0DAE-4EE9-A291-3597D706DD16}" destId="{803662BA-4647-40E2-8CD4-FA65AA198911}" srcOrd="1" destOrd="0" presId="urn:microsoft.com/office/officeart/2005/8/layout/process4"/>
    <dgm:cxn modelId="{584E971A-4A3D-45D4-B71C-5BC8974C3202}" type="presParOf" srcId="{C1CBAA64-0DAE-4EE9-A291-3597D706DD16}" destId="{94316DB5-B1BB-4988-8016-CB8B279ECA91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BEE208-0380-400B-9297-2EAF3C9A713F}" type="doc">
      <dgm:prSet loTypeId="urn:microsoft.com/office/officeart/2009/layout/CirclePictureHierarchy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DD19A-E8EA-40C2-8D9D-27F744E1EF3F}">
      <dgm:prSet custT="1"/>
      <dgm:spPr/>
      <dgm:t>
        <a:bodyPr/>
        <a:lstStyle/>
        <a:p>
          <a:r>
            <a:rPr lang="en-US" sz="2400" b="1"/>
            <a:t>What Are The Key Challenges To Full-fledged Harmonization In The African Insurance Market? </a:t>
          </a:r>
        </a:p>
      </dgm:t>
    </dgm:pt>
    <dgm:pt modelId="{9E326181-2D60-4379-948A-6BB41E604377}" type="parTrans" cxnId="{DE0C894E-CA89-468C-98A9-4882CA1022CF}">
      <dgm:prSet/>
      <dgm:spPr/>
      <dgm:t>
        <a:bodyPr/>
        <a:lstStyle/>
        <a:p>
          <a:endParaRPr lang="en-US"/>
        </a:p>
      </dgm:t>
    </dgm:pt>
    <dgm:pt modelId="{CF078908-13A2-40DB-B924-8DE193F8536A}" type="sibTrans" cxnId="{DE0C894E-CA89-468C-98A9-4882CA1022CF}">
      <dgm:prSet/>
      <dgm:spPr/>
      <dgm:t>
        <a:bodyPr/>
        <a:lstStyle/>
        <a:p>
          <a:endParaRPr lang="en-US"/>
        </a:p>
      </dgm:t>
    </dgm:pt>
    <dgm:pt modelId="{2DE2C41B-FF9A-4439-8089-3B19757C68FD}" type="pres">
      <dgm:prSet presAssocID="{6FBEE208-0380-400B-9297-2EAF3C9A71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4E41D5-D415-45E4-883C-3B40BD93277A}" type="pres">
      <dgm:prSet presAssocID="{883DD19A-E8EA-40C2-8D9D-27F744E1EF3F}" presName="hierRoot1" presStyleCnt="0"/>
      <dgm:spPr/>
    </dgm:pt>
    <dgm:pt modelId="{CBE72DDB-96F3-4093-8E1D-42C9956C6899}" type="pres">
      <dgm:prSet presAssocID="{883DD19A-E8EA-40C2-8D9D-27F744E1EF3F}" presName="composite" presStyleCnt="0"/>
      <dgm:spPr/>
    </dgm:pt>
    <dgm:pt modelId="{3000D996-B96B-40C6-B13E-EC43D243BABA}" type="pres">
      <dgm:prSet presAssocID="{883DD19A-E8EA-40C2-8D9D-27F744E1EF3F}" presName="image" presStyleLbl="node0" presStyleIdx="0" presStyleCnt="1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extLst>
        <a:ext uri="{E40237B7-FDA0-4F09-8148-C483321AD2D9}">
          <dgm14:cNvPr xmlns:dgm14="http://schemas.microsoft.com/office/drawing/2010/diagram" id="0" name="" descr="A red puzzle bridge connecting two puzzle islands"/>
        </a:ext>
      </dgm:extLst>
    </dgm:pt>
    <dgm:pt modelId="{DD2793B6-2B01-40D0-87AB-150AB879C723}" type="pres">
      <dgm:prSet presAssocID="{883DD19A-E8EA-40C2-8D9D-27F744E1EF3F}" presName="text" presStyleLbl="revTx" presStyleIdx="0" presStyleCnt="1">
        <dgm:presLayoutVars>
          <dgm:chPref val="3"/>
        </dgm:presLayoutVars>
      </dgm:prSet>
      <dgm:spPr/>
    </dgm:pt>
    <dgm:pt modelId="{8C58E948-8116-4761-B3D3-F20AFFA6EC6B}" type="pres">
      <dgm:prSet presAssocID="{883DD19A-E8EA-40C2-8D9D-27F744E1EF3F}" presName="hierChild2" presStyleCnt="0"/>
      <dgm:spPr/>
    </dgm:pt>
  </dgm:ptLst>
  <dgm:cxnLst>
    <dgm:cxn modelId="{DE0C894E-CA89-468C-98A9-4882CA1022CF}" srcId="{6FBEE208-0380-400B-9297-2EAF3C9A713F}" destId="{883DD19A-E8EA-40C2-8D9D-27F744E1EF3F}" srcOrd="0" destOrd="0" parTransId="{9E326181-2D60-4379-948A-6BB41E604377}" sibTransId="{CF078908-13A2-40DB-B924-8DE193F8536A}"/>
    <dgm:cxn modelId="{F0A0507B-9D0A-4A7B-A28F-450EACE2A7F2}" type="presOf" srcId="{883DD19A-E8EA-40C2-8D9D-27F744E1EF3F}" destId="{DD2793B6-2B01-40D0-87AB-150AB879C723}" srcOrd="0" destOrd="0" presId="urn:microsoft.com/office/officeart/2009/layout/CirclePictureHierarchy"/>
    <dgm:cxn modelId="{91AEE1BD-94D0-49E1-832F-AE7A7E66067C}" type="presOf" srcId="{6FBEE208-0380-400B-9297-2EAF3C9A713F}" destId="{2DE2C41B-FF9A-4439-8089-3B19757C68FD}" srcOrd="0" destOrd="0" presId="urn:microsoft.com/office/officeart/2009/layout/CirclePictureHierarchy"/>
    <dgm:cxn modelId="{59CAE656-27F9-4345-B5AA-653383DA7A34}" type="presParOf" srcId="{2DE2C41B-FF9A-4439-8089-3B19757C68FD}" destId="{114E41D5-D415-45E4-883C-3B40BD93277A}" srcOrd="0" destOrd="0" presId="urn:microsoft.com/office/officeart/2009/layout/CirclePictureHierarchy"/>
    <dgm:cxn modelId="{93E31716-3EBA-45E7-B940-5C81CC11D08D}" type="presParOf" srcId="{114E41D5-D415-45E4-883C-3B40BD93277A}" destId="{CBE72DDB-96F3-4093-8E1D-42C9956C6899}" srcOrd="0" destOrd="0" presId="urn:microsoft.com/office/officeart/2009/layout/CirclePictureHierarchy"/>
    <dgm:cxn modelId="{1C5350F8-947E-44FF-B083-6442506922C0}" type="presParOf" srcId="{CBE72DDB-96F3-4093-8E1D-42C9956C6899}" destId="{3000D996-B96B-40C6-B13E-EC43D243BABA}" srcOrd="0" destOrd="0" presId="urn:microsoft.com/office/officeart/2009/layout/CirclePictureHierarchy"/>
    <dgm:cxn modelId="{151FC21E-A808-4E54-8A86-E2D1D37110F7}" type="presParOf" srcId="{CBE72DDB-96F3-4093-8E1D-42C9956C6899}" destId="{DD2793B6-2B01-40D0-87AB-150AB879C723}" srcOrd="1" destOrd="0" presId="urn:microsoft.com/office/officeart/2009/layout/CirclePictureHierarchy"/>
    <dgm:cxn modelId="{9F29C543-2160-47F3-B151-6BCAF552F02B}" type="presParOf" srcId="{114E41D5-D415-45E4-883C-3B40BD93277A}" destId="{8C58E948-8116-4761-B3D3-F20AFFA6EC6B}" srcOrd="1" destOrd="0" presId="urn:microsoft.com/office/officeart/2009/layout/CirclePictureHierarchy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CA7990-AE06-4C27-8AB3-9BE55E72D585}" type="doc">
      <dgm:prSet loTypeId="urn:microsoft.com/office/officeart/2018/2/layout/IconVerticalSolidList" loCatId="icon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C90079-7AC3-4CB4-BF72-C382233FBB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400" b="1" i="0" baseline="0"/>
            <a:t>Infrastructure Limitations</a:t>
          </a:r>
          <a:endParaRPr lang="en-US" sz="2400"/>
        </a:p>
      </dgm:t>
    </dgm:pt>
    <dgm:pt modelId="{448D3878-0A26-487D-A72B-1D6B210DBBDE}" type="parTrans" cxnId="{CF708494-EC9B-4741-8F65-5D80B7F34381}">
      <dgm:prSet/>
      <dgm:spPr/>
      <dgm:t>
        <a:bodyPr/>
        <a:lstStyle/>
        <a:p>
          <a:endParaRPr lang="en-US"/>
        </a:p>
      </dgm:t>
    </dgm:pt>
    <dgm:pt modelId="{46066CA5-3D79-4FCE-BFD0-FB2A13A6E3BB}" type="sibTrans" cxnId="{CF708494-EC9B-4741-8F65-5D80B7F34381}">
      <dgm:prSet/>
      <dgm:spPr/>
      <dgm:t>
        <a:bodyPr/>
        <a:lstStyle/>
        <a:p>
          <a:endParaRPr lang="en-US"/>
        </a:p>
      </dgm:t>
    </dgm:pt>
    <dgm:pt modelId="{62E8CBDA-74AF-427C-B25A-2CEC3B6EDA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400" b="1" i="0" baseline="0" dirty="0"/>
            <a:t>Economic </a:t>
          </a:r>
          <a:r>
            <a:rPr lang="fr-FR" sz="2400" b="1" i="0" baseline="0" dirty="0" err="1"/>
            <a:t>Constraints</a:t>
          </a:r>
          <a:endParaRPr lang="en-US" sz="2400" dirty="0"/>
        </a:p>
      </dgm:t>
    </dgm:pt>
    <dgm:pt modelId="{0764B0D8-FC94-4B78-A319-39B4222DFED2}" type="parTrans" cxnId="{FD6BD9DB-5465-4B01-A666-2110581643FB}">
      <dgm:prSet/>
      <dgm:spPr/>
      <dgm:t>
        <a:bodyPr/>
        <a:lstStyle/>
        <a:p>
          <a:endParaRPr lang="en-US"/>
        </a:p>
      </dgm:t>
    </dgm:pt>
    <dgm:pt modelId="{D0F4F50D-EBD1-4003-A7F4-9EA7BFAF3115}" type="sibTrans" cxnId="{FD6BD9DB-5465-4B01-A666-2110581643FB}">
      <dgm:prSet/>
      <dgm:spPr/>
      <dgm:t>
        <a:bodyPr/>
        <a:lstStyle/>
        <a:p>
          <a:endParaRPr lang="en-US"/>
        </a:p>
      </dgm:t>
    </dgm:pt>
    <dgm:pt modelId="{A94B615A-E3B4-4911-99B1-51AC4DC393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i="0" baseline="0"/>
            <a:t>Political Instability and Governance Challenges</a:t>
          </a:r>
          <a:endParaRPr lang="en-US" sz="2400"/>
        </a:p>
      </dgm:t>
    </dgm:pt>
    <dgm:pt modelId="{A1ADB970-6BAF-4C77-8254-CA8081A095A0}" type="parTrans" cxnId="{D3A9F94D-58D5-4B07-8536-4CFE59E25CB9}">
      <dgm:prSet/>
      <dgm:spPr/>
      <dgm:t>
        <a:bodyPr/>
        <a:lstStyle/>
        <a:p>
          <a:endParaRPr lang="en-US"/>
        </a:p>
      </dgm:t>
    </dgm:pt>
    <dgm:pt modelId="{B4AEAF56-9939-437C-AEA1-3AD7EFD11A64}" type="sibTrans" cxnId="{D3A9F94D-58D5-4B07-8536-4CFE59E25CB9}">
      <dgm:prSet/>
      <dgm:spPr/>
      <dgm:t>
        <a:bodyPr/>
        <a:lstStyle/>
        <a:p>
          <a:endParaRPr lang="en-US"/>
        </a:p>
      </dgm:t>
    </dgm:pt>
    <dgm:pt modelId="{95EFB1F1-2522-436B-AB33-51575FEB01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i="0" baseline="0"/>
            <a:t>Cultural Differences and Linguistic Diversity</a:t>
          </a:r>
          <a:endParaRPr lang="en-US" sz="2400"/>
        </a:p>
      </dgm:t>
    </dgm:pt>
    <dgm:pt modelId="{D9D017DC-EB5F-4329-8490-ABE443126EB9}" type="parTrans" cxnId="{6A0027C0-4365-4FC6-96E7-4D8756FAC035}">
      <dgm:prSet/>
      <dgm:spPr/>
      <dgm:t>
        <a:bodyPr/>
        <a:lstStyle/>
        <a:p>
          <a:endParaRPr lang="en-US"/>
        </a:p>
      </dgm:t>
    </dgm:pt>
    <dgm:pt modelId="{BD300EF2-300A-497E-B144-C7A8575ABB1F}" type="sibTrans" cxnId="{6A0027C0-4365-4FC6-96E7-4D8756FAC035}">
      <dgm:prSet/>
      <dgm:spPr/>
      <dgm:t>
        <a:bodyPr/>
        <a:lstStyle/>
        <a:p>
          <a:endParaRPr lang="en-US"/>
        </a:p>
      </dgm:t>
    </dgm:pt>
    <dgm:pt modelId="{A1995179-0E71-486C-AF3F-F6D5DFB77D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Lack of Trust and Awareness</a:t>
          </a:r>
          <a:endParaRPr lang="en-US" sz="2400" dirty="0"/>
        </a:p>
      </dgm:t>
    </dgm:pt>
    <dgm:pt modelId="{A3CACB57-ED67-41D8-B2E7-94149E16955F}" type="parTrans" cxnId="{A9B69B72-D107-4655-9483-B6574CDDA647}">
      <dgm:prSet/>
      <dgm:spPr/>
      <dgm:t>
        <a:bodyPr/>
        <a:lstStyle/>
        <a:p>
          <a:endParaRPr lang="en-US"/>
        </a:p>
      </dgm:t>
    </dgm:pt>
    <dgm:pt modelId="{6925FC8D-2C44-407A-B96B-B7C7D11CC911}" type="sibTrans" cxnId="{A9B69B72-D107-4655-9483-B6574CDDA647}">
      <dgm:prSet/>
      <dgm:spPr/>
      <dgm:t>
        <a:bodyPr/>
        <a:lstStyle/>
        <a:p>
          <a:endParaRPr lang="en-US"/>
        </a:p>
      </dgm:t>
    </dgm:pt>
    <dgm:pt modelId="{08104A88-D5C8-4F72-A378-F46A8CCDC9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400" b="1" dirty="0" err="1"/>
            <a:t>Regulatory</a:t>
          </a:r>
          <a:r>
            <a:rPr lang="fr-FR" sz="2400" b="1" dirty="0"/>
            <a:t> Fragmentation</a:t>
          </a:r>
          <a:endParaRPr lang="en-US" sz="2400" dirty="0"/>
        </a:p>
      </dgm:t>
    </dgm:pt>
    <dgm:pt modelId="{002A99DC-8878-413D-943D-0E0D498D6B6D}" type="sibTrans" cxnId="{FB74CEC3-1198-4F82-ABC6-3F4EFA4536A7}">
      <dgm:prSet/>
      <dgm:spPr/>
      <dgm:t>
        <a:bodyPr/>
        <a:lstStyle/>
        <a:p>
          <a:endParaRPr lang="en-US"/>
        </a:p>
      </dgm:t>
    </dgm:pt>
    <dgm:pt modelId="{B0B4C9FD-0429-49C4-8922-352BA0791EC3}" type="parTrans" cxnId="{FB74CEC3-1198-4F82-ABC6-3F4EFA4536A7}">
      <dgm:prSet/>
      <dgm:spPr/>
      <dgm:t>
        <a:bodyPr/>
        <a:lstStyle/>
        <a:p>
          <a:endParaRPr lang="en-US"/>
        </a:p>
      </dgm:t>
    </dgm:pt>
    <dgm:pt modelId="{F4617BEB-1722-4B08-BAE2-695504019A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Market Protectionism</a:t>
          </a:r>
          <a:endParaRPr lang="en-US" sz="2400" dirty="0"/>
        </a:p>
      </dgm:t>
    </dgm:pt>
    <dgm:pt modelId="{729AFA34-DA83-47EB-A362-DD71A96702AD}" type="parTrans" cxnId="{FB69A24F-7DEC-416B-AA82-283ACC093DF8}">
      <dgm:prSet/>
      <dgm:spPr/>
      <dgm:t>
        <a:bodyPr/>
        <a:lstStyle/>
        <a:p>
          <a:endParaRPr lang="fr-FR"/>
        </a:p>
      </dgm:t>
    </dgm:pt>
    <dgm:pt modelId="{819A6405-05B9-442E-8EBA-B3B5810343F9}" type="sibTrans" cxnId="{FB69A24F-7DEC-416B-AA82-283ACC093DF8}">
      <dgm:prSet/>
      <dgm:spPr/>
      <dgm:t>
        <a:bodyPr/>
        <a:lstStyle/>
        <a:p>
          <a:endParaRPr lang="fr-FR"/>
        </a:p>
      </dgm:t>
    </dgm:pt>
    <dgm:pt modelId="{0AFA87F2-4EEE-4EFC-813F-13987E1CF9B0}" type="pres">
      <dgm:prSet presAssocID="{21CA7990-AE06-4C27-8AB3-9BE55E72D585}" presName="root" presStyleCnt="0">
        <dgm:presLayoutVars>
          <dgm:dir/>
          <dgm:resizeHandles val="exact"/>
        </dgm:presLayoutVars>
      </dgm:prSet>
      <dgm:spPr/>
    </dgm:pt>
    <dgm:pt modelId="{27B7A045-7BCB-4215-BFCA-FE97231E1EC6}" type="pres">
      <dgm:prSet presAssocID="{08104A88-D5C8-4F72-A378-F46A8CCDC960}" presName="compNode" presStyleCnt="0"/>
      <dgm:spPr/>
    </dgm:pt>
    <dgm:pt modelId="{D1BB9536-2EF4-4CFD-8501-8FF6BFA3CD38}" type="pres">
      <dgm:prSet presAssocID="{08104A88-D5C8-4F72-A378-F46A8CCDC960}" presName="bgRect" presStyleLbl="bgShp" presStyleIdx="0" presStyleCnt="7"/>
      <dgm:spPr/>
    </dgm:pt>
    <dgm:pt modelId="{468CC0BA-AEFB-4A35-980A-43AEFB6B3AD2}" type="pres">
      <dgm:prSet presAssocID="{08104A88-D5C8-4F72-A378-F46A8CCDC960}" presName="iconRect" presStyleLbl="node1" presStyleIdx="0" presStyleCnt="7" custScaleX="105830" custScaleY="1154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scene3d>
          <a:camera prst="orthographicFront"/>
          <a:lightRig rig="threePt" dir="t"/>
        </a:scene3d>
        <a:sp3d>
          <a:bevelT w="25400"/>
        </a:sp3d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76FEA1A7-9358-4F4A-8240-9B7118DB3699}" type="pres">
      <dgm:prSet presAssocID="{08104A88-D5C8-4F72-A378-F46A8CCDC960}" presName="spaceRect" presStyleCnt="0"/>
      <dgm:spPr/>
    </dgm:pt>
    <dgm:pt modelId="{701523F3-FBBC-4A22-A3C7-904DDDCCC810}" type="pres">
      <dgm:prSet presAssocID="{08104A88-D5C8-4F72-A378-F46A8CCDC960}" presName="parTx" presStyleLbl="revTx" presStyleIdx="0" presStyleCnt="7">
        <dgm:presLayoutVars>
          <dgm:chMax val="0"/>
          <dgm:chPref val="0"/>
        </dgm:presLayoutVars>
      </dgm:prSet>
      <dgm:spPr/>
    </dgm:pt>
    <dgm:pt modelId="{E00450D3-7944-479A-B9F5-ECFF197150E8}" type="pres">
      <dgm:prSet presAssocID="{002A99DC-8878-413D-943D-0E0D498D6B6D}" presName="sibTrans" presStyleCnt="0"/>
      <dgm:spPr/>
    </dgm:pt>
    <dgm:pt modelId="{C7AA392B-29AF-4352-A17D-A5E971B99CD2}" type="pres">
      <dgm:prSet presAssocID="{F4617BEB-1722-4B08-BAE2-695504019A26}" presName="compNode" presStyleCnt="0"/>
      <dgm:spPr/>
    </dgm:pt>
    <dgm:pt modelId="{C91B83F9-E5B1-47EE-A8D6-1D23351C32E7}" type="pres">
      <dgm:prSet presAssocID="{F4617BEB-1722-4B08-BAE2-695504019A26}" presName="bgRect" presStyleLbl="bgShp" presStyleIdx="1" presStyleCnt="7"/>
      <dgm:spPr/>
    </dgm:pt>
    <dgm:pt modelId="{AEF996E2-5ABC-4EF9-B802-57DDC1BAEADD}" type="pres">
      <dgm:prSet presAssocID="{F4617BEB-1722-4B08-BAE2-695504019A2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apluie avec un remplissage uni"/>
        </a:ext>
      </dgm:extLst>
    </dgm:pt>
    <dgm:pt modelId="{332AD406-FD07-43C0-8A59-1E4929D765B6}" type="pres">
      <dgm:prSet presAssocID="{F4617BEB-1722-4B08-BAE2-695504019A26}" presName="spaceRect" presStyleCnt="0"/>
      <dgm:spPr/>
    </dgm:pt>
    <dgm:pt modelId="{C775A3CA-35A0-4CD7-90F0-264844CB8609}" type="pres">
      <dgm:prSet presAssocID="{F4617BEB-1722-4B08-BAE2-695504019A26}" presName="parTx" presStyleLbl="revTx" presStyleIdx="1" presStyleCnt="7">
        <dgm:presLayoutVars>
          <dgm:chMax val="0"/>
          <dgm:chPref val="0"/>
        </dgm:presLayoutVars>
      </dgm:prSet>
      <dgm:spPr/>
    </dgm:pt>
    <dgm:pt modelId="{66B4A662-94BD-4605-A07E-250E96EF024C}" type="pres">
      <dgm:prSet presAssocID="{819A6405-05B9-442E-8EBA-B3B5810343F9}" presName="sibTrans" presStyleCnt="0"/>
      <dgm:spPr/>
    </dgm:pt>
    <dgm:pt modelId="{5525E6DD-C9E7-4DBE-AAB2-E6C300954147}" type="pres">
      <dgm:prSet presAssocID="{EDC90079-7AC3-4CB4-BF72-C382233FBB22}" presName="compNode" presStyleCnt="0"/>
      <dgm:spPr/>
    </dgm:pt>
    <dgm:pt modelId="{AA44F2A2-828F-4DCB-933F-ACD2E91D1F7B}" type="pres">
      <dgm:prSet presAssocID="{EDC90079-7AC3-4CB4-BF72-C382233FBB22}" presName="bgRect" presStyleLbl="bgShp" presStyleIdx="2" presStyleCnt="7"/>
      <dgm:spPr/>
    </dgm:pt>
    <dgm:pt modelId="{9C0C4E4F-4DE9-4CA0-AC33-5D5F02AE9304}" type="pres">
      <dgm:prSet presAssocID="{EDC90079-7AC3-4CB4-BF72-C382233FBB2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2902A683-C5A7-43C5-81AE-061F7DEB4502}" type="pres">
      <dgm:prSet presAssocID="{EDC90079-7AC3-4CB4-BF72-C382233FBB22}" presName="spaceRect" presStyleCnt="0"/>
      <dgm:spPr/>
    </dgm:pt>
    <dgm:pt modelId="{AD225856-F83E-43C8-B623-533C5A58F64D}" type="pres">
      <dgm:prSet presAssocID="{EDC90079-7AC3-4CB4-BF72-C382233FBB22}" presName="parTx" presStyleLbl="revTx" presStyleIdx="2" presStyleCnt="7">
        <dgm:presLayoutVars>
          <dgm:chMax val="0"/>
          <dgm:chPref val="0"/>
        </dgm:presLayoutVars>
      </dgm:prSet>
      <dgm:spPr/>
    </dgm:pt>
    <dgm:pt modelId="{B18EC27C-E89B-431B-BBC1-BD1EDA544BD3}" type="pres">
      <dgm:prSet presAssocID="{46066CA5-3D79-4FCE-BFD0-FB2A13A6E3BB}" presName="sibTrans" presStyleCnt="0"/>
      <dgm:spPr/>
    </dgm:pt>
    <dgm:pt modelId="{2E84671C-F326-44DE-93EE-3C229B0C8436}" type="pres">
      <dgm:prSet presAssocID="{62E8CBDA-74AF-427C-B25A-2CEC3B6EDAEC}" presName="compNode" presStyleCnt="0"/>
      <dgm:spPr/>
    </dgm:pt>
    <dgm:pt modelId="{5F93FB50-2D0B-4E61-BFBE-07AF07D7C5FE}" type="pres">
      <dgm:prSet presAssocID="{62E8CBDA-74AF-427C-B25A-2CEC3B6EDAEC}" presName="bgRect" presStyleLbl="bgShp" presStyleIdx="3" presStyleCnt="7"/>
      <dgm:spPr/>
    </dgm:pt>
    <dgm:pt modelId="{FFEC9D5D-5B65-48B1-B664-E4BA3A7EF0B8}" type="pres">
      <dgm:prSet presAssocID="{62E8CBDA-74AF-427C-B25A-2CEC3B6EDAE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37F6103-0B65-4BD7-AF37-7551096E78E7}" type="pres">
      <dgm:prSet presAssocID="{62E8CBDA-74AF-427C-B25A-2CEC3B6EDAEC}" presName="spaceRect" presStyleCnt="0"/>
      <dgm:spPr/>
    </dgm:pt>
    <dgm:pt modelId="{96638BDB-BA9C-4F30-9102-A6FDE87331E9}" type="pres">
      <dgm:prSet presAssocID="{62E8CBDA-74AF-427C-B25A-2CEC3B6EDAEC}" presName="parTx" presStyleLbl="revTx" presStyleIdx="3" presStyleCnt="7">
        <dgm:presLayoutVars>
          <dgm:chMax val="0"/>
          <dgm:chPref val="0"/>
        </dgm:presLayoutVars>
      </dgm:prSet>
      <dgm:spPr/>
    </dgm:pt>
    <dgm:pt modelId="{AC129523-2BDD-4A4E-A385-CB20B951D9E4}" type="pres">
      <dgm:prSet presAssocID="{D0F4F50D-EBD1-4003-A7F4-9EA7BFAF3115}" presName="sibTrans" presStyleCnt="0"/>
      <dgm:spPr/>
    </dgm:pt>
    <dgm:pt modelId="{9DD7DD3E-E19A-4B5D-A050-E02F564CAE5E}" type="pres">
      <dgm:prSet presAssocID="{A94B615A-E3B4-4911-99B1-51AC4DC393A7}" presName="compNode" presStyleCnt="0"/>
      <dgm:spPr/>
    </dgm:pt>
    <dgm:pt modelId="{DD2647CA-31DE-4EF4-92B5-D23A91835BEB}" type="pres">
      <dgm:prSet presAssocID="{A94B615A-E3B4-4911-99B1-51AC4DC393A7}" presName="bgRect" presStyleLbl="bgShp" presStyleIdx="4" presStyleCnt="7"/>
      <dgm:spPr/>
    </dgm:pt>
    <dgm:pt modelId="{35CAC342-3A70-4B74-8886-F27722C7B7BB}" type="pres">
      <dgm:prSet presAssocID="{A94B615A-E3B4-4911-99B1-51AC4DC393A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4E4CE7BF-A495-41A5-8A81-9A8710895368}" type="pres">
      <dgm:prSet presAssocID="{A94B615A-E3B4-4911-99B1-51AC4DC393A7}" presName="spaceRect" presStyleCnt="0"/>
      <dgm:spPr/>
    </dgm:pt>
    <dgm:pt modelId="{9551B4E6-3507-428D-B968-06AC468E8487}" type="pres">
      <dgm:prSet presAssocID="{A94B615A-E3B4-4911-99B1-51AC4DC393A7}" presName="parTx" presStyleLbl="revTx" presStyleIdx="4" presStyleCnt="7">
        <dgm:presLayoutVars>
          <dgm:chMax val="0"/>
          <dgm:chPref val="0"/>
        </dgm:presLayoutVars>
      </dgm:prSet>
      <dgm:spPr/>
    </dgm:pt>
    <dgm:pt modelId="{7C2831CB-AC42-4F51-BACA-26E532B92BF7}" type="pres">
      <dgm:prSet presAssocID="{B4AEAF56-9939-437C-AEA1-3AD7EFD11A64}" presName="sibTrans" presStyleCnt="0"/>
      <dgm:spPr/>
    </dgm:pt>
    <dgm:pt modelId="{D6B0D4A7-79D3-46EC-AAE4-93E56AF46CA9}" type="pres">
      <dgm:prSet presAssocID="{95EFB1F1-2522-436B-AB33-51575FEB012B}" presName="compNode" presStyleCnt="0"/>
      <dgm:spPr/>
    </dgm:pt>
    <dgm:pt modelId="{28D8ED26-33A6-485C-B786-F87CC6809E82}" type="pres">
      <dgm:prSet presAssocID="{95EFB1F1-2522-436B-AB33-51575FEB012B}" presName="bgRect" presStyleLbl="bgShp" presStyleIdx="5" presStyleCnt="7"/>
      <dgm:spPr/>
    </dgm:pt>
    <dgm:pt modelId="{7D70BA99-4940-48F8-BC7C-EA209463C4B5}" type="pres">
      <dgm:prSet presAssocID="{95EFB1F1-2522-436B-AB33-51575FEB012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F0ACBA1-13D8-47B5-AFA9-FA75364521CA}" type="pres">
      <dgm:prSet presAssocID="{95EFB1F1-2522-436B-AB33-51575FEB012B}" presName="spaceRect" presStyleCnt="0"/>
      <dgm:spPr/>
    </dgm:pt>
    <dgm:pt modelId="{E92FC263-585F-4C71-8AA7-9577259416B1}" type="pres">
      <dgm:prSet presAssocID="{95EFB1F1-2522-436B-AB33-51575FEB012B}" presName="parTx" presStyleLbl="revTx" presStyleIdx="5" presStyleCnt="7">
        <dgm:presLayoutVars>
          <dgm:chMax val="0"/>
          <dgm:chPref val="0"/>
        </dgm:presLayoutVars>
      </dgm:prSet>
      <dgm:spPr/>
    </dgm:pt>
    <dgm:pt modelId="{39D8FB23-E7FC-4B72-ADEC-5004640B0BF2}" type="pres">
      <dgm:prSet presAssocID="{BD300EF2-300A-497E-B144-C7A8575ABB1F}" presName="sibTrans" presStyleCnt="0"/>
      <dgm:spPr/>
    </dgm:pt>
    <dgm:pt modelId="{C1343431-4DAC-42FE-89B9-5BD6FEBD51C8}" type="pres">
      <dgm:prSet presAssocID="{A1995179-0E71-486C-AF3F-F6D5DFB77DEF}" presName="compNode" presStyleCnt="0"/>
      <dgm:spPr/>
    </dgm:pt>
    <dgm:pt modelId="{321058C7-409D-45D2-A7C3-826933EDE229}" type="pres">
      <dgm:prSet presAssocID="{A1995179-0E71-486C-AF3F-F6D5DFB77DEF}" presName="bgRect" presStyleLbl="bgShp" presStyleIdx="6" presStyleCnt="7"/>
      <dgm:spPr/>
    </dgm:pt>
    <dgm:pt modelId="{3FCEC617-49CF-4A08-AB38-C9C559531D7D}" type="pres">
      <dgm:prSet presAssocID="{A1995179-0E71-486C-AF3F-F6D5DFB77DEF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1416BAF-FBAC-4417-8504-C5BD8A1E97B0}" type="pres">
      <dgm:prSet presAssocID="{A1995179-0E71-486C-AF3F-F6D5DFB77DEF}" presName="spaceRect" presStyleCnt="0"/>
      <dgm:spPr/>
    </dgm:pt>
    <dgm:pt modelId="{1F170C62-9E10-4229-9385-AAA280EF553A}" type="pres">
      <dgm:prSet presAssocID="{A1995179-0E71-486C-AF3F-F6D5DFB77DEF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A222032-7337-46A3-85B4-A85C44712707}" type="presOf" srcId="{21CA7990-AE06-4C27-8AB3-9BE55E72D585}" destId="{0AFA87F2-4EEE-4EFC-813F-13987E1CF9B0}" srcOrd="0" destOrd="0" presId="urn:microsoft.com/office/officeart/2018/2/layout/IconVerticalSolidList"/>
    <dgm:cxn modelId="{FB4C323F-B691-42FF-8E16-70C9B5B59136}" type="presOf" srcId="{A94B615A-E3B4-4911-99B1-51AC4DC393A7}" destId="{9551B4E6-3507-428D-B968-06AC468E8487}" srcOrd="0" destOrd="0" presId="urn:microsoft.com/office/officeart/2018/2/layout/IconVerticalSolidList"/>
    <dgm:cxn modelId="{D3A9F94D-58D5-4B07-8536-4CFE59E25CB9}" srcId="{21CA7990-AE06-4C27-8AB3-9BE55E72D585}" destId="{A94B615A-E3B4-4911-99B1-51AC4DC393A7}" srcOrd="4" destOrd="0" parTransId="{A1ADB970-6BAF-4C77-8254-CA8081A095A0}" sibTransId="{B4AEAF56-9939-437C-AEA1-3AD7EFD11A64}"/>
    <dgm:cxn modelId="{FB69A24F-7DEC-416B-AA82-283ACC093DF8}" srcId="{21CA7990-AE06-4C27-8AB3-9BE55E72D585}" destId="{F4617BEB-1722-4B08-BAE2-695504019A26}" srcOrd="1" destOrd="0" parTransId="{729AFA34-DA83-47EB-A362-DD71A96702AD}" sibTransId="{819A6405-05B9-442E-8EBA-B3B5810343F9}"/>
    <dgm:cxn modelId="{A9B69B72-D107-4655-9483-B6574CDDA647}" srcId="{21CA7990-AE06-4C27-8AB3-9BE55E72D585}" destId="{A1995179-0E71-486C-AF3F-F6D5DFB77DEF}" srcOrd="6" destOrd="0" parTransId="{A3CACB57-ED67-41D8-B2E7-94149E16955F}" sibTransId="{6925FC8D-2C44-407A-B96B-B7C7D11CC911}"/>
    <dgm:cxn modelId="{FBF80173-5C37-4E16-9FB1-A3CA793F22EB}" type="presOf" srcId="{F4617BEB-1722-4B08-BAE2-695504019A26}" destId="{C775A3CA-35A0-4CD7-90F0-264844CB8609}" srcOrd="0" destOrd="0" presId="urn:microsoft.com/office/officeart/2018/2/layout/IconVerticalSolidList"/>
    <dgm:cxn modelId="{01D95579-5B91-4D15-8AA6-78DD9A4C34A1}" type="presOf" srcId="{EDC90079-7AC3-4CB4-BF72-C382233FBB22}" destId="{AD225856-F83E-43C8-B623-533C5A58F64D}" srcOrd="0" destOrd="0" presId="urn:microsoft.com/office/officeart/2018/2/layout/IconVerticalSolidList"/>
    <dgm:cxn modelId="{2EAF6884-0915-469C-A14D-691203ED5A25}" type="presOf" srcId="{95EFB1F1-2522-436B-AB33-51575FEB012B}" destId="{E92FC263-585F-4C71-8AA7-9577259416B1}" srcOrd="0" destOrd="0" presId="urn:microsoft.com/office/officeart/2018/2/layout/IconVerticalSolidList"/>
    <dgm:cxn modelId="{CF708494-EC9B-4741-8F65-5D80B7F34381}" srcId="{21CA7990-AE06-4C27-8AB3-9BE55E72D585}" destId="{EDC90079-7AC3-4CB4-BF72-C382233FBB22}" srcOrd="2" destOrd="0" parTransId="{448D3878-0A26-487D-A72B-1D6B210DBBDE}" sibTransId="{46066CA5-3D79-4FCE-BFD0-FB2A13A6E3BB}"/>
    <dgm:cxn modelId="{4A5B919F-65C2-459B-BB16-B9BB98C5F8B0}" type="presOf" srcId="{62E8CBDA-74AF-427C-B25A-2CEC3B6EDAEC}" destId="{96638BDB-BA9C-4F30-9102-A6FDE87331E9}" srcOrd="0" destOrd="0" presId="urn:microsoft.com/office/officeart/2018/2/layout/IconVerticalSolidList"/>
    <dgm:cxn modelId="{6A0027C0-4365-4FC6-96E7-4D8756FAC035}" srcId="{21CA7990-AE06-4C27-8AB3-9BE55E72D585}" destId="{95EFB1F1-2522-436B-AB33-51575FEB012B}" srcOrd="5" destOrd="0" parTransId="{D9D017DC-EB5F-4329-8490-ABE443126EB9}" sibTransId="{BD300EF2-300A-497E-B144-C7A8575ABB1F}"/>
    <dgm:cxn modelId="{FB74CEC3-1198-4F82-ABC6-3F4EFA4536A7}" srcId="{21CA7990-AE06-4C27-8AB3-9BE55E72D585}" destId="{08104A88-D5C8-4F72-A378-F46A8CCDC960}" srcOrd="0" destOrd="0" parTransId="{B0B4C9FD-0429-49C4-8922-352BA0791EC3}" sibTransId="{002A99DC-8878-413D-943D-0E0D498D6B6D}"/>
    <dgm:cxn modelId="{FD6BD9DB-5465-4B01-A666-2110581643FB}" srcId="{21CA7990-AE06-4C27-8AB3-9BE55E72D585}" destId="{62E8CBDA-74AF-427C-B25A-2CEC3B6EDAEC}" srcOrd="3" destOrd="0" parTransId="{0764B0D8-FC94-4B78-A319-39B4222DFED2}" sibTransId="{D0F4F50D-EBD1-4003-A7F4-9EA7BFAF3115}"/>
    <dgm:cxn modelId="{5859D2E5-7DFC-4D45-A84C-2092FE9AC71B}" type="presOf" srcId="{08104A88-D5C8-4F72-A378-F46A8CCDC960}" destId="{701523F3-FBBC-4A22-A3C7-904DDDCCC810}" srcOrd="0" destOrd="0" presId="urn:microsoft.com/office/officeart/2018/2/layout/IconVerticalSolidList"/>
    <dgm:cxn modelId="{2CD295E7-D1F0-4427-80F3-D8F575AE84F9}" type="presOf" srcId="{A1995179-0E71-486C-AF3F-F6D5DFB77DEF}" destId="{1F170C62-9E10-4229-9385-AAA280EF553A}" srcOrd="0" destOrd="0" presId="urn:microsoft.com/office/officeart/2018/2/layout/IconVerticalSolidList"/>
    <dgm:cxn modelId="{0950A95C-C4A3-4A82-90BD-41AF2BAA8FA9}" type="presParOf" srcId="{0AFA87F2-4EEE-4EFC-813F-13987E1CF9B0}" destId="{27B7A045-7BCB-4215-BFCA-FE97231E1EC6}" srcOrd="0" destOrd="0" presId="urn:microsoft.com/office/officeart/2018/2/layout/IconVerticalSolidList"/>
    <dgm:cxn modelId="{FC7291D5-4311-4A90-B53C-A36663D81A8E}" type="presParOf" srcId="{27B7A045-7BCB-4215-BFCA-FE97231E1EC6}" destId="{D1BB9536-2EF4-4CFD-8501-8FF6BFA3CD38}" srcOrd="0" destOrd="0" presId="urn:microsoft.com/office/officeart/2018/2/layout/IconVerticalSolidList"/>
    <dgm:cxn modelId="{02FC20BA-ADD1-4E7E-8393-35A62A85DE78}" type="presParOf" srcId="{27B7A045-7BCB-4215-BFCA-FE97231E1EC6}" destId="{468CC0BA-AEFB-4A35-980A-43AEFB6B3AD2}" srcOrd="1" destOrd="0" presId="urn:microsoft.com/office/officeart/2018/2/layout/IconVerticalSolidList"/>
    <dgm:cxn modelId="{EC944DE2-18C2-4C92-A060-4F6A94BB07DD}" type="presParOf" srcId="{27B7A045-7BCB-4215-BFCA-FE97231E1EC6}" destId="{76FEA1A7-9358-4F4A-8240-9B7118DB3699}" srcOrd="2" destOrd="0" presId="urn:microsoft.com/office/officeart/2018/2/layout/IconVerticalSolidList"/>
    <dgm:cxn modelId="{AE77FB18-712B-41DF-9080-CBA5CC382DF7}" type="presParOf" srcId="{27B7A045-7BCB-4215-BFCA-FE97231E1EC6}" destId="{701523F3-FBBC-4A22-A3C7-904DDDCCC810}" srcOrd="3" destOrd="0" presId="urn:microsoft.com/office/officeart/2018/2/layout/IconVerticalSolidList"/>
    <dgm:cxn modelId="{726DF289-D233-4C6D-B2DF-7A171F3666C2}" type="presParOf" srcId="{0AFA87F2-4EEE-4EFC-813F-13987E1CF9B0}" destId="{E00450D3-7944-479A-B9F5-ECFF197150E8}" srcOrd="1" destOrd="0" presId="urn:microsoft.com/office/officeart/2018/2/layout/IconVerticalSolidList"/>
    <dgm:cxn modelId="{BF29E058-14DF-4DEA-9C9D-7A23F18A744A}" type="presParOf" srcId="{0AFA87F2-4EEE-4EFC-813F-13987E1CF9B0}" destId="{C7AA392B-29AF-4352-A17D-A5E971B99CD2}" srcOrd="2" destOrd="0" presId="urn:microsoft.com/office/officeart/2018/2/layout/IconVerticalSolidList"/>
    <dgm:cxn modelId="{D097464A-398D-4879-BAA8-E13D45019D12}" type="presParOf" srcId="{C7AA392B-29AF-4352-A17D-A5E971B99CD2}" destId="{C91B83F9-E5B1-47EE-A8D6-1D23351C32E7}" srcOrd="0" destOrd="0" presId="urn:microsoft.com/office/officeart/2018/2/layout/IconVerticalSolidList"/>
    <dgm:cxn modelId="{0EC2B8B7-A40E-4B44-88B1-2AB9BA852979}" type="presParOf" srcId="{C7AA392B-29AF-4352-A17D-A5E971B99CD2}" destId="{AEF996E2-5ABC-4EF9-B802-57DDC1BAEADD}" srcOrd="1" destOrd="0" presId="urn:microsoft.com/office/officeart/2018/2/layout/IconVerticalSolidList"/>
    <dgm:cxn modelId="{B03C2DC5-7799-4E0C-A5A7-8F27BC3D2C41}" type="presParOf" srcId="{C7AA392B-29AF-4352-A17D-A5E971B99CD2}" destId="{332AD406-FD07-43C0-8A59-1E4929D765B6}" srcOrd="2" destOrd="0" presId="urn:microsoft.com/office/officeart/2018/2/layout/IconVerticalSolidList"/>
    <dgm:cxn modelId="{A8A42172-4F90-41FB-AD7A-9F4804E43101}" type="presParOf" srcId="{C7AA392B-29AF-4352-A17D-A5E971B99CD2}" destId="{C775A3CA-35A0-4CD7-90F0-264844CB8609}" srcOrd="3" destOrd="0" presId="urn:microsoft.com/office/officeart/2018/2/layout/IconVerticalSolidList"/>
    <dgm:cxn modelId="{B099341B-3C55-4E16-A677-46B59FBD9D93}" type="presParOf" srcId="{0AFA87F2-4EEE-4EFC-813F-13987E1CF9B0}" destId="{66B4A662-94BD-4605-A07E-250E96EF024C}" srcOrd="3" destOrd="0" presId="urn:microsoft.com/office/officeart/2018/2/layout/IconVerticalSolidList"/>
    <dgm:cxn modelId="{571E7EC8-128E-452C-A893-9AED343C5DF1}" type="presParOf" srcId="{0AFA87F2-4EEE-4EFC-813F-13987E1CF9B0}" destId="{5525E6DD-C9E7-4DBE-AAB2-E6C300954147}" srcOrd="4" destOrd="0" presId="urn:microsoft.com/office/officeart/2018/2/layout/IconVerticalSolidList"/>
    <dgm:cxn modelId="{7D40200B-3C5E-478E-B0F9-9600E0609275}" type="presParOf" srcId="{5525E6DD-C9E7-4DBE-AAB2-E6C300954147}" destId="{AA44F2A2-828F-4DCB-933F-ACD2E91D1F7B}" srcOrd="0" destOrd="0" presId="urn:microsoft.com/office/officeart/2018/2/layout/IconVerticalSolidList"/>
    <dgm:cxn modelId="{05C18588-27DD-47D8-A891-7D21D906DC81}" type="presParOf" srcId="{5525E6DD-C9E7-4DBE-AAB2-E6C300954147}" destId="{9C0C4E4F-4DE9-4CA0-AC33-5D5F02AE9304}" srcOrd="1" destOrd="0" presId="urn:microsoft.com/office/officeart/2018/2/layout/IconVerticalSolidList"/>
    <dgm:cxn modelId="{21B4010A-45F4-4200-BC4F-8CBD59E89C7B}" type="presParOf" srcId="{5525E6DD-C9E7-4DBE-AAB2-E6C300954147}" destId="{2902A683-C5A7-43C5-81AE-061F7DEB4502}" srcOrd="2" destOrd="0" presId="urn:microsoft.com/office/officeart/2018/2/layout/IconVerticalSolidList"/>
    <dgm:cxn modelId="{5B82187B-AFE4-4926-A6B6-573C3D361985}" type="presParOf" srcId="{5525E6DD-C9E7-4DBE-AAB2-E6C300954147}" destId="{AD225856-F83E-43C8-B623-533C5A58F64D}" srcOrd="3" destOrd="0" presId="urn:microsoft.com/office/officeart/2018/2/layout/IconVerticalSolidList"/>
    <dgm:cxn modelId="{A6CC62E0-2254-4A45-BC47-F1656661515C}" type="presParOf" srcId="{0AFA87F2-4EEE-4EFC-813F-13987E1CF9B0}" destId="{B18EC27C-E89B-431B-BBC1-BD1EDA544BD3}" srcOrd="5" destOrd="0" presId="urn:microsoft.com/office/officeart/2018/2/layout/IconVerticalSolidList"/>
    <dgm:cxn modelId="{5ACE3213-B1C8-440D-AD6C-E88E19A3BE03}" type="presParOf" srcId="{0AFA87F2-4EEE-4EFC-813F-13987E1CF9B0}" destId="{2E84671C-F326-44DE-93EE-3C229B0C8436}" srcOrd="6" destOrd="0" presId="urn:microsoft.com/office/officeart/2018/2/layout/IconVerticalSolidList"/>
    <dgm:cxn modelId="{02DD06CD-819E-4EFE-9111-2D1435CCD184}" type="presParOf" srcId="{2E84671C-F326-44DE-93EE-3C229B0C8436}" destId="{5F93FB50-2D0B-4E61-BFBE-07AF07D7C5FE}" srcOrd="0" destOrd="0" presId="urn:microsoft.com/office/officeart/2018/2/layout/IconVerticalSolidList"/>
    <dgm:cxn modelId="{CEAC2E29-7BCE-4736-8111-2DCD46E9D026}" type="presParOf" srcId="{2E84671C-F326-44DE-93EE-3C229B0C8436}" destId="{FFEC9D5D-5B65-48B1-B664-E4BA3A7EF0B8}" srcOrd="1" destOrd="0" presId="urn:microsoft.com/office/officeart/2018/2/layout/IconVerticalSolidList"/>
    <dgm:cxn modelId="{A1443126-DF44-49A3-A64D-C24B56F3F731}" type="presParOf" srcId="{2E84671C-F326-44DE-93EE-3C229B0C8436}" destId="{537F6103-0B65-4BD7-AF37-7551096E78E7}" srcOrd="2" destOrd="0" presId="urn:microsoft.com/office/officeart/2018/2/layout/IconVerticalSolidList"/>
    <dgm:cxn modelId="{7E461B26-C873-4A9A-A173-108CE054175F}" type="presParOf" srcId="{2E84671C-F326-44DE-93EE-3C229B0C8436}" destId="{96638BDB-BA9C-4F30-9102-A6FDE87331E9}" srcOrd="3" destOrd="0" presId="urn:microsoft.com/office/officeart/2018/2/layout/IconVerticalSolidList"/>
    <dgm:cxn modelId="{77DB892F-1813-4D10-8D4E-29C76DFBC71C}" type="presParOf" srcId="{0AFA87F2-4EEE-4EFC-813F-13987E1CF9B0}" destId="{AC129523-2BDD-4A4E-A385-CB20B951D9E4}" srcOrd="7" destOrd="0" presId="urn:microsoft.com/office/officeart/2018/2/layout/IconVerticalSolidList"/>
    <dgm:cxn modelId="{DE299991-C3D9-4859-913E-5682AE6B427F}" type="presParOf" srcId="{0AFA87F2-4EEE-4EFC-813F-13987E1CF9B0}" destId="{9DD7DD3E-E19A-4B5D-A050-E02F564CAE5E}" srcOrd="8" destOrd="0" presId="urn:microsoft.com/office/officeart/2018/2/layout/IconVerticalSolidList"/>
    <dgm:cxn modelId="{2A372CDA-678B-4CF7-B643-77528493B5AC}" type="presParOf" srcId="{9DD7DD3E-E19A-4B5D-A050-E02F564CAE5E}" destId="{DD2647CA-31DE-4EF4-92B5-D23A91835BEB}" srcOrd="0" destOrd="0" presId="urn:microsoft.com/office/officeart/2018/2/layout/IconVerticalSolidList"/>
    <dgm:cxn modelId="{74F86EA3-69A7-40AA-885F-A089AB460DD8}" type="presParOf" srcId="{9DD7DD3E-E19A-4B5D-A050-E02F564CAE5E}" destId="{35CAC342-3A70-4B74-8886-F27722C7B7BB}" srcOrd="1" destOrd="0" presId="urn:microsoft.com/office/officeart/2018/2/layout/IconVerticalSolidList"/>
    <dgm:cxn modelId="{57D25660-DCCA-4161-89B2-B5A4D299F660}" type="presParOf" srcId="{9DD7DD3E-E19A-4B5D-A050-E02F564CAE5E}" destId="{4E4CE7BF-A495-41A5-8A81-9A8710895368}" srcOrd="2" destOrd="0" presId="urn:microsoft.com/office/officeart/2018/2/layout/IconVerticalSolidList"/>
    <dgm:cxn modelId="{EF6E2B0B-A07A-42E5-8FCD-82C8F8423C92}" type="presParOf" srcId="{9DD7DD3E-E19A-4B5D-A050-E02F564CAE5E}" destId="{9551B4E6-3507-428D-B968-06AC468E8487}" srcOrd="3" destOrd="0" presId="urn:microsoft.com/office/officeart/2018/2/layout/IconVerticalSolidList"/>
    <dgm:cxn modelId="{A537BBCE-3946-455D-9335-DE52E8AB0C50}" type="presParOf" srcId="{0AFA87F2-4EEE-4EFC-813F-13987E1CF9B0}" destId="{7C2831CB-AC42-4F51-BACA-26E532B92BF7}" srcOrd="9" destOrd="0" presId="urn:microsoft.com/office/officeart/2018/2/layout/IconVerticalSolidList"/>
    <dgm:cxn modelId="{C68DCD8A-C3E7-4AA6-90E6-6A8ED15AA3AE}" type="presParOf" srcId="{0AFA87F2-4EEE-4EFC-813F-13987E1CF9B0}" destId="{D6B0D4A7-79D3-46EC-AAE4-93E56AF46CA9}" srcOrd="10" destOrd="0" presId="urn:microsoft.com/office/officeart/2018/2/layout/IconVerticalSolidList"/>
    <dgm:cxn modelId="{5657211C-5236-4022-9DA6-1AB0E3F62EBE}" type="presParOf" srcId="{D6B0D4A7-79D3-46EC-AAE4-93E56AF46CA9}" destId="{28D8ED26-33A6-485C-B786-F87CC6809E82}" srcOrd="0" destOrd="0" presId="urn:microsoft.com/office/officeart/2018/2/layout/IconVerticalSolidList"/>
    <dgm:cxn modelId="{96F5792F-154C-4912-94A4-E70DDC6BEB69}" type="presParOf" srcId="{D6B0D4A7-79D3-46EC-AAE4-93E56AF46CA9}" destId="{7D70BA99-4940-48F8-BC7C-EA209463C4B5}" srcOrd="1" destOrd="0" presId="urn:microsoft.com/office/officeart/2018/2/layout/IconVerticalSolidList"/>
    <dgm:cxn modelId="{E1A2019B-687C-4B77-A296-778A5CE0C3D2}" type="presParOf" srcId="{D6B0D4A7-79D3-46EC-AAE4-93E56AF46CA9}" destId="{DF0ACBA1-13D8-47B5-AFA9-FA75364521CA}" srcOrd="2" destOrd="0" presId="urn:microsoft.com/office/officeart/2018/2/layout/IconVerticalSolidList"/>
    <dgm:cxn modelId="{C7302F9B-8DF4-40C0-8905-9DA9449FB544}" type="presParOf" srcId="{D6B0D4A7-79D3-46EC-AAE4-93E56AF46CA9}" destId="{E92FC263-585F-4C71-8AA7-9577259416B1}" srcOrd="3" destOrd="0" presId="urn:microsoft.com/office/officeart/2018/2/layout/IconVerticalSolidList"/>
    <dgm:cxn modelId="{DD361445-EC40-4C1C-AD5F-EC5B1AA556B5}" type="presParOf" srcId="{0AFA87F2-4EEE-4EFC-813F-13987E1CF9B0}" destId="{39D8FB23-E7FC-4B72-ADEC-5004640B0BF2}" srcOrd="11" destOrd="0" presId="urn:microsoft.com/office/officeart/2018/2/layout/IconVerticalSolidList"/>
    <dgm:cxn modelId="{0C8994FA-B56F-497D-97CE-B823D521CBE5}" type="presParOf" srcId="{0AFA87F2-4EEE-4EFC-813F-13987E1CF9B0}" destId="{C1343431-4DAC-42FE-89B9-5BD6FEBD51C8}" srcOrd="12" destOrd="0" presId="urn:microsoft.com/office/officeart/2018/2/layout/IconVerticalSolidList"/>
    <dgm:cxn modelId="{A7E64D21-6999-46DD-8DD1-513DE1FB8FE2}" type="presParOf" srcId="{C1343431-4DAC-42FE-89B9-5BD6FEBD51C8}" destId="{321058C7-409D-45D2-A7C3-826933EDE229}" srcOrd="0" destOrd="0" presId="urn:microsoft.com/office/officeart/2018/2/layout/IconVerticalSolidList"/>
    <dgm:cxn modelId="{0A92552D-2CC3-4C4B-9BC7-7D9740DB4AF8}" type="presParOf" srcId="{C1343431-4DAC-42FE-89B9-5BD6FEBD51C8}" destId="{3FCEC617-49CF-4A08-AB38-C9C559531D7D}" srcOrd="1" destOrd="0" presId="urn:microsoft.com/office/officeart/2018/2/layout/IconVerticalSolidList"/>
    <dgm:cxn modelId="{DEC9458C-D494-4357-A0F7-479F9EB0759C}" type="presParOf" srcId="{C1343431-4DAC-42FE-89B9-5BD6FEBD51C8}" destId="{F1416BAF-FBAC-4417-8504-C5BD8A1E97B0}" srcOrd="2" destOrd="0" presId="urn:microsoft.com/office/officeart/2018/2/layout/IconVerticalSolidList"/>
    <dgm:cxn modelId="{B6B90062-6934-440B-AB22-C5B24421D3E2}" type="presParOf" srcId="{C1343431-4DAC-42FE-89B9-5BD6FEBD51C8}" destId="{1F170C62-9E10-4229-9385-AAA280EF553A}" srcOrd="3" destOrd="0" presId="urn:microsoft.com/office/officeart/2018/2/layout/IconVerticalSolidList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479063-BC44-47F3-8A0A-9A4F185DD8CE}" type="doc">
      <dgm:prSet loTypeId="urn:microsoft.com/office/officeart/2011/layout/Circle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1FFFE8-25E7-4F17-914B-E31FFAEDBE67}">
      <dgm:prSet/>
      <dgm:spPr/>
      <dgm:t>
        <a:bodyPr/>
        <a:lstStyle/>
        <a:p>
          <a:r>
            <a:rPr lang="en-US" b="1" dirty="0"/>
            <a:t>In Africa, numerous organizations and initiatives are dedicated to promoting harmonization in the insurance sector, though they lack the centralization and authority of EIOPA in Europe. These regional bodies play a crucial role in regulating, supervising, and encouraging the convergence of practices across the continent. However, achieving full harmonization in Africa is still a work in progress, with significant challenges to address.</a:t>
          </a:r>
        </a:p>
      </dgm:t>
    </dgm:pt>
    <dgm:pt modelId="{E7FA9794-32CA-427A-BC7C-52416DE04E86}" type="parTrans" cxnId="{FC24B0B5-FE18-4EA4-86E5-A6C6F6F33661}">
      <dgm:prSet/>
      <dgm:spPr/>
      <dgm:t>
        <a:bodyPr/>
        <a:lstStyle/>
        <a:p>
          <a:endParaRPr lang="en-US"/>
        </a:p>
      </dgm:t>
    </dgm:pt>
    <dgm:pt modelId="{045D2DB3-EB48-419D-A1F3-6950E6BBC0B9}" type="sibTrans" cxnId="{FC24B0B5-FE18-4EA4-86E5-A6C6F6F33661}">
      <dgm:prSet/>
      <dgm:spPr/>
      <dgm:t>
        <a:bodyPr/>
        <a:lstStyle/>
        <a:p>
          <a:endParaRPr lang="en-US"/>
        </a:p>
      </dgm:t>
    </dgm:pt>
    <dgm:pt modelId="{6952C42A-E9FB-43CC-A26A-9E142AAE6265}" type="pres">
      <dgm:prSet presAssocID="{53479063-BC44-47F3-8A0A-9A4F185DD8C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7E8E11D-D671-4AEF-BD7B-B0436A293920}" type="pres">
      <dgm:prSet presAssocID="{A51FFFE8-25E7-4F17-914B-E31FFAEDBE67}" presName="Accent1" presStyleCnt="0"/>
      <dgm:spPr/>
    </dgm:pt>
    <dgm:pt modelId="{6DA65133-35BE-4AF7-8D2B-72E069D45610}" type="pres">
      <dgm:prSet presAssocID="{A51FFFE8-25E7-4F17-914B-E31FFAEDBE67}" presName="Accent" presStyleLbl="node1" presStyleIdx="0" presStyleCnt="1"/>
      <dgm:spPr/>
    </dgm:pt>
    <dgm:pt modelId="{DFA99CB4-4D82-427F-AC9D-BB3A4E0E51C6}" type="pres">
      <dgm:prSet presAssocID="{A51FFFE8-25E7-4F17-914B-E31FFAEDBE67}" presName="ParentBackground1" presStyleCnt="0"/>
      <dgm:spPr/>
    </dgm:pt>
    <dgm:pt modelId="{541D3DC7-BEE2-4D41-9238-E05DC37725DF}" type="pres">
      <dgm:prSet presAssocID="{A51FFFE8-25E7-4F17-914B-E31FFAEDBE67}" presName="ParentBackground" presStyleLbl="fgAcc1" presStyleIdx="0" presStyleCnt="1" custScaleX="160466" custScaleY="151405"/>
      <dgm:spPr/>
    </dgm:pt>
    <dgm:pt modelId="{0FE50814-FF3F-4B71-9157-A4A1A11649AC}" type="pres">
      <dgm:prSet presAssocID="{A51FFFE8-25E7-4F17-914B-E31FFAEDBE6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F3F2603-D891-41B0-AB44-6AD7D3B56077}" type="presOf" srcId="{A51FFFE8-25E7-4F17-914B-E31FFAEDBE67}" destId="{0FE50814-FF3F-4B71-9157-A4A1A11649AC}" srcOrd="1" destOrd="0" presId="urn:microsoft.com/office/officeart/2011/layout/CircleProcess"/>
    <dgm:cxn modelId="{BF83D78F-569A-49E2-AAD6-6FEDB4ADDA3C}" type="presOf" srcId="{53479063-BC44-47F3-8A0A-9A4F185DD8CE}" destId="{6952C42A-E9FB-43CC-A26A-9E142AAE6265}" srcOrd="0" destOrd="0" presId="urn:microsoft.com/office/officeart/2011/layout/CircleProcess"/>
    <dgm:cxn modelId="{FC24B0B5-FE18-4EA4-86E5-A6C6F6F33661}" srcId="{53479063-BC44-47F3-8A0A-9A4F185DD8CE}" destId="{A51FFFE8-25E7-4F17-914B-E31FFAEDBE67}" srcOrd="0" destOrd="0" parTransId="{E7FA9794-32CA-427A-BC7C-52416DE04E86}" sibTransId="{045D2DB3-EB48-419D-A1F3-6950E6BBC0B9}"/>
    <dgm:cxn modelId="{AC3D84EC-AD5F-4FB2-89EB-E6CC06A15FA2}" type="presOf" srcId="{A51FFFE8-25E7-4F17-914B-E31FFAEDBE67}" destId="{541D3DC7-BEE2-4D41-9238-E05DC37725DF}" srcOrd="0" destOrd="0" presId="urn:microsoft.com/office/officeart/2011/layout/CircleProcess"/>
    <dgm:cxn modelId="{D92A3F7F-CB85-4858-8106-050D44AAED8D}" type="presParOf" srcId="{6952C42A-E9FB-43CC-A26A-9E142AAE6265}" destId="{57E8E11D-D671-4AEF-BD7B-B0436A293920}" srcOrd="0" destOrd="0" presId="urn:microsoft.com/office/officeart/2011/layout/CircleProcess"/>
    <dgm:cxn modelId="{688C4FB6-BF2E-4DB7-A97E-2B9B564D022F}" type="presParOf" srcId="{57E8E11D-D671-4AEF-BD7B-B0436A293920}" destId="{6DA65133-35BE-4AF7-8D2B-72E069D45610}" srcOrd="0" destOrd="0" presId="urn:microsoft.com/office/officeart/2011/layout/CircleProcess"/>
    <dgm:cxn modelId="{35B9D0C1-E614-4FF2-BC3A-529E45280DE1}" type="presParOf" srcId="{6952C42A-E9FB-43CC-A26A-9E142AAE6265}" destId="{DFA99CB4-4D82-427F-AC9D-BB3A4E0E51C6}" srcOrd="1" destOrd="0" presId="urn:microsoft.com/office/officeart/2011/layout/CircleProcess"/>
    <dgm:cxn modelId="{545553FC-EFD0-4BAA-A42F-F81E63D6B73F}" type="presParOf" srcId="{DFA99CB4-4D82-427F-AC9D-BB3A4E0E51C6}" destId="{541D3DC7-BEE2-4D41-9238-E05DC37725DF}" srcOrd="0" destOrd="0" presId="urn:microsoft.com/office/officeart/2011/layout/CircleProcess"/>
    <dgm:cxn modelId="{824384D4-C389-45A4-AFE4-DBA51B5915BB}" type="presParOf" srcId="{6952C42A-E9FB-43CC-A26A-9E142AAE6265}" destId="{0FE50814-FF3F-4B71-9157-A4A1A11649AC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E1039B-872F-49B0-A84B-991E29D5B45B}" type="doc">
      <dgm:prSet loTypeId="urn:microsoft.com/office/officeart/2005/8/layout/chevron2" loCatId="process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BA15355-F732-4874-A860-5C20F331FED1}">
      <dgm:prSet/>
      <dgm:spPr/>
      <dgm:t>
        <a:bodyPr/>
        <a:lstStyle/>
        <a:p>
          <a:r>
            <a:rPr lang="en-US" b="1"/>
            <a:t>1. Development of the African Insurance Code</a:t>
          </a:r>
          <a:endParaRPr lang="en-US"/>
        </a:p>
      </dgm:t>
    </dgm:pt>
    <dgm:pt modelId="{FE315C9B-DAE2-4CB7-8FD8-44ADBB5F568C}" type="parTrans" cxnId="{0C7E750A-0F30-4072-806E-874F38519CB0}">
      <dgm:prSet/>
      <dgm:spPr/>
      <dgm:t>
        <a:bodyPr/>
        <a:lstStyle/>
        <a:p>
          <a:endParaRPr lang="en-US"/>
        </a:p>
      </dgm:t>
    </dgm:pt>
    <dgm:pt modelId="{EF6A34A4-58B8-4E2A-8683-6D28D49AF291}" type="sibTrans" cxnId="{0C7E750A-0F30-4072-806E-874F38519CB0}">
      <dgm:prSet/>
      <dgm:spPr/>
      <dgm:t>
        <a:bodyPr/>
        <a:lstStyle/>
        <a:p>
          <a:endParaRPr lang="en-US"/>
        </a:p>
      </dgm:t>
    </dgm:pt>
    <dgm:pt modelId="{A6B9C64F-46BE-42E1-B67F-1733A532DCC7}">
      <dgm:prSet custT="1"/>
      <dgm:spPr/>
      <dgm:t>
        <a:bodyPr/>
        <a:lstStyle/>
        <a:p>
          <a:endParaRPr lang="en-US" sz="1750" dirty="0"/>
        </a:p>
      </dgm:t>
    </dgm:pt>
    <dgm:pt modelId="{43B41E22-E444-4D0B-B8E3-B6591708EF97}" type="parTrans" cxnId="{35D7EA55-835B-49AC-9100-8DDDC6DC597F}">
      <dgm:prSet/>
      <dgm:spPr/>
      <dgm:t>
        <a:bodyPr/>
        <a:lstStyle/>
        <a:p>
          <a:endParaRPr lang="en-US"/>
        </a:p>
      </dgm:t>
    </dgm:pt>
    <dgm:pt modelId="{A9869E93-6745-4D9D-892B-1371E4CCB93B}" type="sibTrans" cxnId="{35D7EA55-835B-49AC-9100-8DDDC6DC597F}">
      <dgm:prSet/>
      <dgm:spPr/>
      <dgm:t>
        <a:bodyPr/>
        <a:lstStyle/>
        <a:p>
          <a:endParaRPr lang="en-US"/>
        </a:p>
      </dgm:t>
    </dgm:pt>
    <dgm:pt modelId="{A46F4DD9-64AC-4039-976D-364E027DF8B7}">
      <dgm:prSet custT="1"/>
      <dgm:spPr/>
      <dgm:t>
        <a:bodyPr/>
        <a:lstStyle/>
        <a:p>
          <a:r>
            <a:rPr lang="en-US" sz="1750" b="1" dirty="0"/>
            <a:t>Process:</a:t>
          </a:r>
          <a:r>
            <a:rPr lang="en-US" sz="1750" dirty="0"/>
            <a:t> The AIO convened a committee of experts from across Africa to develop a comprehensive set of insurance principles and standards., The OAA does not regulate directly, but it encourages the convergence of regulations through its conferences, workshops, and training programs. It is also a forum where regulators and industry professionals share ideas for better harmonization.</a:t>
          </a:r>
        </a:p>
      </dgm:t>
    </dgm:pt>
    <dgm:pt modelId="{04227736-3D9A-4CF5-9CB6-BC3F2CA5AED4}" type="parTrans" cxnId="{64920FBB-F257-46F2-9AE4-F815B3A12DA9}">
      <dgm:prSet/>
      <dgm:spPr/>
      <dgm:t>
        <a:bodyPr/>
        <a:lstStyle/>
        <a:p>
          <a:endParaRPr lang="en-US"/>
        </a:p>
      </dgm:t>
    </dgm:pt>
    <dgm:pt modelId="{DC88A28E-1E97-4211-B0DE-F7E6F599F1CE}" type="sibTrans" cxnId="{64920FBB-F257-46F2-9AE4-F815B3A12DA9}">
      <dgm:prSet/>
      <dgm:spPr/>
      <dgm:t>
        <a:bodyPr/>
        <a:lstStyle/>
        <a:p>
          <a:endParaRPr lang="en-US"/>
        </a:p>
      </dgm:t>
    </dgm:pt>
    <dgm:pt modelId="{0A80841F-39E9-44F0-8891-CA18F64D5B21}">
      <dgm:prSet custT="1"/>
      <dgm:spPr/>
      <dgm:t>
        <a:bodyPr/>
        <a:lstStyle/>
        <a:p>
          <a:r>
            <a:rPr lang="en-US" sz="1750" b="1" dirty="0"/>
            <a:t>Results:</a:t>
          </a:r>
          <a:r>
            <a:rPr lang="en-US" sz="1750" dirty="0"/>
            <a:t> </a:t>
          </a:r>
          <a:r>
            <a:rPr lang="en-US" sz="1750" b="1" dirty="0"/>
            <a:t>The African Insurance Code provides a framework for harmonizing insurance regulations and practices across the continent, promoting consistency and transparency. It covers various aspects of insurance, including solvency requirements, product development, consumer protection, and corporate governance.</a:t>
          </a:r>
        </a:p>
      </dgm:t>
    </dgm:pt>
    <dgm:pt modelId="{019B5DF0-418D-4965-AFE8-292D90176C86}" type="parTrans" cxnId="{D9236B80-16F6-4CE2-961D-80E8F3FF2A4B}">
      <dgm:prSet/>
      <dgm:spPr/>
      <dgm:t>
        <a:bodyPr/>
        <a:lstStyle/>
        <a:p>
          <a:endParaRPr lang="en-US"/>
        </a:p>
      </dgm:t>
    </dgm:pt>
    <dgm:pt modelId="{1E2AB9DB-F4DC-4590-BD82-1B152AA10788}" type="sibTrans" cxnId="{D9236B80-16F6-4CE2-961D-80E8F3FF2A4B}">
      <dgm:prSet/>
      <dgm:spPr/>
      <dgm:t>
        <a:bodyPr/>
        <a:lstStyle/>
        <a:p>
          <a:endParaRPr lang="en-US"/>
        </a:p>
      </dgm:t>
    </dgm:pt>
    <dgm:pt modelId="{FE85BC2E-6E7C-4317-8627-4C6EFD6273B3}">
      <dgm:prSet/>
      <dgm:spPr/>
      <dgm:t>
        <a:bodyPr/>
        <a:lstStyle/>
        <a:p>
          <a:r>
            <a:rPr lang="en-US" b="1"/>
            <a:t>2. Establishment of the African Reinsurance Corporation (ARC)</a:t>
          </a:r>
          <a:endParaRPr lang="en-US"/>
        </a:p>
      </dgm:t>
    </dgm:pt>
    <dgm:pt modelId="{B7B8AFC5-D567-45AB-8C9F-E18BA4560682}" type="parTrans" cxnId="{397F779E-100E-478A-9F99-73D0BF4A71E0}">
      <dgm:prSet/>
      <dgm:spPr/>
      <dgm:t>
        <a:bodyPr/>
        <a:lstStyle/>
        <a:p>
          <a:endParaRPr lang="en-US"/>
        </a:p>
      </dgm:t>
    </dgm:pt>
    <dgm:pt modelId="{CB1688FF-2485-4E94-A091-A8B823EB8924}" type="sibTrans" cxnId="{397F779E-100E-478A-9F99-73D0BF4A71E0}">
      <dgm:prSet/>
      <dgm:spPr/>
      <dgm:t>
        <a:bodyPr/>
        <a:lstStyle/>
        <a:p>
          <a:endParaRPr lang="en-US"/>
        </a:p>
      </dgm:t>
    </dgm:pt>
    <dgm:pt modelId="{17CE15FB-6BDB-427B-A38D-96AAB27D90D1}">
      <dgm:prSet custT="1"/>
      <dgm:spPr/>
      <dgm:t>
        <a:bodyPr/>
        <a:lstStyle/>
        <a:p>
          <a:endParaRPr lang="en-US" sz="1750" dirty="0"/>
        </a:p>
      </dgm:t>
    </dgm:pt>
    <dgm:pt modelId="{6F46620C-D3A3-4D26-BB4A-8B9F5A2DB47B}" type="parTrans" cxnId="{C47A7799-D59F-48CF-B5CE-74D85E7FE4CF}">
      <dgm:prSet/>
      <dgm:spPr/>
      <dgm:t>
        <a:bodyPr/>
        <a:lstStyle/>
        <a:p>
          <a:endParaRPr lang="en-US"/>
        </a:p>
      </dgm:t>
    </dgm:pt>
    <dgm:pt modelId="{C9934256-3646-4465-9989-F0A5D0BE8FD3}" type="sibTrans" cxnId="{C47A7799-D59F-48CF-B5CE-74D85E7FE4CF}">
      <dgm:prSet/>
      <dgm:spPr/>
      <dgm:t>
        <a:bodyPr/>
        <a:lstStyle/>
        <a:p>
          <a:endParaRPr lang="en-US"/>
        </a:p>
      </dgm:t>
    </dgm:pt>
    <dgm:pt modelId="{C53881E7-C19E-440E-8C25-E8A3C8CF7473}">
      <dgm:prSet custT="1"/>
      <dgm:spPr/>
      <dgm:t>
        <a:bodyPr/>
        <a:lstStyle/>
        <a:p>
          <a:r>
            <a:rPr lang="en-US" sz="1750" b="1" dirty="0"/>
            <a:t>Process:</a:t>
          </a:r>
          <a:r>
            <a:rPr lang="en-US" sz="1750" dirty="0"/>
            <a:t> The AIO initiated the creation of the ARC to provide reinsurance capacity to African insurance companies, reducing their reliance on foreign reinsurers.</a:t>
          </a:r>
        </a:p>
      </dgm:t>
    </dgm:pt>
    <dgm:pt modelId="{7AEEBE35-EAE5-4D03-A938-267C0AB7BAE8}" type="parTrans" cxnId="{52ADDB34-5646-4604-AF04-9C7D6FA34150}">
      <dgm:prSet/>
      <dgm:spPr/>
      <dgm:t>
        <a:bodyPr/>
        <a:lstStyle/>
        <a:p>
          <a:endParaRPr lang="en-US"/>
        </a:p>
      </dgm:t>
    </dgm:pt>
    <dgm:pt modelId="{68346E09-33EB-47EA-ADA3-35DA2F105742}" type="sibTrans" cxnId="{52ADDB34-5646-4604-AF04-9C7D6FA34150}">
      <dgm:prSet/>
      <dgm:spPr/>
      <dgm:t>
        <a:bodyPr/>
        <a:lstStyle/>
        <a:p>
          <a:endParaRPr lang="en-US"/>
        </a:p>
      </dgm:t>
    </dgm:pt>
    <dgm:pt modelId="{7B727CEA-38A3-443D-A291-E9973597C99A}">
      <dgm:prSet custT="1"/>
      <dgm:spPr/>
      <dgm:t>
        <a:bodyPr/>
        <a:lstStyle/>
        <a:p>
          <a:r>
            <a:rPr lang="en-US" sz="1750" b="1"/>
            <a:t>Results:</a:t>
          </a:r>
          <a:r>
            <a:rPr lang="en-US" sz="1750"/>
            <a:t> </a:t>
          </a:r>
          <a:r>
            <a:rPr lang="en-US" sz="1750" b="1"/>
            <a:t>The ARC has played a crucial role in supporting the development of the African insurance market by providing affordable reinsurance coverage for catastrophic risks, such as natural disasters and pandemics.</a:t>
          </a:r>
        </a:p>
      </dgm:t>
    </dgm:pt>
    <dgm:pt modelId="{FA7869F7-E9B0-44FC-8BED-30B065822CAB}" type="parTrans" cxnId="{930879ED-F978-4D49-87D2-06072FD2108C}">
      <dgm:prSet/>
      <dgm:spPr/>
      <dgm:t>
        <a:bodyPr/>
        <a:lstStyle/>
        <a:p>
          <a:endParaRPr lang="en-US"/>
        </a:p>
      </dgm:t>
    </dgm:pt>
    <dgm:pt modelId="{0AFEC48C-C6F8-4779-9310-B2FE8BB64CC2}" type="sibTrans" cxnId="{930879ED-F978-4D49-87D2-06072FD2108C}">
      <dgm:prSet/>
      <dgm:spPr/>
      <dgm:t>
        <a:bodyPr/>
        <a:lstStyle/>
        <a:p>
          <a:endParaRPr lang="en-US"/>
        </a:p>
      </dgm:t>
    </dgm:pt>
    <dgm:pt modelId="{48B1AF2B-8382-4F3F-91CF-8AC17314C841}" type="pres">
      <dgm:prSet presAssocID="{77E1039B-872F-49B0-A84B-991E29D5B45B}" presName="linearFlow" presStyleCnt="0">
        <dgm:presLayoutVars>
          <dgm:dir/>
          <dgm:animLvl val="lvl"/>
          <dgm:resizeHandles val="exact"/>
        </dgm:presLayoutVars>
      </dgm:prSet>
      <dgm:spPr/>
    </dgm:pt>
    <dgm:pt modelId="{8A7033A3-0995-4DC4-A0F3-52F3A9A465DD}" type="pres">
      <dgm:prSet presAssocID="{EBA15355-F732-4874-A860-5C20F331FED1}" presName="composite" presStyleCnt="0"/>
      <dgm:spPr/>
    </dgm:pt>
    <dgm:pt modelId="{428A8FBD-7711-4C49-9B5F-F81836EE8448}" type="pres">
      <dgm:prSet presAssocID="{EBA15355-F732-4874-A860-5C20F331FED1}" presName="parentText" presStyleLbl="alignNode1" presStyleIdx="0" presStyleCnt="2" custLinFactNeighborY="-5434">
        <dgm:presLayoutVars>
          <dgm:chMax val="1"/>
          <dgm:bulletEnabled val="1"/>
        </dgm:presLayoutVars>
      </dgm:prSet>
      <dgm:spPr>
        <a:prstGeom prst="flowChartExtract">
          <a:avLst/>
        </a:prstGeom>
      </dgm:spPr>
    </dgm:pt>
    <dgm:pt modelId="{0A40407A-D4A6-4494-9325-3A40112C1187}" type="pres">
      <dgm:prSet presAssocID="{EBA15355-F732-4874-A860-5C20F331FED1}" presName="descendantText" presStyleLbl="alignAcc1" presStyleIdx="0" presStyleCnt="2" custScaleY="139773" custLinFactNeighborX="226" custLinFactNeighborY="15370">
        <dgm:presLayoutVars>
          <dgm:bulletEnabled val="1"/>
        </dgm:presLayoutVars>
      </dgm:prSet>
      <dgm:spPr/>
    </dgm:pt>
    <dgm:pt modelId="{452571BB-7D38-49D1-949B-51DD8BF4B24B}" type="pres">
      <dgm:prSet presAssocID="{EF6A34A4-58B8-4E2A-8683-6D28D49AF291}" presName="sp" presStyleCnt="0"/>
      <dgm:spPr/>
    </dgm:pt>
    <dgm:pt modelId="{37983B2C-4603-4CA2-AF3A-A47D9E84E839}" type="pres">
      <dgm:prSet presAssocID="{FE85BC2E-6E7C-4317-8627-4C6EFD6273B3}" presName="composite" presStyleCnt="0"/>
      <dgm:spPr/>
    </dgm:pt>
    <dgm:pt modelId="{3B35E317-494E-4B9C-9B12-120D0D0524F5}" type="pres">
      <dgm:prSet presAssocID="{FE85BC2E-6E7C-4317-8627-4C6EFD6273B3}" presName="parentText" presStyleLbl="alignNode1" presStyleIdx="1" presStyleCnt="2">
        <dgm:presLayoutVars>
          <dgm:chMax val="1"/>
          <dgm:bulletEnabled val="1"/>
        </dgm:presLayoutVars>
      </dgm:prSet>
      <dgm:spPr>
        <a:prstGeom prst="flowChartExtract">
          <a:avLst/>
        </a:prstGeom>
      </dgm:spPr>
    </dgm:pt>
    <dgm:pt modelId="{70E988E7-4A09-473D-B1C4-5C8DCBF85E41}" type="pres">
      <dgm:prSet presAssocID="{FE85BC2E-6E7C-4317-8627-4C6EFD6273B3}" presName="descendantText" presStyleLbl="alignAcc1" presStyleIdx="1" presStyleCnt="2" custLinFactNeighborY="29260">
        <dgm:presLayoutVars>
          <dgm:bulletEnabled val="1"/>
        </dgm:presLayoutVars>
      </dgm:prSet>
      <dgm:spPr/>
    </dgm:pt>
  </dgm:ptLst>
  <dgm:cxnLst>
    <dgm:cxn modelId="{5295F108-30A2-45AE-964A-B5AD631A2570}" type="presOf" srcId="{C53881E7-C19E-440E-8C25-E8A3C8CF7473}" destId="{70E988E7-4A09-473D-B1C4-5C8DCBF85E41}" srcOrd="0" destOrd="1" presId="urn:microsoft.com/office/officeart/2005/8/layout/chevron2"/>
    <dgm:cxn modelId="{0C7E750A-0F30-4072-806E-874F38519CB0}" srcId="{77E1039B-872F-49B0-A84B-991E29D5B45B}" destId="{EBA15355-F732-4874-A860-5C20F331FED1}" srcOrd="0" destOrd="0" parTransId="{FE315C9B-DAE2-4CB7-8FD8-44ADBB5F568C}" sibTransId="{EF6A34A4-58B8-4E2A-8683-6D28D49AF291}"/>
    <dgm:cxn modelId="{52ADDB34-5646-4604-AF04-9C7D6FA34150}" srcId="{FE85BC2E-6E7C-4317-8627-4C6EFD6273B3}" destId="{C53881E7-C19E-440E-8C25-E8A3C8CF7473}" srcOrd="1" destOrd="0" parTransId="{7AEEBE35-EAE5-4D03-A938-267C0AB7BAE8}" sibTransId="{68346E09-33EB-47EA-ADA3-35DA2F105742}"/>
    <dgm:cxn modelId="{82113C71-C566-43C6-BC20-175478FBA865}" type="presOf" srcId="{77E1039B-872F-49B0-A84B-991E29D5B45B}" destId="{48B1AF2B-8382-4F3F-91CF-8AC17314C841}" srcOrd="0" destOrd="0" presId="urn:microsoft.com/office/officeart/2005/8/layout/chevron2"/>
    <dgm:cxn modelId="{35D7EA55-835B-49AC-9100-8DDDC6DC597F}" srcId="{EBA15355-F732-4874-A860-5C20F331FED1}" destId="{A6B9C64F-46BE-42E1-B67F-1733A532DCC7}" srcOrd="0" destOrd="0" parTransId="{43B41E22-E444-4D0B-B8E3-B6591708EF97}" sibTransId="{A9869E93-6745-4D9D-892B-1371E4CCB93B}"/>
    <dgm:cxn modelId="{D9236B80-16F6-4CE2-961D-80E8F3FF2A4B}" srcId="{EBA15355-F732-4874-A860-5C20F331FED1}" destId="{0A80841F-39E9-44F0-8891-CA18F64D5B21}" srcOrd="2" destOrd="0" parTransId="{019B5DF0-418D-4965-AFE8-292D90176C86}" sibTransId="{1E2AB9DB-F4DC-4590-BD82-1B152AA10788}"/>
    <dgm:cxn modelId="{40BCD18E-E410-49A9-BC03-FFD6F531E77E}" type="presOf" srcId="{FE85BC2E-6E7C-4317-8627-4C6EFD6273B3}" destId="{3B35E317-494E-4B9C-9B12-120D0D0524F5}" srcOrd="0" destOrd="0" presId="urn:microsoft.com/office/officeart/2005/8/layout/chevron2"/>
    <dgm:cxn modelId="{C25B9E94-4078-4105-9A42-DFF65F794D6B}" type="presOf" srcId="{EBA15355-F732-4874-A860-5C20F331FED1}" destId="{428A8FBD-7711-4C49-9B5F-F81836EE8448}" srcOrd="0" destOrd="0" presId="urn:microsoft.com/office/officeart/2005/8/layout/chevron2"/>
    <dgm:cxn modelId="{C47A7799-D59F-48CF-B5CE-74D85E7FE4CF}" srcId="{FE85BC2E-6E7C-4317-8627-4C6EFD6273B3}" destId="{17CE15FB-6BDB-427B-A38D-96AAB27D90D1}" srcOrd="0" destOrd="0" parTransId="{6F46620C-D3A3-4D26-BB4A-8B9F5A2DB47B}" sibTransId="{C9934256-3646-4465-9989-F0A5D0BE8FD3}"/>
    <dgm:cxn modelId="{397F779E-100E-478A-9F99-73D0BF4A71E0}" srcId="{77E1039B-872F-49B0-A84B-991E29D5B45B}" destId="{FE85BC2E-6E7C-4317-8627-4C6EFD6273B3}" srcOrd="1" destOrd="0" parTransId="{B7B8AFC5-D567-45AB-8C9F-E18BA4560682}" sibTransId="{CB1688FF-2485-4E94-A091-A8B823EB8924}"/>
    <dgm:cxn modelId="{34921BA4-7D62-4BDC-BCC4-D6C58C3767B9}" type="presOf" srcId="{A46F4DD9-64AC-4039-976D-364E027DF8B7}" destId="{0A40407A-D4A6-4494-9325-3A40112C1187}" srcOrd="0" destOrd="1" presId="urn:microsoft.com/office/officeart/2005/8/layout/chevron2"/>
    <dgm:cxn modelId="{64920FBB-F257-46F2-9AE4-F815B3A12DA9}" srcId="{EBA15355-F732-4874-A860-5C20F331FED1}" destId="{A46F4DD9-64AC-4039-976D-364E027DF8B7}" srcOrd="1" destOrd="0" parTransId="{04227736-3D9A-4CF5-9CB6-BC3F2CA5AED4}" sibTransId="{DC88A28E-1E97-4211-B0DE-F7E6F599F1CE}"/>
    <dgm:cxn modelId="{937E50C6-AD01-4F6D-9919-D4D757AE8DD7}" type="presOf" srcId="{0A80841F-39E9-44F0-8891-CA18F64D5B21}" destId="{0A40407A-D4A6-4494-9325-3A40112C1187}" srcOrd="0" destOrd="2" presId="urn:microsoft.com/office/officeart/2005/8/layout/chevron2"/>
    <dgm:cxn modelId="{CCCE60CC-11BF-4BE2-B5D7-AD0506996E85}" type="presOf" srcId="{7B727CEA-38A3-443D-A291-E9973597C99A}" destId="{70E988E7-4A09-473D-B1C4-5C8DCBF85E41}" srcOrd="0" destOrd="2" presId="urn:microsoft.com/office/officeart/2005/8/layout/chevron2"/>
    <dgm:cxn modelId="{930879ED-F978-4D49-87D2-06072FD2108C}" srcId="{FE85BC2E-6E7C-4317-8627-4C6EFD6273B3}" destId="{7B727CEA-38A3-443D-A291-E9973597C99A}" srcOrd="2" destOrd="0" parTransId="{FA7869F7-E9B0-44FC-8BED-30B065822CAB}" sibTransId="{0AFEC48C-C6F8-4779-9310-B2FE8BB64CC2}"/>
    <dgm:cxn modelId="{BC4DECF1-1570-49A6-BBB7-EF1ABB401657}" type="presOf" srcId="{A6B9C64F-46BE-42E1-B67F-1733A532DCC7}" destId="{0A40407A-D4A6-4494-9325-3A40112C1187}" srcOrd="0" destOrd="0" presId="urn:microsoft.com/office/officeart/2005/8/layout/chevron2"/>
    <dgm:cxn modelId="{32CEB7F9-6832-4730-8EA2-5C6013066D7B}" type="presOf" srcId="{17CE15FB-6BDB-427B-A38D-96AAB27D90D1}" destId="{70E988E7-4A09-473D-B1C4-5C8DCBF85E41}" srcOrd="0" destOrd="0" presId="urn:microsoft.com/office/officeart/2005/8/layout/chevron2"/>
    <dgm:cxn modelId="{B0F2E35B-F3C2-48DC-9FE2-B0CF98E61569}" type="presParOf" srcId="{48B1AF2B-8382-4F3F-91CF-8AC17314C841}" destId="{8A7033A3-0995-4DC4-A0F3-52F3A9A465DD}" srcOrd="0" destOrd="0" presId="urn:microsoft.com/office/officeart/2005/8/layout/chevron2"/>
    <dgm:cxn modelId="{CF22F1F0-D40A-4E7F-83C5-A8345A48C59F}" type="presParOf" srcId="{8A7033A3-0995-4DC4-A0F3-52F3A9A465DD}" destId="{428A8FBD-7711-4C49-9B5F-F81836EE8448}" srcOrd="0" destOrd="0" presId="urn:microsoft.com/office/officeart/2005/8/layout/chevron2"/>
    <dgm:cxn modelId="{6F0B9A5C-E42E-4D9A-82CE-22A24AFA51C2}" type="presParOf" srcId="{8A7033A3-0995-4DC4-A0F3-52F3A9A465DD}" destId="{0A40407A-D4A6-4494-9325-3A40112C1187}" srcOrd="1" destOrd="0" presId="urn:microsoft.com/office/officeart/2005/8/layout/chevron2"/>
    <dgm:cxn modelId="{B5742424-9B3C-4B9A-B29A-204A76080B0C}" type="presParOf" srcId="{48B1AF2B-8382-4F3F-91CF-8AC17314C841}" destId="{452571BB-7D38-49D1-949B-51DD8BF4B24B}" srcOrd="1" destOrd="0" presId="urn:microsoft.com/office/officeart/2005/8/layout/chevron2"/>
    <dgm:cxn modelId="{FF97630D-5345-4985-A344-98368D0ECB4F}" type="presParOf" srcId="{48B1AF2B-8382-4F3F-91CF-8AC17314C841}" destId="{37983B2C-4603-4CA2-AF3A-A47D9E84E839}" srcOrd="2" destOrd="0" presId="urn:microsoft.com/office/officeart/2005/8/layout/chevron2"/>
    <dgm:cxn modelId="{EE52D2E0-B193-4E45-9B35-7DB800ACC12A}" type="presParOf" srcId="{37983B2C-4603-4CA2-AF3A-A47D9E84E839}" destId="{3B35E317-494E-4B9C-9B12-120D0D0524F5}" srcOrd="0" destOrd="0" presId="urn:microsoft.com/office/officeart/2005/8/layout/chevron2"/>
    <dgm:cxn modelId="{E0AD5B22-F863-4A11-84E1-F5E688ACC146}" type="presParOf" srcId="{37983B2C-4603-4CA2-AF3A-A47D9E84E839}" destId="{70E988E7-4A09-473D-B1C4-5C8DCBF85E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20BBDE-FC2C-4380-A872-5CE4CE535C0A}" type="doc">
      <dgm:prSet loTypeId="urn:microsoft.com/office/officeart/2005/8/layout/chevron2" loCatId="process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en-US"/>
        </a:p>
      </dgm:t>
    </dgm:pt>
    <dgm:pt modelId="{9DA10CD3-FA5F-49E5-B91C-DB893B8662C3}">
      <dgm:prSet/>
      <dgm:spPr/>
      <dgm:t>
        <a:bodyPr/>
        <a:lstStyle/>
        <a:p>
          <a:r>
            <a:rPr lang="en-US" b="1"/>
            <a:t>1. Southern African Development Community (SADC)</a:t>
          </a:r>
          <a:endParaRPr lang="en-US"/>
        </a:p>
      </dgm:t>
    </dgm:pt>
    <dgm:pt modelId="{74EF1180-7DE2-4688-AADE-E98553B7B668}" type="parTrans" cxnId="{77387CD3-6E2C-4AF1-BD96-4BB5DE1DF3CA}">
      <dgm:prSet/>
      <dgm:spPr/>
      <dgm:t>
        <a:bodyPr/>
        <a:lstStyle/>
        <a:p>
          <a:endParaRPr lang="en-US"/>
        </a:p>
      </dgm:t>
    </dgm:pt>
    <dgm:pt modelId="{AEE6C436-586B-498F-9AD1-F5BEEF8D8B7C}" type="sibTrans" cxnId="{77387CD3-6E2C-4AF1-BD96-4BB5DE1DF3CA}">
      <dgm:prSet/>
      <dgm:spPr/>
      <dgm:t>
        <a:bodyPr/>
        <a:lstStyle/>
        <a:p>
          <a:endParaRPr lang="en-US"/>
        </a:p>
      </dgm:t>
    </dgm:pt>
    <dgm:pt modelId="{9D4035AF-75C0-4DD6-A894-872BA8CA4084}">
      <dgm:prSet custT="1"/>
      <dgm:spPr/>
      <dgm:t>
        <a:bodyPr/>
        <a:lstStyle/>
        <a:p>
          <a:r>
            <a:rPr lang="en-US" sz="1800" b="1"/>
            <a:t>Harmonization of Insurance Regulations:</a:t>
          </a:r>
          <a:r>
            <a:rPr lang="en-US" sz="1800"/>
            <a:t> SADC has been working to harmonize insurance regulations among its member states, focusing on areas such as solvency requirements, product standards, and market conduct.</a:t>
          </a:r>
        </a:p>
      </dgm:t>
    </dgm:pt>
    <dgm:pt modelId="{A205A874-F1E8-41B6-A462-689F80827C19}" type="parTrans" cxnId="{AAC0892A-4065-49F6-860F-B1191481AC93}">
      <dgm:prSet/>
      <dgm:spPr/>
      <dgm:t>
        <a:bodyPr/>
        <a:lstStyle/>
        <a:p>
          <a:endParaRPr lang="en-US"/>
        </a:p>
      </dgm:t>
    </dgm:pt>
    <dgm:pt modelId="{2245A041-C2CE-4171-A47A-0AB41A35E88F}" type="sibTrans" cxnId="{AAC0892A-4065-49F6-860F-B1191481AC93}">
      <dgm:prSet/>
      <dgm:spPr/>
      <dgm:t>
        <a:bodyPr/>
        <a:lstStyle/>
        <a:p>
          <a:endParaRPr lang="en-US"/>
        </a:p>
      </dgm:t>
    </dgm:pt>
    <dgm:pt modelId="{D74968D4-0B19-4619-9B9E-C4D02CBBD930}">
      <dgm:prSet/>
      <dgm:spPr/>
      <dgm:t>
        <a:bodyPr/>
        <a:lstStyle/>
        <a:p>
          <a:r>
            <a:rPr lang="en-US" b="1"/>
            <a:t>2. Economic Community of West African States (ECOWAS)</a:t>
          </a:r>
          <a:endParaRPr lang="en-US"/>
        </a:p>
      </dgm:t>
    </dgm:pt>
    <dgm:pt modelId="{C411DCC7-D6BD-45C1-B25C-E20C5DE38A24}" type="parTrans" cxnId="{02F86C1B-DA17-4BAC-897D-5ECA457B1103}">
      <dgm:prSet/>
      <dgm:spPr/>
      <dgm:t>
        <a:bodyPr/>
        <a:lstStyle/>
        <a:p>
          <a:endParaRPr lang="en-US"/>
        </a:p>
      </dgm:t>
    </dgm:pt>
    <dgm:pt modelId="{BD9213C5-F790-4B40-AC0C-3F835A4AD372}" type="sibTrans" cxnId="{02F86C1B-DA17-4BAC-897D-5ECA457B1103}">
      <dgm:prSet/>
      <dgm:spPr/>
      <dgm:t>
        <a:bodyPr/>
        <a:lstStyle/>
        <a:p>
          <a:endParaRPr lang="en-US"/>
        </a:p>
      </dgm:t>
    </dgm:pt>
    <dgm:pt modelId="{5A0BF897-B7EA-4B94-B215-E1F3E14E208D}">
      <dgm:prSet custT="1"/>
      <dgm:spPr/>
      <dgm:t>
        <a:bodyPr/>
        <a:lstStyle/>
        <a:p>
          <a:r>
            <a:rPr lang="en-US" sz="1800" b="1"/>
            <a:t>Establishment of the West African Monetary Agency (WAMA):</a:t>
          </a:r>
          <a:r>
            <a:rPr lang="en-US" sz="1800"/>
            <a:t> ECOWAS has established the WAMA to promote financial integration and stability in the West African region. </a:t>
          </a:r>
          <a:r>
            <a:rPr lang="fr-FR" sz="1800"/>
            <a:t>This </a:t>
          </a:r>
          <a:r>
            <a:rPr lang="fr-FR" sz="1800" err="1"/>
            <a:t>includes</a:t>
          </a:r>
          <a:r>
            <a:rPr lang="fr-FR" sz="1800"/>
            <a:t> efforts to </a:t>
          </a:r>
          <a:r>
            <a:rPr lang="fr-FR" sz="1800" err="1"/>
            <a:t>harmonize</a:t>
          </a:r>
          <a:r>
            <a:rPr lang="fr-FR" sz="1800"/>
            <a:t> </a:t>
          </a:r>
          <a:r>
            <a:rPr lang="fr-FR" sz="1800" err="1"/>
            <a:t>insurance</a:t>
          </a:r>
          <a:r>
            <a:rPr lang="fr-FR" sz="1800"/>
            <a:t> </a:t>
          </a:r>
          <a:r>
            <a:rPr lang="fr-FR" sz="1800" err="1"/>
            <a:t>regulations</a:t>
          </a:r>
          <a:r>
            <a:rPr lang="fr-FR" sz="1800"/>
            <a:t> and standards.</a:t>
          </a:r>
          <a:endParaRPr lang="en-US" sz="1800"/>
        </a:p>
      </dgm:t>
    </dgm:pt>
    <dgm:pt modelId="{7C65346F-3ED7-4EB2-B7F3-00B051FBC937}" type="parTrans" cxnId="{BEC10875-0E31-4F22-B8AF-53CD9C6AFBBB}">
      <dgm:prSet/>
      <dgm:spPr/>
      <dgm:t>
        <a:bodyPr/>
        <a:lstStyle/>
        <a:p>
          <a:endParaRPr lang="en-US"/>
        </a:p>
      </dgm:t>
    </dgm:pt>
    <dgm:pt modelId="{FD215EA7-34E8-480E-9188-CC5817343244}" type="sibTrans" cxnId="{BEC10875-0E31-4F22-B8AF-53CD9C6AFBBB}">
      <dgm:prSet/>
      <dgm:spPr/>
      <dgm:t>
        <a:bodyPr/>
        <a:lstStyle/>
        <a:p>
          <a:endParaRPr lang="en-US"/>
        </a:p>
      </dgm:t>
    </dgm:pt>
    <dgm:pt modelId="{FE3D1692-E18C-4E70-B1CC-A10EEA5C2632}">
      <dgm:prSet custT="1"/>
      <dgm:spPr/>
      <dgm:t>
        <a:bodyPr/>
        <a:lstStyle/>
        <a:p>
          <a:r>
            <a:rPr lang="en-US" sz="1800" b="1"/>
            <a:t>Example:</a:t>
          </a:r>
          <a:r>
            <a:rPr lang="en-US" sz="1800"/>
            <a:t> WAMA has developed a common insurance supervisory framework for its member states.</a:t>
          </a:r>
        </a:p>
      </dgm:t>
    </dgm:pt>
    <dgm:pt modelId="{552CD679-C2DD-4305-BA8D-F64892BAA10F}" type="parTrans" cxnId="{6492C502-3213-4A98-ADDD-B5D9A2609FAD}">
      <dgm:prSet/>
      <dgm:spPr/>
      <dgm:t>
        <a:bodyPr/>
        <a:lstStyle/>
        <a:p>
          <a:endParaRPr lang="en-US"/>
        </a:p>
      </dgm:t>
    </dgm:pt>
    <dgm:pt modelId="{58F0DDD9-9117-4C91-872F-AA2223379E5C}" type="sibTrans" cxnId="{6492C502-3213-4A98-ADDD-B5D9A2609FAD}">
      <dgm:prSet/>
      <dgm:spPr/>
      <dgm:t>
        <a:bodyPr/>
        <a:lstStyle/>
        <a:p>
          <a:endParaRPr lang="en-US"/>
        </a:p>
      </dgm:t>
    </dgm:pt>
    <dgm:pt modelId="{78ADA217-FDB2-49CF-8466-0D3FF7C9B948}" type="pres">
      <dgm:prSet presAssocID="{C420BBDE-FC2C-4380-A872-5CE4CE535C0A}" presName="linearFlow" presStyleCnt="0">
        <dgm:presLayoutVars>
          <dgm:dir/>
          <dgm:animLvl val="lvl"/>
          <dgm:resizeHandles val="exact"/>
        </dgm:presLayoutVars>
      </dgm:prSet>
      <dgm:spPr/>
    </dgm:pt>
    <dgm:pt modelId="{B4DBE665-A210-4492-84B6-C1EE22FDAB39}" type="pres">
      <dgm:prSet presAssocID="{9DA10CD3-FA5F-49E5-B91C-DB893B8662C3}" presName="composite" presStyleCnt="0"/>
      <dgm:spPr/>
    </dgm:pt>
    <dgm:pt modelId="{278CD309-A9C5-40C8-9577-750190A92339}" type="pres">
      <dgm:prSet presAssocID="{9DA10CD3-FA5F-49E5-B91C-DB893B8662C3}" presName="parentText" presStyleLbl="alignNode1" presStyleIdx="0" presStyleCnt="2">
        <dgm:presLayoutVars>
          <dgm:chMax val="1"/>
          <dgm:bulletEnabled val="1"/>
        </dgm:presLayoutVars>
      </dgm:prSet>
      <dgm:spPr>
        <a:prstGeom prst="flowChartExtract">
          <a:avLst/>
        </a:prstGeom>
      </dgm:spPr>
    </dgm:pt>
    <dgm:pt modelId="{B8FEA076-9912-4C38-A907-ABFB59C093B3}" type="pres">
      <dgm:prSet presAssocID="{9DA10CD3-FA5F-49E5-B91C-DB893B8662C3}" presName="descendantText" presStyleLbl="alignAcc1" presStyleIdx="0" presStyleCnt="2" custLinFactNeighborX="239" custLinFactNeighborY="21967">
        <dgm:presLayoutVars>
          <dgm:bulletEnabled val="1"/>
        </dgm:presLayoutVars>
      </dgm:prSet>
      <dgm:spPr/>
    </dgm:pt>
    <dgm:pt modelId="{1AB90EAE-2969-4F6C-9D6D-ECB43AF74FBE}" type="pres">
      <dgm:prSet presAssocID="{AEE6C436-586B-498F-9AD1-F5BEEF8D8B7C}" presName="sp" presStyleCnt="0"/>
      <dgm:spPr/>
    </dgm:pt>
    <dgm:pt modelId="{DC9015B2-A48C-4F87-82DE-7E413716D6EF}" type="pres">
      <dgm:prSet presAssocID="{D74968D4-0B19-4619-9B9E-C4D02CBBD930}" presName="composite" presStyleCnt="0"/>
      <dgm:spPr/>
    </dgm:pt>
    <dgm:pt modelId="{669F1F29-FB30-46CD-8507-434A5F44C157}" type="pres">
      <dgm:prSet presAssocID="{D74968D4-0B19-4619-9B9E-C4D02CBBD930}" presName="parentText" presStyleLbl="alignNode1" presStyleIdx="1" presStyleCnt="2">
        <dgm:presLayoutVars>
          <dgm:chMax val="1"/>
          <dgm:bulletEnabled val="1"/>
        </dgm:presLayoutVars>
      </dgm:prSet>
      <dgm:spPr>
        <a:prstGeom prst="flowChartExtract">
          <a:avLst/>
        </a:prstGeom>
      </dgm:spPr>
    </dgm:pt>
    <dgm:pt modelId="{F8FD09EF-46CB-450E-9430-CF623E30F529}" type="pres">
      <dgm:prSet presAssocID="{D74968D4-0B19-4619-9B9E-C4D02CBBD930}" presName="descendantText" presStyleLbl="alignAcc1" presStyleIdx="1" presStyleCnt="2" custLinFactNeighborX="596" custLinFactNeighborY="27459">
        <dgm:presLayoutVars>
          <dgm:bulletEnabled val="1"/>
        </dgm:presLayoutVars>
      </dgm:prSet>
      <dgm:spPr/>
    </dgm:pt>
  </dgm:ptLst>
  <dgm:cxnLst>
    <dgm:cxn modelId="{6492C502-3213-4A98-ADDD-B5D9A2609FAD}" srcId="{D74968D4-0B19-4619-9B9E-C4D02CBBD930}" destId="{FE3D1692-E18C-4E70-B1CC-A10EEA5C2632}" srcOrd="1" destOrd="0" parTransId="{552CD679-C2DD-4305-BA8D-F64892BAA10F}" sibTransId="{58F0DDD9-9117-4C91-872F-AA2223379E5C}"/>
    <dgm:cxn modelId="{82433B1B-C102-4221-8A37-027E9F4DD026}" type="presOf" srcId="{5A0BF897-B7EA-4B94-B215-E1F3E14E208D}" destId="{F8FD09EF-46CB-450E-9430-CF623E30F529}" srcOrd="0" destOrd="0" presId="urn:microsoft.com/office/officeart/2005/8/layout/chevron2"/>
    <dgm:cxn modelId="{02F86C1B-DA17-4BAC-897D-5ECA457B1103}" srcId="{C420BBDE-FC2C-4380-A872-5CE4CE535C0A}" destId="{D74968D4-0B19-4619-9B9E-C4D02CBBD930}" srcOrd="1" destOrd="0" parTransId="{C411DCC7-D6BD-45C1-B25C-E20C5DE38A24}" sibTransId="{BD9213C5-F790-4B40-AC0C-3F835A4AD372}"/>
    <dgm:cxn modelId="{AAC0892A-4065-49F6-860F-B1191481AC93}" srcId="{9DA10CD3-FA5F-49E5-B91C-DB893B8662C3}" destId="{9D4035AF-75C0-4DD6-A894-872BA8CA4084}" srcOrd="0" destOrd="0" parTransId="{A205A874-F1E8-41B6-A462-689F80827C19}" sibTransId="{2245A041-C2CE-4171-A47A-0AB41A35E88F}"/>
    <dgm:cxn modelId="{337EF742-764E-48EA-9E05-AFCA6532FD3F}" type="presOf" srcId="{C420BBDE-FC2C-4380-A872-5CE4CE535C0A}" destId="{78ADA217-FDB2-49CF-8466-0D3FF7C9B948}" srcOrd="0" destOrd="0" presId="urn:microsoft.com/office/officeart/2005/8/layout/chevron2"/>
    <dgm:cxn modelId="{BEC10875-0E31-4F22-B8AF-53CD9C6AFBBB}" srcId="{D74968D4-0B19-4619-9B9E-C4D02CBBD930}" destId="{5A0BF897-B7EA-4B94-B215-E1F3E14E208D}" srcOrd="0" destOrd="0" parTransId="{7C65346F-3ED7-4EB2-B7F3-00B051FBC937}" sibTransId="{FD215EA7-34E8-480E-9188-CC5817343244}"/>
    <dgm:cxn modelId="{4223EA88-489B-4D6E-B51D-B56F57EBE76F}" type="presOf" srcId="{9DA10CD3-FA5F-49E5-B91C-DB893B8662C3}" destId="{278CD309-A9C5-40C8-9577-750190A92339}" srcOrd="0" destOrd="0" presId="urn:microsoft.com/office/officeart/2005/8/layout/chevron2"/>
    <dgm:cxn modelId="{F075168E-FD3F-4F8D-99B8-6CCE57E54A20}" type="presOf" srcId="{FE3D1692-E18C-4E70-B1CC-A10EEA5C2632}" destId="{F8FD09EF-46CB-450E-9430-CF623E30F529}" srcOrd="0" destOrd="1" presId="urn:microsoft.com/office/officeart/2005/8/layout/chevron2"/>
    <dgm:cxn modelId="{69FAC4D2-1931-48F2-80C6-EBE7B0139F25}" type="presOf" srcId="{D74968D4-0B19-4619-9B9E-C4D02CBBD930}" destId="{669F1F29-FB30-46CD-8507-434A5F44C157}" srcOrd="0" destOrd="0" presId="urn:microsoft.com/office/officeart/2005/8/layout/chevron2"/>
    <dgm:cxn modelId="{77387CD3-6E2C-4AF1-BD96-4BB5DE1DF3CA}" srcId="{C420BBDE-FC2C-4380-A872-5CE4CE535C0A}" destId="{9DA10CD3-FA5F-49E5-B91C-DB893B8662C3}" srcOrd="0" destOrd="0" parTransId="{74EF1180-7DE2-4688-AADE-E98553B7B668}" sibTransId="{AEE6C436-586B-498F-9AD1-F5BEEF8D8B7C}"/>
    <dgm:cxn modelId="{17DE09DA-8A90-4308-BBC1-752BFF3F754F}" type="presOf" srcId="{9D4035AF-75C0-4DD6-A894-872BA8CA4084}" destId="{B8FEA076-9912-4C38-A907-ABFB59C093B3}" srcOrd="0" destOrd="0" presId="urn:microsoft.com/office/officeart/2005/8/layout/chevron2"/>
    <dgm:cxn modelId="{24EEB4B7-8AC8-4CCE-8069-049AD3B00DFF}" type="presParOf" srcId="{78ADA217-FDB2-49CF-8466-0D3FF7C9B948}" destId="{B4DBE665-A210-4492-84B6-C1EE22FDAB39}" srcOrd="0" destOrd="0" presId="urn:microsoft.com/office/officeart/2005/8/layout/chevron2"/>
    <dgm:cxn modelId="{986F20C8-EA03-490E-A210-2CF8B4B5B191}" type="presParOf" srcId="{B4DBE665-A210-4492-84B6-C1EE22FDAB39}" destId="{278CD309-A9C5-40C8-9577-750190A92339}" srcOrd="0" destOrd="0" presId="urn:microsoft.com/office/officeart/2005/8/layout/chevron2"/>
    <dgm:cxn modelId="{5C87EDB2-6AF5-46FF-926C-09A27F466410}" type="presParOf" srcId="{B4DBE665-A210-4492-84B6-C1EE22FDAB39}" destId="{B8FEA076-9912-4C38-A907-ABFB59C093B3}" srcOrd="1" destOrd="0" presId="urn:microsoft.com/office/officeart/2005/8/layout/chevron2"/>
    <dgm:cxn modelId="{BA637BAF-0C50-4F1A-9732-88D9249137B9}" type="presParOf" srcId="{78ADA217-FDB2-49CF-8466-0D3FF7C9B948}" destId="{1AB90EAE-2969-4F6C-9D6D-ECB43AF74FBE}" srcOrd="1" destOrd="0" presId="urn:microsoft.com/office/officeart/2005/8/layout/chevron2"/>
    <dgm:cxn modelId="{E1FA6B21-EC22-410F-A020-750339DC2070}" type="presParOf" srcId="{78ADA217-FDB2-49CF-8466-0D3FF7C9B948}" destId="{DC9015B2-A48C-4F87-82DE-7E413716D6EF}" srcOrd="2" destOrd="0" presId="urn:microsoft.com/office/officeart/2005/8/layout/chevron2"/>
    <dgm:cxn modelId="{3F46F14B-03AF-471C-B2FC-93163F20B9FA}" type="presParOf" srcId="{DC9015B2-A48C-4F87-82DE-7E413716D6EF}" destId="{669F1F29-FB30-46CD-8507-434A5F44C157}" srcOrd="0" destOrd="0" presId="urn:microsoft.com/office/officeart/2005/8/layout/chevron2"/>
    <dgm:cxn modelId="{74037B54-9291-4A49-926A-0B36FB45A71A}" type="presParOf" srcId="{DC9015B2-A48C-4F87-82DE-7E413716D6EF}" destId="{F8FD09EF-46CB-450E-9430-CF623E30F5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3AEDE-844E-46B6-99DF-E040B982BF6F}">
      <dsp:nvSpPr>
        <dsp:cNvPr id="0" name=""/>
        <dsp:cNvSpPr/>
      </dsp:nvSpPr>
      <dsp:spPr>
        <a:xfrm>
          <a:off x="0" y="383946"/>
          <a:ext cx="1099483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1A166-202D-4A2F-816F-2BC3FDBC5ABC}">
      <dsp:nvSpPr>
        <dsp:cNvPr id="0" name=""/>
        <dsp:cNvSpPr/>
      </dsp:nvSpPr>
      <dsp:spPr>
        <a:xfrm>
          <a:off x="549741" y="73986"/>
          <a:ext cx="7696383" cy="6199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905" tIns="0" rIns="290905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i="0" kern="1200" baseline="0" dirty="0"/>
            <a:t>Introduction</a:t>
          </a:r>
          <a:r>
            <a:rPr lang="fr-FR" sz="1700" b="1" kern="1200" dirty="0">
              <a:latin typeface="Calibri"/>
            </a:rPr>
            <a:t>: </a:t>
          </a:r>
          <a:r>
            <a:rPr lang="en-US" sz="1700" b="1" kern="1200" dirty="0">
              <a:solidFill>
                <a:schemeClr val="bg1"/>
              </a:solidFill>
              <a:latin typeface="Calibri"/>
            </a:rPr>
            <a:t>African Insurance Landscape</a:t>
          </a:r>
          <a:endParaRPr lang="fr-FR" sz="1700" b="1" kern="1200" dirty="0">
            <a:solidFill>
              <a:schemeClr val="bg1"/>
            </a:solidFill>
            <a:latin typeface="Calibri"/>
          </a:endParaRPr>
        </a:p>
      </dsp:txBody>
      <dsp:txXfrm>
        <a:off x="580003" y="104248"/>
        <a:ext cx="7635859" cy="559396"/>
      </dsp:txXfrm>
    </dsp:sp>
    <dsp:sp modelId="{CE570865-0100-404B-9AE0-3F5FE71DC205}">
      <dsp:nvSpPr>
        <dsp:cNvPr id="0" name=""/>
        <dsp:cNvSpPr/>
      </dsp:nvSpPr>
      <dsp:spPr>
        <a:xfrm>
          <a:off x="0" y="1336507"/>
          <a:ext cx="1099483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230A4-1FC6-4ECA-97A0-469F61AB2CD2}">
      <dsp:nvSpPr>
        <dsp:cNvPr id="0" name=""/>
        <dsp:cNvSpPr/>
      </dsp:nvSpPr>
      <dsp:spPr>
        <a:xfrm>
          <a:off x="549741" y="1026546"/>
          <a:ext cx="7696383" cy="6199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905" tIns="0" rIns="29090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i="0" kern="1200" dirty="0"/>
            <a:t>Definition of Harmonization, Benefits and Overview of the Research Question</a:t>
          </a:r>
          <a:endParaRPr lang="en-US" sz="1700" kern="1200" dirty="0"/>
        </a:p>
      </dsp:txBody>
      <dsp:txXfrm>
        <a:off x="580003" y="1056808"/>
        <a:ext cx="7635859" cy="559396"/>
      </dsp:txXfrm>
    </dsp:sp>
    <dsp:sp modelId="{DF12DF0A-B705-4FDB-BA28-E73A7FCDA00F}">
      <dsp:nvSpPr>
        <dsp:cNvPr id="0" name=""/>
        <dsp:cNvSpPr/>
      </dsp:nvSpPr>
      <dsp:spPr>
        <a:xfrm>
          <a:off x="0" y="2289067"/>
          <a:ext cx="1099483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31A0C-B1DB-4E44-BF60-C374A0E009FA}">
      <dsp:nvSpPr>
        <dsp:cNvPr id="0" name=""/>
        <dsp:cNvSpPr/>
      </dsp:nvSpPr>
      <dsp:spPr>
        <a:xfrm>
          <a:off x="549741" y="1979107"/>
          <a:ext cx="7696383" cy="6199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905" tIns="0" rIns="29090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Challenges to Full-Fledged Harmonization in the African Market</a:t>
          </a:r>
          <a:endParaRPr lang="en-US" sz="1700" kern="1200" dirty="0"/>
        </a:p>
      </dsp:txBody>
      <dsp:txXfrm>
        <a:off x="580003" y="2009369"/>
        <a:ext cx="7635859" cy="559396"/>
      </dsp:txXfrm>
    </dsp:sp>
    <dsp:sp modelId="{FC65BA21-67D3-453B-ABDE-66AF7BA29020}">
      <dsp:nvSpPr>
        <dsp:cNvPr id="0" name=""/>
        <dsp:cNvSpPr/>
      </dsp:nvSpPr>
      <dsp:spPr>
        <a:xfrm>
          <a:off x="0" y="3241627"/>
          <a:ext cx="1099483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321" tIns="437388" rIns="85332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>
            <a:solidFill>
              <a:schemeClr val="accent1">
                <a:lumMod val="75000"/>
              </a:schemeClr>
            </a:solidFill>
          </a:endParaRPr>
        </a:p>
      </dsp:txBody>
      <dsp:txXfrm>
        <a:off x="0" y="3241627"/>
        <a:ext cx="10994834" cy="529200"/>
      </dsp:txXfrm>
    </dsp:sp>
    <dsp:sp modelId="{A82FA51F-79D0-4090-8675-2E30A86BF7A1}">
      <dsp:nvSpPr>
        <dsp:cNvPr id="0" name=""/>
        <dsp:cNvSpPr/>
      </dsp:nvSpPr>
      <dsp:spPr>
        <a:xfrm>
          <a:off x="549741" y="2931667"/>
          <a:ext cx="7696383" cy="6199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905" tIns="0" rIns="29090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 dirty="0"/>
            <a:t>Case Studies: Harmonization Of Insurance  Initiatives in Africa</a:t>
          </a:r>
          <a:endParaRPr lang="en-US" sz="1700" kern="1200" dirty="0"/>
        </a:p>
      </dsp:txBody>
      <dsp:txXfrm>
        <a:off x="580003" y="2961929"/>
        <a:ext cx="7635859" cy="559396"/>
      </dsp:txXfrm>
    </dsp:sp>
    <dsp:sp modelId="{B4347404-006C-46E1-9F9A-F91DBED601C7}">
      <dsp:nvSpPr>
        <dsp:cNvPr id="0" name=""/>
        <dsp:cNvSpPr/>
      </dsp:nvSpPr>
      <dsp:spPr>
        <a:xfrm>
          <a:off x="0" y="4194187"/>
          <a:ext cx="1099483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198AF-F5CC-4629-BF2A-11004EC5A2C1}">
      <dsp:nvSpPr>
        <dsp:cNvPr id="0" name=""/>
        <dsp:cNvSpPr/>
      </dsp:nvSpPr>
      <dsp:spPr>
        <a:xfrm>
          <a:off x="549741" y="3884227"/>
          <a:ext cx="7696383" cy="6199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905" tIns="0" rIns="29090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 dirty="0"/>
            <a:t>Strategies for Overcoming Harmonization Challenges in Africa</a:t>
          </a:r>
          <a:endParaRPr lang="en-US" sz="1700" kern="1200" dirty="0"/>
        </a:p>
      </dsp:txBody>
      <dsp:txXfrm>
        <a:off x="580003" y="3914489"/>
        <a:ext cx="7635859" cy="559396"/>
      </dsp:txXfrm>
    </dsp:sp>
    <dsp:sp modelId="{D96C578C-2E14-4496-B8F2-CC52C5725F2B}">
      <dsp:nvSpPr>
        <dsp:cNvPr id="0" name=""/>
        <dsp:cNvSpPr/>
      </dsp:nvSpPr>
      <dsp:spPr>
        <a:xfrm>
          <a:off x="0" y="5146747"/>
          <a:ext cx="1099483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7848D-9CA5-4534-93E0-06C879A3A835}">
      <dsp:nvSpPr>
        <dsp:cNvPr id="0" name=""/>
        <dsp:cNvSpPr/>
      </dsp:nvSpPr>
      <dsp:spPr>
        <a:xfrm>
          <a:off x="549741" y="4836787"/>
          <a:ext cx="7696383" cy="6199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905" tIns="0" rIns="29090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 dirty="0"/>
            <a:t>Perspectives and Solutions for Successful Harmonization</a:t>
          </a:r>
          <a:endParaRPr lang="en-US" sz="1700" kern="1200" dirty="0"/>
        </a:p>
      </dsp:txBody>
      <dsp:txXfrm>
        <a:off x="580003" y="4867049"/>
        <a:ext cx="7635859" cy="5593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23181-F7A7-429A-B111-9D9267794548}">
      <dsp:nvSpPr>
        <dsp:cNvPr id="0" name=""/>
        <dsp:cNvSpPr/>
      </dsp:nvSpPr>
      <dsp:spPr>
        <a:xfrm>
          <a:off x="1678254" y="1405562"/>
          <a:ext cx="7849726" cy="24176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81358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What Strategies Can Be Adopted To Address These Challenges?</a:t>
          </a:r>
          <a:endParaRPr lang="en-US" sz="3200" kern="1200"/>
        </a:p>
      </dsp:txBody>
      <dsp:txXfrm>
        <a:off x="1796276" y="1523584"/>
        <a:ext cx="7613682" cy="2181638"/>
      </dsp:txXfrm>
    </dsp:sp>
    <dsp:sp modelId="{B42F60AE-F252-46C1-89FB-6E65DEF2C379}">
      <dsp:nvSpPr>
        <dsp:cNvPr id="0" name=""/>
        <dsp:cNvSpPr/>
      </dsp:nvSpPr>
      <dsp:spPr>
        <a:xfrm>
          <a:off x="1001466" y="443929"/>
          <a:ext cx="1724235" cy="1858490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37CBA-8F01-447D-B80E-671CFEC80ABA}">
      <dsp:nvSpPr>
        <dsp:cNvPr id="0" name=""/>
        <dsp:cNvSpPr/>
      </dsp:nvSpPr>
      <dsp:spPr>
        <a:xfrm>
          <a:off x="3282" y="969911"/>
          <a:ext cx="2604090" cy="36457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025" tIns="330200" rIns="203025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Create a gradual harmonization framework </a:t>
          </a:r>
          <a:r>
            <a:rPr lang="en-US" sz="1500" kern="1200" dirty="0"/>
            <a:t>that allows insurers to adapt slowly to the new rules.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Start with pilot programs that test harmonization initiatives on a smaller scale. </a:t>
          </a:r>
          <a:endParaRPr lang="en-US" sz="1500" kern="1200" dirty="0"/>
        </a:p>
      </dsp:txBody>
      <dsp:txXfrm>
        <a:off x="3282" y="2355287"/>
        <a:ext cx="2604090" cy="2187436"/>
      </dsp:txXfrm>
    </dsp:sp>
    <dsp:sp modelId="{66B29D20-93A2-4369-8A1E-991A46C94985}">
      <dsp:nvSpPr>
        <dsp:cNvPr id="0" name=""/>
        <dsp:cNvSpPr/>
      </dsp:nvSpPr>
      <dsp:spPr>
        <a:xfrm>
          <a:off x="758468" y="1334484"/>
          <a:ext cx="1093718" cy="1093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271" tIns="12700" rIns="8527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18639" y="1494655"/>
        <a:ext cx="773376" cy="773376"/>
      </dsp:txXfrm>
    </dsp:sp>
    <dsp:sp modelId="{440D9262-5CF6-4906-9B08-563EA25E71BD}">
      <dsp:nvSpPr>
        <dsp:cNvPr id="0" name=""/>
        <dsp:cNvSpPr/>
      </dsp:nvSpPr>
      <dsp:spPr>
        <a:xfrm>
          <a:off x="3282" y="4615566"/>
          <a:ext cx="2604090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0E979A-3F1C-48F3-96AF-E20BE2C4D648}">
      <dsp:nvSpPr>
        <dsp:cNvPr id="0" name=""/>
        <dsp:cNvSpPr/>
      </dsp:nvSpPr>
      <dsp:spPr>
        <a:xfrm>
          <a:off x="2867781" y="969911"/>
          <a:ext cx="2604090" cy="36457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025" tIns="330200" rIns="20302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Establish compensation mechanisms </a:t>
          </a:r>
          <a:r>
            <a:rPr lang="en-US" sz="1600" kern="1200" dirty="0"/>
            <a:t>for local insurers who may be disadvantaged at the outset.</a:t>
          </a:r>
        </a:p>
      </dsp:txBody>
      <dsp:txXfrm>
        <a:off x="2867781" y="2355287"/>
        <a:ext cx="2604090" cy="2187436"/>
      </dsp:txXfrm>
    </dsp:sp>
    <dsp:sp modelId="{80D6C13A-C940-4384-8CD2-D2600ACE6974}">
      <dsp:nvSpPr>
        <dsp:cNvPr id="0" name=""/>
        <dsp:cNvSpPr/>
      </dsp:nvSpPr>
      <dsp:spPr>
        <a:xfrm>
          <a:off x="3622968" y="1334484"/>
          <a:ext cx="1093718" cy="1093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271" tIns="12700" rIns="8527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783139" y="1494655"/>
        <a:ext cx="773376" cy="773376"/>
      </dsp:txXfrm>
    </dsp:sp>
    <dsp:sp modelId="{B65E4516-27A9-47D6-9D99-58AF4E2BE16B}">
      <dsp:nvSpPr>
        <dsp:cNvPr id="0" name=""/>
        <dsp:cNvSpPr/>
      </dsp:nvSpPr>
      <dsp:spPr>
        <a:xfrm>
          <a:off x="2867781" y="4615566"/>
          <a:ext cx="2604090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628E8D-2BB7-4F1F-B55A-2FD8BB54472C}">
      <dsp:nvSpPr>
        <dsp:cNvPr id="0" name=""/>
        <dsp:cNvSpPr/>
      </dsp:nvSpPr>
      <dsp:spPr>
        <a:xfrm>
          <a:off x="5732281" y="969911"/>
          <a:ext cx="2604090" cy="36457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025" tIns="330200" rIns="203025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 and implement standardized regulatory frameworks that </a:t>
          </a:r>
          <a:r>
            <a:rPr lang="en-US" sz="1400" b="1" kern="1200" dirty="0"/>
            <a:t>can be adopted by member states.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</a:t>
          </a:r>
          <a:r>
            <a:rPr lang="en-US" sz="1400" b="1" kern="1200" dirty="0"/>
            <a:t>Allow for flexibility in regulatory requirements</a:t>
          </a:r>
          <a:r>
            <a:rPr lang="en-US" sz="1400" kern="1200" dirty="0"/>
            <a:t> to accommodate varying business models and operating environments.</a:t>
          </a:r>
        </a:p>
      </dsp:txBody>
      <dsp:txXfrm>
        <a:off x="5732281" y="2355287"/>
        <a:ext cx="2604090" cy="2187436"/>
      </dsp:txXfrm>
    </dsp:sp>
    <dsp:sp modelId="{9AEB58FA-F48F-429B-B422-7CDCB7114E38}">
      <dsp:nvSpPr>
        <dsp:cNvPr id="0" name=""/>
        <dsp:cNvSpPr/>
      </dsp:nvSpPr>
      <dsp:spPr>
        <a:xfrm>
          <a:off x="6487467" y="1334484"/>
          <a:ext cx="1093718" cy="1093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271" tIns="12700" rIns="8527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647638" y="1494655"/>
        <a:ext cx="773376" cy="773376"/>
      </dsp:txXfrm>
    </dsp:sp>
    <dsp:sp modelId="{5643E69C-A1D1-453A-B5AE-2022852397D0}">
      <dsp:nvSpPr>
        <dsp:cNvPr id="0" name=""/>
        <dsp:cNvSpPr/>
      </dsp:nvSpPr>
      <dsp:spPr>
        <a:xfrm>
          <a:off x="5732281" y="4615566"/>
          <a:ext cx="2604090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4E9A2E-CAC4-473B-AF80-9744D022EB66}">
      <dsp:nvSpPr>
        <dsp:cNvPr id="0" name=""/>
        <dsp:cNvSpPr/>
      </dsp:nvSpPr>
      <dsp:spPr>
        <a:xfrm>
          <a:off x="8596781" y="969911"/>
          <a:ext cx="2604090" cy="36457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025" tIns="330200" rIns="20302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Establish forums  for ongoing dialogue to address concerns and build </a:t>
          </a:r>
          <a:r>
            <a:rPr lang="fr-FR" sz="1600" b="1" i="0" kern="1200" dirty="0"/>
            <a:t>Culture of Trust</a:t>
          </a:r>
          <a:endParaRPr lang="en-US" sz="1600" b="1" kern="1200" dirty="0"/>
        </a:p>
      </dsp:txBody>
      <dsp:txXfrm>
        <a:off x="8596781" y="2355287"/>
        <a:ext cx="2604090" cy="2187436"/>
      </dsp:txXfrm>
    </dsp:sp>
    <dsp:sp modelId="{78FD9AD1-6678-45C1-AFAB-0B3A0BAFE458}">
      <dsp:nvSpPr>
        <dsp:cNvPr id="0" name=""/>
        <dsp:cNvSpPr/>
      </dsp:nvSpPr>
      <dsp:spPr>
        <a:xfrm>
          <a:off x="9351967" y="1334484"/>
          <a:ext cx="1093718" cy="10937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271" tIns="12700" rIns="8527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512138" y="1494655"/>
        <a:ext cx="773376" cy="773376"/>
      </dsp:txXfrm>
    </dsp:sp>
    <dsp:sp modelId="{503092B9-A240-4082-8E47-1C3BC277CE37}">
      <dsp:nvSpPr>
        <dsp:cNvPr id="0" name=""/>
        <dsp:cNvSpPr/>
      </dsp:nvSpPr>
      <dsp:spPr>
        <a:xfrm>
          <a:off x="8596781" y="4615566"/>
          <a:ext cx="2604090" cy="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5D72A-D5F8-4E13-A0F9-EBB39D8A04CE}">
      <dsp:nvSpPr>
        <dsp:cNvPr id="0" name=""/>
        <dsp:cNvSpPr/>
      </dsp:nvSpPr>
      <dsp:spPr>
        <a:xfrm rot="5400000">
          <a:off x="110776" y="205"/>
          <a:ext cx="5504729" cy="550431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A8EE8F-C6F6-493F-B7CA-CF2CDD0D28A9}">
      <dsp:nvSpPr>
        <dsp:cNvPr id="0" name=""/>
        <dsp:cNvSpPr/>
      </dsp:nvSpPr>
      <dsp:spPr>
        <a:xfrm rot="16200000">
          <a:off x="5775935" y="205"/>
          <a:ext cx="5504729" cy="550431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63DF90-8711-4CCA-8CCF-0F934D43908D}">
      <dsp:nvSpPr>
        <dsp:cNvPr id="0" name=""/>
        <dsp:cNvSpPr/>
      </dsp:nvSpPr>
      <dsp:spPr>
        <a:xfrm>
          <a:off x="7110354" y="4175784"/>
          <a:ext cx="4179618" cy="1101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Increased Collaboration Among Insurers</a:t>
          </a:r>
          <a:endParaRPr lang="en-US" sz="1700" kern="1200" dirty="0"/>
        </a:p>
      </dsp:txBody>
      <dsp:txXfrm>
        <a:off x="7110354" y="4175784"/>
        <a:ext cx="4179618" cy="1101298"/>
      </dsp:txXfrm>
    </dsp:sp>
    <dsp:sp modelId="{75DEC808-803F-4BF6-8CB8-956EDF41F39D}">
      <dsp:nvSpPr>
        <dsp:cNvPr id="0" name=""/>
        <dsp:cNvSpPr/>
      </dsp:nvSpPr>
      <dsp:spPr>
        <a:xfrm>
          <a:off x="7184763" y="1079651"/>
          <a:ext cx="3149058" cy="30236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Share expertise and resources to better understand and anticipate upcoming changes.</a:t>
          </a:r>
        </a:p>
      </dsp:txBody>
      <dsp:txXfrm>
        <a:off x="7814575" y="1382019"/>
        <a:ext cx="1889435" cy="2418950"/>
      </dsp:txXfrm>
    </dsp:sp>
    <dsp:sp modelId="{19635144-0A9A-444C-8717-0D04C4478D38}">
      <dsp:nvSpPr>
        <dsp:cNvPr id="0" name=""/>
        <dsp:cNvSpPr/>
      </dsp:nvSpPr>
      <dsp:spPr>
        <a:xfrm>
          <a:off x="1880476" y="1246482"/>
          <a:ext cx="2500568" cy="22312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Offer tax or financial incentives for insurers who adopt harmonized practices.</a:t>
          </a:r>
        </a:p>
      </dsp:txBody>
      <dsp:txXfrm>
        <a:off x="2246676" y="1573240"/>
        <a:ext cx="1768168" cy="1577725"/>
      </dsp:txXfrm>
    </dsp:sp>
    <dsp:sp modelId="{CD0D3F13-CE7D-411A-B484-A45AC7D4B415}">
      <dsp:nvSpPr>
        <dsp:cNvPr id="0" name=""/>
        <dsp:cNvSpPr/>
      </dsp:nvSpPr>
      <dsp:spPr>
        <a:xfrm>
          <a:off x="1192058" y="3112020"/>
          <a:ext cx="1095762" cy="10956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EE3160E-21D4-43CB-8B44-58D3341938F6}">
      <dsp:nvSpPr>
        <dsp:cNvPr id="0" name=""/>
        <dsp:cNvSpPr/>
      </dsp:nvSpPr>
      <dsp:spPr>
        <a:xfrm>
          <a:off x="4369305" y="1749881"/>
          <a:ext cx="637386" cy="6375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9FC4B3-E800-4502-B245-7ACE1E4A9DC3}">
      <dsp:nvSpPr>
        <dsp:cNvPr id="0" name=""/>
        <dsp:cNvSpPr/>
      </dsp:nvSpPr>
      <dsp:spPr>
        <a:xfrm>
          <a:off x="140202" y="496961"/>
          <a:ext cx="4233953" cy="63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Encourage dialogue between national regulators and international entities.</a:t>
          </a:r>
        </a:p>
      </dsp:txBody>
      <dsp:txXfrm>
        <a:off x="140202" y="496961"/>
        <a:ext cx="4233953" cy="6393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654B3-067C-44A0-9885-1776BFA903C2}">
      <dsp:nvSpPr>
        <dsp:cNvPr id="0" name=""/>
        <dsp:cNvSpPr/>
      </dsp:nvSpPr>
      <dsp:spPr>
        <a:xfrm>
          <a:off x="1799800" y="476401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942FC-1E2D-45A7-A150-B229C26F6077}">
      <dsp:nvSpPr>
        <dsp:cNvPr id="0" name=""/>
        <dsp:cNvSpPr/>
      </dsp:nvSpPr>
      <dsp:spPr>
        <a:xfrm>
          <a:off x="395799" y="216866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/>
            <a:t>In Summary </a:t>
          </a:r>
          <a:r>
            <a:rPr lang="en-US" sz="3600" kern="1200"/>
            <a:t>:</a:t>
          </a:r>
        </a:p>
      </dsp:txBody>
      <dsp:txXfrm>
        <a:off x="395799" y="2168660"/>
        <a:ext cx="4320000" cy="648000"/>
      </dsp:txXfrm>
    </dsp:sp>
    <dsp:sp modelId="{6ECBA7FD-1264-4F4F-935B-6E0B34F95ECC}">
      <dsp:nvSpPr>
        <dsp:cNvPr id="0" name=""/>
        <dsp:cNvSpPr/>
      </dsp:nvSpPr>
      <dsp:spPr>
        <a:xfrm>
          <a:off x="395799" y="2900502"/>
          <a:ext cx="4320000" cy="176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kern="1200"/>
            <a:t>Harmonization offers significant </a:t>
          </a:r>
          <a:r>
            <a:rPr lang="en-US" sz="1700" b="1" kern="1200"/>
            <a:t>opportunities</a:t>
          </a:r>
          <a:r>
            <a:rPr lang="en-US" sz="1700" kern="1200"/>
            <a:t> but requires adjustments in terms of costs and adaptation.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700" kern="1200"/>
            <a:t>Collaboration among governments, regulators, and insurers is </a:t>
          </a:r>
          <a:r>
            <a:rPr lang="en-US" sz="1700" b="1" kern="1200"/>
            <a:t>essential</a:t>
          </a:r>
          <a:r>
            <a:rPr lang="en-US" sz="1700" kern="1200"/>
            <a:t> to minimize fears and maximize benefits.</a:t>
          </a:r>
        </a:p>
      </dsp:txBody>
      <dsp:txXfrm>
        <a:off x="395799" y="2900502"/>
        <a:ext cx="4320000" cy="1767974"/>
      </dsp:txXfrm>
    </dsp:sp>
    <dsp:sp modelId="{736AAAF4-00DC-4A25-82CB-65DE23AC49E4}">
      <dsp:nvSpPr>
        <dsp:cNvPr id="0" name=""/>
        <dsp:cNvSpPr/>
      </dsp:nvSpPr>
      <dsp:spPr>
        <a:xfrm>
          <a:off x="6875800" y="476401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F677B-2D0D-4A29-AD3F-7917B156C00C}">
      <dsp:nvSpPr>
        <dsp:cNvPr id="0" name=""/>
        <dsp:cNvSpPr/>
      </dsp:nvSpPr>
      <dsp:spPr>
        <a:xfrm>
          <a:off x="5471800" y="216866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/>
            <a:t>Call to Action</a:t>
          </a:r>
          <a:r>
            <a:rPr lang="en-US" sz="3600" kern="1200"/>
            <a:t>:</a:t>
          </a:r>
        </a:p>
      </dsp:txBody>
      <dsp:txXfrm>
        <a:off x="5471800" y="2168660"/>
        <a:ext cx="4320000" cy="648000"/>
      </dsp:txXfrm>
    </dsp:sp>
    <dsp:sp modelId="{17D073BB-237F-4D97-BCE2-C5D581AD0C03}">
      <dsp:nvSpPr>
        <dsp:cNvPr id="0" name=""/>
        <dsp:cNvSpPr/>
      </dsp:nvSpPr>
      <dsp:spPr>
        <a:xfrm>
          <a:off x="5559928" y="2955592"/>
          <a:ext cx="4320000" cy="176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Encourage insurers to view harmonization as an </a:t>
          </a:r>
          <a:r>
            <a:rPr lang="en-US" sz="1700" b="1" kern="1200"/>
            <a:t>opportunity</a:t>
          </a:r>
          <a:r>
            <a:rPr lang="en-US" sz="1700" kern="1200"/>
            <a:t> rather than a threat.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Emphasize the need for </a:t>
          </a:r>
          <a:r>
            <a:rPr lang="en-US" sz="1700" b="1" kern="1200"/>
            <a:t>cooperation and dialogue</a:t>
          </a:r>
          <a:r>
            <a:rPr lang="en-US" sz="1700" kern="1200"/>
            <a:t> to successfully navigate this long-term transition.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.</a:t>
          </a:r>
        </a:p>
      </dsp:txBody>
      <dsp:txXfrm>
        <a:off x="5559928" y="2955592"/>
        <a:ext cx="4320000" cy="1767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76BF3-7F2F-451C-A322-F9E258622F2E}">
      <dsp:nvSpPr>
        <dsp:cNvPr id="0" name=""/>
        <dsp:cNvSpPr/>
      </dsp:nvSpPr>
      <dsp:spPr>
        <a:xfrm>
          <a:off x="0" y="3117"/>
          <a:ext cx="5971142" cy="381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Context:</a:t>
          </a:r>
          <a:endParaRPr lang="en-US" sz="1600" kern="1200"/>
        </a:p>
      </dsp:txBody>
      <dsp:txXfrm>
        <a:off x="18627" y="21744"/>
        <a:ext cx="5933888" cy="344325"/>
      </dsp:txXfrm>
    </dsp:sp>
    <dsp:sp modelId="{42931B31-7CD3-4220-9E85-5A13B0476100}">
      <dsp:nvSpPr>
        <dsp:cNvPr id="0" name=""/>
        <dsp:cNvSpPr/>
      </dsp:nvSpPr>
      <dsp:spPr>
        <a:xfrm>
          <a:off x="0" y="384696"/>
          <a:ext cx="5971142" cy="2004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58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Africa’s insurance industry is valued at approximately $68 billion in Gross Written Premiums (GWP), making it the eighth largest insurance market in the world. (McKinsey &amp; Company)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91% of insurance premiums are concentrated in just 10 countries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South Africa accounts for 70% of the region's premiums.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The market is highly diverse but fragmented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Country-specific regulations limit cross-border operations and impede standardization of practices.</a:t>
          </a:r>
          <a:endParaRPr lang="en-US" sz="1600" kern="1200"/>
        </a:p>
      </dsp:txBody>
      <dsp:txXfrm>
        <a:off x="0" y="384696"/>
        <a:ext cx="5971142" cy="2004848"/>
      </dsp:txXfrm>
    </dsp:sp>
    <dsp:sp modelId="{A4680DC3-C546-43F4-A6E0-6BE78407B35C}">
      <dsp:nvSpPr>
        <dsp:cNvPr id="0" name=""/>
        <dsp:cNvSpPr/>
      </dsp:nvSpPr>
      <dsp:spPr>
        <a:xfrm>
          <a:off x="0" y="2389545"/>
          <a:ext cx="5971142" cy="381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Opportunities:</a:t>
          </a:r>
          <a:endParaRPr lang="en-US" sz="1600" kern="1200"/>
        </a:p>
      </dsp:txBody>
      <dsp:txXfrm>
        <a:off x="18627" y="2408172"/>
        <a:ext cx="5933888" cy="344325"/>
      </dsp:txXfrm>
    </dsp:sp>
    <dsp:sp modelId="{CEC5C8C5-23CB-46D5-A326-8730D5D89B20}">
      <dsp:nvSpPr>
        <dsp:cNvPr id="0" name=""/>
        <dsp:cNvSpPr/>
      </dsp:nvSpPr>
      <dsp:spPr>
        <a:xfrm>
          <a:off x="0" y="2771124"/>
          <a:ext cx="5971142" cy="147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58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Significant growth potential in Africa's insurance sector, fueled by GDP growth and an expanding middle-class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Rising demand for insurance products.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Development of regional markets (e.g., AFCFTA, ECOWAS, COMESA, SADC, EAC) and increased integration into the global economy.</a:t>
          </a:r>
          <a:endParaRPr lang="en-US" sz="1600" kern="1200"/>
        </a:p>
      </dsp:txBody>
      <dsp:txXfrm>
        <a:off x="0" y="2771124"/>
        <a:ext cx="5971142" cy="1472950"/>
      </dsp:txXfrm>
    </dsp:sp>
    <dsp:sp modelId="{517315F7-67EB-491F-A97B-EBCC9C54832C}">
      <dsp:nvSpPr>
        <dsp:cNvPr id="0" name=""/>
        <dsp:cNvSpPr/>
      </dsp:nvSpPr>
      <dsp:spPr>
        <a:xfrm>
          <a:off x="0" y="4244074"/>
          <a:ext cx="5971142" cy="381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Current Challenges:</a:t>
          </a:r>
          <a:endParaRPr lang="en-US" sz="1600" kern="1200"/>
        </a:p>
      </dsp:txBody>
      <dsp:txXfrm>
        <a:off x="18627" y="4262701"/>
        <a:ext cx="5933888" cy="344325"/>
      </dsp:txXfrm>
    </dsp:sp>
    <dsp:sp modelId="{77639335-7DB6-4BDC-ACAD-524E35750BD7}">
      <dsp:nvSpPr>
        <dsp:cNvPr id="0" name=""/>
        <dsp:cNvSpPr/>
      </dsp:nvSpPr>
      <dsp:spPr>
        <a:xfrm>
          <a:off x="0" y="4625654"/>
          <a:ext cx="5971142" cy="1022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58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Lack of regulatory coordination leads to regulatory complexity.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Protectionism results in difficulties in accessing foreign markets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High costs for insurers seeking to operate across multiple countries.</a:t>
          </a:r>
          <a:endParaRPr lang="en-US" sz="1600" kern="1200"/>
        </a:p>
      </dsp:txBody>
      <dsp:txXfrm>
        <a:off x="0" y="4625654"/>
        <a:ext cx="5971142" cy="1022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CC767-9385-4BAD-83EA-033342639C46}">
      <dsp:nvSpPr>
        <dsp:cNvPr id="0" name=""/>
        <dsp:cNvSpPr/>
      </dsp:nvSpPr>
      <dsp:spPr>
        <a:xfrm>
          <a:off x="0" y="1791400"/>
          <a:ext cx="11304822" cy="410766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Benefits of Harmonization</a:t>
          </a:r>
          <a:endParaRPr lang="en-US" sz="2800" kern="1200" dirty="0"/>
        </a:p>
      </dsp:txBody>
      <dsp:txXfrm>
        <a:off x="0" y="1791400"/>
        <a:ext cx="11304822" cy="2218139"/>
      </dsp:txXfrm>
    </dsp:sp>
    <dsp:sp modelId="{AFAB1BA2-4A63-4204-9C9B-27C523ABE678}">
      <dsp:nvSpPr>
        <dsp:cNvPr id="0" name=""/>
        <dsp:cNvSpPr/>
      </dsp:nvSpPr>
      <dsp:spPr>
        <a:xfrm>
          <a:off x="84107" y="3194352"/>
          <a:ext cx="1392075" cy="26300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Increased Market Efficiency</a:t>
          </a:r>
          <a:endParaRPr lang="en-US" sz="1500" kern="1200" dirty="0"/>
        </a:p>
      </dsp:txBody>
      <dsp:txXfrm>
        <a:off x="84107" y="3194352"/>
        <a:ext cx="1392075" cy="2630020"/>
      </dsp:txXfrm>
    </dsp:sp>
    <dsp:sp modelId="{F74FF138-2513-4CB4-8E4E-2FA56E6D0B1B}">
      <dsp:nvSpPr>
        <dsp:cNvPr id="0" name=""/>
        <dsp:cNvSpPr/>
      </dsp:nvSpPr>
      <dsp:spPr>
        <a:xfrm>
          <a:off x="1476183" y="3194352"/>
          <a:ext cx="1392075" cy="26300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5714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/>
            </a:rPr>
            <a:t>Improved Collaboration</a:t>
          </a:r>
          <a:endParaRPr lang="en-US" sz="1500" kern="1200" dirty="0"/>
        </a:p>
      </dsp:txBody>
      <dsp:txXfrm>
        <a:off x="1476183" y="3194352"/>
        <a:ext cx="1392075" cy="2630020"/>
      </dsp:txXfrm>
    </dsp:sp>
    <dsp:sp modelId="{B7C202F5-AE5B-49B5-929B-91EF73E2E30F}">
      <dsp:nvSpPr>
        <dsp:cNvPr id="0" name=""/>
        <dsp:cNvSpPr/>
      </dsp:nvSpPr>
      <dsp:spPr>
        <a:xfrm>
          <a:off x="2868259" y="3194352"/>
          <a:ext cx="1392075" cy="26300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1429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/>
            </a:rPr>
            <a:t>Enhanced Compliance &amp; Legal Clarity</a:t>
          </a:r>
          <a:endParaRPr lang="en-US" sz="1500" kern="1200" dirty="0"/>
        </a:p>
      </dsp:txBody>
      <dsp:txXfrm>
        <a:off x="2868259" y="3194352"/>
        <a:ext cx="1392075" cy="2630020"/>
      </dsp:txXfrm>
    </dsp:sp>
    <dsp:sp modelId="{5B76BC52-65DC-4D9A-9ED0-04EFDAD671CA}">
      <dsp:nvSpPr>
        <dsp:cNvPr id="0" name=""/>
        <dsp:cNvSpPr/>
      </dsp:nvSpPr>
      <dsp:spPr>
        <a:xfrm>
          <a:off x="4260335" y="3194352"/>
          <a:ext cx="1392075" cy="26300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7143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Increased Investment and Economic Growth</a:t>
          </a:r>
          <a:endParaRPr lang="en-US" sz="1500" kern="1200" dirty="0"/>
        </a:p>
      </dsp:txBody>
      <dsp:txXfrm>
        <a:off x="4260335" y="3194352"/>
        <a:ext cx="1392075" cy="2630020"/>
      </dsp:txXfrm>
    </dsp:sp>
    <dsp:sp modelId="{3B42DCD8-1A56-4ED2-A92D-DEB06CB96B15}">
      <dsp:nvSpPr>
        <dsp:cNvPr id="0" name=""/>
        <dsp:cNvSpPr/>
      </dsp:nvSpPr>
      <dsp:spPr>
        <a:xfrm>
          <a:off x="5652410" y="3194352"/>
          <a:ext cx="1392075" cy="26300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2857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Increased Market Access</a:t>
          </a:r>
          <a:endParaRPr lang="en-US" sz="1500" kern="1200" dirty="0"/>
        </a:p>
      </dsp:txBody>
      <dsp:txXfrm>
        <a:off x="5652410" y="3194352"/>
        <a:ext cx="1392075" cy="2630020"/>
      </dsp:txXfrm>
    </dsp:sp>
    <dsp:sp modelId="{B32CB01B-A6A3-4F7C-8F19-3ECF11B06047}">
      <dsp:nvSpPr>
        <dsp:cNvPr id="0" name=""/>
        <dsp:cNvSpPr/>
      </dsp:nvSpPr>
      <dsp:spPr>
        <a:xfrm>
          <a:off x="7044486" y="3194352"/>
          <a:ext cx="1392075" cy="26300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8571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Cost Efficiency</a:t>
          </a:r>
          <a:endParaRPr lang="en-US" sz="1500" kern="1200" dirty="0"/>
        </a:p>
      </dsp:txBody>
      <dsp:txXfrm>
        <a:off x="7044486" y="3194352"/>
        <a:ext cx="1392075" cy="2630020"/>
      </dsp:txXfrm>
    </dsp:sp>
    <dsp:sp modelId="{1CBCAAA2-25AE-41B1-A435-A1FFFE3140C9}">
      <dsp:nvSpPr>
        <dsp:cNvPr id="0" name=""/>
        <dsp:cNvSpPr/>
      </dsp:nvSpPr>
      <dsp:spPr>
        <a:xfrm>
          <a:off x="8436562" y="3194352"/>
          <a:ext cx="1392075" cy="26300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4286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Enhanced Consumer Protection</a:t>
          </a:r>
          <a:endParaRPr lang="en-US" sz="1500" kern="1200" dirty="0"/>
        </a:p>
      </dsp:txBody>
      <dsp:txXfrm>
        <a:off x="8436562" y="3194352"/>
        <a:ext cx="1392075" cy="2630020"/>
      </dsp:txXfrm>
    </dsp:sp>
    <dsp:sp modelId="{7072FC59-8F6D-4BF4-BAD4-FAB45D1D71D4}">
      <dsp:nvSpPr>
        <dsp:cNvPr id="0" name=""/>
        <dsp:cNvSpPr/>
      </dsp:nvSpPr>
      <dsp:spPr>
        <a:xfrm>
          <a:off x="9828638" y="3194352"/>
          <a:ext cx="1392075" cy="26300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Innovation Opportunities</a:t>
          </a:r>
          <a:endParaRPr lang="en-US" sz="1500" kern="1200" dirty="0"/>
        </a:p>
      </dsp:txBody>
      <dsp:txXfrm>
        <a:off x="9828638" y="3194352"/>
        <a:ext cx="1392075" cy="2630020"/>
      </dsp:txXfrm>
    </dsp:sp>
    <dsp:sp modelId="{67FCC85C-D519-4C64-802F-9B31D8E8AC27}">
      <dsp:nvSpPr>
        <dsp:cNvPr id="0" name=""/>
        <dsp:cNvSpPr/>
      </dsp:nvSpPr>
      <dsp:spPr>
        <a:xfrm rot="10800000">
          <a:off x="0" y="25971"/>
          <a:ext cx="11304822" cy="1829505"/>
        </a:xfrm>
        <a:prstGeom prst="upArrowCallou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002060"/>
              </a:solidFill>
            </a:rPr>
            <a:t>The process of aligning regulations, standards, and practices across jurisdictions to create a more integrated and efficient market, supporting cross-border operations and market stability. Aims </a:t>
          </a:r>
          <a:r>
            <a:rPr lang="en-GB" sz="1800" b="0" i="0" kern="1200" dirty="0">
              <a:solidFill>
                <a:srgbClr val="002060"/>
              </a:solidFill>
            </a:rPr>
            <a:t>to create</a:t>
          </a:r>
          <a:r>
            <a:rPr lang="en-GB" sz="1800" kern="1200" dirty="0">
              <a:solidFill>
                <a:srgbClr val="002060"/>
              </a:solidFill>
            </a:rPr>
            <a:t> a </a:t>
          </a:r>
          <a:r>
            <a:rPr lang="en-GB" sz="1800" b="1" kern="1200" dirty="0">
              <a:solidFill>
                <a:srgbClr val="002060"/>
              </a:solidFill>
            </a:rPr>
            <a:t>level playing field</a:t>
          </a:r>
          <a:r>
            <a:rPr lang="en-GB" sz="1800" kern="1200" dirty="0">
              <a:solidFill>
                <a:srgbClr val="002060"/>
              </a:solidFill>
            </a:rPr>
            <a:t> for businesses operating in different countries by reducing complexities and barriers </a:t>
          </a:r>
          <a:r>
            <a:rPr lang="en-US" sz="1800" b="0" i="0" kern="1200" dirty="0">
              <a:solidFill>
                <a:srgbClr val="002060"/>
              </a:solidFill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0" y="25971"/>
        <a:ext cx="11304822" cy="1188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B7900-1072-4433-AC40-C741014A583B}">
      <dsp:nvSpPr>
        <dsp:cNvPr id="0" name=""/>
        <dsp:cNvSpPr/>
      </dsp:nvSpPr>
      <dsp:spPr>
        <a:xfrm>
          <a:off x="0" y="0"/>
          <a:ext cx="11763567" cy="54503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 dirty="0"/>
            <a:t>What Harmonization Would Entail for the Insurance Industry </a:t>
          </a:r>
          <a:endParaRPr lang="en-US" sz="5400" kern="1200" dirty="0"/>
        </a:p>
      </dsp:txBody>
      <dsp:txXfrm>
        <a:off x="0" y="0"/>
        <a:ext cx="11763567" cy="2943208"/>
      </dsp:txXfrm>
    </dsp:sp>
    <dsp:sp modelId="{AEB1A302-4394-4D3D-BF76-5A9DD121AF32}">
      <dsp:nvSpPr>
        <dsp:cNvPr id="0" name=""/>
        <dsp:cNvSpPr/>
      </dsp:nvSpPr>
      <dsp:spPr>
        <a:xfrm>
          <a:off x="0" y="2341084"/>
          <a:ext cx="3791347" cy="3571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Cooperation and Information Sharing</a:t>
          </a:r>
          <a:r>
            <a:rPr lang="en-GB" sz="1400" kern="1200" dirty="0"/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International cooperation: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Collaboration between governments and regional organizations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Transparency and information exchange: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Sharing of information on regulations, standards, and best practices to help businesses navigate different markets and avoid costly mistakes.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0" y="2341084"/>
        <a:ext cx="3791347" cy="3571199"/>
      </dsp:txXfrm>
    </dsp:sp>
    <dsp:sp modelId="{803662BA-4647-40E2-8CD4-FA65AA198911}">
      <dsp:nvSpPr>
        <dsp:cNvPr id="0" name=""/>
        <dsp:cNvSpPr/>
      </dsp:nvSpPr>
      <dsp:spPr>
        <a:xfrm>
          <a:off x="3800377" y="2645314"/>
          <a:ext cx="3980542" cy="29037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Legal Alignment: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Uniform Insurance laws and regulations: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Harmonization of laws and regulations and dispute resolution mechanisms to create a predictable and secure legal environment for cross-border trade.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Mutual recognition of licenses: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Recognition of trading licenses and permits from other countries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800377" y="2645314"/>
        <a:ext cx="3980542" cy="2903713"/>
      </dsp:txXfrm>
    </dsp:sp>
    <dsp:sp modelId="{94316DB5-B1BB-4988-8016-CB8B279ECA91}">
      <dsp:nvSpPr>
        <dsp:cNvPr id="0" name=""/>
        <dsp:cNvSpPr/>
      </dsp:nvSpPr>
      <dsp:spPr>
        <a:xfrm>
          <a:off x="7777457" y="2265865"/>
          <a:ext cx="3980542" cy="3645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Standardization: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Unified documentation: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Reduction and simplification of paperwork.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Common procedures: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Streamlining of standards and processes to make it easier for businesses to operate in different markets.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Technical compatibility: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Alignment of technical standards to ensure a common understanding of insurance products &amp; streamlined claims and dispute resolution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7777457" y="2265865"/>
        <a:ext cx="3980542" cy="3645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0D996-B96B-40C6-B13E-EC43D243BABA}">
      <dsp:nvSpPr>
        <dsp:cNvPr id="0" name=""/>
        <dsp:cNvSpPr/>
      </dsp:nvSpPr>
      <dsp:spPr>
        <a:xfrm>
          <a:off x="0" y="132387"/>
          <a:ext cx="4383769" cy="4383769"/>
        </a:xfrm>
        <a:prstGeom prst="ellipse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2793B6-2B01-40D0-87AB-150AB879C723}">
      <dsp:nvSpPr>
        <dsp:cNvPr id="0" name=""/>
        <dsp:cNvSpPr/>
      </dsp:nvSpPr>
      <dsp:spPr>
        <a:xfrm>
          <a:off x="4383769" y="22793"/>
          <a:ext cx="6575653" cy="4383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What Are The Key Challenges To Full-fledged Harmonization In The African Insurance Market? </a:t>
          </a:r>
        </a:p>
      </dsp:txBody>
      <dsp:txXfrm>
        <a:off x="4383769" y="22793"/>
        <a:ext cx="6575653" cy="43837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B9536-2EF4-4CFD-8501-8FF6BFA3CD38}">
      <dsp:nvSpPr>
        <dsp:cNvPr id="0" name=""/>
        <dsp:cNvSpPr/>
      </dsp:nvSpPr>
      <dsp:spPr>
        <a:xfrm>
          <a:off x="0" y="499"/>
          <a:ext cx="10820978" cy="68793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CC0BA-AEFB-4A35-980A-43AEFB6B3AD2}">
      <dsp:nvSpPr>
        <dsp:cNvPr id="0" name=""/>
        <dsp:cNvSpPr/>
      </dsp:nvSpPr>
      <dsp:spPr>
        <a:xfrm>
          <a:off x="197070" y="126054"/>
          <a:ext cx="400422" cy="4368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254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1523F3-FBBC-4A22-A3C7-904DDDCCC810}">
      <dsp:nvSpPr>
        <dsp:cNvPr id="0" name=""/>
        <dsp:cNvSpPr/>
      </dsp:nvSpPr>
      <dsp:spPr>
        <a:xfrm>
          <a:off x="794563" y="499"/>
          <a:ext cx="10026415" cy="68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06" tIns="72806" rIns="72806" bIns="7280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/>
            <a:t>Regulatory</a:t>
          </a:r>
          <a:r>
            <a:rPr lang="fr-FR" sz="2400" b="1" kern="1200" dirty="0"/>
            <a:t> Fragmentation</a:t>
          </a:r>
          <a:endParaRPr lang="en-US" sz="2400" kern="1200" dirty="0"/>
        </a:p>
      </dsp:txBody>
      <dsp:txXfrm>
        <a:off x="794563" y="499"/>
        <a:ext cx="10026415" cy="687934"/>
      </dsp:txXfrm>
    </dsp:sp>
    <dsp:sp modelId="{C91B83F9-E5B1-47EE-A8D6-1D23351C32E7}">
      <dsp:nvSpPr>
        <dsp:cNvPr id="0" name=""/>
        <dsp:cNvSpPr/>
      </dsp:nvSpPr>
      <dsp:spPr>
        <a:xfrm>
          <a:off x="0" y="860417"/>
          <a:ext cx="10820978" cy="68793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996E2-5ABC-4EF9-B802-57DDC1BAEADD}">
      <dsp:nvSpPr>
        <dsp:cNvPr id="0" name=""/>
        <dsp:cNvSpPr/>
      </dsp:nvSpPr>
      <dsp:spPr>
        <a:xfrm>
          <a:off x="208100" y="1015202"/>
          <a:ext cx="378363" cy="3783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75A3CA-35A0-4CD7-90F0-264844CB8609}">
      <dsp:nvSpPr>
        <dsp:cNvPr id="0" name=""/>
        <dsp:cNvSpPr/>
      </dsp:nvSpPr>
      <dsp:spPr>
        <a:xfrm>
          <a:off x="794563" y="860417"/>
          <a:ext cx="10026415" cy="68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06" tIns="72806" rIns="72806" bIns="7280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Market Protectionism</a:t>
          </a:r>
          <a:endParaRPr lang="en-US" sz="2400" kern="1200" dirty="0"/>
        </a:p>
      </dsp:txBody>
      <dsp:txXfrm>
        <a:off x="794563" y="860417"/>
        <a:ext cx="10026415" cy="687934"/>
      </dsp:txXfrm>
    </dsp:sp>
    <dsp:sp modelId="{AA44F2A2-828F-4DCB-933F-ACD2E91D1F7B}">
      <dsp:nvSpPr>
        <dsp:cNvPr id="0" name=""/>
        <dsp:cNvSpPr/>
      </dsp:nvSpPr>
      <dsp:spPr>
        <a:xfrm>
          <a:off x="0" y="1720334"/>
          <a:ext cx="10820978" cy="68793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C4E4F-4DE9-4CA0-AC33-5D5F02AE9304}">
      <dsp:nvSpPr>
        <dsp:cNvPr id="0" name=""/>
        <dsp:cNvSpPr/>
      </dsp:nvSpPr>
      <dsp:spPr>
        <a:xfrm>
          <a:off x="208100" y="1875120"/>
          <a:ext cx="378363" cy="3783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225856-F83E-43C8-B623-533C5A58F64D}">
      <dsp:nvSpPr>
        <dsp:cNvPr id="0" name=""/>
        <dsp:cNvSpPr/>
      </dsp:nvSpPr>
      <dsp:spPr>
        <a:xfrm>
          <a:off x="794563" y="1720334"/>
          <a:ext cx="10026415" cy="68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06" tIns="72806" rIns="72806" bIns="7280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baseline="0"/>
            <a:t>Infrastructure Limitations</a:t>
          </a:r>
          <a:endParaRPr lang="en-US" sz="2400" kern="1200"/>
        </a:p>
      </dsp:txBody>
      <dsp:txXfrm>
        <a:off x="794563" y="1720334"/>
        <a:ext cx="10026415" cy="687934"/>
      </dsp:txXfrm>
    </dsp:sp>
    <dsp:sp modelId="{5F93FB50-2D0B-4E61-BFBE-07AF07D7C5FE}">
      <dsp:nvSpPr>
        <dsp:cNvPr id="0" name=""/>
        <dsp:cNvSpPr/>
      </dsp:nvSpPr>
      <dsp:spPr>
        <a:xfrm>
          <a:off x="0" y="2580252"/>
          <a:ext cx="10820978" cy="68793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C9D5D-5B65-48B1-B664-E4BA3A7EF0B8}">
      <dsp:nvSpPr>
        <dsp:cNvPr id="0" name=""/>
        <dsp:cNvSpPr/>
      </dsp:nvSpPr>
      <dsp:spPr>
        <a:xfrm>
          <a:off x="208100" y="2735037"/>
          <a:ext cx="378363" cy="3783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38BDB-BA9C-4F30-9102-A6FDE87331E9}">
      <dsp:nvSpPr>
        <dsp:cNvPr id="0" name=""/>
        <dsp:cNvSpPr/>
      </dsp:nvSpPr>
      <dsp:spPr>
        <a:xfrm>
          <a:off x="794563" y="2580252"/>
          <a:ext cx="10026415" cy="68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06" tIns="72806" rIns="72806" bIns="7280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baseline="0" dirty="0"/>
            <a:t>Economic </a:t>
          </a:r>
          <a:r>
            <a:rPr lang="fr-FR" sz="2400" b="1" i="0" kern="1200" baseline="0" dirty="0" err="1"/>
            <a:t>Constraints</a:t>
          </a:r>
          <a:endParaRPr lang="en-US" sz="2400" kern="1200" dirty="0"/>
        </a:p>
      </dsp:txBody>
      <dsp:txXfrm>
        <a:off x="794563" y="2580252"/>
        <a:ext cx="10026415" cy="687934"/>
      </dsp:txXfrm>
    </dsp:sp>
    <dsp:sp modelId="{DD2647CA-31DE-4EF4-92B5-D23A91835BEB}">
      <dsp:nvSpPr>
        <dsp:cNvPr id="0" name=""/>
        <dsp:cNvSpPr/>
      </dsp:nvSpPr>
      <dsp:spPr>
        <a:xfrm>
          <a:off x="0" y="3440170"/>
          <a:ext cx="10820978" cy="68793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AC342-3A70-4B74-8886-F27722C7B7BB}">
      <dsp:nvSpPr>
        <dsp:cNvPr id="0" name=""/>
        <dsp:cNvSpPr/>
      </dsp:nvSpPr>
      <dsp:spPr>
        <a:xfrm>
          <a:off x="208100" y="3594955"/>
          <a:ext cx="378363" cy="37836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51B4E6-3507-428D-B968-06AC468E8487}">
      <dsp:nvSpPr>
        <dsp:cNvPr id="0" name=""/>
        <dsp:cNvSpPr/>
      </dsp:nvSpPr>
      <dsp:spPr>
        <a:xfrm>
          <a:off x="794563" y="3440170"/>
          <a:ext cx="10026415" cy="68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06" tIns="72806" rIns="72806" bIns="7280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/>
            <a:t>Political Instability and Governance Challenges</a:t>
          </a:r>
          <a:endParaRPr lang="en-US" sz="2400" kern="1200"/>
        </a:p>
      </dsp:txBody>
      <dsp:txXfrm>
        <a:off x="794563" y="3440170"/>
        <a:ext cx="10026415" cy="687934"/>
      </dsp:txXfrm>
    </dsp:sp>
    <dsp:sp modelId="{28D8ED26-33A6-485C-B786-F87CC6809E82}">
      <dsp:nvSpPr>
        <dsp:cNvPr id="0" name=""/>
        <dsp:cNvSpPr/>
      </dsp:nvSpPr>
      <dsp:spPr>
        <a:xfrm>
          <a:off x="0" y="4300087"/>
          <a:ext cx="10820978" cy="68793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0BA99-4940-48F8-BC7C-EA209463C4B5}">
      <dsp:nvSpPr>
        <dsp:cNvPr id="0" name=""/>
        <dsp:cNvSpPr/>
      </dsp:nvSpPr>
      <dsp:spPr>
        <a:xfrm>
          <a:off x="208100" y="4454872"/>
          <a:ext cx="378363" cy="37836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2FC263-585F-4C71-8AA7-9577259416B1}">
      <dsp:nvSpPr>
        <dsp:cNvPr id="0" name=""/>
        <dsp:cNvSpPr/>
      </dsp:nvSpPr>
      <dsp:spPr>
        <a:xfrm>
          <a:off x="794563" y="4300087"/>
          <a:ext cx="10026415" cy="68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06" tIns="72806" rIns="72806" bIns="7280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/>
            <a:t>Cultural Differences and Linguistic Diversity</a:t>
          </a:r>
          <a:endParaRPr lang="en-US" sz="2400" kern="1200"/>
        </a:p>
      </dsp:txBody>
      <dsp:txXfrm>
        <a:off x="794563" y="4300087"/>
        <a:ext cx="10026415" cy="687934"/>
      </dsp:txXfrm>
    </dsp:sp>
    <dsp:sp modelId="{321058C7-409D-45D2-A7C3-826933EDE229}">
      <dsp:nvSpPr>
        <dsp:cNvPr id="0" name=""/>
        <dsp:cNvSpPr/>
      </dsp:nvSpPr>
      <dsp:spPr>
        <a:xfrm>
          <a:off x="0" y="5160005"/>
          <a:ext cx="10820978" cy="68793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EC617-49CF-4A08-AB38-C9C559531D7D}">
      <dsp:nvSpPr>
        <dsp:cNvPr id="0" name=""/>
        <dsp:cNvSpPr/>
      </dsp:nvSpPr>
      <dsp:spPr>
        <a:xfrm>
          <a:off x="208100" y="5314790"/>
          <a:ext cx="378363" cy="37836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170C62-9E10-4229-9385-AAA280EF553A}">
      <dsp:nvSpPr>
        <dsp:cNvPr id="0" name=""/>
        <dsp:cNvSpPr/>
      </dsp:nvSpPr>
      <dsp:spPr>
        <a:xfrm>
          <a:off x="794563" y="5160005"/>
          <a:ext cx="10026415" cy="68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06" tIns="72806" rIns="72806" bIns="7280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Lack of Trust and Awareness</a:t>
          </a:r>
          <a:endParaRPr lang="en-US" sz="2400" kern="1200" dirty="0"/>
        </a:p>
      </dsp:txBody>
      <dsp:txXfrm>
        <a:off x="794563" y="5160005"/>
        <a:ext cx="10026415" cy="6879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65133-35BE-4AF7-8D2B-72E069D45610}">
      <dsp:nvSpPr>
        <dsp:cNvPr id="0" name=""/>
        <dsp:cNvSpPr/>
      </dsp:nvSpPr>
      <dsp:spPr>
        <a:xfrm>
          <a:off x="1228383" y="934435"/>
          <a:ext cx="3298039" cy="32980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1D3DC7-BEE2-4D41-9238-E05DC37725DF}">
      <dsp:nvSpPr>
        <dsp:cNvPr id="0" name=""/>
        <dsp:cNvSpPr/>
      </dsp:nvSpPr>
      <dsp:spPr>
        <a:xfrm>
          <a:off x="407618" y="253386"/>
          <a:ext cx="4939239" cy="46601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In Africa, numerous organizations and initiatives are dedicated to promoting harmonization in the insurance sector, though they lack the centralization and authority of EIOPA in Europe. These regional bodies play a crucial role in regulating, supervising, and encouraging the convergence of practices across the continent. However, achieving full harmonization in Africa is still a work in progress, with significant challenges to address.</a:t>
          </a:r>
        </a:p>
      </dsp:txBody>
      <dsp:txXfrm>
        <a:off x="1113602" y="919120"/>
        <a:ext cx="3528330" cy="33286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A8FBD-7711-4C49-9B5F-F81836EE8448}">
      <dsp:nvSpPr>
        <dsp:cNvPr id="0" name=""/>
        <dsp:cNvSpPr/>
      </dsp:nvSpPr>
      <dsp:spPr>
        <a:xfrm rot="5400000">
          <a:off x="-425758" y="642763"/>
          <a:ext cx="2838388" cy="1986872"/>
        </a:xfrm>
        <a:prstGeom prst="flowChartExtra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1. Development of the African Insurance Code</a:t>
          </a:r>
          <a:endParaRPr lang="en-US" sz="1300" kern="1200"/>
        </a:p>
      </dsp:txBody>
      <dsp:txXfrm rot="-5400000">
        <a:off x="0" y="926602"/>
        <a:ext cx="993436" cy="1419194"/>
      </dsp:txXfrm>
    </dsp:sp>
    <dsp:sp modelId="{0A40407A-D4A6-4494-9325-3A40112C1187}">
      <dsp:nvSpPr>
        <dsp:cNvPr id="0" name=""/>
        <dsp:cNvSpPr/>
      </dsp:nvSpPr>
      <dsp:spPr>
        <a:xfrm rot="5400000">
          <a:off x="5565036" y="-3290248"/>
          <a:ext cx="2578745" cy="97350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50" kern="1200" dirty="0"/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50" b="1" kern="1200" dirty="0"/>
            <a:t>Process:</a:t>
          </a:r>
          <a:r>
            <a:rPr lang="en-US" sz="1750" kern="1200" dirty="0"/>
            <a:t> The AIO convened a committee of experts from across Africa to develop a comprehensive set of insurance principles and standards., The OAA does not regulate directly, but it encourages the convergence of regulations through its conferences, workshops, and training programs. It is also a forum where regulators and industry professionals share ideas for better harmonization.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50" b="1" kern="1200" dirty="0"/>
            <a:t>Results:</a:t>
          </a:r>
          <a:r>
            <a:rPr lang="en-US" sz="1750" kern="1200" dirty="0"/>
            <a:t> </a:t>
          </a:r>
          <a:r>
            <a:rPr lang="en-US" sz="1750" b="1" kern="1200" dirty="0"/>
            <a:t>The African Insurance Code provides a framework for harmonizing insurance regulations and practices across the continent, promoting consistency and transparency. It covers various aspects of insurance, including solvency requirements, product development, consumer protection, and corporate governance.</a:t>
          </a:r>
        </a:p>
      </dsp:txBody>
      <dsp:txXfrm rot="-5400000">
        <a:off x="1986872" y="413800"/>
        <a:ext cx="9609190" cy="2326977"/>
      </dsp:txXfrm>
    </dsp:sp>
    <dsp:sp modelId="{3B35E317-494E-4B9C-9B12-120D0D0524F5}">
      <dsp:nvSpPr>
        <dsp:cNvPr id="0" name=""/>
        <dsp:cNvSpPr/>
      </dsp:nvSpPr>
      <dsp:spPr>
        <a:xfrm rot="5400000">
          <a:off x="-425758" y="3372776"/>
          <a:ext cx="2838388" cy="1986872"/>
        </a:xfrm>
        <a:prstGeom prst="flowChartExtra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2. Establishment of the African Reinsurance Corporation (ARC)</a:t>
          </a:r>
          <a:endParaRPr lang="en-US" sz="1300" kern="1200"/>
        </a:p>
      </dsp:txBody>
      <dsp:txXfrm rot="-5400000">
        <a:off x="0" y="3656615"/>
        <a:ext cx="993436" cy="1419194"/>
      </dsp:txXfrm>
    </dsp:sp>
    <dsp:sp modelId="{70E988E7-4A09-473D-B1C4-5C8DCBF85E41}">
      <dsp:nvSpPr>
        <dsp:cNvPr id="0" name=""/>
        <dsp:cNvSpPr/>
      </dsp:nvSpPr>
      <dsp:spPr>
        <a:xfrm rot="5400000">
          <a:off x="5931933" y="-458209"/>
          <a:ext cx="1844952" cy="97350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50" kern="1200" dirty="0"/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50" b="1" kern="1200" dirty="0"/>
            <a:t>Process:</a:t>
          </a:r>
          <a:r>
            <a:rPr lang="en-US" sz="1750" kern="1200" dirty="0"/>
            <a:t> The AIO initiated the creation of the ARC to provide reinsurance capacity to African insurance companies, reducing their reliance on foreign reinsurers.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50" b="1" kern="1200"/>
            <a:t>Results:</a:t>
          </a:r>
          <a:r>
            <a:rPr lang="en-US" sz="1750" kern="1200"/>
            <a:t> </a:t>
          </a:r>
          <a:r>
            <a:rPr lang="en-US" sz="1750" b="1" kern="1200"/>
            <a:t>The ARC has played a crucial role in supporting the development of the African insurance market by providing affordable reinsurance coverage for catastrophic risks, such as natural disasters and pandemics.</a:t>
          </a:r>
        </a:p>
      </dsp:txBody>
      <dsp:txXfrm rot="-5400000">
        <a:off x="1986873" y="3576914"/>
        <a:ext cx="9645011" cy="16648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CD309-A9C5-40C8-9577-750190A92339}">
      <dsp:nvSpPr>
        <dsp:cNvPr id="0" name=""/>
        <dsp:cNvSpPr/>
      </dsp:nvSpPr>
      <dsp:spPr>
        <a:xfrm rot="5400000">
          <a:off x="-416652" y="418492"/>
          <a:ext cx="2777682" cy="1944377"/>
        </a:xfrm>
        <a:prstGeom prst="flowChartExtra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1. Southern African Development Community (SADC)</a:t>
          </a:r>
          <a:endParaRPr lang="en-US" sz="1300" kern="1200"/>
        </a:p>
      </dsp:txBody>
      <dsp:txXfrm rot="-5400000">
        <a:off x="0" y="696261"/>
        <a:ext cx="972188" cy="1388841"/>
      </dsp:txXfrm>
    </dsp:sp>
    <dsp:sp modelId="{B8FEA076-9912-4C38-A907-ABFB59C093B3}">
      <dsp:nvSpPr>
        <dsp:cNvPr id="0" name=""/>
        <dsp:cNvSpPr/>
      </dsp:nvSpPr>
      <dsp:spPr>
        <a:xfrm rot="5400000">
          <a:off x="5660502" y="-3317671"/>
          <a:ext cx="1805493" cy="9237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Harmonization of Insurance Regulations:</a:t>
          </a:r>
          <a:r>
            <a:rPr lang="en-US" sz="1800" kern="1200"/>
            <a:t> SADC has been working to harmonize insurance regulations among its member states, focusing on areas such as solvency requirements, product standards, and market conduct.</a:t>
          </a:r>
        </a:p>
      </dsp:txBody>
      <dsp:txXfrm rot="-5400000">
        <a:off x="1944378" y="486590"/>
        <a:ext cx="9149605" cy="1629219"/>
      </dsp:txXfrm>
    </dsp:sp>
    <dsp:sp modelId="{669F1F29-FB30-46CD-8507-434A5F44C157}">
      <dsp:nvSpPr>
        <dsp:cNvPr id="0" name=""/>
        <dsp:cNvSpPr/>
      </dsp:nvSpPr>
      <dsp:spPr>
        <a:xfrm rot="5400000">
          <a:off x="-416652" y="2914210"/>
          <a:ext cx="2777682" cy="1944377"/>
        </a:xfrm>
        <a:prstGeom prst="flowChartExtra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2. Economic Community of West African States (ECOWAS)</a:t>
          </a:r>
          <a:endParaRPr lang="en-US" sz="1300" kern="1200"/>
        </a:p>
      </dsp:txBody>
      <dsp:txXfrm rot="-5400000">
        <a:off x="0" y="3191979"/>
        <a:ext cx="972188" cy="1388841"/>
      </dsp:txXfrm>
    </dsp:sp>
    <dsp:sp modelId="{F8FD09EF-46CB-450E-9430-CF623E30F529}">
      <dsp:nvSpPr>
        <dsp:cNvPr id="0" name=""/>
        <dsp:cNvSpPr/>
      </dsp:nvSpPr>
      <dsp:spPr>
        <a:xfrm rot="5400000">
          <a:off x="5660502" y="-722795"/>
          <a:ext cx="1805493" cy="9237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Establishment of the West African Monetary Agency (WAMA):</a:t>
          </a:r>
          <a:r>
            <a:rPr lang="en-US" sz="1800" kern="1200"/>
            <a:t> ECOWAS has established the WAMA to promote financial integration and stability in the West African region. </a:t>
          </a:r>
          <a:r>
            <a:rPr lang="fr-FR" sz="1800" kern="1200"/>
            <a:t>This </a:t>
          </a:r>
          <a:r>
            <a:rPr lang="fr-FR" sz="1800" kern="1200" err="1"/>
            <a:t>includes</a:t>
          </a:r>
          <a:r>
            <a:rPr lang="fr-FR" sz="1800" kern="1200"/>
            <a:t> efforts to </a:t>
          </a:r>
          <a:r>
            <a:rPr lang="fr-FR" sz="1800" kern="1200" err="1"/>
            <a:t>harmonize</a:t>
          </a:r>
          <a:r>
            <a:rPr lang="fr-FR" sz="1800" kern="1200"/>
            <a:t> </a:t>
          </a:r>
          <a:r>
            <a:rPr lang="fr-FR" sz="1800" kern="1200" err="1"/>
            <a:t>insurance</a:t>
          </a:r>
          <a:r>
            <a:rPr lang="fr-FR" sz="1800" kern="1200"/>
            <a:t> </a:t>
          </a:r>
          <a:r>
            <a:rPr lang="fr-FR" sz="1800" kern="1200" err="1"/>
            <a:t>regulations</a:t>
          </a:r>
          <a:r>
            <a:rPr lang="fr-FR" sz="1800" kern="1200"/>
            <a:t> and standards.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Example:</a:t>
          </a:r>
          <a:r>
            <a:rPr lang="en-US" sz="1800" kern="1200"/>
            <a:t> WAMA has developed a common insurance supervisory framework for its member states.</a:t>
          </a:r>
        </a:p>
      </dsp:txBody>
      <dsp:txXfrm rot="-5400000">
        <a:off x="1944378" y="3081466"/>
        <a:ext cx="9149605" cy="1629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CI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883E4D6-98A7-4DAA-9199-7E5DC02930ED}" type="datetimeFigureOut">
              <a:rPr lang="fr-CI" smtClean="0"/>
              <a:t>12/10/2024</a:t>
            </a:fld>
            <a:endParaRPr lang="fr-CI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CI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CI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A322A9F-6C9A-4EB5-B900-E5A71E5E6A94}" type="slidenum">
              <a:rPr lang="fr-CI" smtClean="0"/>
              <a:t>‹#›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90267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Increased Market Efficiency: </a:t>
            </a:r>
            <a:r>
              <a:rPr lang="en-US" dirty="0"/>
              <a:t>Harmonization can reduce transaction costs, improve market liquidity, and foster competition.</a:t>
            </a:r>
          </a:p>
          <a:p>
            <a:pPr lvl="0"/>
            <a:r>
              <a:rPr lang="en-US" b="1" dirty="0"/>
              <a:t>Enhanced Consumer Protection</a:t>
            </a:r>
            <a:r>
              <a:rPr lang="en-US" dirty="0"/>
              <a:t>: Harmonized regulations can provide consumers with greater transparency, choice, and protection.</a:t>
            </a:r>
          </a:p>
          <a:p>
            <a:pPr lvl="0"/>
            <a:r>
              <a:rPr lang="en-US" b="1" dirty="0"/>
              <a:t>Improved Financial Stability: </a:t>
            </a:r>
            <a:r>
              <a:rPr lang="en-US" dirty="0"/>
              <a:t>Harmonization can strengthen the financial resilience of insurance markets and reduce systemic risks.</a:t>
            </a:r>
          </a:p>
          <a:p>
            <a:pPr lvl="0"/>
            <a:r>
              <a:rPr lang="en-US" b="1" dirty="0"/>
              <a:t>Increased Investment and Economic Growth</a:t>
            </a:r>
            <a:r>
              <a:rPr lang="en-US" dirty="0"/>
              <a:t>: A harmonized insurance market can attract more foreign investment, stimulate economic activity, and create jobs.</a:t>
            </a:r>
          </a:p>
          <a:p>
            <a:pPr lvl="0"/>
            <a:r>
              <a:rPr lang="en-US" b="1" dirty="0"/>
              <a:t>Increased Market Access: </a:t>
            </a:r>
            <a:r>
              <a:rPr lang="en-US" dirty="0"/>
              <a:t>Harmonized regulations can facilitate easier entry into new markets, allowing insurers to expand their operations across borders without facing complex regulatory barriers.</a:t>
            </a:r>
          </a:p>
          <a:p>
            <a:pPr lvl="0"/>
            <a:r>
              <a:rPr lang="en-US" b="1" dirty="0"/>
              <a:t>Cost Efficiency: </a:t>
            </a:r>
            <a:r>
              <a:rPr lang="en-US" dirty="0"/>
              <a:t>A unified regulatory framework can reduce compliance costs and streamline operations, enabling insurers to focus on core business activities rather than navigating multiple regulatory landscapes.</a:t>
            </a:r>
          </a:p>
          <a:p>
            <a:pPr lvl="0"/>
            <a:r>
              <a:rPr lang="en-US" b="1" dirty="0"/>
              <a:t>Enhanced Consumer Protection: </a:t>
            </a:r>
            <a:r>
              <a:rPr lang="en-US" dirty="0"/>
              <a:t>Harmonization can lead to improved standards for consumer protection across the continent, fostering greater trust in insurance products and services.</a:t>
            </a:r>
          </a:p>
          <a:p>
            <a:pPr lvl="0"/>
            <a:r>
              <a:rPr lang="en-US" b="1" dirty="0"/>
              <a:t>Innovation Opportunities: </a:t>
            </a:r>
            <a:r>
              <a:rPr lang="en-US" dirty="0"/>
              <a:t>A more integrated market can stimulate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22A9F-6C9A-4EB5-B900-E5A71E5E6A94}" type="slidenum">
              <a:rPr lang="fr-CI" smtClean="0"/>
              <a:t>5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23472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3E695-9D24-41DB-B69C-9A1F6129BC6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18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22A9F-6C9A-4EB5-B900-E5A71E5E6A94}" type="slidenum">
              <a:rPr lang="fr-CI" smtClean="0"/>
              <a:t>11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57885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338">
              <a:defRPr/>
            </a:pPr>
            <a:r>
              <a:rPr lang="en-US" sz="1100" b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110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>
                <a:latin typeface="Times New Roman" panose="02020603050405020304" pitchFamily="18" charset="0"/>
                <a:cs typeface="Times New Roman" panose="02020603050405020304" pitchFamily="18" charset="0"/>
              </a:rPr>
              <a:t>SADC has developed a common insurance supervisory framework, which provides guidelines for insurance regulators in the region.</a:t>
            </a:r>
            <a:endParaRPr lang="fr-FR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22A9F-6C9A-4EB5-B900-E5A71E5E6A94}" type="slidenum">
              <a:rPr lang="fr-CI" smtClean="0"/>
              <a:t>15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70303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emf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.emf"/><Relationship Id="rId2" Type="http://schemas.openxmlformats.org/officeDocument/2006/relationships/tags" Target="../tags/tag17.xml"/><Relationship Id="rId1" Type="http://schemas.openxmlformats.org/officeDocument/2006/relationships/themeOverride" Target="../theme/themeOverride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912285" y="1628776"/>
            <a:ext cx="9696217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912285" y="2996952"/>
            <a:ext cx="9696217" cy="2880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3887986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>
              <a:solidFill>
                <a:srgbClr val="283E36"/>
              </a:solidFill>
              <a:latin typeface="SwissReSan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1233" y="301052"/>
            <a:ext cx="1839187" cy="3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8680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6596063"/>
            <a:ext cx="156485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(Rated B+ by AM Best)</a:t>
            </a:r>
            <a:endParaRPr lang="en-GB" sz="105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6634" y="4652964"/>
            <a:ext cx="461856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" y="6596063"/>
            <a:ext cx="156485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(Rated B+ by AM Best)</a:t>
            </a:r>
            <a:endParaRPr lang="en-GB" sz="105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761567" y="5943601"/>
            <a:ext cx="11368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i="1"/>
              <a:t>…sustainable trust</a:t>
            </a:r>
            <a:endParaRPr lang="en-GB" sz="1000" i="1"/>
          </a:p>
        </p:txBody>
      </p:sp>
      <p:pic>
        <p:nvPicPr>
          <p:cNvPr id="8" name="Picture 2" descr="http://managementhelp.org/blogs/training-and-development/files/african-business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533400"/>
            <a:ext cx="365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thekrysaragroup.net/african-american-business-women1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501" y="1371600"/>
            <a:ext cx="4787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farm4.static.flickr.com/3374/3524455386_d598ac9f72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533400"/>
            <a:ext cx="355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4400" y="5181600"/>
            <a:ext cx="85344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14400" y="5867400"/>
            <a:ext cx="853440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503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7BE289-CC37-4B35-844F-88349775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C08-C446-4C02-980F-1F2230F236DB}" type="datetimeFigureOut">
              <a:rPr lang="fr-CI" smtClean="0"/>
              <a:t>12/10/2024</a:t>
            </a:fld>
            <a:endParaRPr lang="fr-CI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134D70-1BB2-4329-A8F8-5579654B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41FDFC-E35D-4C76-9623-6746FD49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959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BF252-7FB6-457E-BA61-CC7CD2CD1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A2334-5601-4319-A597-D4C4DED0B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68EA53-A603-4F4A-AA7D-DD3F3EF5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C08-C446-4C02-980F-1F2230F236DB}" type="datetimeFigureOut">
              <a:rPr lang="fr-CI" smtClean="0"/>
              <a:t>12/10/2024</a:t>
            </a:fld>
            <a:endParaRPr lang="fr-CI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AFDDA3-EE02-4FE8-935E-0CB0FB18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BDF218-05BC-4448-A5B7-BFB51B48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06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6596063"/>
            <a:ext cx="156485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(Rated B+ by AM Best)</a:t>
            </a:r>
            <a:endParaRPr lang="en-GB" sz="105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6634" y="4652964"/>
            <a:ext cx="461856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" y="6596063"/>
            <a:ext cx="156485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(Rated B+ by AM Best)</a:t>
            </a:r>
            <a:endParaRPr lang="en-GB" sz="105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761567" y="5943601"/>
            <a:ext cx="11368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i="1"/>
              <a:t>…sustainable trust</a:t>
            </a:r>
            <a:endParaRPr lang="en-GB" sz="1000" i="1"/>
          </a:p>
        </p:txBody>
      </p:sp>
      <p:pic>
        <p:nvPicPr>
          <p:cNvPr id="8" name="Picture 2" descr="http://managementhelp.org/blogs/training-and-development/files/african-business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533400"/>
            <a:ext cx="365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thekrysaragroup.net/african-american-business-women1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501" y="1371600"/>
            <a:ext cx="4787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farm4.static.flickr.com/3374/3524455386_d598ac9f72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533400"/>
            <a:ext cx="355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4400" y="5181600"/>
            <a:ext cx="85344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14400" y="5867400"/>
            <a:ext cx="853440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8776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6596063"/>
            <a:ext cx="156485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(Rated B+ by AM Best)</a:t>
            </a:r>
            <a:endParaRPr lang="en-GB" sz="105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6634" y="4652964"/>
            <a:ext cx="461856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1" y="6596063"/>
            <a:ext cx="156485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(Rated B+ by AM Best)</a:t>
            </a:r>
            <a:endParaRPr lang="en-GB" sz="105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761567" y="5943601"/>
            <a:ext cx="11368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i="1"/>
              <a:t>…sustainable trust</a:t>
            </a:r>
            <a:endParaRPr lang="en-GB" sz="1000" i="1"/>
          </a:p>
        </p:txBody>
      </p:sp>
      <p:pic>
        <p:nvPicPr>
          <p:cNvPr id="8" name="Picture 2" descr="http://managementhelp.org/blogs/training-and-development/files/african-business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533400"/>
            <a:ext cx="365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thekrysaragroup.net/african-american-business-women1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501" y="1371600"/>
            <a:ext cx="4787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farm4.static.flickr.com/3374/3524455386_d598ac9f72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533400"/>
            <a:ext cx="355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4400" y="5181600"/>
            <a:ext cx="85344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14400" y="5867400"/>
            <a:ext cx="853440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57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3407" y="215027"/>
            <a:ext cx="5498591" cy="664297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6855" y="0"/>
            <a:ext cx="2295144" cy="8656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1180" y="1066291"/>
            <a:ext cx="11089639" cy="3379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2222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1994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79ED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2222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034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79ED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2222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1979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79ED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2222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1094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2222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038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912285" y="1628776"/>
            <a:ext cx="10655300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13967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2450-B44E-BFA4-05D3-819BA5FC7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02BE0-08F5-5CDF-727D-BB0CB7D88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EE1F-9369-B687-8B92-70CC1675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E3C9-073B-428C-BC97-B6EBDF4FA3A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26400-2EDA-DEF1-41A6-5348B21C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B265-0709-4057-EE06-5A85F3C2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2A40-6CB5-46EA-8AEA-FBEB99B7B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75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E7DA-E9B9-99D7-D6C3-9311AD12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CB72C-5777-DB1F-875A-D831B1650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31FA3-66B5-23A0-BD18-673388828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98F61-3CFD-2CEB-53A9-1D547B6A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E3C9-073B-428C-BC97-B6EBDF4FA3A2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C7D89-CCEA-D0D3-2BF0-64BD266C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EC331-F6BA-CAF9-E2B4-7C893552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2A40-6CB5-46EA-8AEA-FBEB99B7B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36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7BE289-CC37-4B35-844F-88349775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C08-C446-4C02-980F-1F2230F236DB}" type="datetimeFigureOut">
              <a:rPr lang="fr-CI" smtClean="0"/>
              <a:t>12/10/2024</a:t>
            </a:fld>
            <a:endParaRPr lang="fr-CI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134D70-1BB2-4329-A8F8-5579654B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41FDFC-E35D-4C76-9623-6746FD49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4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12285" y="1628775"/>
            <a:ext cx="9696217" cy="132962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2285" y="3573016"/>
            <a:ext cx="9696217" cy="244837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3887986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GB" sz="1000" b="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Confidential - Internal use only | Country strategy Nigeria 2015</a:t>
            </a: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35668" y="6456610"/>
            <a:ext cx="1232765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9809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912284" y="1628774"/>
            <a:ext cx="5183717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6384032" y="1628776"/>
            <a:ext cx="5183552" cy="4392613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5438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2836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9395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3887986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2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GB" sz="1000" b="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Confidential - Internal use only | Country strategy Nigeria 2015</a:t>
            </a:r>
          </a:p>
        </p:txBody>
      </p:sp>
      <p:pic>
        <p:nvPicPr>
          <p:cNvPr id="2" name="Picture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35668" y="6456610"/>
            <a:ext cx="1232765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80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176185" y="1989139"/>
            <a:ext cx="3839633" cy="2879725"/>
            <a:chOff x="3132138" y="1989138"/>
            <a:chExt cx="2879725" cy="2879725"/>
          </a:xfrm>
        </p:grpSpPr>
        <p:sp>
          <p:nvSpPr>
            <p:cNvPr id="9" name="Rectangle 8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latin typeface="SwissReSans" pitchFamily="34" charset="0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75001631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912285" y="1628775"/>
            <a:ext cx="9696217" cy="132962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2285" y="3573016"/>
            <a:ext cx="9696217" cy="24483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3887986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3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GB" sz="1000" b="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Confidential - Internal use only | Country strategy Nigeria 2015</a:t>
            </a: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35668" y="6456610"/>
            <a:ext cx="1232765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67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912285" y="692151"/>
            <a:ext cx="10655299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912285" y="1628776"/>
            <a:ext cx="10655300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black">
          <a:xfrm>
            <a:off x="3887986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18"/>
            </p:custDataLst>
          </p:nvPr>
        </p:nvSpPr>
        <p:spPr bwMode="black">
          <a:xfrm>
            <a:off x="3120661" y="6505850"/>
            <a:ext cx="7871883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GB" sz="1000" b="0" kern="120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Confidential - Internal use only | Country strategy Nigeria 2015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9648395" y="6918846"/>
            <a:ext cx="1823939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1007533" y="6918845"/>
            <a:ext cx="8064500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11280576" y="6472512"/>
            <a:ext cx="287008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35668" y="6456610"/>
            <a:ext cx="1232765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8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91" r:id="rId10"/>
    <p:sldLayoutId id="2147483692" r:id="rId11"/>
    <p:sldLayoutId id="2147483693" r:id="rId12"/>
    <p:sldLayoutId id="2147483706" r:id="rId13"/>
    <p:sldLayoutId id="214748372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09276" y="45804"/>
            <a:ext cx="1918716" cy="6232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96539" y="-33401"/>
            <a:ext cx="6598920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79ED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4057" y="1691513"/>
            <a:ext cx="5544820" cy="190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19457" y="6625005"/>
            <a:ext cx="219709" cy="16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2222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03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725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1655295" y="6440656"/>
            <a:ext cx="8881585" cy="17282"/>
          </a:xfrm>
          <a:custGeom>
            <a:avLst/>
            <a:gdLst>
              <a:gd name="connsiteX0" fmla="*/ 6350 w 9790303"/>
              <a:gd name="connsiteY0" fmla="*/ 6350 h 19050"/>
              <a:gd name="connsiteX1" fmla="*/ 9783953 w 9790303"/>
              <a:gd name="connsiteY1" fmla="*/ 63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790303" h="19050">
                <a:moveTo>
                  <a:pt x="6350" y="6350"/>
                </a:moveTo>
                <a:lnTo>
                  <a:pt x="9783953" y="6350"/>
                </a:lnTo>
              </a:path>
            </a:pathLst>
          </a:custGeom>
          <a:ln w="12700">
            <a:solidFill>
              <a:srgbClr val="95959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  <p:sp>
        <p:nvSpPr>
          <p:cNvPr id="42" name="Freeform 3"/>
          <p:cNvSpPr/>
          <p:nvPr/>
        </p:nvSpPr>
        <p:spPr>
          <a:xfrm>
            <a:off x="1655295" y="6440656"/>
            <a:ext cx="8881585" cy="17282"/>
          </a:xfrm>
          <a:custGeom>
            <a:avLst/>
            <a:gdLst>
              <a:gd name="connsiteX0" fmla="*/ 6350 w 9790303"/>
              <a:gd name="connsiteY0" fmla="*/ 6350 h 19050"/>
              <a:gd name="connsiteX1" fmla="*/ 9783953 w 9790303"/>
              <a:gd name="connsiteY1" fmla="*/ 6350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790303" h="19050">
                <a:moveTo>
                  <a:pt x="6350" y="6350"/>
                </a:moveTo>
                <a:lnTo>
                  <a:pt x="9783953" y="6350"/>
                </a:lnTo>
              </a:path>
            </a:pathLst>
          </a:custGeom>
          <a:ln w="12700">
            <a:solidFill>
              <a:srgbClr val="95959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  <p:sp>
        <p:nvSpPr>
          <p:cNvPr id="43" name="Freeform 3"/>
          <p:cNvSpPr/>
          <p:nvPr/>
        </p:nvSpPr>
        <p:spPr>
          <a:xfrm>
            <a:off x="8704148" y="757035"/>
            <a:ext cx="229825" cy="346880"/>
          </a:xfrm>
          <a:custGeom>
            <a:avLst/>
            <a:gdLst>
              <a:gd name="connsiteX0" fmla="*/ 253339 w 253339"/>
              <a:gd name="connsiteY0" fmla="*/ 382371 h 382371"/>
              <a:gd name="connsiteX1" fmla="*/ 253339 w 253339"/>
              <a:gd name="connsiteY1" fmla="*/ 150037 h 382371"/>
              <a:gd name="connsiteX2" fmla="*/ 304 w 253339"/>
              <a:gd name="connsiteY2" fmla="*/ 0 h 382371"/>
              <a:gd name="connsiteX3" fmla="*/ 0 w 253339"/>
              <a:gd name="connsiteY3" fmla="*/ 232206 h 382371"/>
              <a:gd name="connsiteX4" fmla="*/ 253339 w 253339"/>
              <a:gd name="connsiteY4" fmla="*/ 382371 h 3823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3339" h="382371">
                <a:moveTo>
                  <a:pt x="253339" y="382371"/>
                </a:moveTo>
                <a:lnTo>
                  <a:pt x="253339" y="150037"/>
                </a:lnTo>
                <a:lnTo>
                  <a:pt x="304" y="0"/>
                </a:lnTo>
                <a:lnTo>
                  <a:pt x="0" y="232206"/>
                </a:lnTo>
                <a:lnTo>
                  <a:pt x="253339" y="3823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  <p:sp>
        <p:nvSpPr>
          <p:cNvPr id="44" name="Freeform 3"/>
          <p:cNvSpPr/>
          <p:nvPr/>
        </p:nvSpPr>
        <p:spPr>
          <a:xfrm>
            <a:off x="8704077" y="662874"/>
            <a:ext cx="182438" cy="141295"/>
          </a:xfrm>
          <a:custGeom>
            <a:avLst/>
            <a:gdLst>
              <a:gd name="connsiteX0" fmla="*/ 201104 w 201104"/>
              <a:gd name="connsiteY0" fmla="*/ 118109 h 155752"/>
              <a:gd name="connsiteX1" fmla="*/ 0 w 201104"/>
              <a:gd name="connsiteY1" fmla="*/ 0 h 155752"/>
              <a:gd name="connsiteX2" fmla="*/ 406 w 201104"/>
              <a:gd name="connsiteY2" fmla="*/ 83693 h 155752"/>
              <a:gd name="connsiteX3" fmla="*/ 120853 w 201104"/>
              <a:gd name="connsiteY3" fmla="*/ 155752 h 155752"/>
              <a:gd name="connsiteX4" fmla="*/ 201104 w 201104"/>
              <a:gd name="connsiteY4" fmla="*/ 118109 h 1557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1104" h="155752">
                <a:moveTo>
                  <a:pt x="201104" y="118109"/>
                </a:moveTo>
                <a:lnTo>
                  <a:pt x="0" y="0"/>
                </a:lnTo>
                <a:lnTo>
                  <a:pt x="406" y="83693"/>
                </a:lnTo>
                <a:lnTo>
                  <a:pt x="120853" y="155752"/>
                </a:lnTo>
                <a:lnTo>
                  <a:pt x="201104" y="11810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  <p:sp>
        <p:nvSpPr>
          <p:cNvPr id="45" name="Freeform 3"/>
          <p:cNvSpPr/>
          <p:nvPr/>
        </p:nvSpPr>
        <p:spPr>
          <a:xfrm>
            <a:off x="8468357" y="515573"/>
            <a:ext cx="179673" cy="189282"/>
          </a:xfrm>
          <a:custGeom>
            <a:avLst/>
            <a:gdLst>
              <a:gd name="connsiteX0" fmla="*/ 198056 w 198056"/>
              <a:gd name="connsiteY0" fmla="*/ 0 h 208648"/>
              <a:gd name="connsiteX1" fmla="*/ 0 w 198056"/>
              <a:gd name="connsiteY1" fmla="*/ 94449 h 208648"/>
              <a:gd name="connsiteX2" fmla="*/ 197395 w 198056"/>
              <a:gd name="connsiteY2" fmla="*/ 208648 h 208648"/>
              <a:gd name="connsiteX3" fmla="*/ 198056 w 198056"/>
              <a:gd name="connsiteY3" fmla="*/ 0 h 2086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98056" h="208648">
                <a:moveTo>
                  <a:pt x="198056" y="0"/>
                </a:moveTo>
                <a:lnTo>
                  <a:pt x="0" y="94449"/>
                </a:lnTo>
                <a:lnTo>
                  <a:pt x="197395" y="208648"/>
                </a:lnTo>
                <a:lnTo>
                  <a:pt x="198056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3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9437" y="414764"/>
            <a:ext cx="7176446" cy="6443536"/>
          </a:xfrm>
          <a:prstGeom prst="rect">
            <a:avLst/>
          </a:prstGeom>
          <a:noFill/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05" y="-5132"/>
            <a:ext cx="12029189" cy="711559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63129" y="5956466"/>
            <a:ext cx="4336059" cy="4950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24"/>
              </a:lnSpc>
            </a:pPr>
            <a:r>
              <a:rPr lang="en-US" altLang="zh-CN" sz="1564">
                <a:solidFill>
                  <a:srgbClr val="FFFFFF"/>
                </a:solidFill>
                <a:latin typeface="+mj-lt"/>
                <a:cs typeface="Calibri" pitchFamily="18" charset="0"/>
              </a:rPr>
              <a:t>Lagos</a:t>
            </a:r>
            <a:r>
              <a:rPr lang="en-US" altLang="zh-CN" sz="1564">
                <a:latin typeface="+mj-lt"/>
                <a:cs typeface="Times New Roman" pitchFamily="18" charset="0"/>
              </a:rPr>
              <a:t> </a:t>
            </a:r>
            <a:r>
              <a:rPr lang="en-US" altLang="zh-CN" sz="1564">
                <a:solidFill>
                  <a:srgbClr val="FFFFFF"/>
                </a:solidFill>
                <a:latin typeface="+mj-lt"/>
                <a:cs typeface="Calibri" pitchFamily="18" charset="0"/>
              </a:rPr>
              <a:t>|</a:t>
            </a:r>
            <a:r>
              <a:rPr lang="en-US" altLang="zh-CN" sz="1564">
                <a:latin typeface="+mj-lt"/>
                <a:cs typeface="Times New Roman" pitchFamily="18" charset="0"/>
              </a:rPr>
              <a:t> </a:t>
            </a:r>
            <a:r>
              <a:rPr lang="en-US" altLang="zh-CN" sz="1564">
                <a:solidFill>
                  <a:srgbClr val="FFFFFF"/>
                </a:solidFill>
                <a:latin typeface="+mj-lt"/>
                <a:cs typeface="Calibri" pitchFamily="18" charset="0"/>
              </a:rPr>
              <a:t>Douala</a:t>
            </a:r>
            <a:r>
              <a:rPr lang="en-US" altLang="zh-CN" sz="1564">
                <a:latin typeface="+mj-lt"/>
                <a:cs typeface="Times New Roman" pitchFamily="18" charset="0"/>
              </a:rPr>
              <a:t> </a:t>
            </a:r>
            <a:r>
              <a:rPr lang="en-US" altLang="zh-CN" sz="1564">
                <a:solidFill>
                  <a:srgbClr val="FFFFFF"/>
                </a:solidFill>
                <a:latin typeface="+mj-lt"/>
                <a:cs typeface="Calibri" pitchFamily="18" charset="0"/>
              </a:rPr>
              <a:t>|</a:t>
            </a:r>
            <a:r>
              <a:rPr lang="en-US" altLang="zh-CN" sz="1564">
                <a:latin typeface="+mj-lt"/>
                <a:cs typeface="Times New Roman" pitchFamily="18" charset="0"/>
              </a:rPr>
              <a:t> </a:t>
            </a:r>
            <a:r>
              <a:rPr lang="en-US" altLang="zh-CN" sz="1564">
                <a:solidFill>
                  <a:srgbClr val="FFFFFF"/>
                </a:solidFill>
                <a:latin typeface="+mj-lt"/>
                <a:cs typeface="Calibri" pitchFamily="18" charset="0"/>
              </a:rPr>
              <a:t>Nairobi</a:t>
            </a:r>
            <a:r>
              <a:rPr lang="en-US" altLang="zh-CN" sz="1564">
                <a:latin typeface="+mj-lt"/>
                <a:cs typeface="Times New Roman" pitchFamily="18" charset="0"/>
              </a:rPr>
              <a:t> </a:t>
            </a:r>
            <a:r>
              <a:rPr lang="en-US" altLang="zh-CN" sz="1564">
                <a:solidFill>
                  <a:srgbClr val="FFFFFF"/>
                </a:solidFill>
                <a:latin typeface="+mj-lt"/>
                <a:cs typeface="Calibri" pitchFamily="18" charset="0"/>
              </a:rPr>
              <a:t>|</a:t>
            </a:r>
            <a:r>
              <a:rPr lang="en-US" altLang="zh-CN" sz="1564">
                <a:latin typeface="+mj-lt"/>
                <a:cs typeface="Times New Roman" pitchFamily="18" charset="0"/>
              </a:rPr>
              <a:t> </a:t>
            </a:r>
            <a:r>
              <a:rPr lang="en-US" altLang="zh-CN" sz="1564">
                <a:solidFill>
                  <a:srgbClr val="FFFFFF"/>
                </a:solidFill>
                <a:latin typeface="+mj-lt"/>
                <a:cs typeface="Calibri" pitchFamily="18" charset="0"/>
              </a:rPr>
              <a:t>Abidjan</a:t>
            </a:r>
            <a:r>
              <a:rPr lang="en-US" altLang="zh-CN" sz="1564">
                <a:latin typeface="+mj-lt"/>
                <a:cs typeface="Times New Roman" pitchFamily="18" charset="0"/>
              </a:rPr>
              <a:t> </a:t>
            </a:r>
            <a:r>
              <a:rPr lang="en-US" altLang="zh-CN" sz="1564">
                <a:solidFill>
                  <a:srgbClr val="FFFFFF"/>
                </a:solidFill>
                <a:latin typeface="+mj-lt"/>
                <a:cs typeface="Calibri" pitchFamily="18" charset="0"/>
              </a:rPr>
              <a:t>|</a:t>
            </a:r>
            <a:r>
              <a:rPr lang="en-US" altLang="zh-CN" sz="1564">
                <a:latin typeface="+mj-lt"/>
                <a:cs typeface="Times New Roman" pitchFamily="18" charset="0"/>
              </a:rPr>
              <a:t> </a:t>
            </a:r>
            <a:r>
              <a:rPr lang="en-US" altLang="zh-CN" sz="1564">
                <a:solidFill>
                  <a:srgbClr val="FFFFFF"/>
                </a:solidFill>
                <a:latin typeface="+mj-lt"/>
                <a:cs typeface="Calibri" pitchFamily="18" charset="0"/>
              </a:rPr>
              <a:t>Tunis</a:t>
            </a:r>
            <a:r>
              <a:rPr lang="en-US" altLang="zh-CN" sz="1564">
                <a:latin typeface="+mj-lt"/>
                <a:cs typeface="Times New Roman" pitchFamily="18" charset="0"/>
              </a:rPr>
              <a:t> </a:t>
            </a:r>
            <a:r>
              <a:rPr lang="en-US" altLang="zh-CN" sz="1564">
                <a:solidFill>
                  <a:srgbClr val="FFFFFF"/>
                </a:solidFill>
                <a:latin typeface="+mj-lt"/>
                <a:cs typeface="Calibri" pitchFamily="18" charset="0"/>
              </a:rPr>
              <a:t>|</a:t>
            </a:r>
            <a:r>
              <a:rPr lang="en-US" altLang="zh-CN" sz="1564">
                <a:latin typeface="+mj-lt"/>
                <a:cs typeface="Times New Roman" pitchFamily="18" charset="0"/>
              </a:rPr>
              <a:t> </a:t>
            </a:r>
            <a:r>
              <a:rPr lang="en-US" altLang="zh-CN" sz="1564">
                <a:solidFill>
                  <a:srgbClr val="FFFFFF"/>
                </a:solidFill>
                <a:latin typeface="+mj-lt"/>
                <a:cs typeface="Calibri" pitchFamily="18" charset="0"/>
              </a:rPr>
              <a:t>Gaborone</a:t>
            </a:r>
          </a:p>
          <a:p>
            <a:pPr>
              <a:lnSpc>
                <a:spcPts val="1814"/>
              </a:lnSpc>
            </a:pPr>
            <a:r>
              <a:rPr lang="en-US" altLang="zh-CN" sz="1564">
                <a:solidFill>
                  <a:srgbClr val="FFFFFF"/>
                </a:solidFill>
                <a:latin typeface="+mj-lt"/>
                <a:cs typeface="Calibri" pitchFamily="18" charset="0"/>
              </a:rPr>
              <a:t>www.continental-re.com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2363128" y="2442497"/>
            <a:ext cx="3018262" cy="19569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171"/>
              </a:lnSpc>
            </a:pPr>
            <a:r>
              <a:rPr lang="en-US" altLang="zh-CN" sz="4536">
                <a:solidFill>
                  <a:srgbClr val="FFFFFF"/>
                </a:solidFill>
                <a:latin typeface="+mj-lt"/>
                <a:cs typeface="Calibri" pitchFamily="18" charset="0"/>
              </a:rPr>
              <a:t>Pan-African </a:t>
            </a:r>
          </a:p>
          <a:p>
            <a:pPr>
              <a:lnSpc>
                <a:spcPts val="5171"/>
              </a:lnSpc>
            </a:pPr>
            <a:r>
              <a:rPr lang="en-US" altLang="zh-CN" sz="4536">
                <a:solidFill>
                  <a:srgbClr val="FFFFFF"/>
                </a:solidFill>
                <a:latin typeface="+mj-lt"/>
                <a:cs typeface="Calibri" pitchFamily="18" charset="0"/>
              </a:rPr>
              <a:t>commitment</a:t>
            </a:r>
          </a:p>
          <a:p>
            <a:pPr>
              <a:lnSpc>
                <a:spcPts val="4536"/>
              </a:lnSpc>
            </a:pPr>
            <a:r>
              <a:rPr lang="en-US" altLang="zh-CN" sz="4536">
                <a:solidFill>
                  <a:srgbClr val="FFFFFF"/>
                </a:solidFill>
                <a:latin typeface="+mj-lt"/>
                <a:cs typeface="Calibri" pitchFamily="18" charset="0"/>
              </a:rPr>
              <a:t>made</a:t>
            </a:r>
            <a:r>
              <a:rPr lang="en-US" altLang="zh-CN" sz="4536">
                <a:latin typeface="+mj-lt"/>
                <a:cs typeface="Times New Roman" pitchFamily="18" charset="0"/>
              </a:rPr>
              <a:t> </a:t>
            </a:r>
            <a:r>
              <a:rPr lang="en-US" altLang="zh-CN" sz="4536">
                <a:solidFill>
                  <a:srgbClr val="FFFFFF"/>
                </a:solidFill>
                <a:latin typeface="+mj-lt"/>
                <a:cs typeface="Calibri" pitchFamily="18" charset="0"/>
              </a:rPr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571965317"/>
      </p:ext>
    </p:extLst>
  </p:cSld>
  <p:clrMapOvr>
    <a:masterClrMapping/>
  </p:clrMapOvr>
  <p:transition advTm="1066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51322AD3-0707-0B95-443D-00C58D217783}"/>
              </a:ext>
            </a:extLst>
          </p:cNvPr>
          <p:cNvGrpSpPr/>
          <p:nvPr/>
        </p:nvGrpSpPr>
        <p:grpSpPr>
          <a:xfrm>
            <a:off x="582217" y="857799"/>
            <a:ext cx="10926737" cy="5827922"/>
            <a:chOff x="596907" y="771182"/>
            <a:chExt cx="10926737" cy="58279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F669D4-21DE-2247-08CD-2DA619F5D443}"/>
                </a:ext>
              </a:extLst>
            </p:cNvPr>
            <p:cNvSpPr/>
            <p:nvPr/>
          </p:nvSpPr>
          <p:spPr>
            <a:xfrm>
              <a:off x="683046" y="771182"/>
              <a:ext cx="10840597" cy="58279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F972BE4E-116B-F3E7-C540-754E68C7EDC7}"/>
                </a:ext>
              </a:extLst>
            </p:cNvPr>
            <p:cNvSpPr/>
            <p:nvPr/>
          </p:nvSpPr>
          <p:spPr>
            <a:xfrm>
              <a:off x="596907" y="771183"/>
              <a:ext cx="10926735" cy="18808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A2683B-2CD5-67FB-5CE3-FDDB4185B88B}"/>
                </a:ext>
              </a:extLst>
            </p:cNvPr>
            <p:cNvSpPr/>
            <p:nvPr/>
          </p:nvSpPr>
          <p:spPr>
            <a:xfrm>
              <a:off x="870378" y="1099458"/>
              <a:ext cx="849566" cy="1001954"/>
            </a:xfrm>
            <a:prstGeom prst="rect">
              <a:avLst/>
            </a:prstGeom>
            <a:blipFill rotWithShape="1">
              <a:blip r:embed="rId3">
                <a:duotone>
                  <a:schemeClr val="dk2"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dk2"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</a:blip>
              <a:srcRect/>
              <a:stretch>
                <a:fillRect l="-7000" r="-7000"/>
              </a:stretch>
            </a:blip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1E68D90-9D5B-3BC3-442C-98BFABD51B44}"/>
                </a:ext>
              </a:extLst>
            </p:cNvPr>
            <p:cNvSpPr/>
            <p:nvPr/>
          </p:nvSpPr>
          <p:spPr>
            <a:xfrm>
              <a:off x="1719944" y="789262"/>
              <a:ext cx="9455356" cy="1688988"/>
            </a:xfrm>
            <a:custGeom>
              <a:avLst/>
              <a:gdLst>
                <a:gd name="connsiteX0" fmla="*/ 0 w 9148263"/>
                <a:gd name="connsiteY0" fmla="*/ 0 h 2009009"/>
                <a:gd name="connsiteX1" fmla="*/ 9148263 w 9148263"/>
                <a:gd name="connsiteY1" fmla="*/ 0 h 2009009"/>
                <a:gd name="connsiteX2" fmla="*/ 9148263 w 9148263"/>
                <a:gd name="connsiteY2" fmla="*/ 2009009 h 2009009"/>
                <a:gd name="connsiteX3" fmla="*/ 0 w 9148263"/>
                <a:gd name="connsiteY3" fmla="*/ 2009009 h 2009009"/>
                <a:gd name="connsiteX4" fmla="*/ 0 w 9148263"/>
                <a:gd name="connsiteY4" fmla="*/ 0 h 200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8263" h="2009009">
                  <a:moveTo>
                    <a:pt x="0" y="0"/>
                  </a:moveTo>
                  <a:lnTo>
                    <a:pt x="9148263" y="0"/>
                  </a:lnTo>
                  <a:lnTo>
                    <a:pt x="9148263" y="2009009"/>
                  </a:lnTo>
                  <a:lnTo>
                    <a:pt x="0" y="20090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767" tIns="154767" rIns="154767" bIns="154767" numCol="1" spcCol="127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Arguments Against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Harmonization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0AD115A7-C108-2F1B-84B4-129076D0147A}"/>
                </a:ext>
              </a:extLst>
            </p:cNvPr>
            <p:cNvSpPr/>
            <p:nvPr/>
          </p:nvSpPr>
          <p:spPr>
            <a:xfrm>
              <a:off x="596908" y="2727149"/>
              <a:ext cx="10926736" cy="38249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44E70835-283B-E6F0-3A4F-8A280DC22B32}"/>
                </a:ext>
              </a:extLst>
            </p:cNvPr>
            <p:cNvSpPr/>
            <p:nvPr/>
          </p:nvSpPr>
          <p:spPr>
            <a:xfrm>
              <a:off x="4016829" y="2700528"/>
              <a:ext cx="7492125" cy="3824912"/>
            </a:xfrm>
            <a:custGeom>
              <a:avLst/>
              <a:gdLst>
                <a:gd name="connsiteX0" fmla="*/ 0 w 4878268"/>
                <a:gd name="connsiteY0" fmla="*/ 0 h 1462363"/>
                <a:gd name="connsiteX1" fmla="*/ 4878268 w 4878268"/>
                <a:gd name="connsiteY1" fmla="*/ 0 h 1462363"/>
                <a:gd name="connsiteX2" fmla="*/ 4878268 w 4878268"/>
                <a:gd name="connsiteY2" fmla="*/ 1462363 h 1462363"/>
                <a:gd name="connsiteX3" fmla="*/ 0 w 4878268"/>
                <a:gd name="connsiteY3" fmla="*/ 1462363 h 1462363"/>
                <a:gd name="connsiteX4" fmla="*/ 0 w 4878268"/>
                <a:gd name="connsiteY4" fmla="*/ 0 h 146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8268" h="1462363">
                  <a:moveTo>
                    <a:pt x="0" y="0"/>
                  </a:moveTo>
                  <a:lnTo>
                    <a:pt x="4878268" y="0"/>
                  </a:lnTo>
                  <a:lnTo>
                    <a:pt x="4878268" y="1462363"/>
                  </a:lnTo>
                  <a:lnTo>
                    <a:pt x="0" y="14623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767" tIns="154767" rIns="154767" bIns="154767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D4A1299C-43CE-9109-F629-7E25DB35E4C0}"/>
                </a:ext>
              </a:extLst>
            </p:cNvPr>
            <p:cNvSpPr/>
            <p:nvPr/>
          </p:nvSpPr>
          <p:spPr>
            <a:xfrm>
              <a:off x="6010323" y="2747571"/>
              <a:ext cx="5243554" cy="3804490"/>
            </a:xfrm>
            <a:custGeom>
              <a:avLst/>
              <a:gdLst>
                <a:gd name="connsiteX0" fmla="*/ 0 w 5243554"/>
                <a:gd name="connsiteY0" fmla="*/ 0 h 2110818"/>
                <a:gd name="connsiteX1" fmla="*/ 5243554 w 5243554"/>
                <a:gd name="connsiteY1" fmla="*/ 0 h 2110818"/>
                <a:gd name="connsiteX2" fmla="*/ 5243554 w 5243554"/>
                <a:gd name="connsiteY2" fmla="*/ 2110818 h 2110818"/>
                <a:gd name="connsiteX3" fmla="*/ 0 w 5243554"/>
                <a:gd name="connsiteY3" fmla="*/ 2110818 h 2110818"/>
                <a:gd name="connsiteX4" fmla="*/ 0 w 5243554"/>
                <a:gd name="connsiteY4" fmla="*/ 0 h 211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3554" h="2110818">
                  <a:moveTo>
                    <a:pt x="0" y="0"/>
                  </a:moveTo>
                  <a:lnTo>
                    <a:pt x="5243554" y="0"/>
                  </a:lnTo>
                  <a:lnTo>
                    <a:pt x="5243554" y="2110818"/>
                  </a:lnTo>
                  <a:lnTo>
                    <a:pt x="0" y="2110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767" tIns="154767" rIns="154767" bIns="154767" numCol="1" spcCol="1270" anchor="ctr" anchorCtr="0">
              <a:noAutofit/>
            </a:bodyPr>
            <a:lstStyle/>
            <a:p>
              <a:pPr marL="0" marR="0" lvl="0" indent="0" algn="l" defTabSz="5778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</a:p>
            <a:p>
              <a:pPr marL="0" marR="0" lvl="0" indent="0" algn="l" defTabSz="5778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5778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5778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5778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5778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
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8CF5DC-3953-4BD9-9122-48D2214A458F}"/>
              </a:ext>
            </a:extLst>
          </p:cNvPr>
          <p:cNvSpPr txBox="1"/>
          <p:nvPr/>
        </p:nvSpPr>
        <p:spPr>
          <a:xfrm>
            <a:off x="5072743" y="887895"/>
            <a:ext cx="6364761" cy="156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Harmonization is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incompatible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local cultures 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Harmonization will be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implement 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Harmonization will create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regulations 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Harmonization will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 their competitiveness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Harmonization requires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technical skills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they may not have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287DC-C460-DD43-025F-8B123018E654}"/>
              </a:ext>
            </a:extLst>
          </p:cNvPr>
          <p:cNvSpPr txBox="1"/>
          <p:nvPr/>
        </p:nvSpPr>
        <p:spPr>
          <a:xfrm>
            <a:off x="2975114" y="172279"/>
            <a:ext cx="5512903" cy="532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07000"/>
              </a:lnSpc>
              <a:spcAft>
                <a:spcPts val="800"/>
              </a:spcAft>
              <a:defRPr sz="2400" b="1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Resistance to Harmonization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80BC296-B1CD-9E0B-AB38-C5F1F27BAEF7}"/>
              </a:ext>
            </a:extLst>
          </p:cNvPr>
          <p:cNvSpPr txBox="1"/>
          <p:nvPr/>
        </p:nvSpPr>
        <p:spPr>
          <a:xfrm>
            <a:off x="596907" y="2768729"/>
            <a:ext cx="10912047" cy="3508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Increased Competition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Invasion of Foreign Players and larger companies could exploit harmonization to dominate regional markets.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Compliance and Operational Costs: 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cost of re-organizing operations to meet harmonized requirements and the need to establish new technical and legal infrastructures, increasing overall costs.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Loss of Control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Insurers may lose control over risk management and policies.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Limited Resources: 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Countries may struggle with the human and financial resources required for effective implementation, particularly due to the high costs.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Fear of Losing Market-Specific Advantages: 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Risk of eroding their market position and difficulty to maintain their identity in the face of larger international brands entrances.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Risks related to regulatory harmonization:</a:t>
            </a: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​ 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Potential conflicts or inconsistencies arising from divergent local regulatory practices.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Loss of Flexibility in Underwriting &amp;Product Innovation: 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Harmonization can lead to standardization of insurance products across markets, limiting the ability of insurers to innovate or customize offerings for specific local needs 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5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FD10CFA-1C7E-7C45-C673-6E48CA8E0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129827"/>
              </p:ext>
            </p:extLst>
          </p:nvPr>
        </p:nvGraphicFramePr>
        <p:xfrm>
          <a:off x="903382" y="837282"/>
          <a:ext cx="10820979" cy="5848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8F344E9-A133-ED52-67A6-522F47D84B09}"/>
              </a:ext>
            </a:extLst>
          </p:cNvPr>
          <p:cNvSpPr txBox="1"/>
          <p:nvPr/>
        </p:nvSpPr>
        <p:spPr>
          <a:xfrm>
            <a:off x="2975114" y="172279"/>
            <a:ext cx="5512903" cy="532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07000"/>
              </a:lnSpc>
              <a:spcAft>
                <a:spcPts val="800"/>
              </a:spcAft>
              <a:defRPr sz="2400" b="1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sz="2800" b="0" dirty="0"/>
              <a:t>Challenges to Harmonization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639205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122A486-5B95-58AB-AB16-5020B2BB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502" y="187287"/>
            <a:ext cx="8943767" cy="760164"/>
          </a:xfrm>
        </p:spPr>
        <p:txBody>
          <a:bodyPr/>
          <a:lstStyle/>
          <a:p>
            <a:r>
              <a:rPr lang="en-US" b="1"/>
              <a:t>Case Studies: Harmonization Initiatives in Africa</a:t>
            </a:r>
            <a:br>
              <a:rPr lang="en-US"/>
            </a:br>
            <a:endParaRPr lang="en-US"/>
          </a:p>
        </p:txBody>
      </p:sp>
      <p:graphicFrame>
        <p:nvGraphicFramePr>
          <p:cNvPr id="5" name="ZoneTexte 2">
            <a:extLst>
              <a:ext uri="{FF2B5EF4-FFF2-40B4-BE49-F238E27FC236}">
                <a16:creationId xmlns:a16="http://schemas.microsoft.com/office/drawing/2014/main" id="{74FE7A0D-3E68-9DB7-8632-CE90FD239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319864"/>
              </p:ext>
            </p:extLst>
          </p:nvPr>
        </p:nvGraphicFramePr>
        <p:xfrm>
          <a:off x="5827923" y="859316"/>
          <a:ext cx="5754477" cy="516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Content Placeholder 14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31AFD95C-F5DF-15A3-6D47-8F9D796075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43" y="1058795"/>
            <a:ext cx="4501639" cy="4647942"/>
          </a:xfrm>
        </p:spPr>
      </p:pic>
    </p:spTree>
    <p:extLst>
      <p:ext uri="{BB962C8B-B14F-4D97-AF65-F5344CB8AC3E}">
        <p14:creationId xmlns:p14="http://schemas.microsoft.com/office/powerpoint/2010/main" val="24966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3F15EFE-FD71-E2FD-45D7-86AB1FCC1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707" y="2634034"/>
            <a:ext cx="5303520" cy="3877985"/>
          </a:xfrm>
        </p:spPr>
        <p:txBody>
          <a:bodyPr/>
          <a:lstStyle/>
          <a:p>
            <a:r>
              <a:rPr lang="en-GB" dirty="0"/>
              <a:t>with ongoing harmonization efforts</a:t>
            </a:r>
          </a:p>
          <a:p>
            <a:endParaRPr lang="en-GB" dirty="0"/>
          </a:p>
          <a:p>
            <a:r>
              <a:rPr lang="en-GB" dirty="0"/>
              <a:t>Process: CIMA has developed a set of common supervisory standards for insurance companies operating in its member states. These standards cover various aspects of insurance regulation, including solvency requirements, risk management, and market conduct.</a:t>
            </a:r>
          </a:p>
          <a:p>
            <a:endParaRPr lang="en-GB" dirty="0"/>
          </a:p>
          <a:p>
            <a:r>
              <a:rPr lang="en-GB" dirty="0"/>
              <a:t>Results: The harmonization of supervisory standards has improved the consistency and effectiveness of insurance supervision in the CIMA region, promoting financial stability and consumer protection.</a:t>
            </a:r>
          </a:p>
          <a:p>
            <a:endParaRPr lang="en-US" dirty="0"/>
          </a:p>
        </p:txBody>
      </p:sp>
      <p:sp>
        <p:nvSpPr>
          <p:cNvPr id="9" name="ZoneTexte 2">
            <a:extLst>
              <a:ext uri="{FF2B5EF4-FFF2-40B4-BE49-F238E27FC236}">
                <a16:creationId xmlns:a16="http://schemas.microsoft.com/office/drawing/2014/main" id="{1E05A8D9-4A80-66E0-D200-6FCF1E168FFA}"/>
              </a:ext>
            </a:extLst>
          </p:cNvPr>
          <p:cNvSpPr txBox="1"/>
          <p:nvPr/>
        </p:nvSpPr>
        <p:spPr>
          <a:xfrm>
            <a:off x="884960" y="1476275"/>
            <a:ext cx="10455209" cy="904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Council for the Regulation of Insurance in Africa (CIMA)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0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A6599A-7199-08BB-E4E6-78048F209C24}"/>
              </a:ext>
            </a:extLst>
          </p:cNvPr>
          <p:cNvSpPr txBox="1"/>
          <p:nvPr/>
        </p:nvSpPr>
        <p:spPr>
          <a:xfrm>
            <a:off x="1205949" y="802662"/>
            <a:ext cx="9647581" cy="532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07000"/>
              </a:lnSpc>
              <a:spcAft>
                <a:spcPts val="800"/>
              </a:spcAft>
              <a:defRPr sz="2400" b="1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sz="2800" b="0" dirty="0"/>
              <a:t>Case Studies: Harmonization of Insurance Supervisory Standards</a:t>
            </a:r>
            <a:endParaRPr lang="en-US" sz="2800" b="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F86F7CB-639B-9260-3773-DD9EAE12A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584" y="2776088"/>
            <a:ext cx="4896102" cy="33529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1D874BD-67E7-6237-0025-B810931FBBE2}"/>
              </a:ext>
            </a:extLst>
          </p:cNvPr>
          <p:cNvSpPr txBox="1"/>
          <p:nvPr/>
        </p:nvSpPr>
        <p:spPr>
          <a:xfrm>
            <a:off x="6162262" y="2634034"/>
            <a:ext cx="5857460" cy="408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843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C75280E-50A8-973C-6345-2A6463397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183875"/>
              </p:ext>
            </p:extLst>
          </p:nvPr>
        </p:nvGraphicFramePr>
        <p:xfrm>
          <a:off x="253387" y="859316"/>
          <a:ext cx="11721947" cy="5789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2">
            <a:extLst>
              <a:ext uri="{FF2B5EF4-FFF2-40B4-BE49-F238E27FC236}">
                <a16:creationId xmlns:a16="http://schemas.microsoft.com/office/drawing/2014/main" id="{17D3482E-0040-EB04-B381-FC312F0E1494}"/>
              </a:ext>
            </a:extLst>
          </p:cNvPr>
          <p:cNvSpPr txBox="1"/>
          <p:nvPr/>
        </p:nvSpPr>
        <p:spPr>
          <a:xfrm>
            <a:off x="3476610" y="321983"/>
            <a:ext cx="5160616" cy="47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African Insurance Organization (AIO)</a:t>
            </a:r>
            <a:endParaRPr lang="fr-FR" sz="24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5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11A8BBD-45C5-9288-6A56-E0F188EFDB9D}"/>
              </a:ext>
            </a:extLst>
          </p:cNvPr>
          <p:cNvGraphicFramePr/>
          <p:nvPr/>
        </p:nvGraphicFramePr>
        <p:xfrm>
          <a:off x="638979" y="1123719"/>
          <a:ext cx="11182120" cy="5277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2">
            <a:extLst>
              <a:ext uri="{FF2B5EF4-FFF2-40B4-BE49-F238E27FC236}">
                <a16:creationId xmlns:a16="http://schemas.microsoft.com/office/drawing/2014/main" id="{DC0B154C-7740-D83C-3327-4CD12BD6CFB3}"/>
              </a:ext>
            </a:extLst>
          </p:cNvPr>
          <p:cNvSpPr txBox="1"/>
          <p:nvPr/>
        </p:nvSpPr>
        <p:spPr>
          <a:xfrm>
            <a:off x="1119810" y="322204"/>
            <a:ext cx="8878956" cy="5305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Other Insurance Sector Harmonization Initiatives</a:t>
            </a:r>
            <a:endParaRPr lang="en-US" sz="2800" kern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61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F09C109-CC13-2856-A1C6-49700340D6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222521"/>
              </p:ext>
            </p:extLst>
          </p:nvPr>
        </p:nvGraphicFramePr>
        <p:xfrm>
          <a:off x="255748" y="616944"/>
          <a:ext cx="10959423" cy="453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697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11DFA7C-3400-4EDE-60E3-3CF36167D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091274"/>
              </p:ext>
            </p:extLst>
          </p:nvPr>
        </p:nvGraphicFramePr>
        <p:xfrm>
          <a:off x="493923" y="1067042"/>
          <a:ext cx="11204154" cy="558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F0D965E-3CBF-6A77-92EE-AD055D9019ED}"/>
              </a:ext>
            </a:extLst>
          </p:cNvPr>
          <p:cNvSpPr txBox="1"/>
          <p:nvPr/>
        </p:nvSpPr>
        <p:spPr>
          <a:xfrm>
            <a:off x="2948609" y="413133"/>
            <a:ext cx="6096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/>
              <a:t>Strategies to Address the Challenges </a:t>
            </a:r>
          </a:p>
        </p:txBody>
      </p:sp>
    </p:spTree>
    <p:extLst>
      <p:ext uri="{BB962C8B-B14F-4D97-AF65-F5344CB8AC3E}">
        <p14:creationId xmlns:p14="http://schemas.microsoft.com/office/powerpoint/2010/main" val="3513572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E51B-C1D9-855C-C9DE-706EE6EC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1774"/>
          </a:xfrm>
        </p:spPr>
        <p:txBody>
          <a:bodyPr/>
          <a:lstStyle/>
          <a:p>
            <a:pPr algn="ctr"/>
            <a:br>
              <a:rPr lang="en-US" b="0" i="1" dirty="0">
                <a:solidFill>
                  <a:srgbClr val="0070C0"/>
                </a:solidFill>
                <a:latin typeface="+mj-lt"/>
              </a:rPr>
            </a:br>
            <a:r>
              <a:rPr lang="en-US" b="0" i="1" dirty="0">
                <a:solidFill>
                  <a:srgbClr val="0070C0"/>
                </a:solidFill>
                <a:latin typeface="+mj-lt"/>
              </a:rPr>
              <a:t>Infrastructure Development</a:t>
            </a:r>
            <a:endParaRPr lang="en-NG" b="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6C823A-B4EC-7A8C-060F-4DF4A8805398}"/>
              </a:ext>
            </a:extLst>
          </p:cNvPr>
          <p:cNvSpPr/>
          <p:nvPr/>
        </p:nvSpPr>
        <p:spPr>
          <a:xfrm>
            <a:off x="698991" y="2320490"/>
            <a:ext cx="3210627" cy="185286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Digitalization of Insurance Processes: Invest in technology to streamline operations and improve data collection</a:t>
            </a:r>
            <a:endParaRPr lang="en-NG" b="1"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52C4A3-F945-1D78-1345-8E0819FA9D80}"/>
              </a:ext>
            </a:extLst>
          </p:cNvPr>
          <p:cNvGrpSpPr/>
          <p:nvPr/>
        </p:nvGrpSpPr>
        <p:grpSpPr>
          <a:xfrm>
            <a:off x="438218" y="2211961"/>
            <a:ext cx="602562" cy="620447"/>
            <a:chOff x="1371600" y="1314450"/>
            <a:chExt cx="1131570" cy="115443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9E50DAB-96B8-1A35-1882-4F98554DF28B}"/>
                </a:ext>
              </a:extLst>
            </p:cNvPr>
            <p:cNvSpPr/>
            <p:nvPr/>
          </p:nvSpPr>
          <p:spPr>
            <a:xfrm>
              <a:off x="1371600" y="1314450"/>
              <a:ext cx="1131570" cy="1154430"/>
            </a:xfrm>
            <a:prstGeom prst="ellipse">
              <a:avLst/>
            </a:prstGeom>
            <a:ln w="63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  <p:pic>
          <p:nvPicPr>
            <p:cNvPr id="6" name="Picture 5" descr="Antenne relais téléphonique avec un remplissage uni">
              <a:extLst>
                <a:ext uri="{FF2B5EF4-FFF2-40B4-BE49-F238E27FC236}">
                  <a16:creationId xmlns:a16="http://schemas.microsoft.com/office/drawing/2014/main" id="{83F9D4B5-9268-3A2A-84AA-2DD66CDDA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631130" y="1704409"/>
              <a:ext cx="585024" cy="537513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CDA2CC-ED95-7D1E-1BB9-C6320965BC98}"/>
              </a:ext>
            </a:extLst>
          </p:cNvPr>
          <p:cNvSpPr/>
          <p:nvPr/>
        </p:nvSpPr>
        <p:spPr>
          <a:xfrm>
            <a:off x="4321072" y="1464267"/>
            <a:ext cx="3407021" cy="185286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Access to Data and Analytics: Create regional databases and platforms that can provide insurers with the data they need to assess risks more accurately and competitively.</a:t>
            </a:r>
            <a:b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en-NG" b="1"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BB26677-0BF5-F4D7-DFC1-518F8920544E}"/>
              </a:ext>
            </a:extLst>
          </p:cNvPr>
          <p:cNvSpPr/>
          <p:nvPr/>
        </p:nvSpPr>
        <p:spPr>
          <a:xfrm>
            <a:off x="8510412" y="2220284"/>
            <a:ext cx="3210627" cy="185286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b="1" i="0" dirty="0">
              <a:solidFill>
                <a:srgbClr val="00206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1800" b="1" i="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Conduct Risk Assessments by leveraging data insights to assess the effectiveness of benefits across the markets and adjust strategies accordingly</a:t>
            </a:r>
          </a:p>
          <a:p>
            <a:pPr algn="ctr"/>
            <a:endParaRPr lang="en-NG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0B8AC5A3-1574-2382-F417-0D08A4EC67FA}"/>
              </a:ext>
            </a:extLst>
          </p:cNvPr>
          <p:cNvGrpSpPr/>
          <p:nvPr/>
        </p:nvGrpSpPr>
        <p:grpSpPr>
          <a:xfrm>
            <a:off x="4019791" y="1286107"/>
            <a:ext cx="602562" cy="598617"/>
            <a:chOff x="1371600" y="1314450"/>
            <a:chExt cx="1131570" cy="1154430"/>
          </a:xfrm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51AD9549-34E1-F057-13F7-A9A87D41881F}"/>
                </a:ext>
              </a:extLst>
            </p:cNvPr>
            <p:cNvSpPr/>
            <p:nvPr/>
          </p:nvSpPr>
          <p:spPr>
            <a:xfrm>
              <a:off x="1371600" y="1314450"/>
              <a:ext cx="1131570" cy="1154430"/>
            </a:xfrm>
            <a:prstGeom prst="ellipse">
              <a:avLst/>
            </a:prstGeom>
            <a:ln w="63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  <p:pic>
          <p:nvPicPr>
            <p:cNvPr id="8" name="Picture 5" descr="Antenne relais téléphonique avec un remplissage uni">
              <a:extLst>
                <a:ext uri="{FF2B5EF4-FFF2-40B4-BE49-F238E27FC236}">
                  <a16:creationId xmlns:a16="http://schemas.microsoft.com/office/drawing/2014/main" id="{EC895067-6909-F6A4-1794-86AAE0BE9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631130" y="1704409"/>
              <a:ext cx="585024" cy="537513"/>
            </a:xfrm>
            <a:prstGeom prst="rect">
              <a:avLst/>
            </a:prstGeom>
          </p:spPr>
        </p:pic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02DB346-5146-C223-192E-340E3B3CCE4F}"/>
              </a:ext>
            </a:extLst>
          </p:cNvPr>
          <p:cNvGrpSpPr/>
          <p:nvPr/>
        </p:nvGrpSpPr>
        <p:grpSpPr>
          <a:xfrm>
            <a:off x="8139547" y="2022088"/>
            <a:ext cx="602562" cy="632938"/>
            <a:chOff x="1371600" y="1314450"/>
            <a:chExt cx="1131570" cy="1154430"/>
          </a:xfrm>
        </p:grpSpPr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5266B753-3AD9-0422-5201-6A739D10655B}"/>
                </a:ext>
              </a:extLst>
            </p:cNvPr>
            <p:cNvSpPr/>
            <p:nvPr/>
          </p:nvSpPr>
          <p:spPr>
            <a:xfrm>
              <a:off x="1371600" y="1314450"/>
              <a:ext cx="1131570" cy="1154430"/>
            </a:xfrm>
            <a:prstGeom prst="ellipse">
              <a:avLst/>
            </a:prstGeom>
            <a:ln w="63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  <p:pic>
          <p:nvPicPr>
            <p:cNvPr id="16" name="Picture 5" descr="Antenne relais téléphonique avec un remplissage uni">
              <a:extLst>
                <a:ext uri="{FF2B5EF4-FFF2-40B4-BE49-F238E27FC236}">
                  <a16:creationId xmlns:a16="http://schemas.microsoft.com/office/drawing/2014/main" id="{DB5DDCEB-28A1-FCDB-A312-48EB657A8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631130" y="1704409"/>
              <a:ext cx="585024" cy="537513"/>
            </a:xfrm>
            <a:prstGeom prst="rect">
              <a:avLst/>
            </a:prstGeom>
          </p:spPr>
        </p:pic>
      </p:grpSp>
      <p:sp>
        <p:nvSpPr>
          <p:cNvPr id="20" name="Ellipse 19">
            <a:extLst>
              <a:ext uri="{FF2B5EF4-FFF2-40B4-BE49-F238E27FC236}">
                <a16:creationId xmlns:a16="http://schemas.microsoft.com/office/drawing/2014/main" id="{DF7CE1B0-620B-FB91-DB74-F83898219517}"/>
              </a:ext>
            </a:extLst>
          </p:cNvPr>
          <p:cNvSpPr/>
          <p:nvPr/>
        </p:nvSpPr>
        <p:spPr>
          <a:xfrm>
            <a:off x="3591780" y="3774327"/>
            <a:ext cx="5292026" cy="240344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85CE6C9-ED0C-439B-7DCD-D259519BD8B7}"/>
              </a:ext>
            </a:extLst>
          </p:cNvPr>
          <p:cNvSpPr txBox="1"/>
          <p:nvPr/>
        </p:nvSpPr>
        <p:spPr>
          <a:xfrm>
            <a:off x="4157991" y="4267198"/>
            <a:ext cx="38262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Data Privacy and Security: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Ensure the protection of sensitive information by implementing adequate safeguards for data protection.</a:t>
            </a:r>
          </a:p>
        </p:txBody>
      </p:sp>
    </p:spTree>
    <p:extLst>
      <p:ext uri="{BB962C8B-B14F-4D97-AF65-F5344CB8AC3E}">
        <p14:creationId xmlns:p14="http://schemas.microsoft.com/office/powerpoint/2010/main" val="16193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676ABA-BAC4-1C9E-7CA3-4ADC93125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592087"/>
              </p:ext>
            </p:extLst>
          </p:nvPr>
        </p:nvGraphicFramePr>
        <p:xfrm>
          <a:off x="568806" y="765432"/>
          <a:ext cx="11391441" cy="588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CA296E2-3BBC-DDC8-351B-843B615B03DC}"/>
              </a:ext>
            </a:extLst>
          </p:cNvPr>
          <p:cNvSpPr txBox="1"/>
          <p:nvPr/>
        </p:nvSpPr>
        <p:spPr>
          <a:xfrm>
            <a:off x="3048000" y="156553"/>
            <a:ext cx="6096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/>
              <a:t>Role of Governments and Regulators</a:t>
            </a:r>
          </a:p>
        </p:txBody>
      </p:sp>
    </p:spTree>
    <p:extLst>
      <p:ext uri="{BB962C8B-B14F-4D97-AF65-F5344CB8AC3E}">
        <p14:creationId xmlns:p14="http://schemas.microsoft.com/office/powerpoint/2010/main" val="72976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0981-9F8C-7D0B-70DD-9BD56D775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62" y="1110357"/>
            <a:ext cx="6069956" cy="4678204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Harmonization In Practice: Why Don’t Insurers Back These Proposals Fully?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(October 2024)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299F25-A28D-43A3-540F-302633257613}"/>
              </a:ext>
            </a:extLst>
          </p:cNvPr>
          <p:cNvSpPr txBox="1"/>
          <p:nvPr/>
        </p:nvSpPr>
        <p:spPr>
          <a:xfrm>
            <a:off x="8708571" y="3298371"/>
            <a:ext cx="265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Dorsaf Sassi</a:t>
            </a:r>
          </a:p>
        </p:txBody>
      </p:sp>
    </p:spTree>
    <p:extLst>
      <p:ext uri="{BB962C8B-B14F-4D97-AF65-F5344CB8AC3E}">
        <p14:creationId xmlns:p14="http://schemas.microsoft.com/office/powerpoint/2010/main" val="115472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F60C02D-7ABE-2E78-5F74-E1AB8018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97" y="358048"/>
            <a:ext cx="7048289" cy="666520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i="0">
                <a:solidFill>
                  <a:srgbClr val="0070C0"/>
                </a:solidFill>
              </a:rPr>
              <a:t>Conclusion and Call to Action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" name="ZoneTexte 2">
            <a:extLst>
              <a:ext uri="{FF2B5EF4-FFF2-40B4-BE49-F238E27FC236}">
                <a16:creationId xmlns:a16="http://schemas.microsoft.com/office/drawing/2014/main" id="{156CF96B-2B92-9CF2-96C5-9FF91A24D98D}"/>
              </a:ext>
            </a:extLst>
          </p:cNvPr>
          <p:cNvSpPr txBox="1"/>
          <p:nvPr/>
        </p:nvSpPr>
        <p:spPr>
          <a:xfrm>
            <a:off x="1963509" y="911646"/>
            <a:ext cx="3932237" cy="381158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spcAft>
                <a:spcPts val="600"/>
              </a:spcAft>
            </a:pPr>
            <a:endParaRPr lang="en-US" sz="1600" b="0" i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ZoneTexte 2">
            <a:extLst>
              <a:ext uri="{FF2B5EF4-FFF2-40B4-BE49-F238E27FC236}">
                <a16:creationId xmlns:a16="http://schemas.microsoft.com/office/drawing/2014/main" id="{5625DF5E-203B-60C9-C4BA-CD8CDB10614B}"/>
              </a:ext>
            </a:extLst>
          </p:cNvPr>
          <p:cNvGraphicFramePr/>
          <p:nvPr/>
        </p:nvGraphicFramePr>
        <p:xfrm>
          <a:off x="837282" y="1145753"/>
          <a:ext cx="10187600" cy="5144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15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9CFA9-1E96-C170-77CA-057DE133C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712" y="1537252"/>
            <a:ext cx="5440017" cy="5262979"/>
          </a:xfrm>
        </p:spPr>
        <p:txBody>
          <a:bodyPr/>
          <a:lstStyle/>
          <a:p>
            <a:r>
              <a:rPr lang="en-GB" b="1" dirty="0"/>
              <a:t>The noble objective of the </a:t>
            </a:r>
            <a:r>
              <a:rPr lang="en-GB" b="1" dirty="0" err="1"/>
              <a:t>AfCFTA</a:t>
            </a:r>
            <a:r>
              <a:rPr lang="en-GB" b="1" dirty="0"/>
              <a:t> aims to establish a single market for goods and services across Africa with the following aims:</a:t>
            </a:r>
          </a:p>
          <a:p>
            <a:endParaRPr lang="en-GB" dirty="0"/>
          </a:p>
          <a:p>
            <a:r>
              <a:rPr lang="en-GB" dirty="0"/>
              <a:t>Reducing Trade Barriers: </a:t>
            </a:r>
            <a:r>
              <a:rPr lang="en-GB" dirty="0" err="1"/>
              <a:t>AfCFTA</a:t>
            </a:r>
            <a:r>
              <a:rPr lang="en-GB" dirty="0"/>
              <a:t> aims to eliminate tariffs on 90% of goods and address non-tariff barriers </a:t>
            </a:r>
          </a:p>
          <a:p>
            <a:endParaRPr lang="en-GB" dirty="0"/>
          </a:p>
          <a:p>
            <a:r>
              <a:rPr lang="en-GB" dirty="0"/>
              <a:t>Enhancing Competitiveness: </a:t>
            </a:r>
            <a:r>
              <a:rPr lang="en-GB" dirty="0" err="1"/>
              <a:t>AfCFTA</a:t>
            </a:r>
            <a:r>
              <a:rPr lang="en-GB" dirty="0"/>
              <a:t> seeks to promote industrial development and diversification </a:t>
            </a:r>
          </a:p>
          <a:p>
            <a:endParaRPr lang="en-GB" dirty="0"/>
          </a:p>
          <a:p>
            <a:r>
              <a:rPr lang="en-GB" dirty="0"/>
              <a:t>Promoting Sustainable Development: </a:t>
            </a:r>
            <a:r>
              <a:rPr lang="en-GB" dirty="0" err="1"/>
              <a:t>AfCFTA</a:t>
            </a:r>
            <a:r>
              <a:rPr lang="en-GB" dirty="0"/>
              <a:t> aims to support sustainable and inclusive socio-economic development, to lift millions across the continent out of poverty.</a:t>
            </a:r>
          </a:p>
          <a:p>
            <a:endParaRPr lang="en-GB" dirty="0"/>
          </a:p>
          <a:p>
            <a:r>
              <a:rPr lang="en-GB" dirty="0"/>
              <a:t>Strengthening Africa’s Global Trade Position: </a:t>
            </a:r>
            <a:r>
              <a:rPr lang="en-GB" dirty="0" err="1"/>
              <a:t>AfCFTA</a:t>
            </a:r>
            <a:r>
              <a:rPr lang="en-GB" dirty="0"/>
              <a:t> is driving to create a unified market that will strengthen Africa’s negotiating power in global trade</a:t>
            </a:r>
          </a:p>
          <a:p>
            <a:endParaRPr lang="en-GB" dirty="0"/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43754330-5A37-8E92-E040-A2D46581C5C9}"/>
              </a:ext>
            </a:extLst>
          </p:cNvPr>
          <p:cNvSpPr txBox="1"/>
          <p:nvPr/>
        </p:nvSpPr>
        <p:spPr>
          <a:xfrm>
            <a:off x="1364974" y="414969"/>
            <a:ext cx="7250216" cy="5305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Africa Continental Free Trade Area</a:t>
            </a:r>
            <a:endParaRPr lang="en-US" sz="2800" kern="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D92CBE-1CF2-BBA8-A2A0-8B9EB6F93B00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7368210" y="1537252"/>
            <a:ext cx="2920650" cy="2759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8EA714-10B5-C7FA-642B-1348FAD8A7CE}"/>
              </a:ext>
            </a:extLst>
          </p:cNvPr>
          <p:cNvSpPr txBox="1"/>
          <p:nvPr/>
        </p:nvSpPr>
        <p:spPr>
          <a:xfrm>
            <a:off x="6631259" y="4296937"/>
            <a:ext cx="4745732" cy="22467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For the aspirations of the </a:t>
            </a:r>
            <a:r>
              <a:rPr lang="en-GB" sz="2000" dirty="0" err="1">
                <a:solidFill>
                  <a:schemeClr val="bg1"/>
                </a:solidFill>
              </a:rPr>
              <a:t>AfCFTA</a:t>
            </a:r>
            <a:r>
              <a:rPr lang="en-GB" sz="2000" dirty="0">
                <a:solidFill>
                  <a:schemeClr val="bg1"/>
                </a:solidFill>
              </a:rPr>
              <a:t> to create one African Market to be met we must play our part as the Insurance Sector. </a:t>
            </a:r>
            <a:r>
              <a:rPr lang="en-US" sz="2000" dirty="0">
                <a:solidFill>
                  <a:schemeClr val="bg1"/>
                </a:solidFill>
              </a:rPr>
              <a:t>By leveraging </a:t>
            </a:r>
            <a:r>
              <a:rPr lang="en-US" sz="2000" dirty="0" err="1">
                <a:solidFill>
                  <a:schemeClr val="bg1"/>
                </a:solidFill>
              </a:rPr>
              <a:t>AfCFTA’s</a:t>
            </a:r>
            <a:r>
              <a:rPr lang="en-US" sz="2000" dirty="0">
                <a:solidFill>
                  <a:schemeClr val="bg1"/>
                </a:solidFill>
              </a:rPr>
              <a:t> framework and objectives, African countries can create a more unified, efficient, and competitive insurance market.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37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461794-073A-457E-8A1D-C115DABE39D1}"/>
              </a:ext>
            </a:extLst>
          </p:cNvPr>
          <p:cNvSpPr/>
          <p:nvPr/>
        </p:nvSpPr>
        <p:spPr>
          <a:xfrm>
            <a:off x="2170798" y="2550458"/>
            <a:ext cx="7435911" cy="14486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 Simplified Light" panose="020B0404020204020204" pitchFamily="34" charset="0"/>
                <a:ea typeface="+mn-ea"/>
                <a:cs typeface="+mn-cs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12690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7B2AB6-7954-B540-F688-1523DCF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488" y="192713"/>
            <a:ext cx="2511286" cy="56928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F47F439-BBE0-609F-C50E-79AE0B4E1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8619235"/>
              </p:ext>
            </p:extLst>
          </p:nvPr>
        </p:nvGraphicFramePr>
        <p:xfrm>
          <a:off x="422603" y="761775"/>
          <a:ext cx="10994834" cy="574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860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F0F7-ADB3-6F05-6FCC-0632E151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461" y="219987"/>
            <a:ext cx="7447150" cy="756920"/>
          </a:xfr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Setting the Context: </a:t>
            </a:r>
            <a:br>
              <a:rPr lang="en-US" b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African Insurance Landscape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762CFC5B-4AB2-C3E4-B5A1-841A989B3B0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76270" y="1068636"/>
          <a:ext cx="5971142" cy="5651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B7FA8C48-3989-5B70-F62B-F336499BB797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7"/>
          <a:stretch>
            <a:fillRect/>
          </a:stretch>
        </p:blipFill>
        <p:spPr>
          <a:xfrm>
            <a:off x="6125379" y="1002534"/>
            <a:ext cx="5905040" cy="5686811"/>
          </a:xfrm>
          <a:noFill/>
        </p:spPr>
      </p:pic>
    </p:spTree>
    <p:extLst>
      <p:ext uri="{BB962C8B-B14F-4D97-AF65-F5344CB8AC3E}">
        <p14:creationId xmlns:p14="http://schemas.microsoft.com/office/powerpoint/2010/main" val="326734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Content Placeholder 52">
            <a:extLst>
              <a:ext uri="{FF2B5EF4-FFF2-40B4-BE49-F238E27FC236}">
                <a16:creationId xmlns:a16="http://schemas.microsoft.com/office/drawing/2014/main" id="{234C1700-8E27-D620-65C9-AB32BC75BF1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04802" y="874643"/>
          <a:ext cx="11304822" cy="590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40D680-2737-2DD1-144E-6F63170FFAA2}"/>
              </a:ext>
            </a:extLst>
          </p:cNvPr>
          <p:cNvSpPr txBox="1"/>
          <p:nvPr/>
        </p:nvSpPr>
        <p:spPr>
          <a:xfrm>
            <a:off x="3829878" y="202960"/>
            <a:ext cx="394914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b="0" i="0">
                <a:solidFill>
                  <a:srgbClr val="002060"/>
                </a:solidFill>
              </a:rPr>
              <a:t>What is Harmonization? </a:t>
            </a:r>
          </a:p>
        </p:txBody>
      </p:sp>
    </p:spTree>
    <p:extLst>
      <p:ext uri="{BB962C8B-B14F-4D97-AF65-F5344CB8AC3E}">
        <p14:creationId xmlns:p14="http://schemas.microsoft.com/office/powerpoint/2010/main" val="50602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D2113A2-6062-C475-8151-0B4216E34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35" y="1510393"/>
            <a:ext cx="77424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4BC41D-9452-AB12-AB20-4CD60D5F3675}"/>
              </a:ext>
            </a:extLst>
          </p:cNvPr>
          <p:cNvSpPr txBox="1"/>
          <p:nvPr/>
        </p:nvSpPr>
        <p:spPr>
          <a:xfrm>
            <a:off x="2902226" y="534264"/>
            <a:ext cx="6096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/>
              <a:t>Harmonization Initiatives in Africa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42164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23939F-B9BF-C914-A86E-E10BBEC6B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948544"/>
            <a:ext cx="5303520" cy="43869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 Market for Eastern and Southern Africa (COMESA)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Southern African Development Community (SADC)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Economic Community of West African States (ECOWAS)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</a:rPr>
              <a:t>Economic Community of Central African States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    (ECCAS)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African Continental Free Trade Area (</a:t>
            </a:r>
            <a:r>
              <a:rPr lang="en-US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</a:rPr>
              <a:t>Economic Community of Central African States </a:t>
            </a:r>
          </a:p>
          <a:p>
            <a:r>
              <a:rPr lang="en-US" b="1" dirty="0">
                <a:latin typeface="Times New Roman" panose="02020603050405020304" pitchFamily="18" charset="0"/>
              </a:rPr>
              <a:t>     ( ECA)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latin typeface="Times New Roman" panose="02020603050405020304" pitchFamily="18" charset="0"/>
              </a:rPr>
              <a:t>Intergovernmental</a:t>
            </a:r>
            <a:r>
              <a:rPr lang="fr-FR" b="1" dirty="0">
                <a:latin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</a:rPr>
              <a:t>Authority</a:t>
            </a:r>
            <a:r>
              <a:rPr lang="fr-FR" b="1" dirty="0">
                <a:latin typeface="Times New Roman" panose="02020603050405020304" pitchFamily="18" charset="0"/>
              </a:rPr>
              <a:t> on </a:t>
            </a:r>
            <a:r>
              <a:rPr lang="fr-FR" b="1" dirty="0" err="1">
                <a:latin typeface="Times New Roman" panose="02020603050405020304" pitchFamily="18" charset="0"/>
              </a:rPr>
              <a:t>Development</a:t>
            </a:r>
            <a:r>
              <a:rPr lang="fr-FR" b="1" dirty="0">
                <a:latin typeface="Times New Roman" panose="02020603050405020304" pitchFamily="18" charset="0"/>
              </a:rPr>
              <a:t> (IGAD)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Arab Maghreb Union (AMU)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027B3B5B-1B11-1926-EFAC-20F368272A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4629" y="310891"/>
            <a:ext cx="7761968" cy="419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07000"/>
              </a:lnSpc>
              <a:spcAft>
                <a:spcPts val="800"/>
              </a:spcAft>
              <a:defRPr sz="2400" b="1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sz="2800" b="0" dirty="0"/>
              <a:t>Regional Integration Efforts in Africa</a:t>
            </a:r>
            <a:endParaRPr lang="en-US" sz="2800" b="0" dirty="0"/>
          </a:p>
        </p:txBody>
      </p:sp>
      <p:pic>
        <p:nvPicPr>
          <p:cNvPr id="7" name="Image 6" descr="Image de ECOWAS logo">
            <a:extLst>
              <a:ext uri="{FF2B5EF4-FFF2-40B4-BE49-F238E27FC236}">
                <a16:creationId xmlns:a16="http://schemas.microsoft.com/office/drawing/2014/main" id="{6C25B9C5-A025-615A-87F7-9185D36B6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72" y="2717843"/>
            <a:ext cx="870857" cy="52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Image de SADC logo">
            <a:extLst>
              <a:ext uri="{FF2B5EF4-FFF2-40B4-BE49-F238E27FC236}">
                <a16:creationId xmlns:a16="http://schemas.microsoft.com/office/drawing/2014/main" id="{B7978AAE-1E87-0E6D-81B8-8AE22700A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2" y="3503386"/>
            <a:ext cx="772887" cy="8182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5">
            <a:extLst>
              <a:ext uri="{FF2B5EF4-FFF2-40B4-BE49-F238E27FC236}">
                <a16:creationId xmlns:a16="http://schemas.microsoft.com/office/drawing/2014/main" id="{B2C67652-9F45-7EA2-5D36-B9498B8DC49B}"/>
              </a:ext>
            </a:extLst>
          </p:cNvPr>
          <p:cNvSpPr txBox="1"/>
          <p:nvPr/>
        </p:nvSpPr>
        <p:spPr>
          <a:xfrm>
            <a:off x="424543" y="1132667"/>
            <a:ext cx="10972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/>
              <a:t>Multiple regional trade blocs have been formed across the continent to promote growth through economic integration and co-operation and the reduction of trade barriers.</a:t>
            </a:r>
          </a:p>
        </p:txBody>
      </p:sp>
      <p:pic>
        <p:nvPicPr>
          <p:cNvPr id="10" name="Image 9" descr="Image de EAC logo">
            <a:extLst>
              <a:ext uri="{FF2B5EF4-FFF2-40B4-BE49-F238E27FC236}">
                <a16:creationId xmlns:a16="http://schemas.microsoft.com/office/drawing/2014/main" id="{5991D1D7-B4A0-1B13-BF76-514ACF4D5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1" y="4606428"/>
            <a:ext cx="870857" cy="52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25">
            <a:extLst>
              <a:ext uri="{FF2B5EF4-FFF2-40B4-BE49-F238E27FC236}">
                <a16:creationId xmlns:a16="http://schemas.microsoft.com/office/drawing/2014/main" id="{725663F0-ECB1-F923-4590-0366ECE71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088" y="1948544"/>
            <a:ext cx="5106382" cy="43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0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2">
            <a:extLst>
              <a:ext uri="{FF2B5EF4-FFF2-40B4-BE49-F238E27FC236}">
                <a16:creationId xmlns:a16="http://schemas.microsoft.com/office/drawing/2014/main" id="{78593A01-0041-7929-149A-373B9627BB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519898"/>
              </p:ext>
            </p:extLst>
          </p:nvPr>
        </p:nvGraphicFramePr>
        <p:xfrm>
          <a:off x="214216" y="801666"/>
          <a:ext cx="11763567" cy="591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273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F09C109-CC13-2856-A1C6-49700340D607}"/>
              </a:ext>
            </a:extLst>
          </p:cNvPr>
          <p:cNvGraphicFramePr/>
          <p:nvPr/>
        </p:nvGraphicFramePr>
        <p:xfrm>
          <a:off x="564220" y="1233889"/>
          <a:ext cx="10959423" cy="453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655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heme/theme1.xml><?xml version="1.0" encoding="utf-8"?>
<a:theme xmlns:a="http://schemas.openxmlformats.org/drawingml/2006/main" name="SwissRe">
  <a:themeElements>
    <a:clrScheme name="SR - BlueSkyCrepuscule">
      <a:dk1>
        <a:srgbClr val="283E36"/>
      </a:dk1>
      <a:lt1>
        <a:sysClr val="window" lastClr="FFFFFF"/>
      </a:lt1>
      <a:dk2>
        <a:srgbClr val="0F4DBC"/>
      </a:dk2>
      <a:lt2>
        <a:srgbClr val="0493D9"/>
      </a:lt2>
      <a:accent1>
        <a:srgbClr val="627D77"/>
      </a:accent1>
      <a:accent2>
        <a:srgbClr val="A1B1AD"/>
      </a:accent2>
      <a:accent3>
        <a:srgbClr val="0F4DBC"/>
      </a:accent3>
      <a:accent4>
        <a:srgbClr val="6F94D7"/>
      </a:accent4>
      <a:accent5>
        <a:srgbClr val="00A9E0"/>
      </a:accent5>
      <a:accent6>
        <a:srgbClr val="66CBEC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1955</Words>
  <Application>Microsoft Office PowerPoint</Application>
  <PresentationFormat>Widescreen</PresentationFormat>
  <Paragraphs>187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HP Simplified Light</vt:lpstr>
      <vt:lpstr>SwissReSans</vt:lpstr>
      <vt:lpstr>SwissReSans Light</vt:lpstr>
      <vt:lpstr>Symbol</vt:lpstr>
      <vt:lpstr>Tahoma</vt:lpstr>
      <vt:lpstr>Times New Roman</vt:lpstr>
      <vt:lpstr>Wingdings</vt:lpstr>
      <vt:lpstr>SwissRe</vt:lpstr>
      <vt:lpstr>Office Theme</vt:lpstr>
      <vt:lpstr>think-cell Slide</vt:lpstr>
      <vt:lpstr>PowerPoint Presentation</vt:lpstr>
      <vt:lpstr> Harmonization In Practice: Why Don’t Insurers Back These Proposals Fully?  (October 2024) </vt:lpstr>
      <vt:lpstr>Outline</vt:lpstr>
      <vt:lpstr>Setting the Context:  African Insurance Landscape</vt:lpstr>
      <vt:lpstr>PowerPoint Presentation</vt:lpstr>
      <vt:lpstr>PowerPoint Presentation</vt:lpstr>
      <vt:lpstr>Regional Integration Efforts in Africa</vt:lpstr>
      <vt:lpstr>PowerPoint Presentation</vt:lpstr>
      <vt:lpstr>PowerPoint Presentation</vt:lpstr>
      <vt:lpstr>PowerPoint Presentation</vt:lpstr>
      <vt:lpstr>PowerPoint Presentation</vt:lpstr>
      <vt:lpstr>Case Studies: Harmonization Initiatives in Africa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Infrastructure Development</vt:lpstr>
      <vt:lpstr>PowerPoint Presentation</vt:lpstr>
      <vt:lpstr>Conclusion and Call to Action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OUMAR BA</dc:creator>
  <cp:lastModifiedBy>Moki Charles</cp:lastModifiedBy>
  <cp:revision>86</cp:revision>
  <cp:lastPrinted>2024-10-11T11:21:31Z</cp:lastPrinted>
  <dcterms:created xsi:type="dcterms:W3CDTF">2019-04-30T15:54:10Z</dcterms:created>
  <dcterms:modified xsi:type="dcterms:W3CDTF">2024-10-12T19:22:24Z</dcterms:modified>
</cp:coreProperties>
</file>