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8.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4387" r:id="rId4"/>
    <p:sldMasterId id="2147484467" r:id="rId5"/>
  </p:sldMasterIdLst>
  <p:notesMasterIdLst>
    <p:notesMasterId r:id="rId36"/>
  </p:notesMasterIdLst>
  <p:handoutMasterIdLst>
    <p:handoutMasterId r:id="rId37"/>
  </p:handoutMasterIdLst>
  <p:sldIdLst>
    <p:sldId id="1376" r:id="rId6"/>
    <p:sldId id="1825" r:id="rId7"/>
    <p:sldId id="4410" r:id="rId8"/>
    <p:sldId id="4486" r:id="rId9"/>
    <p:sldId id="4500" r:id="rId10"/>
    <p:sldId id="4489" r:id="rId11"/>
    <p:sldId id="4488" r:id="rId12"/>
    <p:sldId id="4504" r:id="rId13"/>
    <p:sldId id="4412" r:id="rId14"/>
    <p:sldId id="4462" r:id="rId15"/>
    <p:sldId id="4506" r:id="rId16"/>
    <p:sldId id="4493" r:id="rId17"/>
    <p:sldId id="4501" r:id="rId18"/>
    <p:sldId id="4499" r:id="rId19"/>
    <p:sldId id="4494" r:id="rId20"/>
    <p:sldId id="4490" r:id="rId21"/>
    <p:sldId id="4495" r:id="rId22"/>
    <p:sldId id="4444" r:id="rId23"/>
    <p:sldId id="4502" r:id="rId24"/>
    <p:sldId id="4446" r:id="rId25"/>
    <p:sldId id="4508" r:id="rId26"/>
    <p:sldId id="4411" r:id="rId27"/>
    <p:sldId id="4496" r:id="rId28"/>
    <p:sldId id="4487" r:id="rId29"/>
    <p:sldId id="4498" r:id="rId30"/>
    <p:sldId id="4445" r:id="rId31"/>
    <p:sldId id="4503" r:id="rId32"/>
    <p:sldId id="4497" r:id="rId33"/>
    <p:sldId id="4505" r:id="rId34"/>
    <p:sldId id="1991" r:id="rId35"/>
  </p:sldIdLst>
  <p:sldSz cx="12192000" cy="6858000"/>
  <p:notesSz cx="9296400" cy="7010400"/>
  <p:embeddedFontLst>
    <p:embeddedFont>
      <p:font typeface="Titillium" panose="00000500000000000000" pitchFamily="50" charset="0"/>
      <p:regular r:id="rId38"/>
      <p:bold r:id="rId39"/>
      <p:italic r:id="rId40"/>
      <p:boldItalic r:id="rId41"/>
    </p:embeddedFont>
    <p:embeddedFont>
      <p:font typeface="Titillium Bd" panose="00000800000000000000" pitchFamily="50" charset="0"/>
      <p:bold r:id="rId42"/>
      <p:boldItalic r:id="rId43"/>
    </p:embeddedFont>
    <p:embeddedFont>
      <p:font typeface="Tw Cen MT" panose="020B0602020104020603" pitchFamily="34" charset="0"/>
      <p:regular r:id="rId44"/>
      <p:bold r:id="rId45"/>
      <p:italic r:id="rId46"/>
      <p:boldItalic r:id="rId4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54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CC4D63-710A-AE7F-5759-8A25E7D180F7}" name="Alain Zongo" initials="AZ" userId="S::Zongo.Alain@africa-re.com::150158f8-ad6f-4216-b58c-e70f545f49f8" providerId="AD"/>
  <p188:author id="{82994CAC-DC98-C04A-3A41-7DA8C93B3CF7}" name="Phocas NYANDWI" initials="PN" userId="S::NYANDWI.Phocas@africa-re.com::6f7ed918-0c63-4828-8475-f609f16434b7" providerId="AD"/>
  <p188:author id="{2CD642DD-D2D7-104E-FBDA-FDF38713CE39}" name="Phocas NYANDWI" initials="PN" userId="S::Nyandwi.Phocas@africa-re.com::6f7ed918-0c63-4828-8475-f609f16434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vonne Palm" initials="YP" lastIdx="77" clrIdx="0">
    <p:extLst>
      <p:ext uri="{19B8F6BF-5375-455C-9EA6-DF929625EA0E}">
        <p15:presenceInfo xmlns:p15="http://schemas.microsoft.com/office/powerpoint/2012/main" userId="S-1-5-21-1316047065-1045293405-4024336661-10718" providerId="AD"/>
      </p:ext>
    </p:extLst>
  </p:cmAuthor>
  <p:cmAuthor id="2" name="Phocas NYANDWI" initials="PN" lastIdx="13" clrIdx="1">
    <p:extLst>
      <p:ext uri="{19B8F6BF-5375-455C-9EA6-DF929625EA0E}">
        <p15:presenceInfo xmlns:p15="http://schemas.microsoft.com/office/powerpoint/2012/main" userId="S::NYANDWI.Phocas@africa-re.com::6f7ed918-0c63-4828-8475-f609f1643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500"/>
    <a:srgbClr val="FFC0CB"/>
    <a:srgbClr val="964B00"/>
    <a:srgbClr val="F7931F"/>
    <a:srgbClr val="558ED5"/>
    <a:srgbClr val="0070C0"/>
    <a:srgbClr val="15455B"/>
    <a:srgbClr val="3A5C84"/>
    <a:srgbClr val="A2B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D9746-CAA3-43D4-8E12-D0AD76E60EAC}" v="36" dt="2024-10-13T20:06:46.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26" autoAdjust="0"/>
  </p:normalViewPr>
  <p:slideViewPr>
    <p:cSldViewPr snapToGrid="0" snapToObjects="1">
      <p:cViewPr varScale="1">
        <p:scale>
          <a:sx n="75" d="100"/>
          <a:sy n="75" d="100"/>
        </p:scale>
        <p:origin x="902" y="48"/>
      </p:cViewPr>
      <p:guideLst>
        <p:guide orient="horz" pos="2195"/>
        <p:guide pos="35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207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olakanmi.oluseye\AppData\Roaming\Microsoft\Excel\Book3%20(version%201).xlsb" TargetMode="External"/><Relationship Id="rId4" Type="http://schemas.openxmlformats.org/officeDocument/2006/relationships/themeOverride" Target="../theme/themeOverride2.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olakanmi.oluseye\AppData\Roaming\Microsoft\Excel\Book3%20(version%201).xlsb" TargetMode="External"/><Relationship Id="rId4" Type="http://schemas.openxmlformats.org/officeDocument/2006/relationships/themeOverride" Target="../theme/themeOverride3.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olakanmi.oluseye\AppData\Roaming\Microsoft\Excel\Book3%20(version%201).xlsb"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olakanmi.oluseye\AppData\Roaming\Microsoft\Excel\Book3%20(version%201).xlsb"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 (5)'!$E$2:$E$55</cx:f>
        <cx:nf>'Sheet1 (5)'!$E$1</cx:nf>
        <cx:lvl ptCount="13" name="Old Mutual">
          <cx:pt idx="0">Yes</cx:pt>
          <cx:pt idx="1">Yes</cx:pt>
          <cx:pt idx="2">Yes</cx:pt>
          <cx:pt idx="3">Yes</cx:pt>
          <cx:pt idx="4">Yes</cx:pt>
          <cx:pt idx="5">Yes</cx:pt>
          <cx:pt idx="6">Yes</cx:pt>
          <cx:pt idx="7">Yes</cx:pt>
          <cx:pt idx="8">Yes</cx:pt>
          <cx:pt idx="9">Yes</cx:pt>
          <cx:pt idx="10">Yes</cx:pt>
          <cx:pt idx="11">Yes</cx:pt>
          <cx:pt idx="12">Yes</cx:pt>
        </cx:lvl>
      </cx:strDim>
      <cx:strDim type="entityId">
        <cx:lvl ptCount="13">
          <cx:pt idx="0">19</cx:pt>
          <cx:pt idx="1">260</cx:pt>
          <cx:pt idx="2">89</cx:pt>
          <cx:pt idx="3">129</cx:pt>
          <cx:pt idx="4">156</cx:pt>
          <cx:pt idx="5">254</cx:pt>
          <cx:pt idx="6">175</cx:pt>
          <cx:pt idx="7">204</cx:pt>
          <cx:pt idx="8">209</cx:pt>
          <cx:pt idx="9">276</cx:pt>
          <cx:pt idx="10">239</cx:pt>
          <cx:pt idx="11">240</cx:pt>
          <cx:pt idx="12">264</cx:pt>
        </cx:lvl>
      </cx:strDim>
      <cx:strDim type="cat">
        <cx:f>'Sheet1 (5)'!$A$2:$A$55</cx:f>
        <cx:nf>'Sheet1 (5)'!$A$1</cx:nf>
        <cx:lvl ptCount="13" name="Country">
          <cx:pt idx="0">Botswana</cx:pt>
          <cx:pt idx="1">Eswatini</cx:pt>
          <cx:pt idx="2">Ghana</cx:pt>
          <cx:pt idx="3">Kenya</cx:pt>
          <cx:pt idx="4">Malawi</cx:pt>
          <cx:pt idx="5">Namibia</cx:pt>
          <cx:pt idx="6">Nigeria</cx:pt>
          <cx:pt idx="7">Rwanda</cx:pt>
          <cx:pt idx="8">South Africa</cx:pt>
          <cx:pt idx="9">South Sudan</cx:pt>
          <cx:pt idx="10">Tanzania</cx:pt>
          <cx:pt idx="11">Uganda</cx:pt>
          <cx:pt idx="12">Zimbabwe</cx:pt>
        </cx:lvl>
      </cx:strDim>
    </cx:data>
  </cx:chartData>
  <cx:chart>
    <cx:title pos="t" align="ctr" overlay="0">
      <cx:tx>
        <cx:txData>
          <cx:v>Old Mutual</cx:v>
        </cx:txData>
      </cx:tx>
      <cx:txPr>
        <a:bodyPr spcFirstLastPara="1" vertOverflow="ellipsis" horzOverflow="overflow" wrap="square" lIns="0" tIns="0" rIns="0" bIns="0" anchor="ctr" anchorCtr="1"/>
        <a:lstStyle/>
        <a:p>
          <a:pPr algn="ctr" rtl="0">
            <a:defRPr/>
          </a:pPr>
          <a:r>
            <a:rPr lang="en-US" sz="1400" b="1" i="0" u="sng" strike="noStrike" baseline="0" dirty="0">
              <a:solidFill>
                <a:srgbClr val="002060"/>
              </a:solidFill>
              <a:latin typeface="Titillium" panose="00000500000000000000" pitchFamily="50" charset="0"/>
            </a:rPr>
            <a:t>Old Mutual</a:t>
          </a:r>
        </a:p>
      </cx:txPr>
    </cx:title>
    <cx:plotArea>
      <cx:plotAreaRegion>
        <cx:series layoutId="regionMap" uniqueId="{92A4B6F9-B943-4524-87FC-20A5FBF06324}">
          <cx:tx>
            <cx:txData>
              <cx:f>'Sheet1 (5)'!$E$1</cx:f>
              <cx:v>Old Mutual</cx:v>
            </cx:txData>
          </cx:tx>
          <cx:dataId val="0"/>
          <cx:layoutPr>
            <cx:geography cultureLanguage="en-US" cultureRegion="GB" attribution="Powered by Bing">
              <cx:geoCache provider="{E9337A44-BEBE-4D9F-B70C-5C5E7DAFC167}">
                <cx:binary>nHpbl504suZf6VXPQ5UQuvbqOmsN7J03Z/p+q3ph2em0JBACBEhIv34CZ1Z32edM9fS8OL1BSIqL
Ir74Qv+43/9+bx8++b/tg3XL3+/3X3/S6zr9/Zdflnv9MHxafh7MvR+X8ev68/04/DJ+/WruH375
4j9F49QvGJXkl3v9ya8P+0//9Q+YTT2Mp0/rp7NbzZpebQ8+vX5YNrsuf/n2//Lybw/fpnmbpodf
f7ofN7ce0ykzup+eXl1/+fUn+dPffvnzBE+vnn8a4Kv/7dRoP/0w/OHTsv76EyY/I8FZJQQlUiDC
YKL4cLwpy58Zx5xJShiFMQLeuNGv+tefCvJzRSiXUmIsSVWWFP/0t2Xcvr0rxc+oEgihEjFxvKr+
qZSXo01qdP9Uw9Pvv7lteDkaty6//sToT3+bHocdYgkkKlgG4Qr2iCpUSg7v7z+9BsXD6PJ/jRqt
FSH8gnd4RZfeZjnYepg2s9lLUVn0cmgDfZMW09FTt+f1ei8kLRo8y/RFFYxvjdNi+DSnquL1tvT7
R591fJFoKH5fDcHjCUcdP/iOz6RZ1i4+JyvT4pndVj80RAZG6nLwxX0ghfa1LDq519vgXNfMBaey
9l2yU2P7Tb7p6L75mmOB9kaQMYVzEJJWl20USn5ApnC8zuVG3o60R/6C9Lr9qnqkhlOvhj2dS7tF
2aDFmvcpdfN4NoWBFbiZurecusgbWVA6nkZrLar3dtu6U/Bo70477QVpaIXHuRHTjEJjXLm+J9Go
/WaKvRvOy8JNX89qpHKt+R6juit6by85cmHcTzGJKQ91LHBnzsNUde7rn1zuf7Ak+dGQFFMGoksi
Ga2oPN7/yZBxmjJOjF0b5PiLHvH4oW13OTV/vcqP7iKF5AILWZKKlhWS4LR/XkVat24Bly9i6Kvq
VIxkHq78uC36KqhszMu/Xo2R8nupSkTBN8ErYUEqqayO93+Syg25b1uzfWZMenuaq95+dJIPn4yU
y3iVTTHqGzk6PJ/5wrBrMNNyrveUfTzr3UzPRrVXrs6rjr91XhB90mC0eXmw6ybK8aNSSbrLyZbq
5d5v41avahXoUqypFc+qVK6xZsuS9hqzFnxP7dJXdTVXNtXG7/tN5XdX1u1gdVe7QU13stTF+rJa
y/GDIMlUtQhrFU+ZcHHOWZGyscW8y9OWIx1qFU0p3raxmnhtPamGc+a58hdITP5ENrPkep9WP11Z
X8V0ww0L06mYhqq8oN24fUGD5h8T+FbfUC+6XLtEgr5aDGJXW/ZpupoNLcQlpZY+rELTm0inqE+x
3/pcd31hglzP87LnPZ3wPO1T2JoRp841nS7pC89TYWqf8b7UU5+Hz/2cM6nVvJqhXnZWhBOppp1f
SjTQl7tzi7wxzFSxrjKooO50339eVVDuggVmRJMx79GJ07KdG0rGYa5bVOFPpVYpNls/pLJhhTek
XnTRDhc29Q6/zrkkshFW8wjqGLfnSzUs9JatQ1gaFGJ7s9BWyVrbrZfPPLYCN1mS7YOu5NDXyfPJ
NaOAfd6QqcpdQ+H03+ao7XDd+WJ76y01qi6UJPgi2776kANeRN36rUgN7gRbz3pY+Nj0ZNCHVKL3
9b7Mcb1ZCwGqYFTubybVYtNoNVWmRtuKSJ0qJ/bLvSSG1jF07dLMYo4DuE5S/KZyPb8dVzu4k66q
vbjWa9/pk8qTmS67memp4U4j03RxRu68lR3q6nk05ftehfkhqtQ/aCK2XIcCcgecxszmm0n54drj
YqNNL5aJnSD05asVUX4rpAmxzh7ZZsn0Oe6wczeT8V15Iaquv8nzTlCzpEw/VCLv72IhppsBxfU8
7Wt82DnePhjQIj5x4rupoYyY8aRi1ePa5mEbmokSspwtDv4lE30STbTZuXN0qcN1uYmgTyum4sVa
ZnLPQMcfOsTH11Qrn68grviuwb7sRZNSCsVlVl4XNZ23lTatUWASi43gJ2RGP9Ueu/gmoWXYLqZK
DLomfTJbY5RzpxZt0TdWJNNfrJGL65Xl+auFKOPqbnSxPM0r9e+yKPby7Crs35a63x/oFitcx4ot
13QvC3UpKfe0SZAUH8CUPT+1ScWlln2hp7NIYSSnObH21Wh11V11eQq6lkMulmZMds+1Ymb1p4BH
8Vngzd4VKe3lsy1P4qvGhrwglsUHncfJn4u5ou6EvLUFHDBvdG2jdblhVdW/03nzd3zK+9dtgMhX
78XQfpyGMHc1+IgRJ1VOEKtyGfEbSZbpdZoSDIOTVKkab9KkUzITf6FQj9XJquj5hV154S5EmtS9
U2T6UOk+6Xrlee0bX2ArT1lUa2xoaMEJsxjM1VLlUF6MaJSvW+HQUDtuECgs7BtsNxE0n1yL5nct
5Mi+LnrSPrBMWVczXGFWj9Ki1BAbxO2Kq1Fs9253/doU89wNdQs+C2PiMohbjdn4Ci37ZGo977O/
knZAW1Urlcl4WY2ux/lZi/MqGr2t41hnRItwM28lHWtb4Lk4USwpriFGcF6TQfJnvU25qDPx0yuc
puiaCmJBOAmHzYvMaZwaNhbqbu+M4udJUvZ7r9Agropk3YNhqqIXTOn0zs9Fy+pSFA43Wnhztbpl
cXXF+s6dRtVh4S/dUk3PZQobP7HFGWRrn1J5aXs1DU2cRzbd6AoAwanV/ahOsTVZ1ZsW6H1c1vLB
t7P4QgcKWl2T0i8qiouPe+gwOHlbmK+dSlWuW2bn7cYshrBmAkWmehbLYBosNro1ZRU82B7ADYEY
QMN4zkwrUSskAYj0lUbqbMm8bLUwZnZ1yG1e6rjPe1eXlhFch5a1qQ5SQg4wKbu3elLFve8k+U3m
dX0B8/EPo/fo3rVtO9dSLxNgnyqLBAdVOHOySxnXpvQo0NOk0JxqAYpfGu7b7kPHi4I0TCpqTiSE
ODYV6lpU43Gg89kQUn3WbMC4pjhFAHIJz/VcoPVFC0HYNcqugLSI7gh6RoeRvldoNW9WcHjftIn2
r3yPIfpPFrUvMFHC1h0ntD0lbcBOurfxt0kFaputyHo8pdhmfSLDNNzQHY5XLaQm6gSpsH8Zu2WD
1JPkSBvT6/VlmQFRniQr7f1QucnXJYClr3PY3Mc+qPaL6JFdatYp8VGEDaxfugKxk24HtdaYj+yL
1XQBLLlPidSVXB0+235nb7O37NOqNvXbsMKpq92y9qpG/TKvFxR1SNdYZb03pihQVRshAdGE4MLH
wbXsI5Q2mV5I3Ute5Nr2826f9TFOcayNUSOAhIDGr0OZeAmpbMHPdzhmv48Tr+4pj2uuNWTdUHOW
tTp1QzX3p8H2PNxOglsPmT1q/3IRsvsYoBRw9WT67so5rfVt4fs2NTxo1zf7HOxywdutt2fZi5Cb
pe25O+tW9FPT0tluNZ5MLm9ptWd+yVdbrM9kXqbpQ1JVS5q9MEV4vWsnQ6NidG9oUbX4eSyWfb7y
RV7BIx3Bu4eaY8wt2ZtAyVqGZmKelp9dO6vQ1QirRF0jAWQCPGNzcnS77OcOp7neMJdkgm0glT/0
BoDlzUynIbWQ14Xqde1UpPFicwGKhnrofTafDdWaXCVlq70Zx7alt3YqGY6A/DDvFGDH0A4vC5bi
lJoCwARuKkupdrW1fd/FZgDsWlQNswYXL1Pecn8rNlm0qtnRkvUX7KktLgZHOv6y95qyL1Ctgjyi
dcaQs00QGq+RCEi6utR7j7YmRydxg6UYzcXUYj+dxnkHKagRCQqa3oTELxe+zebdIrOm9tTNotve
5zTn8Z3Z9IAv7NKj9u3WDbQqITBkwy4AkGB/peTSzVtNBy/wK6MrhnldcurZa5OhBFGN0Tsg8Dp2
HNJo4WC3p73PvZ5qCJHj8i75dZNzs2iGIECqIvNziRRZ7go9anfrZh/i3cJnvo71VIied7Xeofy9
bomf0YttJrRvhpJW8dU0hRa/wcsk2N3glcVNqlJ4L4uM4Pj1LWF1nwYAOSLmoSnbjlQfot7T16X0
y9Cg3gcBpd6M7ZVTVfy4lNPWnukuw7OZJSPqpW8jgJTKQzp0YineFoCw99p1KLOzaYeuBJi3YnXb
Mb4gCJQpo2aUfbwcSlxVzSQi/qgznuaTXzZSXs2a2HwWY6bTtaRa4psyzho1szZ+PPMKlA/+1TKI
UStfoHQlKZs6D/u4vZhXW+nz2nahPycPwPxkhoJMN101KHPu5KS+jiXU9bUWTnY1kAL+NaKDyVdp
oQM+kxYBwE+lXV/uooKdjc+6MCgCuZu3IEgRDBQLkQAYnls9VCcqiH0dS7rd405WXzJUv+pjgWbz
0U5evQLaoe1rNYZ+rVm1+L3JYY9fMAq4e9mOBAI2xZrPNbj4lkD0cTsPrIT07cC1Hzy4hK7LYjdX
wucc6t4LCiUFShbqb0H9fh00397tpFrfU0iDXZ3y7Extg2G8Hs0SX4lxXLqa7AzhS71UVjQF1Lym
jsjRF2XHe3FCUqm3yLPhtwx4idUSMkRx2rupshezLjQcIa3y58w7oepp13aux6UFNiGg3ZBrTDtx
P7dcvWqZ2dtTN2XIqcz3A1RnskKQlLqBt3BEyn29+Fbq/vJIV33HzNyPU/JG6Se+6p8//+vuDxrs
H8dn/3p+cF7/+vVienBvVv/wsN59mn4c+d2HQAQ9rX/QZd/9+G/c2Z/Jrf/Xl08k2B/UGfBo7sGt
f+bBOAHm6i+Is6/e3H9HnH374JE6o+RnCtxYxSUSsoL/AjX1SJ0VmP5MUFlKWREkMKpKWOWJO6s4
vEKYSCJKYA5L/ifqrCI/C4oR50QQyMeCyv+EOvueCqEcUcErLI/pCGFI/EC4tLyvdm4AYqU9cekb
02E6fza+reb1VADpB8/+pJz/geJh35EhsCLwLrISx6dSEOAUvydDuCL9FIDHjFDRwuR8H/D8uQgI
/pUxInapol2KN//horIEvgeMwAjCsvxx0R4oATLa+Nn7qpo/r3NYizfMpq14IzefD7JwZf8fi+KS
S464OFYFU30vKfNDt/nIYdERltNoZP1dq1XV3zlpSH+H7F7C0n8t6X8zqKxAUoo5OAdQW+SHRYHh
6w80+WmD3AkmbPsR7DkuEcRuh0359fTX6x3z/Yt65cC3UiQRASE5K8GgPziQWkOPBckNEgOfP3cs
dLDEozn1Sg/VAklqkKoF/IISm3L7733qe6EPB+aVAAYY1A07KBH6XtO+YILvRpJar0YLDtjkMK31
UNzZOvDBwrP/SGxSIcZYSWFBcCkgsA8v/xOlZ0nXeS4cADs7jn1/xawMxXCmPoY0XvMOsLVphEY7
/NEosLm7QB13i7n86318f5oEAvIduO+SCUFwCfz3D+rXrpIVc7+XoPiGZ+5QdwFeV8HBgto7WFbv
PIR/42I/rAkhCxMEDCqCJeEs8R9kVwVKgFo7W0MJEoo31cAIhAwBNGes0wjJ6g1QCpGh81+LerCy
//I0CITAoQJ5CublB4n6o5G7Tm+slWmA8snE4s1sTQ8LohQSGLl1BCw+gtHCCunwcHezTIcvWNAJ
jPvrvfyoggqaIbAHDq6HgD/+MZ5IPqm+EwWwqBNEO9886mCHAFa8KUI1zOrctQWDA/jX6x7m/LMO
KkYFhiUp5ZRB/+QHc2MDBc8sGRAMOACZ3KC1MyCcpPnfHyqOf9Q4x3CYgIavoONziPmDoYfEkeEr
w8AVIgxK3nn0IJldNsnmC03YXrxxOazwbNTb7svn5Yg9+HiX6IheVUDit+rtqAR4ifrmK53pwsqn
ul+AlLA1S/0Sw+0qQWW2Ri7P4DXDkh3MCLXmDH/Q1HW0vAlhkjs2ddlBIWivB4Tbcr9j7TTB99TJ
Y9U/Fp8owKszNYx224fRjKsZr3oh8xivoGAbxF3qUgfsNTehAwfZInOHn5gsV345ohZ5oCGnVVZL
vWy4BSNq3I1R1u1SClC6tH6B5Sbdrv1yXRYdWopGaXlMZq04YqxeWOZvYrLdBEcQmG78Jaai3Lpb
7XTJzdsUJiPEhZq3YJbnwqLJ4xPzcoQ5sF17WG2VS5ti3RdzTOzF00O848Pd/aam8qOA0nj6gDc+
wfB50XDyWpgQtNbpaOHZBLQLuAfteAv7HuftUPqOAgfzPZ6iJ8ke/Te67khIFVSycb7MEcLAUj+F
9CflYg39mHhaCyLsdGmhazasl0NXdHaoM6sO98AL7/l80S8bNNwugeKaq3DTAWZd/PvHdaCUqcY7
PGgqi1NLyDT7pqCW9PFZwSYd+1ucIwGCoH8MKssMTNql5PrILU+u86QPJkyELVOyOZC3fMyoAKjm
4k0eF4hLLlMFKliodRu/7GL1LSbsS+h9g6cybfpKzVO5jU1ptmj7ZqYMqdCM0DGTU22mVCzvZZYi
/fY0lfXxmCOx9UgrYRpHEHpr0QhicucxaPrJJKoXUL/WT5Fq3Wn0tF6SGtyD3OME2oGOxog+py1A
OXma2vE4Bk/DZTVt4MZ7NYww0KB2gNVGYKhBt5NzCd4Vwc9CnOZhLfZ42lgFoELE2AnRzLMZenJB
cpltWT+Nr/oBYtLFoxEsxYc6QygPF+Euky5dK0go/V0JPw6UBCDwM6twATKsq5oHDyRnN2nH5hrP
oQ/7u56poeIfZDZRFPezSHLPF6OiXCxnMu8VsF9JtnGkNwG1uPfvR1ilFV+ST0Op3sSIlyG9g1hX
qQVaCdSn7fWyyuPMVeMSSvzJ65CCuX5ET7YfFrDikyMPcTwGttAEA50v4y4maI+mRc73dChwUMDl
dWU1Qe3pCxj4dNAfHV/0FBLG05uSWNrfhQnDCZofVZygLQChJfTWgvrVAA0d/16bVq/QNGHLQNKr
WUNfGjxXlsNhIbUdyC4eln3d8hz59uwJjlQMrYcpu2EHV3lEvGKRal4udgBFE9TU0AZQ6lK0ker9
etPZbPmix35sqwa7SUBg4lV5uHjEXQk4K6ERrLZKc5w4GjgG+ZjEJq+/kd0y+9z5kQDVKCs4WM8H
G478YGYGMncrWbS9oJU0brprOSBgd1opNFeKOg2erv0t6qJkvzMGYO05pVUCZGOBIof59l6RjkLj
umXsdwveAN96JI9cpDT44ZsRC2GfBzdl+AhBp8i3F92KVLvXM8eYg1/4aebD1WYO1HyyvF8Wcu7Q
tMt0OWM6wDEKFkCIb/Y8R/h86sEt+HOA2nOFajL5CjYyEdJWumbQGoVZJKGHtIUAqJgu2w4fI8Wk
9HYt5NLDJlkXN3jWlj1Q4jQVx/BqgUMw1wYl0+mLgfgRWjtqJ6Gti8cp/Nq7Vp/2ZZvFXVtOnG+1
6gc6yKugbTkx4M47D9MPgqww/QzlOahx74SLI1TyhVrLk/Nk2scr5OcEkoaKkqG40gW0Tourtkxw
CeHyUZ8DdcfX0XR+1idJpy28NCbyEtV/CO+lL96Yds9wP6GGs3Fo2WUDdgpqOYK87WMHEyoqEdxV
8MK37qpi++4/EyhDw1touBnxtUOt7j4vm2BDLecy+2fdrDO/MruNczpxbuFOhErAqqwXj26wx7WC
2NH1CPwpCU9g4YJC0wBsl9gGNsgIvMed3LzBCOD4IPCeVulDt532cc8gbLXMnP3+aALw7HDI0A+R
gx1jOUFIe2GgztinZylDJ+qIpuXhFGRwQMpc6OPWCDlDpyCCkjJZ0NbfzhUG34eWAQave9Rij4YA
6oarEE6/CL4clb1qV5XAbQvW5UNHuYTa4LQP7QLTy9yhrbgCpnwayFlCxxIMeRyEY95HDfepPZxN
tetkgQyaV7GSJvAZMsx5B3I9QveS5xTIKUFvG+YcYnH4cQ8RvyfX0BFYIMwja4CXeVVGfUw2QO22
gq+iCZospNMj7KhE2yj2D8vWHgInoANhIFfd8fDJAMwNhyTjKiOFfjYelm9nb+o10TUtPBTSp46t
ojqTKYKrP0n+aLcCYAcs8/hmAYYBpofoolZ1F47Gq7micfSiBATtWwWXAdJ+nPZH7boO4GeovVVU
tBcqwE2X01zuGAbsDrDWH+Paka5wap88No6iBHMtkx3goREg0+8caEvYBuQTCCJO+x0GdHY7jiRc
qDksb+bowLrdiPddv32Up2hdK/G1+BbRuj0E0HO7+BK+6ng85gAu7LBIMPQw4WYMhocISgqwebGo
YoVGOXGg2ZL1QKh+Uuu8wMC+QEd0JIocuVuEvSXv2JCDKO8XnFzFXqrSGNiVLvGxDCMFc+upVBsg
tHpOpkD+05K5BpnWWCJgnuFYIrLUkOp7iFysWwtg6wfbDhNtqqcANm5HQA17+mb5CSgJcxNNlPo3
NBeqmM+TbY9XAzB4oNwMBK2DCB0ZdEKOrni5wFwBrcHcDAMqA2tCuc0KX1kGTf1wq2SykHXKzC3k
iKg1AsTsXOwhWUECcwDXTatckBdBgvdNr54Klykh5+YarJx76LEXph33uoNjlKaLcTMVwASo70eY
eiZaQUoSoithaujpH+kwm3xkTNMtB5ymJBzwAa5HYAc9olmXQl2HsFCnX0lHI97vQLkJdi2gbTmD
MSjXcTsvhWvhczgbwvnL0nb91j1bpB9gPZ2r4xQPZo2VanSnsSJNFaE0tPUUwoEJVotnXN22WbSs
auZhICzUuB1C2E6ukAV8/pS9ofkNyQ5Y5G9YAjkMSPNJZVaXULi0BVQTqBkibGm9LJk+5FlY2hAg
e0GWMb2uVvBXQJ9tWAGdAAFzoGi6Jw0PFeAcgFmPkGq2cHUq3CCOSrs0zC289M3T0n2SXRVvigLu
JvRw4SYJCLcbMAYA+4iRFKR62qsupZPtuaMkj9VphA4CqE8FLLruBBknbfai7eHMTI3n0IYoTh46
07AVS7aW86Yy5VrOpxZaKK47j8z59hMCkNZv9UDaFX0ZHiFzmfwhAK4WwEZF2R8wGsIZB/HHQh7l
hR57B44GWHOFHXTHJj/PlBwsR3jcOASlIzyt035swBw45TPE/2OqydLyMPsj/8a/wbG2g7Dy5smU
EE8Pi8aqEIpeS7jZ5Memq8ZjwscKf/TdMe20xAm8EULzQQgks2xdvvDBb/4VXIwaD8D4jRBYVHdE
AvmNEoO2E7Tfb7FbLXQkoGl3iMC64jDd6NlRgcbHQumpwgXIV8GRQV5CI+qZheMDHww0a4M/Z1Ys
RP+2i3T4Z7/rwwenlh8FLHSHtJdv173ft3jbmdiuBVS+uluh0VVD+essPotHsP/kmiYxCROQR5d+
KlPD4+TQTPEgbEHGGQ+3BY7zxp4JP4pBABz8VkcHxXlyF3kQcuYAu6gVMUGXw1E4UX+wIjKjIzhs
1oB+1keycAReFn5NQGke3iZbuLZ4PUJr5hiiM5JwNzBP4ai15SShBLhdgyTt0DhRjGKsyUIkuLcx
G1jRhAUY1ekb05lDq2EOUlAFYbRkcsEC2m5DP+jLkUIfR0IIt0fQcgB1Ye0navTRbuSRMvSMH6+m
hA/CwXGFYHdCp8DbplAob0MNN8AK8PBWbEcSgRtqZV9e425RhFxyolf4YIYqXJizHsEb0jni9aiu
npyWVs5AdojLROGujhwg3jO49MEWoU/A5gSYM67hMH+xOYjUdf9Y7ZetFLDsU2zQAFt7fcbbhAS6
AnQ9QXCEu3YM/jy51BNi7h8ryZ1kPnbXhCngCc+PMj85PzSmyvnz07kfWD40ZSWUgOtJyTXk9QJK
ltDNzYBsAHsmB5c71Rmy8nF0ElzRWaqmUswHdXqcmCXegRwbFN8wyfKND+cFsmCeDcj6Ub96HBe/
FUOYtkeB8RSGUB+Oj6pkDoILOmgL/Olpe1TgT6xjePSkMNmDyoHLWccHcMXlGCnL8lBvyH7Zt8sx
Y89yEyDuwLsnn2PE4xa2wPrYbrfFCkzC9owUEP1HU69QBEp3Y/gOxe2dniJbyQku4Np9+g0aeQAM
Lymge1Dz037ToqsS7mlQmxd819pe6Fs5jZr52kGzXsjraaMDNDBtNY5evaHu/zBzZjty81qWfiIV
KJGabjWFYsh5svOGsDOdGiiKminy6WuF7W7856C7Gn1RQF0ZNpwZEQoOe6/1rS0jR3z0RsNQO1az
FwIBi/ZFGvrAauBi7q3XkOsfwTAteGd/P+bfJTz80Vdm1V3PbDJ7BBXtOqD8/1R9A78/62V41SL/
Shh/9zd88mvhHuOewbP6+w3GxjW7TCv0wv4D/+2O/NdK4r9K5hFIpSiCbAynwA9ZGLr/ru0FsQo8
yXB7/2mf+R8J8e8JaFAX4Ev9r1/SvTpa/5QvPewCqOUQUDwKI4jRf3vRjngOQMeravJHdVDE8fEY
9Z/Vci1V8R02f2yDfe68wT6tf9QA5lNb1WU0j17TPrgUfOIX+ukgcLJ1EPsGoHWgQuCmDRYzY4HP
nM1YgdHsX//mUFzNWEJ2xOkNbQr4Dx65M/h8JgdCLY0+J765wQqL3SygBfY/Ulg8OFd9FXq3i19G
/1yFf1wxhY4JL+eE0g/xtW3BEMwoaX9bDr5trurO2tbXarNyo+u6/6sNUWAKeO3lzyr5qxCQyizV
UHAn7ABi0l1cL38e6OvOulaP+Nsf2cBSfbV1ALa7wUE7w/VCs/8sWqwcr1fYn38TIYQLPIR1m/ov
JioDxVpXKNyX7G/thpoPlhsa2tXtEqECu8/ZX1HZsOH6UpWZBNaxsvP1gPn7nvplgDbUVfRaBvTU
vdYVf0vLHRgKHlnz5+bfutHFrfPXClJ0Rrwi8bHk9urQM4jA4mC4vn6KuomvF9vfI/xvxSBZd/2B
jdWNNgkEBjXTUwyibpzz/c/7w3d/PUD+HqmozAnedDSy6/fW/rmJ//5O3cELW7LW769vl0379b+I
cZUqzma36jqW1+t6PddXAsJwzpyub2tcoHt/lch40/z+tNV0XVh/b4C/n9YACcZ35P0p/ZTndyKG
5ghBsf3W9zgIIL6g+nTe/+7y3xvrv8F2P/xS17TH/D/JcV//z2EVHBP/OF6u3v+/xFVufnRI1vzT
pv/9A39cd+r/B4wpPwihUDFUK4T+L9edetfACuxAnxK4dxAi/7fp7sT/QYPIi9F3Mw9cJUzFfwRW
wv9wgVrGUYAf8mnouv8/rjtOh389f32IJswNGYECCqc/+v0+/mkgSt62rfXsnsR7FLYpj9VoL7gy
CGp3rl7rnmjw58RHAiBiU7F3kX+seznfN/EaZH3kyfPsTd1zsDRRsQtnOo0usVkPX+Ayx+6Y+EGl
08rOEAnYNi6nau/UEWWugU7YoukYz1Ogzz7YxF/QzL7LDS2R5Y+L7XO8uQFs2BZlgfbgy+zDK1uI
wTvZr8ovO3V49WF100XrO4r2PTNDPx6duO+SCpkEMLNDXGiznQmwkyRwnS/Hi99WJYrKXnu72j0a
d4YVAQp5HZiT79D9EUHRa1K3DRjPGETCNkeZERN/HscfxlCU1Y1frl67FxUL8Pqj+4T2uoipul2Y
wwpL5PMedIdqABgJWnzgY7m0SxZPplTo+NOViDjf9DxD1qnvegcCGp8tzB2WQoy8YY544Q4iMBKk
bRffuV3zVhMYAgDldNfkSgBBDYZ3HpjlygvUSUu9X2Se0bBXAaDnxTel8V0nk4Nr03Xs6BEQboQM
TpzucZSHupKlkQLIY1+Lx36qz0yBpiFUnkUcOThT5jrtRxB900o+6AIscvE/6yE41cR5GOSzD7Le
l8Um1pt4UcAatf4x+Xo9+JRVj5E73Y5iPg3LWy9O3MQia2dRpbDw28TT6qgX9xtWVJ+aaDt78fLY
e/1l0MBj6eZ5h24N7m1vfoHLaDM698d427fSV/vPSptSLGLMQi5OGvJ0CmjiE3X+R8V8ELRYS1Mk
EgnSKm0bh6cSrKuPtZW2rD9Kn8NzwPk9E0sLxda23LsON6ff5lO7m0RsgGFgUkztXUuqPlmrrTt1
s0V3FrJDr3VTaMofp6ArZgRVupYiccEbUZJhvp11syasGz/46n70QNlXY45UrKc2DPqExxDsJted
Emh3QPur9n4V4tfc+A/uZL88lJkQ2JY9V27zi020iL09IdbEqQ8dD+Rq8wJl90W08201kCfm4H/I
SCbhYtwM+k2XRTvNQ14flR1PddBDVG1sHtoq+LExiK7b9m2LUZmke+veTbrJ4FU+x+jbaQQ30+l8
MJBe2vLls1qW1AsdbPrgCbGc/n6smjahtFeAQFe3bCvvQ9TUO9XOFGX9DmJuUIhGtA6oT+H/8DTN
J2mxdtzEmmNsIS4197Y6+1WThvOc9eADjVtyXE1T7H4Gxj95vDoM62ndCuvu0KIg2a4OejOlUHc0
UxJIeYT+QkMnlXbKFCQ8s0/vLsWa0ZGLvgN7QXdbtlNy6bs3Oj+pPcwm6SYtk+C28d6x5VMx/tDs
MHddGg5vWxR81l03iERtIUjpJkBXOUJ/Awwcryoc3jVktBjbs1cOWE4OHDEJULNVY4IrfK2RhqG1
eYyIccxpm2w34DGZxv/w243FTcFw6rQi6Z0mYseY76R+J20faJlGJhT9Awlm1t+F7iDH7wqOsFvW
DePNKZ5QO6lkDuUQltx4xqTrQrk4W0R4AvTqXuVlMOUh2yGgBD40WCr6cxpkdEdi8JCZ6zjbw1Kv
DNlCnw3HHSmNGCkiufnpgmLkSsG0UX2oR3Cdneh2pA4MrN/DPNLgoyIVIgpT31qazy1Y8rPf2nGh
gPeqMU6dqWVB3vXdCOmoooD+5+3qzCyr07WFxX3jZ7MH2HMYEeJBWQZDYkoY7dS9RROQQyuNDnXH
QGXPTcJNhw0f+SlBbKmCprn1N3yaj+CtM98s4ltn/Q6qpnvbt90di1rnRs09fYZuX6WDgsWSsMA8
UXdgcF/D5Tt0Y0jqnL/SWLZpo9fPGM5uiUJO3rnLhq2ziGTyhzSK97L3ppMj6/g02sLoOYU6cl58
fcOaLYmbKpUBcgwrDtFtLre2zSux4cGrew1PHij/QVB8746LCp7LHCetKSsLMLVfUl4VfejImy1G
4lEMy3PTNKJBCuD7TJs85kN4QeyvSdb5l2VdGUYSFGxQl7IJSz2tCRyoCLAlAi9pKIq1bZKRMoW8
GwJEGrDtyam7jE/6QNfNfw+jiibejqzU7gdLgYzXfgyq9TWoVTptYMZZc5rtgKjaCCZ7w5b0xvox
aPgNzKnCbt0TB9edDGFEnytTy8tudjh+BCJztT90ypFH1nVnOYFYbdjO08AH2o4e6qp8HxD1G+Dx
z794131FAmwvFKqmhGM6ZG4supJWBgpuGObIhu1InRlkoLD3rO7yCMDsvZamcDf5hYjYhVXLgaOF
ERO5jervlJm5qFRzlvNwv/SQmmmdCrpCX2sPa3XXd8Hv5Opr7ewXIKyPQad4gvpiy6ZJ4tIBkLQM
4tANtgzJ9EXMch/C3r6DnyYzSB4HKPARlArnsvnrbTgtbTqJ2PjJGqjmOWb7D67vuADE7rdOfNDS
LepGprG9AI3NgLRnG8olXKXR9gnH4RVEVpMOIQ7/ZXfr3JHeUtQ7LcIa2a3BjC9LuJ8s/Jxb7sgy
IFN1Cagp/Ma7X/wKPkgst8TZ5b30hThsrH229Y9+W3LZrNAs9DHkCFwZsiaATk58b79LoNOGguBV
Pa6XcY2P7tKeI8VMHuIJDGHzCJ0b5/EhCHEu70SWc6TAmw9BfHZE/YWQSd4x52c3KcjfWEiDm+u9
ywZl0iUeZTqNWACrWcVBNOZ18OAJIWdTEbesQvm94tMN1Ixy5NggJEyM0/9qtyrVEnYtZEWUMTZp
lHij/lIGPvYi7+8EOPlkIlVURP7eH6m/H+ioAFzvha7jnwvSYay5n/mlbrC2RniqRuCox2EcP6Pv
utidoL552RjPOTrHRb+NdC6hdHSvELxwC95BWYwP6NSOI3dKz4Mt48QApObUD4M3Mv7YpPMRQyCb
2ouCsvGrkersCS9lMFP8fck6Hh/WxnmRruR51YbeoReRfAXj8uZq0j1hTyL/E+KWU9V2o3xyqLrg
K2hpThaUNGOscfoieIarckeue3ps6hme5uwj9OgPb84YTanPXQTfdH/wFeOoofusQkKOIPKDio8n
s3MrW4qP/B6AZxHnuXmQjZ+3m18lc2PrVCHpdK8H9eZHze3aEpH5CyRGtPtJVXsEzR7EoQVXBlE/
0KeehyW6jYXrHMcGOZu9nUoBatSmFUivGjrd2OWAioDuzfabbjYksKb3oYuRSxxdCGd6y6HPVTMu
8o0ge+70aejRqOTeyF9azcu4KYd+/2Zl8NC5837NNH+PIRx2Y7Z6iDUrs+QG3mM4NDojlOBkmLeE
MI5olljnog14mNVap42PaFuL9WM8eOvBLSLNhwqhlqzxCcKug5xeVN93YQIs0n4MEQQ5nF5mu1AE
u7J1BP4RLZ7OXM8RN3OvEXce2PM04YpxB/9eSbN/t95sv5oGvxOhFOLS+qbFGsqn9T5e9AsyHais
41Nox2PnI5DVeoAZXZGasclaU11oFxbbEBRTrzP087nPOnApMnQeLJgcBBfr7bWr7bP0UGE55jwu
es57xGBTVXdIYLpviHWcp5CXVG7HCWmPLnIgYIbxJdprKPQwNuL21umjt1XuH8Pc3tb9Q7z6P6EA
XC+Xb+PuZrWMcmTr8xauS675FDz7iEeVNvCbZGbd0ammMljU2W3tjddWLk5/ZDkn7qXN2uebT54Q
urmTeix23iNZTdAnoHFNPIKc4IBUdzKjv0vh/SbaD++HyDnUjGWxWT42qYIS3UONUQRDOgZVOc9t
OjClQSPh4c1+oJJqE6Z0o/2FkhXNHPiEhCziOcYlC939AJn1SPX6gkLwtCqpCj4z5HJHc2p0h5rg
bUSmJyW1793BdP/wG+ekcX7xXv6M+7DO144frGnyxX/AtfLs44cmtupcUG9JpomxxPE3RCr5ehr2
9U1QJw2a9dYOLoLLk/ulp+YXyI1irdrXNV4va41sTe8239i83zCzYW/HpcHXEvBy6QwqjnceFs2E
noChvFVtgPuV5PD53LRFc5d3Xf82qjV+bc26XCiLSibDPUVKqwBRemcb3MhQ4UwCnhCiFtVvwUDf
+465WRg3t93i/Bhtk0+9fKmRPUpbGYMIcz+hP6YdHcPTvN2Nnkl5OJXjNJKUOGOmB3Yfwfd9Gllf
tFOH7KqH6nQIh4dujAptkSWhDWJ/dsJH5J7CEWFFsng4Vwnsvjxet3zcvR+EX903Qz/5VZxWfu2n
0y5LR+x9MfkioxwcRq+2BBI99MFwk2d3n1Elsh8M6FZaxRE6fN88RZb+rCb1jPbeBWaShtsObaFY
1rWQHZJwswgLpqpHvQ6Fz71H3Vb55oW5r2EFrvQTEZwy0vsTyMpvAwr3DrLginRl2HfAAM5xx4pp
6V64uvSzfACoOz5yP8yabSsntlxLnGSof662OzT6bYXfeAPz0U8WG7TvQkRTzly+q8Spx8cqgBk7
yfs1jOuPqm4wj8JruvpXRVd707KWVwlRvXvEinJUvrQrvmAUJHAdNT3WG49zkCze8+x6wz1xLbkI
gbU3cmAvHWnWN9l3K+L5ETl2YWCyyaB55tbejBIlLhvCIJ19pQrU8zU6aizgxqvcLAj1fEDwZsZd
QQodk5+c1UgUE1K5RyHdGIDguJdj2HSHaePvjlf3L64zOWjoKu9nt3fjG2xdSJ6T3Iq4CptDz4co
YSyajww+xj1aWPeBU0eXnAd+ycetxrOXIy1qAGUvtIYtnjo1GZE9roz36Fve+nh9hTbHgdD0zHGV
nYY+jBPr9EwkceXhmO82jqpe+AaXRiDUBVeLGA/wGzoEcyFzzGJZYZrU7l0fcH2SPSL/BdHCfAYx
C9PJjPsRJ5CC71Gb46Yq53RNRwYTUBc1TxUEg8YrDInXnNTh/iYQwD36wtu/zUO4V4ndFC4AvM1H
0Eb6i6OeyuAIh4eebrwkjd7vdi7Np/BjNL1EmtyoHkNR5r6K4jQESXZQ+GTqItqqzl01WHiO1Y6U
bRUdHKyHH9U6gwL1jfiJg/wEMq/OR7uREvNhlj3DTbX/Yn40fFs20G6pJwL6DIvIpPvaswtmE5Ah
UZzxckPMsAQd5WWImmEPTZgC4W9UQEgf0P+O8jnCfSgTRGx5seLh38h+7lNSOUO6uiuBiBRuSGVf
9cUBR0lAnyDCcJEKzCMIvCX8uXuyfYa2jecFfrI9xGRwisFDPnHTtTorZLkustkQTHXJGfMrxJhY
hAtz6jD8Gk3U8hCygbxXfr1+r0OP4ExdFvuA5B8akgiuwM+q6VFs7LNyMg/VbQlLEBm81tByZDua
WOk3/mcPVxAzPkaq65SDVj6OfjOdJzGLk++o9tKiPPoG2NgckRnwzw7ytRhNw+PAwfwMj2MwyLIk
NlpGVnRq8lGuqxGBxE1cg464ZDgJj03TI+Jnj34cPCC33gJ3ix/3Vf3w+HQA/XfSYqoOsFK3BKOA
wgUFxxzJ48KXRSYGOCdJVKiArHbSN2eEcXGMcNBUYA1p3doU8dkDIN8tQyO/PQeO9rIpokgVh+jr
wfUtoY/eo+cFggckZWinDzCLQgoKKuSPChDYgeCpGN9s2YA9cBDwmbpsFSuanUo7/ODgdYopGtxM
AoyckyjUP6JFvW1b7N47ZGeoA/pzR/XN4IR94okOFHIcw4ayNrxxWPiomCxk1D8YcMWHBVND1lKN
41YdJr2GN3u4jDKbgM0/Vf3wLnr3ulN1vRwlKBmgKwjyh4kzTM15JLAO8gUQDIoSOx2Gnf30+QLk
woX4elOBdN8T08ngggoZMx+MA7VVUq8XgCuW8eQOCgyVWvgBLPkuwBr1w2cH+3VObBhU+EZ3BAXX
fnrQBKW2BwtWohhZt++A3wxGzKydxenH1yhxvH3kWeMSliLEOL048zgYpKqn+MSrqc0beFUXG7Kt
bL3quMQYUDBWZL3R3hDl1N28Z8rstfSw0XbUDAhPRkNuTguEClyvYphvAFrNxYpxFhfvmvrFEeLG
BdXoELG3rAtRZVmOEGVysMxo0FaSb9WK+U7htv50x7XJZo1uuA2CIVkwCCkOtsKp6WEd9QVwlX70
FoBRCbDP/SPsFEngylAHDbPwLfrrqE5bXOJHtFfjL7+Z68JGM1ItdkP2vkNM+maX9X62AWD/xPPq
bUyHVVWnwKh7P/IHFD+ymh6QqfTeK/RgQPDXse/RQzLstrY6UxcndovI7p0XVq9sHV+EmiEsLtWD
u7lL2jtekCHAnFKFhh5yB8PjbUHXuBNWN31avIOduP4ec0ddOgqlrQu7k4ezFq1N805dpy51N30P
ZHuPLOfzxt0vHCOpxqNEWYo+3LndMDYGhYWCWsN0NpL5GyQw/BfDvy3c7fIAbEjqtS3WkkL0VAWp
w3q0Yeub31UYzqC5vIzhd0+xJyhJ7gE4AEvijt7rPTQJ0QreYZjOQjklsMzXeeyus1/Y8gCd6b7p
96KBttqSZ2pdjInxxc8d5x/oS+i9js/Gy9o744PjQEyffafJLcxXlSwoTjbspMhxkNSGXlcbXdQe
9965QVAbl0GQaruFL80UwOF1UrGSZwN9HkBWdLfPqBz8WH50zLslTA0pKuw1WyOVMr81xeAT9eFj
rQw4lTO6dnfgGua8HnkeIUOsQ/2EwRHLwZJ+eMTcgyj32H4ZhffWW/oxLxht0L7MHA4/x/Atu9FD
hwESHRyIdefQnBbZpZUYTOb6P2wc4CE24Ysm8Q0MfZ04EAAms6VQEW0yEhdiSosM8aIzBW3Mr9T9
BpVvm4dyH4YcH7XA2CO02iaXCynQN78iqIl7XbIt5WN7inWPUTztLiG4ssdw7Dlk0+lZr+sdjzF5
Aw30RVuKAAH6habzSN6Y7lc9bxO0yPBxI2NbCtRpF+gNpYqq5ka4KPKiiBYUDN49ddEXAMb+BYhY
llap/h4C8eOOqj8JNvTKQNafAt8/YRhJk41NGOcLcdEl6xKeDvu2qg1dwfDaBXWBvmjMlkj+AuGs
ER4ZwJLouiV3CJI5LyAW+qOOeSAPNHC+Qzk4A9ECVhfpV4ydSW247yXZ5ofRqM8BRm1quUaJpuQX
WB7IW+QLY6zeohEDz2A0V1jx7ZY0GMxxmKIaE3Ti8UU3UM1JNT5UZBAnyM/2BnzjWEhdzQXrJIYV
BeGaAQu9KLO/B113jCsXTw5qWKKleoYaD5hVkhPC1cth2hnmwZkZ5hHMjKNvZKoQ0AoTj/vqRiGR
kcUiyOwcATLgJCPuiCfHU7VhBgqesw8tZ/+GMR9VBg7zIlbr3TgzcuPCifTDvrpOuhB0sXVsCmMV
y9EZmGRfF4FPaCPcufYyjN0DR5go3yvvGXxdhIxU672vfq1LgjztLUWyoEni2LR3oDvaZEMcIYng
rKX78hlNs3+0jpifjN3Ed1zk+1mp+qd1ePOd2Sq65TMvewAECQbloT0Zr/ZIW6XVMJ7QFfFRcMwV
iJoUKFmVUEGxJ6LZXAJMFyoo9TLWqQtf+wNYpBzxqR/7CMEOsocDSQrGWEzNzeK7mESgf3k4l8dO
fKvhwyjYQ+m2i9JCxcGJxtPOUySv69W/8QLs0wHDGmYmPj2g+73Bp0aZl4SaA+YRLyPQ4iP4/JS5
15lNgubacfAleaip0cdx+oLZIxjRh3g79Ojlq53Hb1bEwIPCNsNYKzeREy4VVBgJrWx78Bo3WVh7
6kdynF0fqjaO6BodbuPa7d0fnSnf+AxGoI9erKYfW9icnbY9IdFftp04xBi1haADJJW5rLVMfMHH
SwPg9VYTl6ciBmw9eDiqY8ItxvVZk9SY15iSa6h1b/EhoV2p4TKu9ujNUYeqdfVLN74gMCBLNnTi
JLjjYB4A89NgEM+GyzeH7l9wsfBx7R3Gyikc7dcKof4WQ2Ba127PqJxQ6mvy1LTNyz5hqsfQ10c2
2qPZ+Zn37o0/BYcWJlYC1+/cMH3CxQiuucEYr6uvWSw+HTJglSgv4G60mLuBOEV87lwPU3us/zZb
5GUw/CRKoh0xPtghz04s020dMEbMGb9zuNsZCD52I/BJCowUctJBYtZS5KNuo6+q/T7rr3GG2eFg
6deubVGlNJgDVwXv07InU8hKdR0lZ90egi+j8YvyKcbfDNiwXnWLlMGzapofikzfyQ5bQfIhX2eT
6up2RM4ElUNgEuQNWIFBN1EWo8OMXQfY6+okHOUZyobKzRVe1p/dh+0640niOQDkLHi1JpCo0pGQ
81IxWQ4LTgcbQWoQCnOlaoclrEcU0S10gAEirS1jKVrA8IogFcyv8ez1Vu7SzQDDwulq9tNOKTvU
kkUvoYC+rK2LMKII5ztkAT5WuB3b7ByuFif4e5EGoOUyQNV9Ng/2HdP0Htr2osWeAxonme0YGphO
PSOBZy9WuDjA3eDZFXh/psWVh6kjmXAX2GmvCusOg3W+AvLRbpP+ucA/LPxQ4MXvSeCEyax4fBuG
0cPkV6kI6V07QAfSg3wVHqcJiy0q7u3JQa1RWqJw4Kw/JqyvFsCifqUQZAEcQ6ReggeMtCntglkh
RB2gqcLUqDEtJ8bVvuMcJ+4jCTD/KcZmtVP7MtoKk380/Qps0c/4xAkblcj6uvrmTW2huwjOolc9
WAmzcd/d01jZR44ShJEavjMskkp+VUEHwgiTPAJi9cFfUbbiqrkbcchjrt4Bad9sXD3M9tqrtG/5
udLyTEeJ9tMGaxYKWbY9PcYD7mqB2ZsfuFCqFPDrUPTOfFBIHJQzGMIMVCz0Gdh4yOv1d9haIsNs
n0f0QmmA9HLClb0yi+z3fE4g6aF+hgIMuWsdSl7DDHY/UfiXsnZu+gG9PbDYz2rWN0E3vbGYY+vR
ON3qezhC6YaVLFwcyICigGmNlx5FoXzr9Hp0MTsKWhE0tWBtXqXbFdSaKmsWlz9ifNGHpt3jrLHL
SEAAni4QH5tzPAAYcKtvIoSDP7jDl1TAEQwGyC24QlIEG65WmYHo71cm8bbmBoTsz1UEyHKuE0/c
mZ1Jta5ZR8EybHUe99q8B0ROb8ilbcDVIP6FEIUy1IzlYpzvOxN5X4+Q6HydgQPR6YTxj8iPnpj8
7Fp+uyBhH5sat+P+fB1kFRH9pFyVT97yBa0TfibBDEbkZF901Dbv69bfGzSrGiOVyLDlYnPQDkXj
OVqWszes9739DlI4HSIJdsBFXjR8gGx3oDU7rLzJr2SMh7XI6YSBhxDvVGhwOs9RAdDt2C04k6gB
5bc1twsG8SBOgL9Ey+084GrG/DbgCnewB44DhhHuin44I8594P83/UYuE874eHQgpz1sgMs0BOuh
r9Y72o/ZRl8xnAFTzZwkZk99qE6LISdENlAKMM1T3NnoAAnGvOFGjJxvzijhK7vbeQ416B9zcOmO
SmlGYoYXuGWzaFsRTcbsJmcrSSRRRGLtNdFhMfWHmU2yqAHqmoLZMqIUJUlXhc8ztHyheHdYmV+w
AVd6LB69eXyrzZhigldet1Gy+fWY4YKsv2iFU7aiKt0DcUSPn0wywHRQIE3IEx2nwNzMboOdhdFS
o6jeCCbbCRfSinxAuamLFi4xhgg4IId/+FOfVMx5XuSckw00MIe1a9E3UPQWkwvbwDuvEzsOASBa
61CouHKBzO4X0pskyGZSp/7WlL0FCbCzJJrtweXzSbYgq2yQ8E7+QL74bQvNHTS3Ltuh7Qf9eZvG
so9xeflj/eDMPXfg/5g9D4mBTt8O5pfH0Tpxw74wxgu5MTwof3gksXiy/ilGCMh03lPTb7capgkO
9gkd1QA0MW6WvBUCWIQ6wGqs0Z1jSpyNsLIN7se8H8Ut7Ub7MqM8xQFZQ3CFnIII0sk3PYDNDn2o
az9mFE7NJJ7izj5Fsy6bNYJPLuOb1kbjZSRrewskyd6pbT/vnkWpwz//QdXdq9+zlv85W9m9zs74
88/X2cq/QTVMlrjqpDT2MLzl3waKDDFG6okeS4Or0L8zggfjgSGc9dmHU/c27hpCatOb8LJvAyK3
ADMWL9cdrN7/x/wHIHb/+k7CK3mHAR8+Bh9gqgK5InX/mLnRNCi05eL2CfC9+UfccXzTLjRBjBiR
vXgcpeN8QraPnrtVzU/RQnUB43IGo2sD8ev3Y/lvQC7/x046+r9wl9F/iV0+/yd757FbOZJu3Vf5
cedRoA9yenj8kffShJDS0JugDfLp76KyG22A/oGe30kBVVnKVIqHYb6999rJr/93+Cy/0n8BHq1f
88d5KUz7L5jfHLNApFj4KVdj+d+AR6b3l2+aHv/dAeqF8/Ef3ku+yrcc38UKadmBdDye/d9Y4fyS
IXGMM0CSLs5N1/1vnJem9a8IDVfaGM8tw3ECabKrY/j8109R02mc9UVxb+l0YqA+Z/5HRdjz3i7x
XhOWyaKquXXMtA+e5EjAL9QQN54MJrw/lwZ4HYu0n51hn3KZ7wofz9Ns+CiuTRaciq62X5nDWwai
uoFal6TLA6bqHHRb40zJWbVCCgYqpZEdp3lIn4feUB+tOfnjgYvOBB8RT6K6Tpn/G5xbiliFzF39
flMZ472XR4O11Ur5H0Hq19Au03hSyFqN3W98btq4rsYF1x3RdfR2bkkMDi0cj/EGirjD9gZfPfRb
0dohzIEUPpnPa7Rrlqrt9/yW4DsbktN4FhR6oQ8L40e3FGSIJitf5YaMwN8urswarJg9BJtg9k1S
9tphdOjNCsGj8/oIkTWehpRLTsfMjIiSbEJm8lm1Q88anxqjd276QTLuUmpxAaMNuLbCxQkSxtxu
a2Mk5FTD/KRXIjvZyC87gTTfA6YIytc8w8ixnUpHvU5NXtjsUiT6d4gOnBWaNkvN3dJYRbW1bUgY
G+m38obwhV1wKW98dr0pMvSRFAyWg3lK3CyM/TbXR1HUCfLeCIhwdBbrp2ty4NhzwsOQEcM6xgdu
14whR7I6+D4aMI47BorsbliIZByqfEhXN6BYnnoAI4b50lkJ6GziCeB0x8XN+6PZrlOfrpilvRkV
A/ZiyoCwyajkNJk3QTntLEIZN4aPjbN0SQluCyPW4war1OLvurq3GEXovMMNJCKd/glo/N+i9j8m
aJv/THDb1H03fVb/sqStX/FnSbPwhUt0VYoMAGq58h9mcjP4a+0dQNkgQAMMhRaDvxPchCn/4jLE
SicdztCGuy6Rf28/sLy/IK6tm5jFXIhZ8X+FcDOpMvj3nRGWmjTZ9myYVHyb/4YFmvw+Ntq+bDZu
u2gMWHbb5V/cDwmSOgWmmdDx8rjDveva/q2AHeHx7rqdP+BhydIUG4XAzlqbccZnnR+CcQ2ocViV
xSmO9iNsexd2uFUMV0Bd8+Bs9Kx83OjHrn+WOuAOYS9t/JoOiNJHjyFudB1McfFpTAsupmoksbop
xeh/2nbJMSkJhruI7OwnUbRkl0dd/pbKGjAxRjzOikn+jhsRjLQb4TYIJgZ9Gjg09FZcGXGQvkUa
+qNhGID5JvPoDEmy98ZK/k67oto5aiju2iLFImOa/c4xNPxcZ27h2rRZcgfuOkphYQcoSLMnRMiT
y1kV5MzJfBDOk0W45LYtAbdvC1XH94OO/UsZpO5hIR1zI1HhAY9nPSTeoYMEmoz2DXzgbgx9hbnO
UN17gJAcUpmAkDVxeu3iSdbraKrG/Iy9fo4y7groAfoApbrEJ6ci82y4Qz9uGq/2bzsZpV9mxRg1
ksWTu85kqkTHT0HcNMUGA1MM0mHydzMC+HO6RsA5e3fZjlz+b3Ssdy6H2GWA8294vMO5Mz2HiT/L
iJ0E7kkA/D1A+c+fPU5IAk5FUjsY8QlYQcUWhdhiY3b3dTSoS4879sBDE9vF7rrnvFfmbRKZ17jK
nlPbxcoACiLYspfGwFjb6AIa2OEaHY3lT3Kv6VZQxnE07ZK1SnRFcu1NQsPN9YjySu62DHQ8h83R
9Jrbrhv1Ge9tvtHFyuevmyA5DVG7XoksQH3emIRBZzpbJtL5rqm8+hAkyQITc1DhMBvuOSowAGT+
OO+BuWOBSwP+vO4GK+WCCpRg0syzQywb89TZs+SOZF9X7SK2Hr5D5t/ejasq+2Ikq6hUzCJMutY6
YDGJryNrap6qTJY3Ud1nPxdnwWmEeFlyKUzHg8Z9vMMnoF68qjAe4Ffhywn85AdhArXtFjs7VFXt
bntYZDfKM/kACgvGv07vUhtfQAd6N0wEDvJqztN9W5ZMa8oGxitBDsfHYMYMDfZoZrFPoEQ0PISS
66lveQCa3HnYeS1bcAK7+onjs/mgkEkPGYZpJpfzs5UGTMNZPMiSsckhLVYEQF3zsgCA31aW+THZ
TnbqSzt+QMeaZi5jBYyJxsu3U9HoW66dyc4GDr/lFueGRWAgEhrlbS/cas9IzL52FxXdZs4y3tjS
Ha6X1FgSLmkB0cfY4bRhdNOpUwwZVJrIvSm7N7PF2VarHE86aeVrBg99KG3vJbZ8T1/iOChwMgZZ
T7qFp37maozLNlBzc5pj5wk4csv6lECAh/Gq3/oF9+mSopLgYwABnUbFh68tjiIZX9YjifCx0T1q
ZMxrpc0cuL576yfoJrCwJ0RrK+bYUkHnB/STnTB0qa0XxcXr5A32WU2mc8m1yEOzw3tcm9HOkO1P
a8y/UqgwdwqO1L4Ubhp2zbyaBKu6e9FltsyHNmBt5HjDCElMzFEqBHAxDV+dmSfj+m65JDnaVQIH
d1wlzpYroXkMRqP6zJ05Douew5FC8rqOxrEwtllhQO1IUmU+yC5gZNzwU2tzZh3SvCK5z1JDZB/4
BJgpndzrLtYMx+N1OD+ZNZMUZkH1cK3Xho3aaI7Qlk+QnW8F2u+G5HR2BDhtHkxG7N+m05ggtWkx
vWrhAqUjFmr5hbH7zFlw30impr1hhcqZj0aR3MRWybCiLh57m9msjhaIVWprKEJERYLj10Bpifj3
GkiFRmiffzjpoxGxqPnuu1rMUMfG3mzHAwrJtW+1e8zwdGaUO7tMN3XmX9YBHKHAy1jaF4xEh5p0
YIRQviQIuVkDU7e68VtrIylhaMZgV8b2vmL+DSRhV01DGAQJa8XIXMSBZ97TLtCgsxHW7c605qiN
aTMjzEX0YGealcA65uw88I2vCA9uhTPf9QL/JrUYT6xmgYkhB1gQ25azySZMp3Rd5NplyOXNXCgm
exMNjb2DdHYP0ATbn1/dKhttKc4ec7JLbdEeWpHBUQFod3SNwrkpCjf5KSxnWc5pPpmkVNhdEwQa
Ml+R96ysuA2Y+uXPXJcSGlUmVrwVDYWBZO7DkZVzT8qEgU9QCIwEDS0IsXR3bh/8tipVHsYyMDC6
mCgH8Y/GY/3w6hVfw/0gHKF5A1qYvnA396BKjQ7vTGufcpVEt56uq62SNsAKuz5rP6hCnfTDznI9
aO2Zc2YNhMc0KQtoWofLFIq3iTs5RoGoZbtGKYZki7BVbxXx3V0dSbWj84h3tx9/Rkt9bab6JP18
+FoqmzciuC3txTpGU9CS+KofXSN6dMXqI1YCCdaL0WhGcm4F0a4AygcL5h4Y8n7KxI2pjeW6AIMQ
ZsV0D4LoHLiVDaeG5aPQ8SvpinirR3mGUXeOo+7eiO0rNVmsiGMBk8KONn5rlK9IfumWI8N07FVe
XSvmHARZAvdcBKo6RD0ufAbdOt3bKw5+6gfzPUEvbTxWbPIG8bCTJfOlcqQqA+iNdUWgBkqoShG5
BkO8TwiQbBtcPAcQ2IxYAucXY44zKVbrRA6ZKxP+wbAClYE3wPmIRsvH6z2YGPYM7IaDLKoDOLp3
U8fgjWT0OBUBvMaM9Y6LOAPkeaRsp265Ak401dx51lCvvS77zGYXSpvlNeLWEdJLdJsvePdGl8ar
pWPVs9sNz/5qnJaMLFaLTCTeweDsfUMNYeJ3mOtVEWadfQ/l1Vr90lflkDqb0jIFfq2FlcISv7tm
cq7BfTwsRv4wuBD1Jkzuudlc+sLbi6He6iTI4VGxSYhFeNvIJiYSpwvCQAC2cRzxJXMu3QTj7HGC
6+EiKmN+7lJ8AnjZufLNBPl60373zfK3Sy5lr8rMP85Nc/FkE+CGV69elrphPDLzbDM5bpBR2j0q
mZ1uR4fM2t5P2ua6iXRxXiAIbuUyPVkW5yWvdD4jn2QUZUvLKR8NvZXrlXY0H5LOv4VMCVwmUuZ8
1SayuyNp0e7zPuEGOvc4n2FGHHI/r3/GFpUIDNDp3TANyE2hB17p0+3IDYx+sWpmcdnZBJbmq1rr
/r5eASmQM7CZCm28WDAXN64/4WkiMnqaxci/D5NaxNHMA8xeInbyI+Y5sSXlLptdyjNlVKlGhsgF
lQEhBBzkuTlRmLayqrbvqfYoPhz8hVe1tfi3ETYVZFiSh2rSETNFvdzBulrsY1mpZQqbwquuu9lS
H4aGJLThgHvKpTGwG+nxBA+eDxqaN3g14V8JpFt6bSiBupYitw8lZWN7TtnyrGX2lpUQizYW/p5D
NzrmheS189Z9m74LeLWk/7FEpwyC/YT0WoIRmiaLLz2RgMszLvl35OSMZusmrT++mNoX2aHpI8mi
LbzpvLTAJQ7GmNU3QOPmy2Cagj4WU8/MlWEEVrI7ZLpezJ+Q97qjCID/X8PDodeirH1ko7SccNMX
c7l1Bt0+Q3HnhYFzZn6OgUpeCjtaxlAU2r1C/hITrSxjDzxfxnH70xY5aNYpFzz82bSSAoOWk9ln
YyjJlyIQVNWFtboVcO7iVGxFSm8M9TY1l4mZmGEBj76n/2NjzIiDh9ZzMmMPMg8DbZ16KnitEM+7
hyJpeSSJbrV40NgXm6NjBg7qsqYEZuBl98CI6LgT8rwMaWO9gb82nWMDK1MwTYqkux2SqvvAw+F3
G1mWJNfyEdflSbLtWBhQlp7FdZm7imTlzIVso/DvDlSvmH7DCxvD/8dp6n45qFxPyoI6dvI8VppH
NZY0XHCzZJuWCorHVUW4gRGRnHOF6aVrx89qqCuRsDM66X1SBmVzthPh1qeltf32OKZostBPkELz
MW+AQ0Scre11yt/iRUERZM6EKN/H2xbpbWNndfprrsb4ZPdm/lVgF9wmizXeR6J3T/5ceXdY9ek4
GJZ0z/MRYSY7nzmPR7Jf1AFSiRbJnbbG4imNfXiECfMf8+S7YtnmyeJtMhwZWzSxZ5ght0QGSPmb
3imyO3lUpGVs2G63bBto9xXX1xJHZVb4zc4bFDCXkk9PHgx72WH9gEjWY0Kqg5t8Gsu3uvY/o67D
qe6NL5W2SVMK2W4HpzbvwM4mZMO8xwIP2oaI4fMyJPWujPoQ68A5KOMgzIbpjnZCXOiNiUAlLiZp
ab5d+6lbXfFOU6IIFS+T1zT7OdU5sWplhkbt3M+1/d6WwZkrQYT/gRiVaOqDlfe/+trb6Xp+mabg
Zpqz12iY8fKrQROscLMXHvV7r5K7pKbuRgj1SbiwxlfqVv2PzKiPpTdfLUvpHsese/cyHoAOwrJf
tuBTwtGbzA2+kVOmmrV/TLxYlfGgOmOfjObtELSI8WV1joLplxE03qaJg/rGEt0jDRS0jxjlXexM
D/mirk2FKaQbBeyLZsRG2F0iad31GgNEbfS/A/KirlotEXrG+EtcuR45vtca06LFwViN90tdvM2B
/8FVfDraeXTylE3zi8d1iNfQM5rDuglW6bFUvzO8wIi3dwjN17Ft70i471l8R4y6MDD75ZLgpdio
YMRe3jl7EWWHhQtGXPhf/czPwwVTZNnvc4CHcZzS9znpMOVP6WleovfCz344dP9dTKP6YOBxoigD
01bZb8s5XnbUCL1g7DF2KNaHwZCfIiJ/SF1Ismk9LAijMa0NbfWxZRds4v5GNg6W/9FaPnuHj2Na
ZXzfI3VN1eCcBo3vSBleOHgL5LCOb9nid7K66t007Hozc0sF51b8bFOxr+HtoDEKP7TM7KIL48qX
gjoJM9sIxt8VU1r0HsN+mGT2XOXuPZlVSEpue59SFRZKn5+y751IV5wsTrc+aYKF/543jjz4ffHY
iO7Yp3jfZHWIM+vR4Ohu6Pgmy/WLVlP0XAwrdjTaSmu5sYOcJAsO3t4/JyM5s0Yc0qU9Is8f25YY
dktIQctiF09ddTCsifhVdGzxm/pDz0U+f8b6Fno4Z0wnPiFnPVo+DpFoKmCvpltzdNKrwDDPfWMe
DFo07E4QchgqLJ/pLw3YakdpoH0wnJ5gfbWLreDBniPMPDMv+Er63kiKORR0URR3FRZze+cvwr8d
PXXL0OTEfOYt69KfEQfDhS166/d5dJPaznBlTMzt2cXf22S2EeGt6mhYZKgTVoxsrMxthv1xS8Vf
cEeJULNhkM6Y3ui8HfeoFwwPdujYloNFQn8HRcp7WMsWs4HmgnRoH8hrELE3ilvKxx5BA+7I8mKa
7a79NHoCmLRfpiB4GOKEIYUA8Dg3RqhNxVCDGN9oh8TjHfQO52wy5XapcnHyXhyZ5mDcBl1mOe5j
TxRgdpqQvS3eYuu5LOgHe4rsygMzDsIOw5lJFvduRpLHhdojDWgBFDiQzrI6KEPuramMEKXdr8VJ
3jpB/CtvdgyXeFFSep6cvLqxMzuE8nLCZQxgghF47MmzXMtp0MKzqjllfrCjIevoaENci/amrdUV
ASviizN3urWCyjH91bkdVk70s0oVHgEfgrv2OU3AhYnm8aWNm22g4leEHD6x3aFjy665M0rXuWO9
hv3Zbic320qsxbtS2uLacvOHCCdUUXm7uX8oGnlCPXk2LHxcS7nq5zvwNqc1hlcQoxUkSFBT9tgM
B5x0GGVkbQfkk12Hu/mCqQghhzOE+vSTZRfP8VM7cRVPi8zbm7Ggxwi4RtgZilCf9auCqopO/JsC
t5DeyHSTAUngnY7WP2AtAkVvSeUIY5FvvVOcoAvvIWlmzJ8ZegJJkz1dZCBwpfo5qgqv/vRBfeN1
gY+uN/XWK5bXtinecQKQmaQXrQVGERt4yQYx3RF+3gGVu8yVusbgtJMg2JraedFL1GNvTF+zMr8d
QRw6Q3eBa3GTZkJeuzjlN+6KQG1zCA0g4negCN7n1rnN3fammiEwwGKhrcYg2Nf25omDxEtT+3uj
5ig+1O8Mz04am2iE4gIeILZPUTRdGUFHLZHHXNcSXAn1YD3HUb3FpE0NGr8NCAGNbj7IDaVuj75R
vvu5E2xTUmjdhCXCTI2ShLOLQ70y9xjY7EOmys/CLLETj4BK9DD4JzPBVMpBBMwyB0qS9tO+cJhp
VylXwRWveoYiy48FznvILO9r4BGQg5nkYfK6I+fB97wjp2AmLd5rDPYcSZtw7IL7Miueq2gIpreA
axRH2dSZAwBvS0GDIo2YZVpHHiRiqXiYR7+MRWE8ElgoC0qr/EbTeBHKtKXDaVj7y/ZUHVoN2RBK
v/Y4b6KHLvFnGwIrRPyLk9FvdSiizHkmM4oa4GKLkDtn8synsikSHHoqUTh4rLp5bzmrF/uUFRbz
E5+MnzVR6HGf5737G0GR+MMyTg8K0SpnBEkXJTZsd3WM+dTWAYRxBsaZjVi6nRe3zTvQTtKcTTsL
HIlMRNjpyim/WbJJPKjJbd4gkUmcQAURitCak/kN3xP+04BcUrqHHUluNktYJ8LU8dNnS6/lU13U
2Rg27dWNEOtqiY65UjxGKAAVnwhska06gHGS3SmDfGZueOy23g1Q6pnewy88wGEtP6wM39hEu9Ot
Ceka95PJmfdPdcj/qWz/Y631I/9ZZvtIy6/Prwmnxa/vtvLVX/L9JX+DNiH0e77tSLo9aEuy/qGz
0ZRk2ehogUvTCVTi1fnxt6YkYbp/eStfnE6SwPLkN0ipq/+0jFvWXw5xUPBKhssvr/rc3xui/uZ8
+f+1jPv2WiP+z1YYVL5AotpJH0nL8s1/s8LASwVwj6dvY9aeOxzneoj66hHe0NhF1yC5MzK6bZqZ
15Tkentl2vXFC8z2SVc1NDDc+iQ3PXNPiKvGhppC5Am00V5SKIQcO8nJhinmx1n6r9RIX2Rn6UNH
YPugfJcbVMTq6vsq45bQLhfsj1gYG8pZh8D94VQ4CmXTPcl68vfDoF8MYyLUFxmJuPezuGb5koqJ
RoNU/4NIcMF+DUag9UjoOMlSnTK+/WPD//LYOD5zq4lm04tVM8GwIhK3FT6osIrdmuCMMbE0Y0ut
nebNMfsvrOYX2yvveaTGZhz8dlP4BAOwNJZHkNzjhT/0bsASF8zVvWz9G2Xjy8IROlzkTD5hO1OQ
TN8ECY/0NwEllIwyTmJe6joyD06tOe4ZS9efWyP3rhAZ3U81IlhlmkiHNvDLKZL100yJHc5Ei65F
DgIcLArGgcYxpYyn3AzuIPetCRa1nSTmOxtLs7AYZ+ll/IGFb7pvSGHhB8XSa5RZcOOxFm79HFyV
4VeY9bvoGUPNjLm6yVhoQD5ye0xwpSfdHcUhzanHbn1ixNPdmopTLUmw+iKYPYSDzhU9pnjiMtGT
LUDUeRopQ2T0PHJtaieTBTrtTNL73FJmL7E/ijYQtGq05THh53cC0VjyANPe2HmpxcbZ9FWz7WHw
b4KIGKMh3auhx82S5CX2O9Lo+9xEIcDrALipCQykoz5rnBajudGHboMnmhkxrOu+7s5zJt370k/E
UeJqx7I2uLsmafKLP3cGoXEXAkAx8DP0LM3wtSvkD3jk9RtOvpJeFTIPS6Otk6Pt7Ckbpd6XCyG0
3KO7Ej5XfeYw2l6IdZDkXWdVir/1jU/5CakVJ2Z43uDq2KHIiP2QmM7VBBTy4mWBibUS56tHI6+7
5o6K+nOepvEwu8I44INv0TmWyTvayic5bOMK2TApJvsbRDAC2h6jfKImPtd+fqm7Gf8jZhwsdpgx
bKiHP5JRfJlzcJAVcPdN1k3iJSgwUtd9oDlZ1MEnuHn1LJzEeeSDs/BJwQ0NC1nfOyZiNdFLY5PI
vvtB3kmcDdDFD22+ICi36WtVcslxaerkPupT751oQMbLmFxNyuTmGpX2ng3R3FEO1+5dtK2ddmuM
2IbBhk41XyJ/q0mpQxBUzkVm831cQlCg6Tq9ryB2jFrctkMSHNqyPnbCLW9068H9KturwDGO/aSq
Rwk16cDH4IZ2jccsqD5rqnkYZLZHQrGEwyoyh1MwfsxWIK4XIuHO6HyhHwFgyZwWRNFc1KQz8kdT
BGhKUKMRVsw3qR3vhUaqbG9XxoB65BxHquzzyGJUVdXmDd4qO8zE8sNuxfg1jQyWo+CJ4dehmc1y
63vO1o/i22RZnimBhmOT35fD/IlX/20m0sVodttVogQjUbmcjdtd53FwkMbB9drfjuPGl9pw38xi
/CGhV3Egn6KdLuIvWBi3PqrjRwpnZFNjWyKMr5Nfkdc8BIm86YhYXwotXuGU7xfAHGFFVq3zINzo
9OQlmGrHSd5Zjph3VAm/jrEPssABKwqUrW6YeUh1thsp9lVlnME/NnvHMq8wrB3IqnWcPZq9SONs
p1ZWHaPgUHWN8+j1Vnco8APR4WAu6ZPmhvy7cVSxFzJ+tB1sn3iqLz7X030yRdA0quCGGxekd2ql
sZ+TiZnl5BKc1x6ozUDvlsHnzvPTsfMG3SFtqaJJrv0/F9GgOM9ebZ1Lsm9BnEhyun60oZNgOcIA
upICcbRfih9ZoH+lizi4wiLH5STXQabOKbrBRjui2UiXSH6PzU3FT/5YHfGw2pvEYYDiR9d2zSUo
gZGLrip/EWInmFh59+BDnuDmXTRvxkaOlvU2CN6nIc1uqa/ujpoMcCgT636yQLUE0x0I0+A3pywT
p1hPW2sfQAQjs5il7J4ZjpVQ8hvssZDo0MNIK9OA4+TSm7vewejruMCi1FgZW0bNl7UQIGyT5dko
0UTbrBnYbauSTavvHhMF/YOy6Y+hM8ddlPnFL7/oiodA8NCwhWjQA3WlN13Wg3i3SvUDVwNTf/Jd
eIfz9ifw02XL+bs/IGqoQy2FL7cxYe7sMpG8Du4HiR2hWZaeYIfDhJ+xbRDd1POimXRSSGBCopgK
bgNj+tgo/klryson8JMBcWmY62yvpHc/JGQKxYBMEvcwIKiddcHdG9XZKnAiBp0ad+UIXcux8quy
T5k+L5HgSuukhChUtedhuzeZj+wveOEEs/uQfgQug5Qt7sxe609llB4cFdhgO6Nd0xlxp5rVvddY
uC+I8YotjVTY7UtipcE5reNcIWBi66N8WA+iuQOORat2vuxKQGPhNJnlnmzEQAosPUId2aRkv92B
bD6zAAuEDTsL1LecVgNytMxuYu5FzqvOhv7ED+bOoMZAqoHgDUXAQKl3U5pDVolvIiffBkXWsm6z
A4SNHvExpebFKOavZiRh5gYEaLRx32RzHUJJvIMvPYU1t9NNjwORYbri76gQjqO8/O0bM6acGoS5
Z1Z6yyNEtJiWQAMMnPRWFcVn5s0O4pDnM6OlSkCRXNXkvIbKegI2w7vp2VxrGB3u3Ul8zbUmUQca
4VAGNsPckpWTUh/Ib1UcCpuU11x7z6mar5Mi6o8B9kHyBAQpCtEi9Rlls4sKPqVwean1yedlG5FR
P+V+iuoCDYOAqRvN29yJp+tcxMmFIGR+LIIWOtU886tM7Ww/QGOXkyeotiHmtGumPrqqHT+6cVoY
i9zDspdJlcuFMHv/OEqQZYmi/Isbz9U89r+BYeyV4lsx+EiKchpPHMO8j6wz5Q5Rtyc33gLEqJMA
Wb4+dHLhY+RvHQ8AxExwspjIBYCn4zI2034tvDfXWU381K08lSUvfIuJlI/A6m7wkNwntM+vQQHb
m0s1E2CSHVYZMtKfChm8Xwk4Td/nOzY2CmF2XmJVOM3G1Gq4o0oeqmDWxA+gJlx5zGOexy4TQpQ7
i+kXE54qngkUm4rTNCoBQXlni1mBfpu617YHutzULam9GWRcmPdzqhYyizRH7SedAEOz4uGNghwM
NSIRdrstEx+WnC8q5mKjYZvxSaazcW9kJnd4SiW6dl8aS1rcoaTZ5kdnGxrGAs1xDCRL/IHPjKJy
Ev49AfYbszHoBmGBneUvkh+TNkM8NVFzDgo59QfQndPPuo/lCEF0ATl4U05+V795PNyf2ozxZ210
2gocDwnI903AapOcqZkl7mHzU+mfhDS8S2UYifpiTjpMWy1c2zzSyJHQkFyLJX3GhcxBwRvoVhOs
ZDAWKHI+YpLpwsXoILv23FKwlUQIc+BNXBQsQvYfXgcyKcXn7MebYhrHlsBDmXegJJLkqUPv3zpc
+chjMma+zN/qDbMZczN/azrWt74Tf2s9wSr7oIqsEtCyykGYQFZpqPzWibxvzchcVptH80dL+taV
mm+NyV7lpmAVnoKsjDHhfutRzbc2ZX/rVMUf0Wr4VrAgVKFmZd/KFvZjPl/Tt+LVr+IXuSbP3dbf
mlj2rY9hx0YrIwiMblZ9a2jTt56G+3EV16ZvpS3+Vt3ybwWONi/UuOpbmcPRxFJtS9Ide6MIRH/g
7VqlPG+YBtA53xpfxqbWk/Nctb+K7Ik4VN+aoF+QZryWZpnaZ/2tG9KJgoYIQws9sfijLa4yY/1H
coxW+TH/ViLbKAAtsMqTvc/CS4d21D773/olmwJaZtRGD8a3vrnMMtXX0yp7pt8KqG+Pfncw/kij
/R+hFCPTfFlW+VT0bH8HXi5GUQAlCFR9a63Ot+4quh4NNvvWYw1FV0BILREXYxtw4qbomw6+tiAP
OxOW3Q1j9AaAir51Iy9PKZwPyIDsNvRIlNxjR5iXI6Nrr8qCXZbN+tjZ68XOsijvWmzjTiojv7OM
dgzhb6NMtkAf5QbbkXoPpsi8w3/uECRNnrkx8fmE0AK1LoEiEVq8diBbgvJtGr3s1kzHIaEzE6zU
jON93JJeYFKZzNogTuI585bGBpt4puwDtD07eeWuR/d2q7Tszg11fwba4jxcIIJ7m5jR7h4oSY85
SpkRykaEPeE8Bn4Fwo9s/JOn488+tzzsknhYMHkG4eA7N6iTw44Oqp+kv2CDSTjlSXZPSQW2iqzJ
zqUcNAiBySxuyYz9nlWGdTeu82A/NwmmOEzAO6UcvRmph0Cvsf3hUzjO8H9zqrSf/wydCDn95znV
DjM4LeD/Ahe3PL7kb3Mq6y8s2ODBPdcLcHhbJEj+JFxsg+yLadm+9JliGQSm/jGnYoYl6cplcGMz
wrKxtf6TH1z+ZcMKsgzTMT0Djrn138ypzO8ahX+eUxGjCSRtj3wzDMoZpjHH+qeglB2PttUgsRBV
iQ+qaZ4cLcYZHzYGk0Pr4vPxXZ/9PaaSaRiy6rbpqvQyZQrqK4zsD2358w9aAiBFqsBC7PBzZSG5
pbfjIDyONWkX5lUvwilLXn2Ok82YfvmeZe9dfGBVz8DVjnxOqi0HTfeJP8s91FV2suZ2T4cvLI4q
uGTW8Da06m6IbQ8gdZJsHW3pnTWWTzZtmqGtW+elRFnbJRS94Evv+5L+ASrMhoNd+D21YKUVoVTi
OedA3Bf1Ixm9wgqxFI/gTuhmecQdmBDSWGA+UD0zU+JkqJu4kmXIRtrfcXHmvGrB5bDW6kUucXp0
Vfxi/S97Z7JbN5Ju63epORMkIxhkXOCewW7Vy5ItS/KEkCyZPYN99/T3Y6brlCXncSLrjg5QVahB
IdPmbriDEf9a61tGlP0nhwUMKFjd4D9wiz5IXgzrkjlrEloyt4IWKQticujggq4cJ253czc6lyZ2
6otOhRbvEmfacN9LMeu9gkZ9TDJcBpuqQkDZu81aZxtVfXQTk369RKKMod0Fxmd9E5gkXTEHxb6y
aNBdiLj0V2Iqe4ZxfgOcyQ6iS3h/E9YgTI5Gq+JyhM7CtW96zyyrpgT6Y2YxG21kVuDf0QU3zX4k
vofAx+7BMo0+teye6LYL4aGG4DCO4aZMk11EJ6pMZnmI2bbvxtqX59qL94Rt0I7T867JPtWoENUm
bD7ypKsOybDApnIwndtWck8VcXzpxsiJTaI1fotCuRSjMW9kpzfHDYgOtEwwezaExgbJP4Zp6lNn
M+/AmYk6+zfWsf9tITxWg1+tUFdJ9Nq8jeD9/if+WKAcSceBTxCEOTprkWszx/5jgVrLD2BjMZ7x
CcBpby1o+T5IXxN4xOHEGqxUPqlchtvf5+jyN9dn3K0DzYLCM44/9TfG6GpdH38Yo6+V8a4rPUln
uefYbILXMfsPy5Oft65M+3CTD2lSTcfZXrvEBXQPfbrk9hxcVX5UohEPOLMv+87vwMR04FFPU6zM
+FkrVSq2B6r55FPDRG9uNkbjtYaNEgEVSmiIYSiOHMVAzGFPsWEFd5llTW5mi50DKAEPRMGdeshc
bMInPh4tb1vZqQHjUrakZebIWAZflt17gP6JxmyMQnEAR5L6IAYsh+idQgNkYJAbdnQ9nvBL6cXW
F7Rt5WGXwZy58Tx/vpScCFFUac3bisKF+1OqguC5KWQ4buSYrQJmQCThBDw2kz+ZjQXqVujCMhYU
eTYUSk7oszG7BMhpSQwlUAyAWffonBX6WZ2p+YTpf/6g/cy9YlhpGI/g9r5ulk4/xbRkPJioC14A
bGlKcmePYB4rO+ve3PeOeqCVdyzuI05MHgShcSouZ5eGqTMgb/mwKQ0Lzq73bBkAoi5n81EsNMvt
lmoZ3X3mL5p6JejVC+fHGGxX6vXBZwOPwPnoUQm+XHop5EutQhKSgn0Xk4ak7ZczlM+6JfER2vmp
m/YBu2IFZ9dVAqORacfpoYwQwg9riIJJ/zCV4WeD8kq0X1sxHOUQRgwGAKIHe6bt9TPxB4NvDMLE
V9IrbP3CuYlagvxdfJU3rsUBI538fZv0s4cFxfe+tuHKa0hpXGyPqrJ6dwv/gHReGXhAw4IgohPV
83DV0Ao0e4dAhPW0dQoPlzy048GHR0b1MU4JXtfRaxXiSlP3WFoMMWSGy8m4mcYkOSeHHt+ymW6/
OVLedQnBm03cOpjm8y6oKtoMguRjP9IQxSeUcaLOHRDgFkZGIOCLK+5dM2WwQSTIxI0/e94tViCg
NpiaGaUkcc4obMiVhlbijq2L5F9MD+xPBS4ODMRfoWcyIgxwx60N3d5yU+fK47UxLCkOLioP1iqM
B7DitN28xhj4v1LoBR5fSOeZGEeaH3RAemxT9JKhPQU+QAroh/UH6HRMCRD/QwZKSOX3oY3dncM1
lRyo5eXyROFbdT0ID7RBXTeMHrPBBLS7NSHj+CCueVLFbpKaM7drILtTMWySbeS1YtzYIWT8DYXG
zvKQZ1H4tSCCQTddYdzy3AvoP+cGLqr2owZaW+9FZI3fhs7NPtSW8KOzuMnsl7rGB3WIEshVm5au
94fUi9RNpzr9YKi4JT9bOX5yanIBrToe8+K6BhNH/DRH8+LX5lODorsgenXb2cYEgK/D5h+Oi7tt
6boG4wO5jdjINOV3I65IkAxuvPR3qcmjxz5dvxkGWMyQrcZu1A68E4xkxmLeoz/ObEpGpw4fYhHU
rFFOVF9qJBWMI1xxHzL0J1E1Cipsi7bBwapUn90ykGzCnbAxOOxC4ronchU5jnTUed0+atSU7710
XM32tQGXUVcpDk8yFFDI/MICPaNDRJVNBnMVAJvugffUHJ+KXWm6ajkkJY3JG44a6zvUibVGHgwe
e/qjk8vWcgWpLIa22cZZgoqxTiNCdZh9a3i0bN88ksl1ccGPVoW4hsWVnvgpwd1Mz8CKgenp2dgw
8FHXOWTo5zbomvNqihZKY3Dn4xiZyWIwkZfiNtQz6oiaXIlAtMQceCqEOrMbshhne8XPrdwIsXTj
NpS9oNBEBem49/2qiq/JLcSnTdZnCwKAH90mdTFApg2X/lC6TONkLXn4BHNuQfKhg7u4BBFRmnO4
bbB96jlF/QQPixAIzzNFiAiLjg0cPJcvSVBzY/QJDgNCe9q/bUMrXCDFqljtwIM4KEIYnh6TBADt
tmlLG6AQP7RPUqp1lBaSnAgxyLf7LArW5LGsOH+ymKIO8MjocZDUzHM2nVVwzp2cHMZwDvO2Jfvi
Fp9hFMKK9juajdiJeWAU7cmuPtOywTar6TNuwCGxMZ7kZeE9xl3MCL2TtMVQau13Z0sWEu12fF++
AKjgkMyjPn0MsH7Y5akcW28cP0Nfs8EHKrZpLyNuzKt+WRiZYtf2T72WsOKRdDt+faJVV96kvDuX
grTHvHebrzF6aLqdjVEvTttbIecE2/48GeqoN6JtzDcJzvSIimbAQy3Ll8RxqbEJHYz8TL3xQFWM
AAmHkIbI2HYblPBuce6VhzMZOjfn383In34IwZkSn9TucpsR7P6G3XrAm6YT5gicA450bmE1jAdf
X0u3SOZNanPm2gwN1Qsbu46hKHcYTk9RhLln+jGjAxvzCYPesB8HXPjJoD5lEePhLX5a4gI5MKH6
IFM265xRsGMBQclspro1AT8yYcBz6krIrZfnc3DDnM6hdCFRQly1XVcxC47o3yTVmJYFiSGZDYl4
WoXYmD+ImtGfo30V04fVNztVZCPHPqC81xmyCxVR7shzBUNV+UnlCdw3ODeSeyDzp/Ckz1hYCApE
1P+SCvBy+wZ3dMCYm+FvgSysdLkDg1tdBqYO8vOyW+nS/pI6X/0AKNeLM89RfWHykNAnSy8WvCnH
fbSbOScQ/6IfYcHKGIOUpup93AoavoH0c7YFXQV/Mwx3C1mo8LSloyC+B85iyX0LRyUlAj+UK10m
BXSA0yFSTMJY3p0tkFc+GN25M187skr4pZeyRRAaSw3Ji/5rxMZB54MMNqZeYzYAsAFTvdZZzYtf
G97t4wzIbsRfpz3ZjSQjwGVdgFwJ52+It3Z21bJANIdOFEFzmWSRaS5DO4PPQNTEWTxc1EE/jRSW
w8dFdKt6/zzKUnpNAN5xUHIHiZ6IEkWyNe6mlcyeekXHIROT0d6N+3A8mbCvi2lTTJGQL7ij+/yM
jpI5+8AEAMBQw26a6V5bd5ACq5nMCFgZ+tVzzJE4Q+y1WZnb1FDOuagEVIC9uMkxqn12wtzI3nQX
YPPEs+d5Izo+ZfS1z7DLcR441k8ukYo+/Gb3gVCUIyBbsEpks7spQhtiELI4On43FMR8gnrwu5My
bzJ6Mdw5QwZj0g8boknr7jpl4cnPY47irxa76MtgCv0vCOIYMh0IgQkzfyj0RxEMet7jhi5dKIzO
murzVOTtwN8maCUszFckCSyxn3uHQx7mmCi6ALqSUPdjCWfeBOy0Vxe7Xz+zJtCngZ8u4FYHKSW3
sNiH4LrzcaBuHNIwZi/ZdNTHnoe8ILPu1sRbVWB/q4WdsYEHYsH2Gxu4wGPvEjcztGmFO+X4iOwJ
Y9f8yM5ANpvaowCWBigvJiTJc/OObiCUNX6q9Scj2Uwf+tmn6LUZR9liyEFgpYc0SW+rZo6/la5K
sy2tqthuVsLFecfYsd607Ki7HTkSidccSxyc/lpRGdjoQgVndOnwETe+Hd9b5ELhRasos7cdGiM5
eG91aA51ZscfRN9E/WnpmYQxHt49LHm4/AByxCBOt8topeWJHk3lM2hJCUMPfb/mz5D5Y1y3Qe2e
Z9pQ7hKhssf7ofeZoqbGGQmV2HwLuJFVhmYMfJfWFv6yfGf3pPh4HEB/3kA2KnsmjC0paGY4BH7t
Vo9fB2tZwxdtbF6jKsn1vg7LOn2ucgw8ZBQji7MFDZ3VssMV15oFTcEfgp6C2Y506MYMXU9BHO69
yhkOnDo0pCUfR47HXGESVkhgXTAtLcD56TtS2UCbM0JY9m3czNSceg2I2d87sCYb7xJ7f/nJTGMK
ugPfICmCf2MwcEm/mmnNt+59I+LX6f98NRhhGeZ0//W/bXxAu+uvxgefTGTemPDWf/377IAJpmIK
wBgAgxvcCkaY3/E99m+MJ20H4oXWgY3ZzgPS88/pgcNMlHkCD1IgmtJx/8XvUb8xhAQpyn8UIQLP
UX9nesCJ7+30AOOvZG7BACPA98ffxwv8cXpQUc7m+ek3P8kki9+YWxd+Wsr5su+Navnp6WZ5qnwz
wz3lcXtB1iLNt2Oi4yvLJSGIAWHKVht0+IGHbvg5BfrxJR6z6s6Qvqay2O0FqQavFuTpI9stoeYM
3ZOx3FpsrNECFmm7cYT85tREJzJv6K/RCFgTWx13pPgDel6xGUnzQeSywSFTN3a1R5UUj87Yyvlr
ydHUuXf6NIyPHMR1TPphTaGpIEvW1rbC5jfpqPquhOaNnmxFjroTlpsBPSCNcZAY3SDGMXmY9izu
nIG3pakcWujGataM/mKrP1WzM1T4l7WBRKdKJ71tZYU7qotWQwKcC3VhR1FxGVUk/w6pb6hS5vkV
IE9CPXi2UkqsyezRurCJMpNdG0+K49j6SfJhgL+ADDGHDrQzjaxarP61ZpixJLU0JQBfV/TbEpDR
O0JLa+kc9XThxZxUZbiVtd9/yhmaJlvtloHG3gEcAKq6KYb2xYSFBWkQcvCd107eFQTppPcObYzI
tlkE8uyNL4TzoqMkXBnKI7W2wAmJg/v0XKaNHPdIvwGCG5MUc6gGx8M0WUQvEos+RhefPexeE/ok
Y4dxOqBPCS/pZizT5iMPKe0dvYikKYoPPWdspjNw/JarQfrRw7yw8eCce4HWGg8UrECTZxueWfnW
m8PoWx+2HEr7rOMuaOZ8JT56JDVhLmjUTOo965cWwS0+jpQyI7J268mQJ4XfA8Jscd60davv0pw6
Avp6EguLfjFzhkkjnIjEpsKHNmfQvnVzWj98LzhP9FRWR36RkkFN2Gek7wxvrM0khkMIjwvRM8/P
rzSOuXs3YBk8Z6aDm2nAxDdBCRj9OyXYAAMH8clFhZ0PAUk0UfGCDgtyFaAcroQWjavaMqqNINOr
Sl0tSZ28LkmQAucrE3PjJgiXe9Mu5pk+9PE8itln7cN1UANh1uvaPXJ7+TB5bvecRplk+xAX/qs7
0AFEBkqnz5GGzIIJtCCS7JPfxhEAl3uDbmwx6Khwr2AoAsTCg0smuKtiFZ0OWZSs5aRligcnSWJc
udBvgHZkpXXtlp7EUjKl4wypqlttgO5wyKOGDqgCEjYzO2uaSEwlM8xb0THS6CjfxE/UqfyL0Fb2
aHWd6dAJ1lIREcnmOZ9FAc8Vs+iOqJvvYssqKBEKDJIFWgojl22QYKbbLU7KS+2gu38UqUTKUEvV
PTdLoIlIMLvBfqbD5qhBMHiUjuSoI8FoN+CoSCAxswrpvYAx0Fl3gGFqVJYhCV9z29fUf4k0akjY
2VgpSjyla+hwKm6W3oovZV5ZJQnhPH2dYpndxWAFod1z3zNkr4rilnZt3aNuQvBcUpSI7dDY+VPf
x/UX7pgJQxANLeakZEVhkhFhTPBbfGQQFSN152IQG/G+BJMCo14qNpv0HZ1LPAKvzNCY3jjRoC6M
07NfpbOuAgPQxiUsx7xsWnJafrfaXwakT4VN81jqmNpIjxjpMU4KDQ3aCBBjvz/W/mO1/we63q+e
8Oev5fwWZ7X++3884qUDfQoNUvuuxwzP1/8tDwjBP9GBgJbAkF8hVf73A977zXYCIVZh0WHfFayP
5X/a7OVvePMVfx/naCV9Lf8ezuq9PCA9jkhAsYSL2gB26508EMZWMhel80w9Xei4DxO/Jk6P2vNK
656JWFPf6rAbrdO4NTxnZIYr9saEHq2ljgXW6IVTUdHYZwMR9+nxhw/xeyTgRxgmIswb5WJ9aQG+
sgB9BaqXZJfz497DBa5SgWx+mZhImT07WthFXsH4dOtMfeUff321t1SvwHF8xeBOiAC1GJxi8C5u
MCxT08ieoV0SOdFOQuL7XE1ZdfP3ryLwNXhELrRwvHcfdxzPGB3cEiPgXAOho4LuNC/94erXV1lf
678k6T/eC4qIdl2fqQOi1NtPLrDZyfguB5zKKdLDUI32lZ7insUGQ28WW3pvx9WrbKP5L97e26/s
+4WFB9hMET+wg3dotJpYbgv5gpMVQLLj7MzjadNa2cEhZ/vHeYKTQPRKjPknVCpEt5/fI3glqagw
Qc1/90ku5VR5NcTqjeek5bbvFqwlC8W3zKhsUTh/rG3/49V+emMB23EXgzhCGtv1Fab5472oC/xV
KTEMxqbRfQcqYh/I9hVL1Pdj0v94ofVlv/nqCLpwCbmGXxwhxPpCfpDrKDfMGolLDLgD3dYoU8W+
lCNhV1WOW4+5zbkmZ3v96/vlp3s/QIe0PVhVHvNebsy3F8WmT6dFnpDbhOVc7BeGNN/YMlOu9m9c
R3Eh8Hn8z35nlYD26GjoIMmGPJl5IJVIc15Spc+/vgpnnJ8+Q6JLNEHxX5ub8t1lPGxNbucG8Uam
FPbE8CmpOBzkMYmyT2zLLxny7tjWHVt6DlBKaCaEdqEwY9rmctZMIDBfXgm1fPj16/qzT9kJ4Aa6
pK3wrLy7h7Dfljg7ceKli1eeOrSjoNBwlPn1Vf7kToVJ6K3iscMp0Xn3XSIhFQH56mRTjA1FALZj
sFV7LRR8mvUYSf3FV/pnnzWuHE6x66zNE+8uByUdyBCHq42VRtZhlMEXZwjO28CjIM9Ef7FG//nF
OIlqXyCRv4+EeYaqN1lzMfyQ5QmNsN2NkxipwJEId8/sqv6rW+nnn6PLr9DxBY9IHsmrTv/jzzH0
aA8dSfcwJB3rqzQOHhhJnWkzjoRXFZHio9U9JBx2ptbdLSHDmsLOTopW4yTsAGaQuaFxtEw/M69v
/uKj//l+YvIgPEYDfN0SX+Tb16bW5yavOabBfYXpj2jprijm0797P3EVshUCK4G3zgDeXoX2rDjg
Sqj4rU10YsIUN+2GNA/HYxQm7F1/fTlnfaq/XQC5nsJLireLNfD9AogZx65LStQ3ld20xdkwKMoE
PA4lF5GMq3OFYfkZZZFMmwVnKdjXIrDu7TiVwa4JR3P565fzZ5+xcJ11p2ULoeR6R/6wHHc9fXlF
w7sv4Iq0J+Ow9NPJNAsi//9/F3r3ODNpH3tjzIWYAeYnhl3C3nGav1ocfl/63n+6PJylJB6IRex3
tukP7yefxtrUKZ8uikt42yU5KWNLh/G3phT2hJMfJuBIWiA56dyEpjrZpc1ET3yGIvvrN/zzOuUK
oQUCggNnHOb520/W0AYwJx2rYebDfqFpSh+KyO92uhqsk19fCub1+5tqfR7w9YGA5Zr8n7cXs1va
lVKK53Csj219ksORA7bT6BZREkygTW4m0J9onirA15vWJ6EyzVDAFqZj+sUJHcifRVhaAAxGWqod
HipmmemCIFJtntnj1+XXJo56/0o3Fd0GGy+OESzYeUXVNqNXPnzsKibFZ35RUhw+lYlrbduR4diN
hfO02PZNPjOZnRIeQeVYt4wlog4d6gjYzeNUiKiVWTtn9kDyh+Qzr2K0XLnFTggxxFqGlSjt9vTz
DpPCajs200qCwjQHUiNNXiJIrt2ubK1InQujF7odnAKPTTt21G+3mkP5SoMxNOKKWTDrIf5OQIDW
uuLY6KCpz/jFe1/YGoniIgOkhyii/KTf0NqB8WYjxTCCk5rg+axiYMGxgt40RgZjeNng8I3ymxhT
ZKPPbQiVTfqYVqUTEYnL42xAR40L2j1OZk1BebyNmyaYIdBS6tuf+ibsnmQtug9VkSc3foBdeNu2
hRmAdHCAwuwtaf/KEDk/Zjqro6OdVgy0+6rMvgxwI16wdqCQiwwM2o4RPNIAje76Q7b44WNSpFQu
oyuQbev54SVnblwpuAN5E2T7gDyKAlkAzHQnSe/FZyoUyeNgKXLES8l2CupANwPpG9gRNg/QYWrm
Ysh3jwC/gmWFnqY5gifSmcUHHNMIFI5RaTGJCi35Abpu6Z/VRROtmS42XLu+mlK1SwNqIRYSgRTa
kYKlZcER0VOdFXATqNQkkmAyi9Z1HeVJdR4P1fxZwnnoD7SxFsOOYjR5EhFVCzcURhQM9B0z1s6u
oVDVRpCpVq5DoKDipnE/IQeUNL1bzgxiDXPETaH9CUxJhmzGrE5GU7trqBnMV6huhaed8aWFoWRZ
rGYq2VgFlHmFjJxy7jh/bO6j1QJOEKyrbiyTDxZRMNVctC160I6dkeN/KsUy2bcjBnJ8LmJNVlbS
WXIoyV00lEBW2n5XQSi1P2YMQJp94JaWwwQnV3hNmPVSFn1eDqq1ktOUh1ZyytmmVCcktdfhM3yg
4jilAVZ2y06fRyft4kszJdi7wHGuFjArD65iYE0j78gi5xEhMFFF4jgg9tpogfrizSOGXtiA8avH
cJGQKJNtvSd4p9EnJw9GVeqmtPV6nlw0RTYDDEPWBxUy160Aj2i3s/tDXINl26iSuSpJ7mD9Kx0J
wzw1KR9dXztdyA9uktOuGgu6RhRt3nLntsFykVprsK/GVhiDzdMePgzsX9ec6oxGN6OmBwWqwapU
k2TIN60d5eAOQTFsmNDKaheiIxGgLcVI+KRIcC+EMbCPrZqSgBaQpFueHL149/nsMMad4iE/TSKs
hLuhZEi9c2yreiRjOOpHtL+lvZdhSoCzc8Psa50HDr+CpVHuUUUSd7FpaIE6C2g/JPfm+/D+GtVy
lEYXF1+GsMudQ10tPHUIVNbWDgtE+jUGhj8cizm2T1zOH+W+SvHf83YyPH18SkD3WmTT+sB+AMxE
zHBFbXx+0JRJVT2Tb6hnBeNEldRXrWPkA1p6+s1gBg62I643FDdkXHKUNNs/YABYis0IoyPeFlTA
RJTQkDTFj0BUBahJSHun1ZmiI3uVebdRX+ZqmyuRUZdEPAbv4ZgiHw9zFCPsE9uZP3bKyVxnGxRd
LY8UVpaATXEVNs6hzTAgkcPI1zbxcUqAvfoOHW78zpYMQJiOguyE7T/bWex0fVPxLTa+6Lvu1U9D
r3ks4srDhugMjRPP3It46w49u/r+AxQU99Ri9vtljFKml1PolTjGwW9lZ1DC8CoEQz4BX02YTVfb
RpEwnLYNcFTiNxxJxkiSqZztrP5jl/if2d8/2IT+sNvYPXVP34EaV0/F6//9x8f+5al8I+/9i2Uv
gt94BoByAaahFFIff9N3a7BDOQfpBEILBBQQQjhXfBf3wGhg2IUC5/pu4HJQ5h99n/3p3/D8MaNj
PsV+nE3337IGg+V4syviCEUriM+Abd0WMYV8n1yQQZ0xNlEPbbP06lNcD7Uf8KtJU7u5CEp2Y6/Q
J8C4Q9Je2qr5gv2DAPM+opd+PpnJqNvbBhL0QdmTzvC2FcX6RMypllj0sZVLnmzDSiBC46av59I9
0IlESWZKDYTM8aYotz3JCugCW5OMabmzwk616WWPmU7t2nAS7lU6JQDjdz3wxhETrUEKIEKpCgcd
b2oD9cz5Kp2zQ2Dmsu0OYwAm3T/xs0YMuxp4QrDhVxyrPeV/Wm7LCTVlgy1B2+YYGFi8WzvFQhYd
epZ5imiXaBrh6uDd88+gF0Y9Ikw4u82O0CWBWniFfJdnVl153kvKBsC+NF7j9YcZOLyDRT+WZXJA
3SGdimmvsTew/LA1mrJxOKGBzRrYUvYFvDbTON2u4g7paMSoukvg90vNedLI5tXY4whsiNbeb4Kk
q9mJxcO3v7FFhKcj7cEvg1nHaAPZiUFtuQUGDwqtnvIBU1vJfhtXZR2AK/HlFASnXZsG2bfZyNLF
EexGuj+326LP9hb92IBK3ZzAJXNRcx+SWmZlhSVwivmNkRqEaFxShFuJjtTDKlhq2X/kK/P6O/TJ
TpzXlswybF9lL6jwDfAz1RlI9o1bU2qY9lGrthhjre4AS2jk5bn5gp2XEik40nlZUv3R+TrfVkGD
wJl5NhilvI+hYHbD3JVnhd1GZk/nnvsShaIk5497Ldj6c5rQAJaJqD/z1Gjfg6XAOiRhtoPh85yq
A760FP4N1BD0p2bUPCTZ31KJQiSNhOymHCfQJ7pbM+MOzXTE8Idy0ffsxqW/I3IH2TXIxOBt8oXY
57SDJBL3Bv9pjZWsyENU6drIHMMmE6Y+uAZxm+AydAPQJLsMlPHLCHZrPPqqZNR/ijg6iacI1ph4
sCs8Az7mFKuK0q1e5OCewjBfyfVDNoZESbuGJizqoUec9FFFsWcfJeKaPmp6c9G2qLV10ogXtSSm
yqlBpaoa+26YgycodDUDwrU8F3UZpQ+CS/siOWBwnEnXYpdIs79kV1bZ2EdnmlVXMSn6wK92+syd
y8c4ohFHbH+wZG/pRu2umzjjr3ZjKqsovQmBYpsBfeuwelofteDAsje9G1I6NxRyF6VNR82Psj/6
4SK/LMBxPlc19YSYb0R5kTeRcU4omIjGC9okQIS1lYtw3TJ+GHdxrxhYLTLlZsurXOI4a1wYE7qg
6ntH0EAnZ5gyg7WZXZlT6eWGc6s9DbeQ6ZoHGsNi0qxzPBJi92dedRlm3CpYdIbHWrLMoALP+XhS
2XI2F2iYywHgQx58mWK7I4jeShFO1+QdA8wxVQQNcONCNY43+RS05VmnEtUfWK5m+MDG9bqPxgnc
/LKMOsM8b1xMoalrLRGjMRemRC9oeSvSEZYLY6blvsuYAOJQR8pPCBSM4cSwHOGXngbsxvXKvORn
SqUvJaz1TjDTSrbDUnnR0dVt7OM1GjIbNKMcbac5xS6ni904GJFQ2+3U6tyKLNmdZsar20tsggG1
vvUQ+2dM5cug3o0aV9PW8g1YSsu1m2DZdiAnGCLlajDRV/wZ8fBlQjGFwztiMMdoYRzrvuQkAx1s
lwOtGTglWtNMUiCWmI+eMa8ES3ZaplYEuoAzR4MNUY8ww++Q2r1rcMts9Ilay7vRHugxj0hfiqOr
hqY5Vnk/2ap4cGFLlFs9WKWAcUPzKBvDjyriWRHIcxf340LvdNbdp22WWRdDT7/gGgZ2qtM4ppFw
Q8eFG3/EKsBprFmw5O4mkeCP4rRLBsOPux5oIBvceO92DLluQUBzSiTQ390ETkuVQNOHqwheYMY4
6rnCbVmnIw0UQ+0Gu1La7lMAVZ8EeojZfgPIs8D4KCE852phqxsB2UqgQmZg78NG2OmWy/QFJRco
7GQ9FNwOXCkZ0Ls4z64G4Sw8UFuv4xCNNuheU/ISzsfayovxiLEj/ABhIAaVw6xxPuWpAELFVl39
2ipVPahyWeaD1ql/OVDScBnxfFpvDds+A8DnkfxPbJ2e4EFeIDqM7WKfJqrlCWp49ro7zHdRdfAt
o6IDxyVF+UMK5IFO9rkbnixTVC+RJv1zaTUuDsoU/EpNPavG8kPZF92pgxpHbpmoXQNtobTPRpga
zS4heIxHj4NqiHePmQuRRs4rWKzx6zFzGgNAtoEfOeeJqMFEat8bvzB4pZ1gapCoD7SBQWvgEb6m
cIac1HkcVBiUwV3TUulHbMTnBdPOyqEfMAOUY7VpY9BN7CAqMx2AvcbpSUTpzrlsS+nujS9ggU8G
iNeJ3YKPvVV1G6stgylxHPpEmTPurQlQlJ4g3TXNqIAV1tTNp9QRv6gwr5mv9N0MEyQsg13VYO04
iKoilE9RQXMWifCWakGq3KGA4/7QQ4AD05rLp6Jvq0/0VinKogdFdTNIp6QUlzXUH5wXFHvNd7Bk
rHhXtUloQRR3XXpnJdaatk6d9JrZyGJO027mIcBeJAZGZIlHYfA1noDmSV49vnA+W2Dw7gNpDNnf
YfHR/dGieKTcEvuL3TO0gME+IjHWlC92/sJypAtWSOboHtklVdSVdTN5DIBektJRLrR0uBAptF29
XIZN4j7H9RR9rAXuRnLejv01nKhDodycTuOtMXXR7+c882/dQZC1oYJnPUqDeP8Ef9h+QVLtsVTH
EY5UGIDL13zizj/4Hs1E26BdK2Riv/SfsomQHCaHGIkNzVycQ8LK+LJbYNPEzERGVxexuVMPxxK9
ByVp+w2OnuEyjhw8Nk1T2XdN2Tkc6TmM+zB9aWOA3Fs5yWasoznag41LWJk7TvPb1FnqZ8YuPp1B
dtw9acd0Z6ohgm5hpL51YjW7e0gJMmXBMwOJcoqqGFR27LikjlS5T7quZqDGw/a0Te3i20Cv7EXr
d+G3FnLKQ89OsAJKILyjyu2eGF2yjPWGxveGpgELg/XYD4pBoFeHn21CUd9iT5vwvm5SkfGQq4oJ
41QWu49T7hbDJ6MAupdb8iKlf3STxrF3Vs7RQfyFePRWYFlPBIQR0b8VMpWi83edo/4wHtZD7SUW
b2oT11jE+CaqPN8bx25vEj/ryPXUnEn/7jWlT2kFmpWLl4GqwHcCg8sBCqMWdB0yrcW5FFVwXDJr
orhpWvarhWr/w/nsT4RjDl0/CAy8R663uhoZZnBB9M6379GzJlw73OobM0c3ikfvls+43zvpAtDW
6tYYjYMbi9T0XrBd/FtS6+9XJ6yucFJCChA/aZNLVs9UFmRspI2y91p1uJ7c8uXXb/Gngx32EOG4
nDvttcIxeOecSDtKrCbW9Y01SLXFglRLlmPb3eOaN0//zrXwe+PQcGmTfDdaD520jYDqK0aKhd51
kVXc16O2L/omRVv49bXeKbvrp7fWVdo4YrBoePL3E+0P96fl1COdEZXieMPqo2YfZv4IE+akqesO
9Hk+7is24Lt6Smtm7SJ4Bh2l9rGo2XtWDJx5BMn7aaq7J5xS89li4T7/ixf5VjL6/hrxXeCS5yvg
F/X2/hoihq7ZOg1PTWAYAyUwkq00PPz+Ufxn4PKP4JfzlmP8rjpw/df/6abGLo2ZymaKLAOOzqxe
393U4jeCXJgcMFfwk6eTlF/ED2bq3+3N9nfLNH+q/QNpulqtVqEMbxB/G8rR3ypDlT+VoSrh8Mvn
byMthoS9Dn1+XF29rBqoMXpCOwqo5VsPINQBKZfHkUisu6Z2rQujc2Jdg4JHsi1bewBHp9kwbOb/
x955dLmOnEn0F0EnYRJmSxL05euV2+CUhfdAwvz6uWBrNOqnGen0frZqdbNokCa+iBtTWR3yyKS5
W0odNhexEuO90ztgCswTigyWEKbRA3aGGAgDBU7qhgCFVMdWm72KfLdY+pQ5U83DOSC5qx3NUXHs
pxs5VSeabjLAEuSuN3FUlpBTvAqwl4ndUxwm3WvVcZB4gKUsZfdIrzmtKcFENJmh4XcCdtQ7xTQ7
QPMuzT7ZOm6cv6JHQbS0SMfTBh6VVbqfk6qV79k0T+IaUdmo9i4HfjqRwiqn6UI3uV4nhq4AbAvq
irwkXtjzAOrMPRsqaUVAC7gWk165OBgXMyOwcHyNuNCtXXVxOzJ0wfnINAIXZHJxRJITwx1ZXZyS
xmKapIkW/6RcrJTFYqpEQcFfqWGOsNfmxXfpiFn+ci9uzLnVq2N58Wi61dKRIy/eTcg29RuRm/wd
/QhvJ6RYm3E4Gc8V5Iv83psHDt6EOvCETos91ORA923BlSTkCdrjqhJufkeCkgQvWHL8pbGgY+U8
zqFWb0Mgmd9gu3CjZq2t/UIXw6MaZy4VUd7Fu5pcfKxRWdO0IxZ7q4YardO95QW1b3dW92FdvLBV
mTgP5A5xyIrYAF4XXJyz3sVFO18ctWrCurgivNVt5HJmxrKA/ZZ2Oo5mM98Lt+DFoDtxsX2Dx7i4
di8O3nox86qLr7e4eHzzi9+3KDy1ZVwzHLjZ4gc2L97g+GITvjiGxz/cwxcj8d9NxVEcHdKL19j+
w3eMwt2s9Isfue5LKB7kOVONVrfFsxyiIRLfw8hsXjzNIa7Lb4Wlal5Pi+nZpjLgpTHtvvWhhuCK
HugYTBlx1MOpWmzTpBsJsneLmVpcfNXaxGG6X8zW5sV3ner54sHOrZHBtHIbbtsNNm3t4thWF/c2
XCVGBuZi6nZA542r7OL1DlIgrydZdvpztpjBS8vEF94BL+A8HtLjDR0P63jVtBIuWmSX1Q78ysnG
I/5BzhJ+Eo7t4AW86cLD7Wwc6eiHMRgiIts/8EqRL9yLiT2dLQzt48Xcntq4B3aDiJuvmFMj0W6v
wQrfXmzx6mKRVxe7POH68AeuLyb6EJoRvuyLuT4WbX0OLpb70Fzs98PFit9ebPn2xaLvXez6ZaOa
h/li4nej1nC3wcXcj40biJyVztzDUy/+yhK4C6vmEgpoLgEBPG2Dj82fu82gAu3IzKn4CS6xAi1F
2gscM0kfKCscfhwnHn6iWrQOgF2tZL3zLDpE+8LVX0DIOy+SoU25ZvTlPjUEIaQ/CId2JZmUt3bZ
oObNjPx+YnJ28TaYDe+ddQqmMJN30tYcL7wrOwzCb5OIxngfwAerCEtGIoMiKPNjTlxw9ik5JOGv
8bUcDGQHCiWaCuVskN5CnZDaXYW9c3oKiUK+kD5Aj2EEb6/zwmL1bufApscBfp657jpaqXeZN475
vsgru7nvcL9Mr5kK0voIPcQ5sGoshgHc2vZaloib4FRL55konpvR79gTD9SywP2hhIE3V/SdnKD2
zeaVTiBX7cixeB+6MbjFNrQj5mJeMzQ3ekVog5hcUmwD6MJkbhUIB36OkbFico34GCM1Y02atI7u
DKj+awdWGWVgsqPZLu0RRzdCMn/dg42rhk07OvajLEfIW6qrw5tYBYO7NseguS80KpYhF9Zy9pMa
9WANRd8CFFkww8P1ZkAJ6thy4FW0hbOJXUFUj3kx7crBYORcx8CDPSauk3prl7khFSvUVF1nktaW
5Xsvz73NBWHbdHn9xWbgFJtYlyFm4DJBeZYhITucT4Wct1K3oAmCAyOa02E7AG8xNaTFPa0MeKIZ
WbSrTG8T54VTYs0q6UACuZrydIgOIb/P4YBPjtHqgGRHxx2Dx4wZam090S5mVH5P7WB6GqxJPTsG
6GasDiJzwT/r0IQyUSWf9hAjbgKHIJ1yVsHY6k8jLl9jPSIIy1WXReZ8VzUkdSmEIcG/yWLVPc9w
2Ki18sp5CBc1SBtXjjYEDP5FqM4wQVmWTTOM3pIcCZp3UBl3YTdMP2g0gKWtKK9tuLMII2+UCht7
nENxf13omp6+jPxZJhkgbU75VeDg28A07ie/DF3zu65GsL+DhJZkj8mdzbiaJvJB9u2GZ+2cPxed
SU2ZgznhsXUmFhWTn0R8blhz2ezJZBcEWdyAEbg+jz9BZvKnWwkQAT5sGt5WxI1d7+C2CYqzDink
uWRQ/YFIs1RUam8OlVG3DWDbao/7onkIIuSIs8atne8gcIuXOiSFXq4nFQKy30D36IefxJgnROda
fqF1lTTy1eSrwgXQs8oLLBW8aBP8f49A9w8+Gzfg/5vP9vaef/wZfnRJCf5x5CbD4AjIQmQUyCmC
/Ocy9PcJp/E3DtRY3fmfsbouQcT/PnFrLogji6/j8n+QsJT+Z8Sp6e7fSMqTRSaezsED6ttfCTDq
nPL/dN2XNhM/aS0YOIKSAon9NzMwtiuNAB4779zT672RZoKPxzMIF2dGGxeYYyJXYgJxFvCnoVeq
fMnHvpiuh1gPSfjGgzN8QVuful3iFuHSBiYEMNFOxe63pOcJyGjDDzG67nI7Y8bYpAFuMS9A3doA
mx0PMyRK/c3wxjS7zTECNVv9QjR1F7jpHDDDOngX5mkQzFFxBa8SFqrFFK338354saqimLaz1k/u
1g2zHIgqCxY2iAYHCnjVglDgElkDKHMyLgzWiugjEJb8QmcN8rYA1RpfuK2ixobi9xeeq4Pwlu7s
WTCrNOvwrSQUvyoN27uKOxU9zpStniIp2oexYRRiYf15YaJaHSevgDbXt/1D087gyILylfKzDmJN
8ZU5WboxJn04DXy4q26yOma3Tv3OkZqPWIr5QANmto/rodlJaBVXQvQ3WmyBxTF6iDt5Xq11LwLZ
EY3WngKv/tS2KQu+oNKL8mcGygLzT946t0YuAj+xxEdhZz0FwzX5hpHyVQgKz54zq5MpbXWMLFH8
RKOkSQpsxK5wG/epmvNwDfqKmHZQZptEpu2+6iaQTGUwUIOSWV1lQqLQetHdtMYUGgWTgmlGAAsV
Kvov2Tc6YnPZGHq/CqY5b+5COAL4ydCwmlPvMcQ7trpJgNvOYcKCtQUfg3TthPjbiqbXQSTpeDcs
yHtNqG4SFVeLg/pE9McY9ji1aogfU3lb1ILGHpfiiMAv7BSnGfIvfm5PpsYKSzC8cqOoDRJjFUbj
duweU+YDeGOEWgnmuOuRGl0OPw1bM3hOIHK1zwm9psc2tPg3gFkpzeeI63r3Mek4e2tziblqE01t
RhBHd7NVMHTlFFybD1GE+r2UO6hX1QSutTerLg6Oc0JX9VUb1mV85FtPnTPezg+4MMI6aCbn3aOs
yJusBrN5azN+NyWN5842ZM8Ld1lIddY+yOdqT1H2ncExArm46r5nSaNgSl7hiQzjJUSv3xYSm1U/
EdY3bew2XqHnp9xdOtNEQ8+EhCTIjjrE07YPNYdHHopf+9lyzMJ6hIUrWWdjsNOpUJspw3EYuA90
h6WbaUxtdqkALPetHVVuh0/LUMvDMJ8tFd6bRnXNzDvbESjg4AiAFeGdyUdZm5AH6Jt/wbJVl1wv
MA5sNF2kR22aguIDM0VEs2tmcYKCfJZRKZQWEjK+Y7eMS5yM7TLo5JB8qizl+CNwkMISp/m6GZQ0
ADv1Q7G2ChXV5FutNyayeBHLyfmMS4OK1LY6s0rpDv2RLd9pxDXUW1d4/1ryBUI+Y2hlbDKD9RjS
XnyoqeBexBG8IfCKcXH8YkGgmaCZnQzDZddMhD4z1LdtCKZ/+bUz+vS12VTtMfZoUuE30c7Q6Iuo
+VCcYYmpmIVW+0pRBcspa8aGYCPbUY8iOBXsNWaPiY8Ds0Z+6y2mZLY8w8/V73iCR19OeXmFpaLf
VWFMIVqYza+TBQJy19kDHHOFzw7Tw5eVZEgSZt9DgrKWguaelii6cn9NIrvBWM+Nx6xaKhUZLUx9
9k3bwnSCN6BtufM6JxcAO8ChyDpadax94lGQrJ6Qfhg527U46FY/1VuKlyxz69St3Dpe/52Gqbfh
iD291V3x3HIX2Ma5MwFTK8st2WHnpBM951rM+05lty5M+TWMWnwFEsPlDlLUPj8N65n7ercqpng+
csto/CFXI1pkOVJNbkILOmMcmklmYi7PCvHtxWV0z6IbnD13huAYQDwjK2bnQE6E3Dl2bjMDKTGT
Vvb8lnRhuQUGNb9ZuHFZyYIgOSccrRmL2+md21jFMRnzG/JTPyPw8W7luIF7tN2gBGhfz8dhhFqy
xPkoenT7FwprGT6mhXuIUxUyO6qCXyZ1D75kQcTuEFnDQQdRfcP1F19mNehoAIUh31MlvVdzQjL3
sI3fKjxEd5NV70Cj51tHr8098aJin4paO1caDpuK5lC81DYf4lJUyl/ioMyo7hTHmXPtDC2d87km
N2bt0QZozfKH9vh7pBrrgL1X7ZokOEcTXtcA2lRXlvuyMt4Reda63d5qeW+vJJtmXhfiwWgKPyiS
OwDSJ868a8dpRzLB03AywGVtk4pkTGR2e9h59VZOoKCKjO56EcttZ2CP6fnato013TMq6FdTam8I
aHH05+qGaxWRQTjWk2cN/KeGrlpPg+URsnVCmjJdQbMCWHYFk/4IFw2vDy3AH5be98cZXPZOTmm6
AZ5EHXem750SWHPuDfEqk9Mnnozhzh3mA4reY9NO1qrQjBtZhbQtl8NjT+8jshHA6Im50LwLzP6n
VOVdCuUuaLF2dOZb2zSYMaJji5M4xeu7lPhsxjl6Dutho3pxwyTpyLSPndp2t2Ych1dJZuIpbZL7
yKnPXjIcI3dOfNGE+gp57skY5B7ZYi1bzQLFVSdH20lPkA+mA2FJY4khF9POKOdf0Cb1FbYsytEd
cWsPLu9l3KIPio2cbMxZTfNqmxjw6YOwN9w64aIAm4j82I5S1iULO/zSZZKif1IuEE8v8LnCJ7cu
6NU1rZaOGL2iGXJVqMQCSzk6jblF6eyiwxwrreZCFpnZumnt7N0w5xssGdTERjloRCZ9+CRbsAn9
zGMIjiD6NAgsHupOp9GUi7XZr+q+RzdUZpatYdWn2xi0GIt1Kk7RHOTP7uBOG1ylgLeaOQcqUDvU
Du94girSjrlJGW4Hii7p85t27hm4llbVH2lomF+bgvYR2Uwe2Pq4dbZU1Gp3GiZsjDD6MAOt6qC4
7lwA8O90D7i5thooZs02oKSMep3AAMTKk8YmXhFDOc8KMqPn6x0MIz9WbXgL1K67mVvD3neLa6hv
ZEJ8J1wCDQN0CBvtWSWHwYMsQXjcKQ8QJOdbL5ms64ppL9w3k/rapUhJAdhZjT1fupHr3iosgB+1
QWb5HQaDGxpQBexZy1xleLk3g6X6J7ge2R0ArrumMrSbNATPNJn8dmeO/DtlVNNJKtlcQca8j7Xx
teZAf8flnk0O7gXnwPFs9TVICTNM5WbMumKbVflD2OKj6Tq9WrtJ8yTssdlAVTkbNNDsRq6/flta
YlMMTnjDqQUyulNcD60YbkIeaKbUYi+gvRvUN3yHtvaeOXp0jBwV+pET76dGO7R2MrxLN6k3MCsg
94q5O4xlPW0gdvbg4saheORrVXhz+/ZMmuJztGB2qBpZu2zlM/WqzTX3IPMwgAReaXbxAG6JLWxy
pshPq7bxrYvfUKs6+ucR73KfpzY6u5L9ZK1klewp9zZvaVedH8DGp0ccyuZmMtyrjNjHzgYmunWN
HOSGmUS/cujLzySSwnsrIdegqtjbjskkmRozOqWr42vozbu4HKsXAmmQoXLxBpSSkp1B5HdBoFU+
Imf46SWGdy7dWbzIqNtFIbGK0a7LlxjqwTok/HQ/j8WDiIv8BafKl0Y7GB26ERX2yfQqWrVN1BDv
M4SwjzJty6PU8OV0vd74BaXrFCM4zkdpyh4HmWX98tKmdVc6uEUOKYF8ACiDEmmX3UMv5uyEmBzT
0KG8/kdO2rSVGgS8lOkzITuH7cxotZ1t1A4tSnF/k9VDAZRUgKcr41rzTSt7JB8j1i6OsAehhkMW
98ZOVJb+mQmXSI9raK9WNhZvbUrbYjm5up+OfXKjKnIkrWHlN5k7CUIhubEVdtZsDLd4Vuao0866
NJi55a4ko4WmFU4+wQ56Ri2vx2ZmQK4O5mBdOjO0VeCMO+YG8a6mVxv0SW84LEbEdk/wq+F4dn1+
5zFp4SrSwxdBW2QMJObb1MZBNll9fNRiLf1FZ6TCJmLLHc/oPSIe5WGMVABKB3fRBFy3jDp9Mybk
OAYnkqeRM/ymVLOvYq0+CCf1kz6pXuJG6HfYCR9Nkden0QyvwtweaAzDiety19ybnQtxBvHTr5pq
RAUNvXfZRjxqbv/qWmN0m+vEhqpZNx701ozOFrvGOiVHvLHjsPEZBFHe6x2ZeQ77pIzM+4TT0ZaA
GaMafcyoGmgqokENIiwqDbw7mDyP+O6p8E17vVVUvoC/RiMnAcQeg7G2TH1OtfEtJVLRPdd0bpeB
47XXdlp/UlhskHsyK0YtbhSeaNrwzkWgiWNct0uYbSGIzYhWw6RVLB7WfBurSZ002G7nXq/vFYPw
NfBwrj2hRAbQcnmd1ll45SZYXELuV2yN+JgDC1YiLmfKCSZqU9yBhp3Y6Notvlx5j3vHXMfDCBvR
qD6FExyUScYmTj1zVQdCN7HC2M5hGNhOjaoWW7NpnxJs0NAeQ3OXUiDH3bsq91NmIVkVMdXdcrS+
67B4SURk/Jqjpmc6Z2HY0afxg+8L43F3uSjHLy2X/hd+zoegDGNqq7Jom+QQmjSlcGp5s50frCrJ
/ByhAOyuN4UjN8EAO0vjCWDHgmyJjOCXQpsxj1aaSE7QIWlhOzmHynV3gQyuLEPcG0aCNwx88zVe
QqBNaqMDFzhUnntlwoYHeuuSx0jTpc3auwPb4611Gij8uY7f0UlyNvys29lYaU66ivY9eLVVUs8H
VMA3rKIDgY+ubW+U8J60LAZ4p0fOzcQJ9sQoq5rWuKhpcvoEmRDuI9n1V27r2HsDseAtcOYBGxLY
1DEnhjt5p4osxQPmp/hDLRtzt1SOQtp7gHNwJjtUnQMdFkFoOflj7aSPCEftU0sH7E3PFrCZemV+
cTV4dyvtutSLz4L54fswts05m1KcoWYyiH0ZVvaa9nC50qhF3pjG7B4BofoaTODnSDTxznEN+z3R
bfkyDpbYgbI6Zyoa1ywyzPmMGfJhHZgUw3VKX2DSbyYYFzTL7gXv1xc/kYDHwiypCTC03RgM4hwX
5dmxzNAvTZqrZJdZP1ZgDY82os7KS5TLuHbxVE9hg8oV0Lkep+OeisRPlWf1CJIJ67oBw3RT6Cr/
NTISYt2OmtukrboDtzV7w56rbYgKNgDzDbkGkOseM1QURmgQ8kDLdVs7pxdK0BfInLCWbGFQZiu4
XL/g/hZrqs4sQmzDfGdYVnYE7szlV/zMoxNtPV2EW0zttrOpEq19qKb5C+o2tciTizGlEM0VHXRs
ky7OvhHksN9oEgncNNtdKag/c1GeT8bsCaCN87Vuu2cYSs+cjDiPU4B0XZVVfgBabp0z1yyx22e4
djFjOW/0ThecCqMfqH+Cpkyn3rTKLs5dMla+E3gOE3fJ/LaaQGLIpyzCuNg3MMurHGSw13vOSsZm
vkvbYnzPOn28ZiqW7WVJuR5FTy89c+ytOfXOOSZ4z0sb1rfGIHgtcs26y3oo1okwgw1ptpy2gpZS
JG6+tDbExkNciHLbGiQAlFiudOZMVqt3uQ4igje7OnYtrtSs8eTYaAt2nbu6GigCbYSxIjuS7ycG
+Yc6L7SD3nk6HjPjh8mpy+0heWgNiLzZIC0grEaAAbYY71Ta6Jsaj5qhEo8EnUlmzgBYSeM8SYWm
Dn0c1Lc2JSmILIZYD3Ys2QNJYQ8cna490mlLyQw47HyJdx0GhMaNhaK5FkNXr3l+5LqlN+EOYHK5
zXKvQK7Dz9nkWbvBPs3BKBg8MKYmJESFUY6ZU/aLDRq0ujbNfgETa2UFFVNuuyBbwoCAHU/zDQAm
J2yj5SE0BnObJ/JmKvJDRYHLSQ/HateU5KQCSs/XJusD1/rOTTYTM0Yc/G68T0ZEJQtSxM6sW7z5
RoXzESS6n8v2VxmOT1OIsoi8aLyFGeip0r4BzE0f1SyHJyZ47fLbYhKox/0OEfxmnBsBr9X6Fuyy
647ImD80dkrJJIbCPptIXNlDfTSCLj4TqGZjLRLnNs0SlNdQ7VpCJgeSJhOTtGnaplb0PqogMI9c
17vghM06JDqMTbXcQctN1dno7PGBUYuUW4aR/XwbhCjxqzyBMLxxFN3Z3FZGjrAr8qmCqq2kbmnZ
ZFGInojAXQJuGAgmj8bBl7FNsSJjmCefXNm5+zLMbVmvK6Tb50wfqseYcR+RiI6R78HsWHc2jl0j
dVBiyCXQxQLKFLc1W8UWmWlgpxXAXbV18oqFrhWZeRVw93nix2bYt6Em9Y5cHCrdHYxMczobnAGY
lpGJyBluQ6A37jpFKphtwexngKOYzq/MoTGMY63XHrdFr9OjUzVJU/lSb1K41MhB5oOpxfn1EGLx
P4JT5tAPuTofz8QOenM1awGW6sSZfuAHUA8wKKgCm7Ht0DxjVOVbRH9v77TxtLeL8DGfca2oyeaE
BqC6d35lC3e1zZDdwiFjxBnKYw2hPTAKRtyZTs6aQi5Kmpwv0uDzE7+B4ReqbbIjCwUa1iaT/6wz
gF+lCQJHrnnjth1nw/KNlGxQVbgVHZCENguMy3OxnMhd/KQaJQ1PY1A33Z3R9gU/hWZ09h6ZcWMt
AlXcx8hGiU9INssfimaoTgIZaJ22iJUtFoXntAcJR6S96q9oK77OokjfG7jm1i0563VmzJrPrlk+
Ud/4nJX5Y147wTtRZ+u+jzV5X1HZS8pjOo8Gp0Mb5sxrZyUcKzr5gGOcGwHrY8R6ZOS7moT1LRny
6kCiwUHkRDJ/mtvAOeDglNs6iZsXY46mHxOs6c4BPD+tTMokmNoGLxmuZj9c5tmmCqEpy0geBj1I
frym16Z1xGLhMi4oWx1KblNh1xkH/WvEs8rqQRpies/tKTdo7lOZ4XMKr+Xe7K2IAp428JInWHde
voo7DAeHOMr1pb6gqhvzNBqJjH1gm0FNvWFNyoGiVtzw1IJilcHnz9gSUr2X+F7MWgBJVbXlNi0d
SufBJffFY2rJZkRJS2M21Mmf0pxZ+YZEKL70fRjlRcuJKHSG4ezWwztTINLDBt/Ntps9evvmYPbn
fn4eo/IWQfoYTmICvWdif2WesNdn9NlcJO6hiHKqCyrCyPMwYet3g9iinNHlwCkLIPSwnLYmo2/U
FDIyxpDO6z50rzwlkmtGHSRPI+c1bJobiHfWulZjvjNIc29TLEV7US6dtrIvKRMqx7UiLc30AO8V
eVdd1YegqlxSNG1u0HA3V2/YRJyXUAXOudat2Ndnc3iLajc6jgij+K0itFh8Gmi71BFvw95z9y62
8WMfmXm/pXS4qfh+4nZe9QYbPQwRaAYZPxmg35aZ+04k8JwbhaCdNEjvqQR/m8NAf2AccM51nbrp
qIJjPEbDD1UN4w5ScsUTkaVrTt+Frwybbui2owgNBLkBE8ClCUHy6K5ml7R9hT61dVRnosJbU4xy
j9DzPLeepPpTQ7wdOdm+kgz4preWzr2ms88VdvY1v6YEAwDHl6QyyqsOgviHquAnU3q9gZJBqo1W
40MixvHoxlEFOzc37qLSvAa7p+2abtq5Kr6mbHDfVLZ3ogGNCJwlkvrGc1V4ZTETIK3sDfhZvEYn
UVHp65KCc5/cf0xnttPRMxhcM+NgP+QefVc7/CoF0t+9aSVXdh1v1SyPMZO8BhoQ6KKoeMWDUSM5
O++yQp22LGZLkZeE9/oU2XsEgOguc5LSB4lEgHs00Gwj/mjPK/3J8NKPak4Orafei4oWZJgMewfQ
0rBCCAi68C6vxPjJeps/q8YB6w3bYmuL6cbSWrkJnc6FJYA4sGkgLsCHEDqFq1UjH0ybHCpFEznN
VINu7s0EKPg0p8YjWuz3QFiI6BlDL567s8zppcM/g/3KJYTo5d61HTjhbVjxHa7i5ZiQMYM7wI1w
D/XIhKlp2a+zuqNzWtHcUXamdk3wrdnoepWfRq0efGx4PMTF6GoPmVvWD0ql90tmisurpbZ0zYOg
xUS30SpjPoSZxIHm5OWh6J1n2CF0c08uCe9hyK9yzeD+h+suM6z2I2wwP+lUqDrLh9rodL9yd0s2
IjenTcxBrsq1lwYYyx7oCCe3pHyKSMisU1dPuCAP7/Bn5zW0i5hBVJS4pBtaRpwAda9CVP4NYdjP
wpGMZhxTPBYue4GZqitbRlyz9Hw+AI/c8gYRoW2ypghk14VIUYyXRs9xwGRhFZApWbSOo5L5Rsf0
VRDSjKJHdamVTAdFmmVqOSFRu7F0T+aXGsrmUknZXOop06WpUgGjPWpLe2UwDOG400ZyGkPFrcOr
OOiSrrMhZORG/ItxB0ao1OMOvE/Jr3RgkZaizADQ38kA6do9/r8d+u/1eYun4v+2ZzwupUu/+TOW
f+Pvlmj9b5gaPFLmFsZjOuowo//hz3D+JheDBWxpF78VsY9/2DNM/pEFewkSB1MiAWL6H4ZoKvcI
TQjCGjoTVgF76q+YM34LYhBhpy9rcYEQ3DEcfCJ/tkMnKKijAD6JzdQKvogCNVt0UVoAgl49DBqF
ukjr461TiOGka027+6fP6X/JgfwWkuDlbXBWkus4d3GGob+5sfF7ToUkprOyykjclsXcf8RtMD54
DT0tf/GliGMtBAApLJtkmfgtj5GDrhzbwWHiVyTZ49gl9rrMehKGeub9h3f1Lx/qAijExaXrrjAZ
CS7v+p8SEmZTjGyQHqheuRgwdKREPJmKQ2c0yxL+s5492srN9S0sC++7HdrJPPz7d6v/yyfLu1zI
BvoieFscpv78N1D7FDL1XEyHAd2m+8EbIuKvFHDDoJhji8Ffr4kH/GTZqwxRmZiypNWT1/eAtocC
WSGkEfAJV09IKRPZYsMvhqbK/1pOw+CvW37JJlYkyYxZLJ/kP31SMf4PTltk1gpnbq8qLVFHLa/z
47//MIx//TCIG2H4F0REse79/jOr0WC9WgelmDLiCegcHDGamGou+UgaQ7w6Yxjf5L3WUs/skUbe
UVjLucUOdetz4BYa3dWETW9jp2/jdQ10WvObYtBS6j4y8djF+gTpJGD7WKuqi3aplxXXIHzYJ5vQ
dNSu85ScCEaagE5qiM6f//79/ZYYI2pxcVjZjJBZZDge//lTdFHNJx41zrh9SvN5Ktwt52LIThOj
iraLhv8AUfw9ArS8IKhcB9ggL2gav/PogFf3g1tCc9EjsSP9TV0O9ie21g0Z0TeXlsTSlbDY25VX
Wq+DsI84ETaF2+0KG3OVWg514A3+/afAkvjPmbI//igbShyQINC9v6MdHamhU6gpX0WNjB8qXeTU
nkzfGGrd00i6f51hnVr/+9dkUf/zawIOAf7H88FzzjP/21M2KySd0PJQqeBIHyJDpNsia9VfAuA5
hsGr4NXghTyoI1Sp/vn7RQ/FvGlQRw/bIV8DcOj8wG7t//D5/W/vhb0Anx75Q3I2v20F02jZXG95
lZrQL9aVzt6UHv75v/yJsdO57G6uZ1jsen9+L7VX5NrYlDyKcf2eW9xh9Lqxvv7Dixj/8khwiOFl
dFsXrPhCX97sPy0sIxaEUlfys/F6lnwRDRKyU0wK59vWM8ljKsJnNKBM7EPL0oxNBopM+qGuQoJr
Q5UN131nlsa1jGMrWfUidaCRLmT3PRLPFK65hJT1gZBH6K6Rtjog9WMbu4zenUze4S+pM7r9UELP
4cJQvmagOlXHKJD0AZqT4LDJBSPpKX5OinRTNFGHwzcqrJu5xnOwmrNK5JugX4LUaeN5OybumI4V
X0iN81CqFBpKMn50Uk+TTdMNFMTggGNOULfw7m4qFWL3QLnIngnuTg4CmaO15yzK+/m+N+tZcOKO
QmMHrKSb/cHTm09v1LRw2zT57K5FZyf5HjsLSdg0biJFzFYMFmQoTJubrjQqOqJVi7EADIsb7iZr
bp5FBXli02OW60joV/KmqOmk86eGIdYxmCs1bzBelfqmy6AFXFlVi44xGGM5bWRs4R2zAj16dO0Z
lbiTkadvGSjYzCqtKRjWdWK49c6ABulA3yPTvBJmrbGJQw7QfQB+fbhuFZcaobei2VKyVmIA0Jmr
bNJWzgcXxiH/ThuKNwwRTLeqeGlFq1JJ2kcfO0IqYbV8gjLLsw7ToAzvunFky4vZua8ZdzYjLqAG
nSKha56KxnLSsLcls3odpyr9bgYsWr4TJsyuISnqvwhq8CPILOte7yZdu+E/1tBNE+h27jepysed
Qf3b5BP0mJ9TAyfqFW7MqPP1sRBwPaax2CKtF8HBaFmEjwaS3gAYxsTDqqm2xsOaGmm8wVmQ1hwz
eu1Fb7xy8rWqZqZWMdV8dU2Vf4APJb/DyTSOryYkAaBzegdWhJXbQOV0mgnvxCiKb0zfSe1DxchO
TBVLhZzNVWfTMrX8MhYSzwoUkbWP9TSbNmFt4wofcBMeSjyzCd+ELMY1P65J9wMLON5aucSb1qoG
XcP5Im86TpPSxK4Ez++DnIWrMSbHNQBCR/wXe2eyXDlyZdtfKdMcaYDD0Q3fBW7Dy74NMiawICOI
vnVH+/W1QKWkTNVTlWkuy0laZpBxW+D4PnuvLfUh9SiAu2ytYmRzkE/5OSahxTaCpNdyMGmuY4Xp
dboIt7ZSO4xrbKlh1njJj8UDLXRyO/pH9tViiHdOYYQaIIRU3IMrDJhRYlb6pqLH3LvwQEYcaErF
s0CFr32Vx90y3jll4PD9Ae8sQlGIWIBh6v0ZOlFpob+OnMGQJ1M325Me49dym+k+22AJbsTaGvoG
ILecj/UyrN7dMCrx5hpd297FakniZ0vDtzgTpMrOq9kBtBkotujCSo2U1ynWqS6LzBTXaKJwZIAq
MTicjjMFgPHs0S2kAlV/X4JsurfTMhUJxAfP13t/6hxN/0Xs5AeptEudEw2P0H6apViPKYGuPsyK
lYIoAVOtieCqK7ydEEDsk18PnOsZU9NHo1uIZngelOuQMqOZEYlrKkkQEkYUIG6F1RS3Bd6wt+ve
v+xaNQogQttyodJZ90C2doF0xhBfUgFase4V/uAXO1908qeZ27F1lPNC/ZS5iuTb7HcjycolJ0mC
uH1N+XQGW34zFc/DjOxn1YEywjr3Qc3CU3niIcXXca7Q3eqmZpPSI6DZOFPgKWRlP/K1zntc5CMp
wsfM7rG8+j0YG0RneV20Xj2xDvaqiVN9W7BALvNxxVvWBpAmS6rSXKYdDySW3dsXwmzjR+yaPOOx
wvYYgFK8wWfldRcVTqoplD4Ce0RIeliPRRmsbWQ77dTdgdhb8QW6rUzC2pkCN3Rdwl/bmqb70Tv+
cmlCwcs2j41nhSN2tBdrJm6yb7maHVfAD9vuLrU7XE6+GkKKGCvKrmivhhhh3a5k9qiWMBw1henK
fW9Hy1QFqUdaqF5Q+K5YfhqXdTfR6IoTsL3HpS7Yh9S926GITTR7r5gkkClzK6G+FEMmpvlZGJ98
P9TrAtrvR9MC6aB+srNJpFSpuxUAa03PCHFZpA8/7kZsOMlS0DlicGhsCaaZhB9xou/m1nO+B7LA
apemo68OhKk0ZHiVajaTSWXcLaPRUJg9GYYZrvydH7KeVHzoZJNZO2NNcWKojCKD/ZS3dO1q0jav
OTev+iwTkVqhg6Tm7PrGNW6TuCJHUA3U88ZuJuCZWYTN9twEsqdCz/5zMLfxZzWg7wP4YXhHM0XP
xoC8ZPVxTdvkU/ljKi+cwq5eFiY80E2JcoYonbfDj5vFqMEdPYY+O62+p2spxnLEVxt0WeG1dwQV
JyZKMrvPJXArkG1m5b+tumvvHaOsnzHiSAwaiHpOCGau7ZDcayJqVE8uy16alB/ce7gD5pM1zLI4
LhPr7+P2gtDi5DVY/lQXjFHqU3JJ4rebPqpR1rwTrtkV3F2NFkBP0Q10SObOahO6GXexqykJjUkB
6XApiLLu+rg261MuE6OudgMfXxwReLKHUIOUQfPLtnd1rLvqRq4WdbwUnc41zKusB/JS9otBlVJr
IvpRB1PPjwY9SMCcLNfT3rnhv0H1wdC2kCqrvYVvWcv1MdWRVddcog4NOj7X3EXZn0MqWdbOXQLS
bq+KzHWr6Gvk+08W/y9MyX+Yfv8H/PA5+VH//PEn+uH2A79ng2gxIcXD4UHam7zyj3IzEfzmMOxD
MJQSNOKGcf89jE/5uc1gDhvD2wQh6Al/154MC/qhsAnOc5YG4GGT4f83itERI/50fvItzkyB3CrU
bN8H8b2VqP1xTMf5n2ORDB66zltrTLbaN9B4h3QCXDwb15gpHjt3qtF8qezcfBGOuCZhEJDoLpv0
zZg8hjKsVHRA9pab4VkXA+N9ulgeNWIeBmPapi0CfapKVlAcbLOaKM3X6dUsG2e5oFuU2KSfbEw1
HWTx06j1OO9F56MBW/ClCK5WbIKTBKfhFX5YGgXBlpp6wr1lrWN8H6yr61F/6k21sg6wrTYGaeEK
0vApGxzBKuELVTp9YUu3pmf2QC6xZtBeCw8VnG9FUhVA9GOPytwfzZ7SynBED6YuWYkm3c/FOifH
JNNdGppjZTKRbjzViVAPK7WxNhEfBD1pYcoZkY5MITGRQ2Qt5qq2+V8x4RPscvUSajUIwGFr6bu4
SJq+O8ATISC69K7r7ALQvnRpmvDZ9pVqzVOAMEj9La2QH7k3Y8/pvwCy0xdMdpxM+7udi+65xQIJ
IwoW4oEUa+cRaxTC2k24n46lKXk9Ol+1wWWeWZ449l/kWkB1xYfzxbMtsW+ob9kX51ZsyFtqMHBk
5xhrBWI8UNxqIau8h4PtfKs3aK73xc81vli65RdX16THHdvcF293cvKITKuGyfrF4i0qu7jqvwi9
xe+03o3cy2wCxbfbgL64xdlScMyC8wv1Bl9WJZf1igELEnD3RQW2vwjBY7fRguuUAX3nKsVCxvsi
CruejckwsGqfeu98tYZDUYF/C40vGnEbbGRioiNQikFusQlfZocZovoiGRdzM+EcrrlW7vINdmxh
JjEQjjYGMhIjPOQpHl1ITV+c5CBximmnpsm/YT0PSZl6eKjKdAZBWK5JcL9bYL3voDFDYC7JQvz0
lZ4wUQd1mu1H5Y5PmJzFw6S9eLIjYGg9odoi4xugQjpWbY4SwNGApS8E58rPhBSUY7Db5Fh2kWTA
SMFm+HNBZedA8C9s+IbDKCsL/wMowIRrxZylwsVaY/r1LTrySpthap/Ax3SuYe4Rt0qbYXztqXK9
Bt8wlA9ZuSr/IfDYbTLXOthTcbPVH4ZfW5vrP56rq4SWUvDTXpuWJyYly7lY4VId7TbX75AZvKd0
zSYdrqoq721+04T9t6TEmiOGKi41R7+MrlZjPolWJOauH4Isp7dzviFJi2ukKvD+yrLoSQD7yfo0
TUp6uDxF8Gm2SXED0mFdrj3D7wBx28J93Mj8byb+La5XXUCUtxdp+jKhE8RRKrxKhsC99gNGJe6X
aa6BaxK/umrqvOsemsnmxmu7ObYU8oztm0Nl6FarOtpvae3m37rKNu2wgtOVhUXh0g/sx6Z7N7F6
NzD89x5OHnCEEcvT4jkJ4JHf5G3e1YTN+/LcN6xeYZfzmT3gtqIDsTSyAh9fyzr7aGm9fLaktGZ1
5QweCKyDZxc442FnT9UDYAPwrAPduD9g8TW3yBluzU4xXRERsBLAjsM7e50PEgbYnCqucwS+lttE
F0Tz4sGcCHAE9VYOHbMQDGMM3Sa/OsN/uiXz1b00Uxf9NCMlzmaY4xHDm2+pyJhUlZ/QcPk9DHz5
c72KoHpTHpZ2FgR0Kr9TF88x0dXp/ME2eXq1ncB7N+vKenDrlPCEKk3slHO/qrvGaWXdh4po34nT
YlyHtEkHHw7HOyfCI1xMZ19PDea1RJVsHeElTDs7JiG1KwnRn6xgjIO9E7e8GvMMFntX9NhY9jne
n++aw0S+82C7bQv/sqkjUmqKXupAcEaimgIhRSisEFGM/YyEm4PrPSQLri/XgaR6qHDivbTwJ7F7
8nk/29srwCm4x/3qBpb6vTrpP9PRX4TDTPGvV3MAorN/jk5vP/HX8Ug4vwmoWSyDuOwEfyyGs6zf
2Kh7wkR2tRiQJEPQ7/ORYbm/gSwzLaLWTE+IBUwtv9OKDOHz/+BiQfwSPsFI+W/hiv68t/AtSmX4
h2USYinsSu+f1iOt4EEvgjSUO/bWPcnS78pymr1b+OKvKKt/WXmFTv5Po5hDUw1jHYUgLjOedLdR
7Q+KKXISBWEJn3aT3oWdMfA9nkz+6hzKihHqOp4diI8wVLFDuzcmFKV9y2r70aOT4weo3/qGz3SC
CS6tLvwKuXWUpD9zgRMAweJXYLjy1Lbzt6wJ7LMalHFHMkBHrLEEtrxYEl1LfPYGDbUABvzJ2Qn2
EFp+LT3mFvpB7I/M4Jvjx8lrHFD5uHNbamtdtuc0T2bxgrvQ8DM35F453uJWvxtFp3/FdlxgInC8
d99J1TELJDlFxJWdnPNzOeIfjxv2ORyNQcb2Qy+JqZGhxtbq7tyvi/DYt0RAlqx77DuIx1ErZZDu
hyX2gCZVOvm1JsxnEZWR2SEVjJeF7WjcoRnqgdHrR3xnRmHtvSoxSvMxSEFhW/6pqWj3wIg6OLLs
zmZgiFUfRqRQbzp72COmV4jQFKulU56Mu2Cio+e2Z8d8NxbWAMAxoUOVBKbMwtKs7R9q7qx5n5iD
vOAoQDZENnqBrqe08RYAibpfq7j5ObhN9mANS+CHbZyNMhpx/uswnxbnO3AQ4rfkfKiV4LrGa25N
NNidHWxRr0tTM3KzM12Juk/mfB6MHmyp1bvxif2ielbNZBWIg4B5zySFO8oLOhOzmUz7tcW/on2G
HsI430Sjcn3mnryYu6REAtslXeUF5wYSF9UCfkAusQdriRZfFZKZir+4QR93uIrCQ2J72nZJevaG
1iA+vOQxc/ja1y8OuQ3NZtUFYmKivsC8WpQJ0WlwP/2Zk2+0liMqJMSOYg4tP6XsmC5D+LnW6sHt
kCbZk02Zp+cXgcb+pjBnY7q2Mg/5n4nsF/QeCmH6rBQ//bZgRxh4KvimbY+WFcA8QDjIBAVGOAY+
2OEm7YPzOmVYHStPxphwgLAobsTbJ7exRfORV1Z5K02MhhHK1txBQPZQbftpc6Lb8F1+roULiXP0
4qLZG7XXudFUlAOJGLKP42HsA3KS9wx3C9cFLkpLq34VvS/TyGTlR8jGgDS+bVvOLXDxdW+7adDt
fOXiFE8hVxJCN4Y6PXfO0jcnT+vqhwv58hVYS19GRBBnfVgsqKm7Co5Eh41XJQGDSGFuw1U2x1GP
H+jednL/g89EJi9aFZu8uOXIDGl6+eZkoQjhHQ8xMRONploecm7KGd56n6sJH5+KZgvTeMTtXPhk
13z2H6j9MHyVXfqhpJNZHIOGzwy7TJKY1Zi5UHMyt2KtXvac+hZp65e8GYZnBcfcu9BNoaGF9z4h
HeUZy4ge6WSn2p0aauRnU/2qXQsU25Jlwx5O1rCcdDWikBnwu7u9jasrvzPHefrp2aqfGVUx6u/S
BoD1DhaWcZdYXfZqzvGQvNp5YP+cLWf4sEpdPvRxWhEImuSah54xZusO6SS26JerEgk7gieKaXdp
5UIh5L5bXHUXtxOnUtVCMtvT25ytJ7TW/mFrKt96I1m/4htAq0KkSqDhYmdvz2sPMIbMbT4W+16X
dFSZ1dwMtyZHFr4v1YwxizWei/pqZ0N66NOsb/Zi6lIG73j0BM1pq9NedLbFh2JMM9gIgXaaLrLy
XLwOJQJAiNd8BO4vFxP5DAbeLkOlSK4WgMEgjoNpcfdrbeqZSCFx4ifBlPWhC05d7Nb9FPvUHIyX
RVbpmMOgPb36WSfKE1yGkeoWDonI9uwTcHxWlfK/qYIQesiS22Ui3arkUh4s6DazHF9qSphR4k1r
0dcI9BWMjBk+0i+/t+rqE2D1Or83scgrLOVd5wjAPNbUPwQ4W/x71TjGigCH72FZAO/BKQGU25rT
Y2BMSXaz1Jm1HbNBpJM4rtSG43LoaBmxcLFeJKXZKVJZx6Ff8umW19kyUIENoNCkdEZC+za/Pz6l
RMUGSqAXyVOaqQIePehDoPI/c6Noq5O2QcfSQ6xH4mu7xnMW7wC2wCA7R5C0zvAmD9Bwo0QbMVck
uHvqeQrMBbMBFUCV/+It6CRcnJO8e2g7ybnNX4RYT/XiNPIYg2Mq95MNFzbKdUwcF3BJlZ2TzGrd
Ezse6d0ZOmes3U2i4R7KjXZ4hfNbNEezZt98jIe8sHAwbLvOpcOmEeLExfSErAjY56FQfDtOddEP
3oWB6k8cnjSulf+0J9zh3xblapOsYeDEZdSiKuQf66iFfmoHdxSQnby5unac1upICcml7/lONl56
1Sre0CMjdxU/m4VYR7K8ckyP2IObikdPJcYemXm6naaFE2Tql1l6zfV3mn7p1axyMrJwtu+nwrSv
KM/JnEuU62mMVJGSi/MXd64fioD0xjlNY/ejtWSyQP7DvLDPmPm9SK8qHe6GxRbvDiLR8NkvFBv+
kGiVw7Ucyi65atzcA/LAGYNTTGMG9HVNXEZNDof1Am+Qj8qcj/u2h5iA7iSTVZ7Ndfk5OxVkuBln
CwTF6sY1DMYFppRKRP3SYhioKP45DWVLV1deqVIClMhytrfE57qSN3KJneTkyPkpFzjAaSwgb8ws
YODOidu93poQmRnmT6fhyAMxnH51Pp3qgEiMgZ+OgV1FNdQtDqD0IIZOtGELH3lnGa3cj+PUXUBD
L482hkPgiCq/EkZFPfbYrC91kafWbrAETqFNchJK0/oBJJ2kJ0GT69qa/WMvNgkkY8kS+M6Nl/f3
2nYoXsqd7sGy1HQYlfezXYrxlGqNvmVyJSko2D50Q4eRV88/afAmlEaKbDfE4Nh3nMW+dVQy3cHo
mcLcwzXfuzJ/rac0foPf1Rfw2Tg6EnUAnhKpUgT9DrYcNzmxMGQapTPtEs/rDm7ucJZPxF56riYr
XQ2CD3QLKIlzP60msQzKA8AG4yOI3Xc+JupulhaBdo26n7NZvu7tYQIJbAjWGn7Z71NSEXdLA1eH
K1977tzOOWKQMD4wD1wBRdBRZxQVWRXbuI1dmGpt1xVnkg/94+iSN6HjHbcVV7E+P/oq/Rzqravd
DrAImzWAa0rInBuNwhYKWb7Q7RazZqHoblKT+dDCwMMyLb2LDl4Ga6q6emzjebmmEa+71pQDXtSl
w/BTmdSWLYl5SOlw4HLK+KRBrp0XVWbc2SQGfEDY2ZWlxeOsg2RvNSnbq4ROdt7OjAhV0r32WXvu
TRA24BpCxFv1Xg40aOMBm7AzWQDBaM5zHiBhD7D3C+dGjuSHnZHdOnMwxl1O+uyom+HoZebyUgKQ
7g5pIL87DLS7kWKJi7q2ky0LVMJ5BslTOZE2fPfHEMTenT1zEydm6ly7KwEHwk0vKI/V24KTHFVo
sM/l7BVcmLrmZxeIMbSVbs4omiVm/fIRlxfJhalm3iNlQhKPZsF9buPFYrUkjSnEa/MMREVnO9mm
zS+rQW7Z27nbfwolMhj/hBsE6fEgIsRh1qxWg+2Sbmd0Ihp6iHwsPgVfMhg0K5z9qKbPb9+NDKO+
a73mheNxoimdCL6Gc+HogGYJHO/mXuhl+My7dEz+6kD6z8n+L1tT078+2O+74Ydu+uxH+V/HIat/
/WkDsv3o38230rI2HQhc9eZ05Yj9V/Ot8xv9ppujCu8WAFxMY38/4QNU2/70ptZsjezeZuv62wGf
DYjrm/wYJjMT+ZU22n9nA/LnEz6Ph7UMlec4IAM61oNtP/PHU3dBR01L9DqMRUrm1KBvxD4mvTf/
Ws00gDJoWGUc2dZiPbWLCZxiHrp6PlIWr/tr5gHM/xWDirMTzrSauCOc1NtzAi5e+ZDjZpixhsPi
C4wBWJFp/HA6/P0ArlJFpMU2GxWtwjEGsp7SfzJB3rrst9NaH3Bmuq/a5sQININIvEcT0bDn1NCm
h1imM9FmW9RXg2fApGm7uJ8v/vBu/n+cwX9GxvHCIKugfXCyYNKSmPv+/MKwb6EQwWGzmGQL0cfM
eLGsobqYS3gNZU4VYR7AYdrFVZN8+9//5j/vpP76N2OdZdpEEeEd3oSSPwghqTVIm+eFMJi4IQ5l
Npiz1f4flj7/n994dEw+dMg7zPLYhJ1/en7L1C394BahGljHh7bXsVGims65N2mBLOwLJ1f1eOlp
pyvu6SoY73MDAZ/SU2OgNEpxbuizaEanbSrWNy0ABrUm/RUJkCwg8LZUxPDpWmHtW4qxPVRQ4Lyd
VXsAoOgikcDknM57RuVEAtW9BtWygn6QoZydsYwGPWnQO4k9YHxZ5GPRNvLn0sJdiojoBvYEq8gr
H4bJmt+QRdIbkgzis29mF4J1Yi7reWtX+wFalY1/Kpax3wlrwWzd+DjVlqVr34NVlb9a5iesGCYk
yTN6CbdCY5kNaFWAsvPrmb60NZJNRfmG6sc62W8buLcin9DWWRn0v3wooySHACeJPehb5IQmx4HH
WqaMYY4sg2ueZFeq5Z5QZnNHWWe6EMFrxnwv2c29CkXoM4wZv4kkJmPzi1lhnU/MR/PjWmtTHqs2
gPeisjwlc43LIMBI1MbFZYHvYA4h4WPR8TiMwIOV7L12KyW9NAJ27zinywVuc6r+r/KEr/rwPxQI
s5INfK5qrsCB65mm+0+fUGNtMgwwPxsqtM5sA4x7XBoO+SLfmqOppN6sA0Aw8ITfprRgke/bN1Vd
mtHUFS3nozQ5fX1j/nMP+osw/1d1+WH6H7v37Qd+372bv22qLW0JDgIuNyEk5N+5nP5vPpd8KrtZ
gNu8l/zM38Xl3+DmIyESGOEnHP7tH/ce8Rt/mvec2xaBWctx/63oh/ySj//xOWI757nS4erjmBaA
fey4f77SNWMaLzrwHnWRIpdkAcw0M4mDi66d+hchtNyrwC1vUtdv7ut18a8n+tPYt2gMtHmMJ459
UpQMtrrp2Zq/CUAJjwtuFxjFdnsYiDVcQH7PXzAEPhlWsj5zyEpDlkbJPXuR9VJq09mnizFTDTwm
ywEOnLOv80JfkCP1QM/p8srOUv+MjjDiCS3hYxxyox/MCEBCvO9SPb4CLABtlKdpC9aYjNZ3p7Lo
EuIGgqeO4kF1K/rGB4/l9PRKxwTp3WEim9GjFXI/bdvVP2z30DI0S9g4O3LMcCgSIzuRJtjOb47N
/c/Rsr2ntdRNLyiVHV6Ua8Hm68gO3ldT4R15KOq6iqWD9S627mS7eW4l0fxmQWuh8NVwdgXdOP2u
QyoDd5VEurXOaoCdG9vZjXRT8zKXFhmtdr6bvNfAHu40O8qFElpSwN1nZ393UmO6T6bpPCr/vS+W
K7tW+7i65Hpwnkb9DGAodIoBwN3s7UyzfwS6/tOIg/Hc9dNr28TVBbZDcdtLtDUPEmVvKy8Sufsu
zNm/Urpjd+jf+ql8nIOu3bN4oz53ImAbp8l7njtlBJjxwxF5H6bYBH9gqfzpgiEIW0SBt9lRb1kX
XEzCOFPsg2CWxOUDfLr86HRz87M23Uc4NJ94jZ4x5j7GjnlaRvg/fX9QsV+EtcG/dSzOoiGz5biT
Gb96xR53yFu/PS1VLLZJ5cFtq6ee1OBVLgBG2QuxvCw+dSNDfzsMFG/jfQRsYotLihAKaBbZk0Lk
Zr8nnMTlEEMLCyVJ5mcz8X4JYwe5L6d8Np0hc7sl0nCHNAL5KMrGAaFM5y+TjJcz+G2aw/pdOb5y
6HFBMWUAWBMvSsh7AkZxANLil1QU6gIC8cnMdPARNvxnn0YcR+ghZsXHCYoOKYsWyHgZzujbArwX
Hd7jldXl6gecifpOwRPb+/aQXDipQFnvSYUXO01n+S6jpDNLVfVCnSYNjyNFySlsni4ZbpaMu4Dj
BXceMDgUU3WapPomSLz3dvVg0wRQJeIR9wsSwyIpEm7v2V5mZHpR+JygUJeDPdugV7M3c8kPrnAG
6HFphdgVnPH5kvJuhyuQLOmpHbIreyBe5Ot1CUGwX+F5oT6QO+cmQRxS5aibqujN8wqtGiMcpQsk
SZxdMxrbnLoNq5gqdxJ75rES6razSNDvAK9c1RgIQvb4VwbFqChQFIspIFR7z6jJpeH5AxGb0DKX
kc9eZvEEOyi5N9mwhgBPkM5dn1Y2j1ZziiWHn2WWfKuyHt3qU6NZPVEJ3u1BdRsvtSshdHbBKW27
by2pc2gZOB5n9NCi8qLB9YcjrhIbA/Dk7FUOl2l0+ymK4YzuFKUG4apN3LTKH9xwteVJAhs8WPUE
4gL3wLsVJ94BKxMu6nYVb8scPCRFfYKSRGUodgOiI+8sOWjHxFjvcnZP8yhPG/2oIKdTIVmMu+Ur
DVrF+ZF1O1VdOcVfoElUhVm+jZ2PdCwugMlFMAZekhZD5TIU70VN7QYrAlYJIM+hJMasiSK5VSUI
igDlBiV3HgxjS28bo43kMJxm33w1e76OJvUaGVolDBWGnglQxxjjuu1xXdSxc5N7ZXvH0+lJa6/Z
TeXYw55WjfhkyGHCbGGfE03PlxtPRIct7yTT7MV016jRQrwFmcAfIr00fqLMNjkrJMhDlaFXMjYS
btBxgpmy/JZ38qjNFHOK++b5Pp3RNMrUJ/op7XjPxVZ+S7l/3tl2az+3E5jJ2E/erQzwoSspg69Y
fJVdzii4Er2SWQLPsRwJco1dxKXHT0meO8ZFG1DGac+pcYnobw4/SvwLl9Ia9DtT7ERTmnCcj1oY
tYxol0BytTKm+Z1fmB1CT+cdMysbb5qsL3wczI31PBReF84yN4xjZTo3JTrjTTUS7aAXMbbv5h4I
h+6hv3DlDkBzLf3FBBXw0rPiwafQAz9FE6jyhmRZephobwgNcF58MbEKUetIfcwYIOCRSKFT0FmO
sy+9b8TD97LCvxnrE+IWOedTM49I7SKvTzbT6bAbuQS6KhkvxmY62aX7aaA7XdqzaUYEYFyoFTO1
9VknjROOiBxIUBEf0NFC8ufrZV911h2edBBxEy8Bz2Gc3Rc9TxAy56x9WJWDvUP9GNecqgc08WeD
3ehh9ioVaVPrqEkUSDJJnB68hvuSmEXzw7DL9SnxvWw/ExW/trsifzHwv18sdJQcUVuSM13f6Zm9
mnFjYES9N7C0vGWLSxoxZRTh7rn48UUhK8ENW7sPujfqqyoz6xeoAvV7arnrIyGDOIJTqEBKxObB
B99wRxZ3g6GZ8YWylvXjP3Pw7wHoLZn5r8WYx2bQ6X/9v88++/iTDoM/4e/TMEx5k0JHlBWcEx4n
+r9Nw9gpOOvjsSfR7Huck/82Cgvx21bexWhKdAIfRsB8+jcZRuLBwA9BqtM0PVtsv+7fkGEsJl5m
3T/OwjKg1ZtxXFBwKwhE88D/eOpn1MA9O27wVNdCpMfn1u0cUSoP65GnB4Zb6S47qlGVd5XaJh1y
od0B1trFiaPaG+Cdrrxyq6GrcEn2cwMeVS5GHtplut5IKmj9+6mzAzaozqqT+KGQsh+v6twst61j
G/SntXLzY+GwQzqLqbU0VPx6SIMoc+U0PsKIFzgEWRcR/Qf+sjLiAjxRP9h3eezdykokFmDZ2Eju
60HhSHCCfnG/m6rQbRAGPOvkWMCeZQkALmKZb9Fe5rahiUTGI+wkyMTPk9e6HhORDEDV+cta3lZN
VfbHosYQ+2gKwykeRLa21TsWCu/eSWrXvHcGDCVnt+nAOtlzQzOIINgwHqqx7ZoTu4zRfxoWr3EU
45TfFFFAwLh8rwAr5CftB9MqI6HjprrI3WwMrsdG9yIinet5yzXpdSdfI12h2zgADCnnuEH2Hvws
5Ok1yxsaq7ExlDvd/rJ9VjPlTo8Naf0ybYouClCAQQhy3Qdlt3MoKBenImXYuG+x5fXfGWMzdZO5
BsZj220n9nutnfuf/qD0cLKGZlW/FgIb+PVmu8jYljDi2FtgEJRVmUQlvTZ2F6b9nKVzpElErac8
4S35nM3SdTiRrJZxwJPf8LZ1Fc2LFCVvxTC39bSZswGz5i43SE0jDyQe8jxNxguRlfGw/fm+VLfl
QLXwDf7NYH01hkBndgijc5ihHZaupb7L2VLx6yrSuXvpsLQ1d15X76cy6I6ryp5IesrLYrILJgRO
VglJ8J0uvFfJJuOn1RQxvtlxfGXSaGmm4ga6fXDvU3CCoXTnJEqbaVrR2zGz0GaQEH+b57m8y5MG
lwSSTTy8kTMpp0tHANl2TDubzEhlppHv/KGVgx/hMaTuBJJTUD2VMxZIqnjzBvrdut7Hhm4PvKlY
JozUnM2dB6zKj+wNT8V6gYczW1mRhNg13TeQfVZ+EThZvwWPYDSbeJyZMe8m6nuSmFYq1+i54mMQ
oESnBS+WY7jNnPrDldSlxXtnLhxxU9Dnu96WgnGRhh8Am6TZGNUl03yIbaayqTQrxwNfrviNPyqO
eTvY7U5L0RFcTvjnmtBUT6jZwsyEetWP+sFosWuku1SnAoeHSfvgyLm6kcYr5Es1vi8EVqafvlSB
f0HXsuGccCtP2TWx0AblzOS2eLBwqcKoniB371Ns8Fsqzx5Kqr9pxNGn1VDVA558jiqaRaXFp64r
bIrnYerLQRGcIdclZ452gLHCYTGaNwNofRrlBT7ZXTpw1bhhm7SeLc8FZLQGvJ67Ca7NDD698E9e
TdLqEEjPAJTLjBwSYccjnfhYmUXAPhSHlJFf4d3JsQcVqrAvYwoZ1hP3XHqMkrgBL4pfFjFO0N7z
OlKdgeOhD4pL6jTGO3KXRhnZVHHADW1lSQ+Q7dSv4IjWXwBgAJET0Q1pBJ5+NsIf90kzuQ9V6r+u
sbM8xIoYASSpvsNTkcbGgXqL4lgVhruPzZV8N/GS5MwDYXG2emZz4XWZdVybcQJnnfHIKkOpt5mO
YUCblZF9JPFEqTbdArea3wlMTmX7ElDyg1P75bElYHzs4mG5qkm6PSV5Nd3T4mGLM86vT+Z1zfox
q+Who+H2rV2D5jn3AFKHprbE5yisst31jmvvjMXf6P6ZN+0peLOeEnuFD+jUY/JpYh969UqCwuEM
fDLMltnF1FHl5Xlwey+MM995kUyj63GNLYzZWIJx6DeiuNJj5aXRKOLuFteRt3fZzIHAMfsYrpuy
519DPz7r3h0pnpjG+pVDWffEl1/8N3tnthw3kmXbX7lWzxdpGByTWfd9CMTIITiLpF5gokQBjnlw
jF9/F5RZXWIkS2z1c1dZlWUaRSEGh+P4OXuvjRpOaCE2yVxLD53niW9e1vtH2Ypo7dlFRFqcOV3C
2gs/DzFOs4usVMOm7/DZ4ecbkiu3TtwbPubx4OR++hn1Cs1To6SGZDKLd7mIGDVyJI56yfzBMoOi
BgBE+e40jwPP+QhOuOmAI+txxmZM/tgQ3fip0N0eNICn7fTQEPcO0uLnRh+6rUGjfktHQ95Wwmo3
dTbq+97VziYvlqvYqu71dKyPaPiH8GpqtXQP+cgIrCrn5EWBPZ0rWv38u9pLU5kD+KOm3hNgoZ8x
mLMfGkO+iLoqziCQXaQxEskF2ag+GVUlWPW6uHRFd5VCqriv4MWvkUQ1wYKnXI9lSTUswwtFSEVg
d6q56bKuPPfnpQqwKjN/lmHrnjFz1G5phqVrVZTllc64e22mWsSBqAcxmbv9hsaX9j1DTDMGfp3g
s61QXNyMelmnh2oqCWEmEMIB7NhHZA0k8iKbu+/ENVz5rjwUNWr90DCv3SFt70QNhxnwm3isNVkE
lqyObqYuG6PuDklcSQ2pU65/D5ElrZomPhdNqwdGLeJP+PJMIuLb9Vjk4uBHuFTntj2rfU7sOZqo
gL2HBHTC6zHcka4Y3o9+yZTAmb/h9ILeiFCdNngOoDFNCOIYim1RNOC8+zajCVaZ2DZXdUUqCtCu
q6IV4zn1jbdnQ/UvQH1ybsoj+xMVkOZ8RjjfR99GZwJ5rmdFfZtmOlGZjCDmtS81pghhEqrHjMAG
hGgoEaCGe8R5rXsNeCExlVHjqxWpQmm9zyMKkltj1gf3OfON/iVG3lmtSXif9hKdy5oTBGHOlfG9
ijqCS9jl8lf46/LI0R5Gn5Y8503M/lzWM6N8PQ9wA0acoape7kPlG+teZ3azGpGYPgOzNsGZ6PUl
7gu8e44k5d1XOG1JOLnIq8l74tbQgFeDe96VlgWPCt8sdjnKzE8jmkgNpc+ybXdGRMOpg3iptni0
p68cVhewci9LdSVEWDMprOqvNpa9DefQKZiNgRC+Erv6ttFMf8sopN1AlK82OJGuzARF3oIwDQkr
K6M1eH5EUY0h8gsgmbwI8rqDcpgvyHxDo5ETeXSBCmVEgzkVO9IqyypwNBdXvjH0mzDVNNJvchNR
5RJZ2aMQiIYtgr1u0/bWcGGFXhMQWFQJvCzp8M1P0uKuSGXx7KU2KkNikZ9GrJO35CeWuFndBeUO
3+vRa1q1BwxWbEdA1HPu6uSSoUiMEt27rFB9XZbO0G5db86+5YOJOisV+j5OB9RafsegqbTyq6bX
47VNJuO6jVp52w+igL+InzFEcvZg2t58Zpu28Ri71UOG0Iya2NN3JQLXV9Ouq2DM3NeSJbDr/QwU
qo38tYpdAk/S/pbioOURKkUOC8aH1tfW3rVJsNohIVzoElgXC9WDC8IwKLxMy/ZVQoPVAla9D7dX
1LcNXyEi6BYXZNt1+aOwcm2NPzTb9WUWvwyUjvt48rjNWrp/Dy36tZ1ocyTWQyc+D7B1aWj+8JC1
1ZittFFzd2qsqEfdYoqvxAC2OjMSiNAhE0Qaqyq16cHpPqjSbuwHzMXm90La3SGbqSroAAC3RX5q
NkFKfBK6TVSUmOCHrNsAfnUOVTpTKhSAjaDhmuJAP7FJNkW+uBbqqCFN0iOiogpCWgk7AJ/mQw6U
wGdFVnQAvAjQApkA4kkzG/u7jS/6xay74VIiDF4Td9dAky/M9Zy3RBs2CQTslWqL6osFYfesR7sJ
hmoW+gY7dLWutabub/LMjaFHOHNEDddeowoTR5AKzY7gH3+TZ7m6dZm/HhXJqypoUcqhNy57suMx
kkBA7IjwypC4nTnmjNYw0xsWodW4yMLQOXfpJbyJLugqIHHGOICYbbReg7yaE4kgTLhYIZaYC2G7
rn5ZsqwzCBlmw7uZkNiv9Nri1MdiHY4ASNL7cR7YprQJS+D5aCfuHnCjdVtr+rSvSyLuz/pG4hxS
pL8+DEihSTtIyDeDB4eqrCMpwVxBDzXGx66dLhuzKEOUXGkGOiDT4/0UF9aGmsW+xsCi7epIODTp
8eetsrTsrj323YOY0uQCSHf04ra51x4iPTLdTYoJcDMIm4Z1SkTnQtQszUCiniQlFa/vfG6XNlNV
q5U9TdUufdYSj6oP7v59NLbchSWF4iqGwfJdeCqn8xcmB+AM1mPU2fKlZ2K6KVWC3atsiysgoTCD
HEjApuVAdmhUrF11cxddeWzpAhVE6T8yGVtKVoCbZMkaHtlCCk9VAp6FgX+JT9Ow9KO0UvcIOmL4
YlBDbpDiia99WcoSbICth7g+Q6ibiDQPSCrQaAmnANvnFzQUAXQElVB5yfBHVbcVoW3busiy80lX
+mcnjVpmUKFz0OkpMS6t5/CbqBTy2Jzxlmc1ww05CSJFYY4Ae02bMOK2BGjaLePicgbayu7tP5Dy
zulf64c9k/fuUaRes2VFVJ9tvSPPWeB/nAo3uYCT6Z0pBPS7SmOQhegIzK3jzUBRdDqdhhEemK5N
d1OoJa8OMs5gYjYEcp/l2Okq/MpIo10pfPZH0LvprcGeyMNGdtiROB3dxKafscjG9kvpV/6NDPVw
i+ez3SCPAVegd2DZ84g5hJ1CFuYjCIoiq+88kYeflarzS7NqOGAPNPxjGmzLOS2djoAPK82091lY
wDpvJSTJQNIO/myHDKQcmssXiRUZm9oq7xAmMMgaDaPc+lYiiTejGKLjmZAxNWShPDMgiwSEQ9sN
ZWyTfcJBQGwrhl2d/Sxjvp5zBmT7zo0bPzLbx6J2W/AK0Bio2jvSeslxi2Z+Y3D8G1QbZcXDtWK6
YIH4OCR0S6ikI1rMtLnJY6FUKlYKY5G/xj7cf4FAK55gNw8PlTGT/oMEwjY3UW14n4xiFj1LavQP
jHfwsE5A9ZOXuUTOs09qCvvBz1FrCEEk9ZZRfd7uqI+/wYCCUqO3xDAVAl1iX3vfdS/pn1uZ6e35
SNBTcgUvhf4RiTwMQ1QGp9idwhfFaGK6zzUF8n800Vym9RA9ak1RnaXUsdc0OkKw5KOjIdKOdPtg
oRBxA8KBpv0wNgtrPLcJPcmBw+VrM0Kpjce5Kc40W5TFaqj94QKHi55sZjpuEEtni8geZhprCV3h
mxPp9Q7DQTJsEpNklcBX+RAgkNZwxmb6q7P0XrOSAdroY4ILWqNHD8eZdCZbOKdwPwBG6LktPHO6
oJED1og5VX5f8rTM4GL0uCXAH4lVr1f1w9gICSq9c/s9cp+J1gg8uE+dMuyzLsmTQHKWXDfdoH3V
2zzmpGtx7p+t8S5OpLigJLXWNKNcgl1N/aglMrkxsrmAsWtZaBAL97LTxHjnqiI98jY5eml5+owG
smF8AsonaFrCGVaZVOa5RuTsrsTtQPhMlUQrz0MgOdvTdFmrmqhen54i4SKJZFxWNsmtU4aQhNsi
85lgwwcLOGRl1w5GyzYgoNfWLw03pA2YGjnUhRnUt3vWzfGs3zYZQQFUDmqCspNGvEPct5A65Uiq
34riQbPuwC2X0bUWVh0nNZbVgOHBTGPhvAow2cVLFwFg36Z2U6tsrbwGR0Pj1HP5SdJj9/Zg4OKE
2V2YjuGTsjuvge9HPK22M/M+7nxU2gWc5gzbhX0NRnYWB/JgUqxAzO/yNepiPzzHBAQP3tMlV42V
7V7YY+V9HxKV+J9HkMo2fEPFzrQpW8tpCNrN3WvOCiJ5SP0BvDnZBLI9iBIr/ZbE3NC7DDnJhjc2
nizI9JwTILAP7JLbWaVcVaIE/YbPCyH87CW4ZBDAzERiIL0mqNHlLAssHZaFvyZiPAQx5Lr8HN69
bt3EeVJl+8RAhrrh2nhE3dk3NlFHmpkYYiW3A+Sr7rYe3H7eyhS0/E7nVrIvGaUrphxpOgly5UMr
3tMRyt3zrGQWtLPGmfbjCli0Ed5qns3FW03XyOnjjUY72oJTf4j8xW42aQoVsuWl8URIqatr2zRG
Nr5XrYlthCQuP9/NFDCIcCds/XtfjE54kekjucINByf9wdFBE39WRdJZlFqJwNoE1FC79rH/++tZ
zXRl/2/rTh4SApfMq7kVDaJbNzqEWI4FqNe+urLR7yMnnJxUI59KeJ8Gj4nw1maqekEXK/lc6l6P
2MOY0FBTrG+10RFAz4m38bvSDaATjncUfjEdWNe9DctxAgU5SjhLfRt0pnmM8PCapfuJHuVAZzOq
bukgMwxqPQuc9FL+TdXO5aZuYFTP7b4DIr3WS0/dZjIvtqyzJ28WDJMwPZPgFvV7b7aa54IB+oE2
sPMpb8Hf+JySiTHWErogdFS2YLSMYFTFN+L4HkYvV5u+8Z5YhO3KS0hzMhXOfISPdO3RtG2owlAb
LwF3NdYCPgnQ1jF7K1jz+LHBQ8NYrIL5U8NZGpTWbJWYcwQlUbyL4Wnv3b7hLCwoyQqFni4lks9y
nY3y6jyo7Jk3nsMMN5gwb2iKG9d2W4dBL4jJXBPpFFM1ky12sNse2b5EM0xrJbU4xQt/g6tdfiHD
x1vm7tz8KZMoP3Dj3tIv52ZmMJy55/C9on1ilflGaMCvcM/ctp79RToZODt8cPUN4AFj1+tRenCY
8h9izOr3KnWq7yg342PLIQ35c5Vn19ns8TCr0U97VdldGiA+n3G3EhjRmrAVzMVGVXG5zySlcI6y
C2udc5+d4wUdv6O1Z/xrt9zsjkyBQVSG8xIn/UU/j9mnrFfRY19pzprTh/vVChPs2Lmkccmn++S2
FCJ9G8s7FBpyZYxGfzSMDK88M6KArhmYCXQ/LLQe1JQWNVtWidjqVfzolD6qEYWJkI2tHpJgMv3o
VkONuW8d+SrSwjlIXOcWbUUMVu4DMK+KpEgitexa6rRDe1yTY/hd9ENyMEBUv5QY0YOc7nht5kgZ
4VVavqhgZ9uPnUM+g+GivokHSnhN1eE5VLTq2s3HL9T5sKiQ+YEGA4RQ2ml0LQlNWeMjg6nsut0N
RdlLzo28qkICsucxuc6Y36yoWoatARrtaS5TAhAzQWZBJav6LlUS748EdHE7l9MNNOiQQ1ynb2Zt
qA45walrkRXjqgx1Yz1lElqWld4lca6twtonUDDUUBkQplp96VP9dlbW7aSmB4IMSVLAnSNU+UQe
QHlOhh20Nj3aM2Hdx4k1POPemC9lN52FIzFVSG/xPsYVJiKjUOc9ZMbLvPDGM8Om6TNQ7B7Qx3AY
qrgZGYCDYJiL6AhqYRvVnvFa+4r6Drzv0gj2mpVTO93BtZqvEmsat16Ynrk1o2RvJB0yY1BiqsV7
UVOAJUQ09kzV1lGPbLF3IsT5rfPEvto/d9VwJog2JQKzQeLfJU6/6WrhMh5I2r3yy7MpM9FjAnun
x4gsi1asYQ9gjXrrynPdVKxjS9mcHZf0TY5zRbw2uF+GXYZs89wKQ+doOSzbapYjQbY59tA+e6z0
hOcsueUPembkDPumfM18qThD6EbZkjf2qraLhyZynqKGlZlKNWKULNjSXeMxN2cR8GUtx7gEp5/M
JnpisvVw7unOI+GSX0snrtfpojJphZPvqA9yksIK+0IUnfaNHChtZZilDCribIM5Lh+qlK8UzXfn
BVCE0SUhwjlziAqg51JHjzPG6V09du1WuhajPEJHAkkCx3PPABGp1DTy6ea4fROmbZwmE/vGatth
p0CizysrqsY5yKfoG6dT6g8zM1YjVpyYzRDP88zWfjbQAUZfgdI7DetPBjqkwI1oXyfhyE1JEOTe
JSceIYVL5J0e2Q7bfbfrZSM5Kysl1kwIpwF2MLlfudOd0SK8grVIaFWRtTcTmrJzvsPiFdNkSMOh
4NSiy/hBdF17MSRZeh+XFCCQOjgYkE0wkMjpad81RXldIp57MCddrjsOV/RQGB2t8ywGYadbHW/X
0AZx2VSsWIh/9ueRRvJB81EyB9qQEQYI3VG/7BFDbBdn7BrZ4EtsaiiOcTeHCTL6QVrrLtX0inxn
kIG7AVbS2Zg06jGkk3peYuEMpBdXNwy2iyDVpEu1TlMNttwA6iWW2hdaGdTTGtgNozQuTUtlD3OY
TFtrLliuNXSWCY4H7akbg+wupaVgh6gbkeHPuGkSQDVrQ+g0slMIZRi7VY+sJwX22dXmWkeMJxOl
rXLGEeGmlU4dUTs1qHxrkSVIe6pKrRrEjBtQI3FgM0TbEEXAexMGES7MXukHiXbbSyhjxUjetipB
c/0QlG+n2WQLSpCPb6uJjJxYh5ZaiIWIqLTiu46Flta7Pp3LFrglW7Wzmyaey9SuGhILJz6jLwFN
Fd/ZzU/igne8AW+187ZjU80AOnbcBcxgCBdh7c+z+jonE94qkPmkZo/qikJ46gitmEA5/fpCiwD2
X6IAlLEW/AecIYj1gTqY7onQOhxs5EakJRD7UAgU6qDmxnPyDQ19/esLvXU7eLwN3A6uIWCG67br
OMvPf/IcENYD8y4vsGkxSQWg1Lug8xivhM99SSm59vlQycUjteeeHEC7/wBYfqooX65v0lcxLdOF
AwEB4u31h9rzqbx8uZGFRkBaSEeWgHOJaEHErlVsPVha1RPaiaS/1LvMuCaQhK6DqPH8MUzX4ovI
r3T/0lBda/8PHE735OCU+X8sivSvZTU1MorVD73Hv/7tUn6lh1R+V7/8U7vXEiTIa3v6h978ze3/
+/Hj6LVcaGtv/oXMD6mmm+61mW5fW2av/1SdLH/yv/vD//P642+5n6rX//zHVwJr1PK30YAoUMv8
+NHh23/+w/BZbv9ec/On60nDCt9+6f72e39K0DXD+sMhGMTBJmCbOhpvbqU/NegLxcQ1XNPB6aLz
D1hd/kt5Y5h/OB7CcBb/D+E6Hqd/Cm8M/Q+foADTx7/xQ63zz/f/123LR/dvmSNvgd3Q5zBSmWDf
hGsyvII58nbRofVE/RsmV5GuORNddGWBvSJ/ZhfyS5tq1Bqew42hfXBTG4u15l939Z/XxVTkm/RL
4Nj9QOf/dLPBNAP5UcmrmGmIUV72aN9R0AJPGi4cmb8K0ozaELKWDwzhp2/onY1r8ZSdXtq0kO+b
yFV00giWne2nSwMNqbOhbq56aTXnnFnrfpP4xbx1pUoeNMckiNMyzFaeTcaA4Xu0mhDxLd7LgF8A
qfjBy0FzdfpyBMpYXhHUXe79k410MNrIEQwMZBHRYTY5cGcYa7GHwQCNwFCAzddbHn5zRg+obFoO
THlNapPhZ2kVZK4kiYvdv0n/vOV/Z2UIk+caEZ022RnWiRir8Bnqw5s90sQwhpXIvKJZi77JH0Bd
jNNmACZNjjgAt+qDfXj5i0+WBudIuD+WR5veXaiIP38/9kTbk9kYMIXM5MTQlS9j6eMYxh57Rklo
PDJbw0zv1yWyVljRv/4+Tp5ryw2BjddACYf2yqVn/vbquS5ax279YxI18SfpjOqFDTveRgrp1q+v
tNxaf3ufCN5cbgLTN/3l1vxpHVoxYiHi2Y4hUja0+G29x/JufHCR996O7bPnIEQlCGPBLv18kb60
oxIIwjEKOWdlIuLcHun6RtVKPfz+2/G4kW3Tw4CLuPDtlbLexJ5upVed4XT3devUV66f1IdfX+S9
t+P5uAaEwUMSb+Dbi3RMLU2c1FeF4U81BwFay7qoxW2CZuj815d67+vxqXIsNiv24NP7EsVVaIQy
vRINpstexVET5FHXjR+st3cvQ7QAGjrBcltcsz9/QbT5Jlelkg8rne+TvIouCAEvPtpu39nzbHaO
JXIFoy2atrdXSTgX9nMur4xOMJ2VGrg0OPKQO7bCy+P7wsrVHdBim+xwggjZexOUumjmTcPd9b3e
Zh+8oHfeNUIh7i8ToshS2L19PXPmlHaeecdWFc3BtNpmH0dQz3/9DS5v6uQGY181EJVSqwpaB28v
Qt+Frbs2juZi0Eg6AEA4fR4BK76MfvNBvMk7bwhvhcmskaQgl4Sot9diwou2DJThEKbRwe3Caa1b
kf3Rs2L5W07eERpd1omADGHYxsnyTwqoAnpmHv2pN8/yFtJw3lTxmtVFZwR8EoG6S7RiSXwWEMfE
frIdkg4bkQDnCGvvoFxv+tTXSfhogrTCe6SD17G0JLm1O7/4YOtZXszpi3VNVjSwGswp5snHLzqz
qk16lXBYtSskYNWLE9nosSZOURx49b2O9Of211/5O88OHhz/uubJJqSQL3aJEsfE5DUFlWLqJPvY
31hDjGjdqgApFZly6WXb2XThtI528+sX8N46QAuNJtog88f5kYnx06beVa0v2VWObqjGTU9Y0+UY
x/KDxWYsb+P0o0WlBWHc0TkRnR4ViNWoaRXpR4oKy9p0RAV362RESIVJPcEqVCnGyLmVE/Y+W4XH
edXxio1IdC1a59gPmFpqSM8+uKlP8HU/ijpinfAyOo6zlK0nN8GM4YGMH3FkDXvrkDBaQhdk9lLG
ibmZ00Z+qq2hWBttS5+Eh/j4BMXC2MSyl/wTbpJeaAUZtuRvF509X6AfGD7YbU8imf56idQzOs9D
biPvZIGQEegPra8fO1CmtJRKWtJZ2vdnbd+KfWmP8q5r2vLZKcbyvGkG+QjbAskJkeoTmjRq+Y0T
NeZhrIr0DK5Xdf/7ywfos+WzcqhDrJOX51Rdq3NcOGqNXezaArpKknrdB773d/bFRdFPQbCEodGK
e7tXReDCmXn1x7xicLiulYgfSNp0sL6HSmwZtOYfPLXfK7ld2zR5RyxYDyjj2ytWcz/Ai22Po96p
c0OlJnELifjcOIN5PSBo8RFoivEz6peyJ0dgwn9i6/1diODF+mCRvnODcmOa3DzMmTnvn9R3TFVL
2v7NMUPgtpll9103x+yD0uHkKP9jlYHJ43RDMpPNGfLk/aoCLR6d4SNcX+jSzEaQCbfNLgxpkCNm
cA8Cltkanyc56APiY0TdYSlXUAGVxoRVxZCcGv2Db+GdhwcvigLXtnhKLNjwN5VGoxq3oed4xI9e
BblpoJftXhGDvoQIqJ153rWu9dED671Pm+0OTSLBTBwnTq6ZVp7T2iXWjAGqlVYx8gkT/LmCoQ1M
C4PPoUIINJkXuApIyWHftLobe1IbZZSfo6UG+e37y+XIt9z9jNw48779DGbLq3tfFUcfTsOBhV6s
/Qm59e9exDd4QHOuXyoCsdhpfi7ptCJqhqasj/loxg9Sl+29EZfOb78TTM8QUwjfEQiEbevtRUpj
IlvCHo55J5qv1uCkZ7OdVh+8k+WVvn3OcBFPWNy7YIbYKt5epMClptH1RcA1mHeVmtUhnJk9MKK2
UQ79+lN75+nBKQUGCx0PYbMrnayVycHjCasSpexypMWgH93Eoy0/We04Eo800vQ0q8R6IDq1O2ij
kOdOXMFt7jj61kQy0FJ2exyomRpxhA44TWF0WG01rD94oae9Cz5vGnS6v7RMFkL/6RZi2+Fkheax
WeQGCAe02V5NpUiubISmBRZRW+aB5fvk06Cy0fh/4s33ESC834s+o87klXBywIOFZ24JpHz7/aTW
mHlxPR2d1IXgYbvpetal/sEXc3oPcxGP7qttCLYzmlgntfrkeRFKmO44FHzQmW0kV2Iqkg8iyf72
iPhxleUUTDlDp9w7uQo9KDgofo1+qhHZjm6te0YD39pKsB/EETjurhnim6bo42uSXbRX5ddExyhH
f/7g211unJ/X/MkLOU3jlC7iJbNURyna9pLHSMGwcuiudX24rDXhbOpoih9KeDHlVPhnGcjLzeSN
xt51IjMLSiZ10we3+vLWf/WKTm6MEaZk0oTNcR40HdWeYXwLsza7GQa6v2EKG1XR1N4gNxlWRlX/
7m62fB6ocC2i4kzDpFnxdo0hz/RQhbVHBGBD4NWKirq18w82mvfe4rLFAOJB8uXrztuLhLMQ5TzX
x2iq5nXsiGLH05sJS2JgGS3jJwKzqt1Ykd3NKFv/4OJ/e1wvb9HC/ejSVKWx4J3c0JlWJLOv6mPb
or0DjGiaF3k7zXde7MJRlq59oTWov1aAqkYV1B5DAuClVvRqYy12A4fUb4ueYYlM/n+wGG3D5v7m
oOxSrrz9XAimU7aRtZxnIv987nPKepjBDiLfRHtiszNWCFbcg19A9Afr4K97qJMbL0xuS3z4F2Ve
1V8+eEmnx7rlw6KmwbJGBWXzn7cvCc+LVzqWOqI60rS1WSK3N0jc8wLLkxJ5xSzVvsS3VW9GukWw
EkpVGGtoucOdQfwUiIdK+kxWhYe3AZ9At0vkhCMPZZvRn4m8Tl8/eMXv7Nce+zU75RKV6ZzyvXia
EPNe5sfeLSIQvCmcj8DTZ89Yy8H1idBOYd8FTdTGmKs8FzXsMCAkMCntPhryvLeX0vDgEyTbkXjM
k++zyboxcvrqaGj1zIi50wmwJzCp/2jdLFvC6ZaxhBrDp3GpRE7pRNCGisSEedkzOCK4ABPjS1pW
I2qsetQwq5QWqi2nm2sm3Kjj1sTU2Ud0LQiPdSv97aYqa8YH7k69wpRrObC+XTOeaiJz9vzLlnTx
i6gQ2U1vxPFnXKzD3a+/7Hc+YIaE+FCXWRr/O7mV4RqINMy0SyDe8NHy3CG5pdYufn2R5eWefLr0
IBdIO1siDbWT2sulQifBHCNE04l9GEK6KWgm36Qp2YJYQ4ps/+vr/X13XEB4jIEoxkwK15PrFeC9
c4qNy1aaLYiISomA0TXRJIPXCZjXetSIc5qTNXQVY5i+FeSgyQ8eQuw3p++aysywwF6xpDjc6Ccf
LaepeOy66tKKxUyEIiiHCGqjpp7IevCfbEsND8D1mE/EKSXYV4HsZyEX1wq0Jw0tYnJwttqXSQ4A
CPSqW9TkIsd+d8j9aE53plHO2qOOp3k+m+pMP9OAGmkrH0tXvOoau8MrMOdRH5iOGo/GXKV3NaTT
r4wJcO1hNs+roGXw3qyIMRL5Woxa3G/s3NVeuqJLb9BDIEyLeUJ+Va2+6MXH6asNlEFsSiQdmDBl
5pLXaZMDDRJkbC+VA4N6W3d2/nVSVgaAnxZpssba0t22wmjCwM84Z6wMgnQ6YKZRh/3HNNNvbmEi
ORt6Q7ut574sgt4EJLfSKWUOuLKG56qwcKKBXya8sUzTrF67vWV9NqzIrJC82Ay+IgyKV2yoZR1w
cTMNSl0vOpQPxEOjqrK6vYIL3ACjS2KX9KDayQXiasNv9R0ac6Pa4INEjL9W5EfKrwp8LvbfaCHO
x43gOcLBcyq2gGG0KSj9xst3eV+m/irp+zgl4k16LnCOguewhtfd6rx9wwDbvgyRts3g5Ec5bsNO
88drv+i9nRW2/HFfNFi2W8IGvxeJ1Ie1ssiqW/VzWswr2CIY+vVlM0YGNyDnwZ40H3PQEwWiJKeG
rlMaJmpjJxv5AlPiodAUcWs+qAQbzDpB4n1v9nYDuLVHaYE2CxsOQUMcP1f17CzwcBVNCYI3vp31
7EfNjZZbPC5xd5o3zpCZxlG04FtWPYDGPMjt1sig2HVdszf4cp/TpCVMVpnQeNHYE/sZJIgaCx5O
XdyuXF8ar7gbEXsC6vtcdmY2nxU6GaQ7PNgN0qK0nY+1nIo8AGlP4Ewaoc1SWQTkEfdgIlbKSoA/
O9Kwrydo7LcRFBOIXxO5yKuurjwsdf7o+kFJiGi0ZkTKqsY1jz3Qaj0Ag4NtJeOW0tOI6P1avbmK
KxqsAEFQPa06QE94hf0wh5cLqdy6MLMO/1VVJtEXoWKlbyOrcO9KZxrvrcl08i1KlLjfMgfD+T5i
ObnXEUTyNNRTSdKVbHtCFYf+xiiZ12HZgUS0kaNvfnPSsTK2Te+bm3yW/blrW9XOyshOyYa+3UMc
j60DdKmUsG4Qv6thqJIHB2fOElDTxPeyLowLwtG089qJ4mLltqj0VrlXdc6h1Ap1r4gHQqYUtoj0
YsnWVtM8+qR0jzwtc4z9bNPNMAhXc1S32FlFP3Z/PkX/F6n3jx8qmn8va/gTJXLXffvyRgzx47f+
4urZf/g8BHw0QK69RNrxHP6Lq2f9IZhkMXHEiUobfAnK/gsmgqQBS5Hl6zwzUfXQJf4vSQO/RImw
FCyOIPKF//4WSoQGyJuHFe1NXgNjJWY/y8CLOTI//6kPX6Azo97pPrGtuhtEgV5zoYVee67X2XzV
9QOARjT4CQaixTMRtwcZeuZuikubNlhu3gAGUGe+VTarfoIVVbE6V2Ry7+vYljsp0i95l4/nUS0O
hM5dJ/7cgPTUxCbpQ3OPyAQNnmvnJC9pr9FSYyJKBlsRjVcqz2/Izz3QNrglgjvFxDnnay1X380m
esxkdQWz6dgTWbyqm57AKC08DHptAyuy02sryVEYQyxBhFpZ4zkZEERyeSKdsm2mWpALeikhLlTe
cidGSfIZIEly3iv8+r2cJKEdyr5nUIxWPLefCT7RFltFW35d9OM42P24v2DWbewx57cGFSpTnF3r
FSQZYANe11FIa2Vo0ItDjDvESEVu0saxv1ikbOxnu1H73O+TB7NrJdxu/PDHXFZmu+ZbQpCtt+E+
z+zvCXyosxyaynMpCHAjBCEi6WYoruyZHkan3KeuQGiP/lZeyFoeyTY+m0V4jeDxSC4ryWb2wW26
Wy0x74yy3Nh2f00D4SIpqxvP7e8KP74bC0je7MUBGx653vlwr/cJx5EBUT7LtLO3ECuolUr/Ejfi
iMFZqm7V4M/FQGuZGDdy7S7putcqlvYqGeg2lHpE+GypEYGorZyekNHvSvKenseCs0VQ9CLbarM/
P46akcirBNE5gW6AqtRcbazQ1buSvAuJXZyWVsjAQevTcT0Prj0+8+Cr0c4VY5Yb5R7Ol+mROSfT
+qmlFfyI9tnGcT7l+XArBm+IPg1GArILO5U/a9tYhna6bRNIxUGTU/4EkOcokchbgALpx6KhV1B3
PTq2ldbWKRnZfgyYtphd73VwsNwGoZUTlNIozbk3mrG7Z0rj3fcYkHl6eyPgP6DEGMTgH7ui6gK0
+d2dN3Y8bmDpnHt2UV5p/5+981iyHLmy7a884xw0aDHoCcSVcUNkiMyKCSxSwSEc2qG+/i2Q/axZ
SXaV1fxNaDQmMxEB4e7nnL3X3pA9Rqh4vaM5YaION3jt92r1tUvtt+2bvmHyqso6e5IeLYy4Bxki
TnBhnPmybd5K0PK85gsPCw5ZIr06hQ7pmKUCqYin1qpwVEmQPG0z3cjXZqTnW23Zxw75jYBlaot3
zualPw7r2pzQy2kxfedlYesocOqtls0kB35WBEssiM0uldhNsZACrGDIkkPbeCR6sCqjGXTdc+pL
lZSW0Vmh2cryCwlCxmE2xoBEcywLoT+lUL3KjQDw0CUf5V3f0jQecMe9K7tyrss66xcOZCJByFTS
RyjxCrrBDdebcQLl4Zw5SfaI+6TxIxuX7on7bB+yZeoPYlTkXugzH0048tgeM6cpklFHxhuaQu6Q
n8asj5O3tvdrmcFjcYV2WVy9+YJgtjw2eRb89JyGJJyxbb6JrvYOEP3bZJ15QHOmCrTtUBlmXMGx
gymNA4ApjvXWmmBNHOsoPAi84GUASKpKqJgoCvtRcsiEUyOG2MF0cAf2rYOoWE33IkDBvoh2e0YQ
PRGfnXtPWb45V0bivkQyXE3JshrrwZk4WkBhyaIZGPJJV6UebxbC+waAUFxLa4lzrzXiQOhFXGHm
5ejoE60pm7UJOe8itx2Ifxpm5GJm7cmv3eZrD5yayriEj4kLIRNk/fFWRgNWWC/cZkzdUmSee+mK
2XoMClYtbMD1UaVLENldQ0DwWCQAANgRUpA0ozm+pXRaI4Hps3BUOENNxadnfCtapuyoXIrjXHdH
Frz8u1mWP9ZOEyeomXbYZg6mu4oFtK2uxmYfBubErDINehs6phjxsROBaoMLDEno5tr+cWZUdAhK
gJXY1bKkoWtzYT7vRhlQe3IdFnpudp5yBwL+FllGEaTWLAFOci3IHsmV93O20khPMebTWJFGVBl2
e+rIzJyFbX1SyjAS2yl++uZwxKr4aBIAFeOMq67CHtsYzIeRyJ5ch6EJKGPbwjxuKOC32SmTynde
glqlG8HQKaDCaXgag4kEV46wZL/m9es+1eEpbbArhltTasxyUvmkjyy4aP+7iMTGD82n15D2gKe9
wPq6FPPnulze1819cXHre+XsEEi/8vkGuHaZVy6X3E/tazWJNSHABbZh1n1nT34sN8e8Nu3Mab43
H+kdqBNzi5JsJ//BIPbk4Hu4iRwqi8QdrJC6Kw8z3D6RrL2nutTwbNvfmt6JnXwokqxetENWAMUu
zeYs7OI+zSTNe4boaV0ieMv7b/M8/sjWobk26Ll5udAAV/pBow9NJYoGF0OOmFn4EWGMJHhMeZKu
7Li+cxNYWIzJwcfb2d+GgI1tEY9lpr8rtVx00RCcPvHGtZX6tGn+xW2rMB+J3UqBVx32jgKZFP1p
ab+l1vDdxtZEB/a9pYkVrwGZX209omCwbUi12uOUjc8U37AN2n4m8KehhZkiHAQX/8VbRB6NFYxQ
lMVR5wEqp/B+GXg6ZwipNSTxKoJO8Eq5AsB3yw7CW82wy+WQjFumRW6bLclCPmbsFloTFTXwi7nW
QTHBRyAHcyhq4AC9c+dVLC8dyb9hQ6HJz0RfovVfljZgl6jAEwUsppJ9JnO8B9wh37eKIJtAO1qT
i5qw74IkULk8eL35lpf+Iw/ja9sT8kPP/RRoHRpMBKmTm9/mnspvzuvvRFj/Vmk2FhD/2VS2A369
CMCsLYTscCL6khXjgzu2/O5z/5uD2+szcW5e2CxOB83CYAgajMMR1/n8efPX4Taz2N9bkxKEWUky
ICcQul6+/CShmxRwxCxRSVkTDWt7IKfeZAst0rjZZj9ei6x8MewOoRit2HhT/UupQ1Ed2N7H2WgP
bk48Ocm3U4jBGncO+d/s3A6lpqourl4eFDEVxOZhoGZC1sCvGCmkdCCntEXKg6FYWVrmyLFppqxt
Zlq/G9tKWIFUl8IwP8apyo+DbOrzUPqHfh7AYPkg7MPS6sWhSI0flSAWzwcVw+hqxb7u/YSX8nnT
HVKXdIxzMT6nMnJhJr3UNXopMXnvuQ8rOa0C/84fSjfuGYZRWrcYqDofj26mtHtddvWNcJKbX+Y7
qLZ7nAxzuaWDkV2L1cOq4RmPxlYMyZJPxW9Mp6yDMXfFmTi06oEgz/p+NPQ58urlsx7Yc6T5qowH
1mOwy/0c/KRg1FUIy2WWFLzZ8EWDsEvcveg+BYb2HBAJkoCZ3n4buGfPzAZZqVa1wI4VZRETOL++
wNHcY3w9c3xUQgmi4mwLkBqnU5f8NfbLaBxzfPeSbFIE0IpEG0M/g/gnOtTMvxHioj8X7fpOHlp3
nxqa97h1Hctg2l8y7NZsO/SGKrci6mG1r1BCdxe5Fi+teFXF/n1MKAyq2jjPpTjnNcshmUPFsyAS
73mz2t+qupiuizQABc3OGovOWK8e4WGH0nPnMwE2X3X4rkebFDCMZGlC+Ew0DW6Dt7sDr4MF0Vg6
ls60PoxFU1/cFBdn4E5vQf+hq+nZEeX7anM3WppwNpSZzSUf1tNuQ5nG+bbD0IQ4rlr7CShOOcWp
Md5DqIfEZm6zOE4Dq8Zs6BjENFNYfVylTqHbSaebefuTf8/YjnLcvOXL5JemB71EhxwT2g2dhGdS
5+r8sJHdaLRhJhdXHQhTg9eR9a3jfJeUgs4Fjk835BzjMLvF0FAI1sHHtBBAHJo9/3dItya+piGR
qHQOjuyKa2r22ALBE1J7IZBujnLZYGRs/eRjwiXfkcbv4s63WuaaDFlfc47ThWOU3gmfbz2MB63F
LlWymg+++9VV2iaO2G5yrzyQN1vOO+/Zryn2zMzB0+StViedG53WTp4bj7fdA1zQ47qyl25lE9da
yxrh2tn8Ee8Bi1oACBY4i4hcQn0MxPTIJOzTRqoChrnZxGB7L4XyDLQwu3mAJUk1SFJ8GYggEvDn
9P7OG/Ntvq1DYFU4vQtoNS+ZNGzf4hzQuj+M2Vm+Sk+Wt6JGP04YKJPgGgMcFvOXmb1mOSDuJpfN
8yv/bYRsB8soLbsjO8nyheQ1/8MYuz79TODSlKxemqH83H7mG4CwaeMgPA7GK86uB+YFXxabTt5Q
e5HSlTqJPiO+xOu7C37u2HbwWmJ+lzfOP4QM+x5gL3xUGtPcqKvHL8qk8dPDwAuX3h+jdphiIvGM
UI7eZ1vn/Bb0iBmwQzbHqi71iPxDP9FNPT1CfpQx9EL2MSf47E0GmCHDSmziIDd3HM51wDExqtQI
ddfooJelzQt0tyZyqNcjr+cDtC3gYdXWnDQDwEAReG884kcrg15vipM1YrzzCvdVNMI+ABj56Jfl
SsQivAzPeFhr+4t0sVMLMXexbxUrtHbFFQnNKw14fzvocG2cKYIyeuFbwyzZl26iIUB0JvuJ2MIL
rssvmyavhhy+WF7xya+2u85yH22FdMAgGrA3SS72t/ytalpgp36aXpqJNn/dkl/hePInSijSRzgy
iApvUEWPIIQbEoHYcMIBytySV+qCoyGGwsnC2+BcMm3s1uYaqxUjnPThxeu+U5w0PZCnicyzmNgO
HeTM+GCWHp4HySa/mMUdeVPLB4Wmnqy99lOv5IEMUm2Pn/EvSvc5ldKSJ9WyUOeaHqFBSFsUZPSS
aQed+0y+T119B06AYjZPn/0CL+WktO4K/vKcF13PHFM8OgBNjhWD9midh0ecD2uoip1cJoJPedXD
uclEnKvmvR+dD6F3yymzqLO8zdmog4oqsdyBgqe8iRUTfSlMLuIt77hs+nDV6SfT2K7DqgFH0cJ/
C5uyNYgQJH5dSOtrAMsMjt3B0gHw83Pt2si1STrHkU++5ogz87AuUnTZI9rmX/V2/fAgXcc1ljB6
NagAu81MLBwQmDHI/d76kzu5151vwSLn9UdvFvJubTx2FQH1CPKLduGb/Cw0kyDFvW5kljJGwQoQ
ZfTdHO599hP9hTpAb/1smev9rPjH+w1dB+MycS0sEsZI7gbbRvSQM+F59UjzpjnFCUHLI0vvfk5T
9+ID4In5ATEqGsP3MXMxrBGtba28Jwx1wbf600eh5V8ULIRIFt4VRPYWIlO5cRAFyiiKG8/oi95R
gPZd5ceqB426TSrlLCuz49wj4bTgiGz8yAl03i2qOo0CCFpEt/heJMQO8NWsMVlI0aZZpJcneAhT
xPCX0NKFJnjQy/ZEb2g4W6bx0PRUue1W5YTCZZ+sqfs8jBnlhr65oRrz9WS0sKhye7zZpLXRgx4I
YCsD8pas6TfTkkcTykEzW1sE/lNGddqpJxfkb1LhFwTghmtELfcLADWy9bYPmzUJIDYaM0YVW5Km
FWWxV21na1047ZSujqwE0qgEBzLNrnb0kPbcaj+XYbaIBz75I9G/iXAQrJFuAJOQqtTX2qj23ILm
kCNJpNT5EWnfMQ9Zb1NrHfxAHAAfD/tZIIT/iFp3yBA9pg8pNnokguJO1+bfik591ugCpf7CGc0x
7oPcWTmOAN5xxZF2YAgu81YUUjzojfjmmcMFaO2p2Ys/czylK8E3vL+H3oRJSkbHGnKIJxZtMClD
h69wfzDyNFu0UZHIATrnhm6E3gE0v/IU7HAoiw5VkMU6fEXYiREjuMikIfXdWcwOF7xzsIqfJWd1
pUDq+xzPC0QAtT0ePclx3m8vPnivYWm/+I28za12KufmWvfrK9yOEyC0Z3g3RVhm82+lkz6bkoYG
hwp6MwvToxWT08XiDUyH5dDCBgnrFqYTk8cYzG56q4DK4cHswRJtC9HBKTjd+rzZoxkGbo0lqnBN
BM/zE5DYjeopFQ/C4Q+zQT10jDYMOCZkygX0Q+vnfigTLvis29Z1rBijNsFyC5b51gIE22r3qRm1
mCS9g6CjB4SRjCYAjSe75bSabsPDyJkYdteIBCNjuQFpMfXOhTg8LBQsA2hJbhno9FgOFhHc9pad
zdz4LlHAEGhaJ5sLJgtDeO9zzPLkLZAiCTL887iw31hFY3/RD7Y5fxdTwJexaOkR8OTDPmaaenhC
hroDefBdH5eXdXTNuIb8/ZSboBwMamLNnu9I4JgukBI/889mLEF74HQbC70h1rluEvgn3Tfs50ds
pxchEaH6fn+0GnrOhT0nre/EhU+OVaNoygCy+FAjQ7F+k9ep6t+tcpuvtb8+NA5fte1V9pFg2OK4
OMxfrZUDlXOQff0R1P2LX3rX1hQJ/OIlsfKFCRDt3nWaXrMKJVEnaxky8dEjRQBu7tcPOMCSYDAx
vUNvZs390cJvoapCX4XKiqJsikc7v9sMIqngZiMTp3Ux+ffmOJWPpleoT+4mp36OlFjdHqJgZsrT
RusoOI7u4N1bKCGmF3PYZ3q1UPpw4mN32kTb1kr/NgtaTIsst/UEYo2wdcTRnM4EaIpWugNmAl0X
06PqOuNYO3I82JDMvGQDSMad6MgPid1FF/MTihZCL7pJ9zrBPU/bIFkap/+OdKARd7PdEjfBcXV+
LBnkkjAnthLvYWXtMDK5BcF0h3NMGu+NVn6lA5G5Vzsn+uR1GcmwDDP+iDm6bs0ExO+eNnVkZtuK
H2CwgXnbM+95qrpePlsLPFrdGhk+lGrtzpPjpc4JxS6NG9uvzeeqGPoLSML6yDnUWY/O6Ov3HSEL
7tEvRuxPnB57PaYom8srQURl/0HOpN2GTdPWBMPAmV2OSjBJDvGB9PdNVWXMPtfppWlHSmDyg8ls
7TwMfSG9u02/EbbuPmVNA/yTrjeGEDR9hOwNdW9JehIGK7KcD+MoCWQABww4uLYbIicbvfVo6CNF
eJhmT4xsv5A6Erokw3Vi6G7ew6ixe/IbdLNKytkeMxCjAdSGgsJvDisFYeA4Zar29gS0TJ5pFVn1
eZS5P189TH4hoZoEkq/dQasnqBLdZhXnBorg2V8A6e00v2AKzU7jv3sCeiTTgvXG0JlUIdPRyoS5
FO5M3yPM9US+MYojpzY6ji4KaszoeI66+PwZJ9Ja7W0sf2dxExI9kAxd++krCT7++zBx8ouY8hZW
IlqcgjsPYZP8cKMXu5u9RuRClIfK6HsaPZQr5sOkDMYP41J4wHjAMhapuR51yX4jJ1J0oDaWpzLb
6jiVo3zMDb894cC8CWfgsUEimi4GGXFPlQfQWaGH4wPNmktnW7c8AyGSrgyw3K36IEejIGxiG08a
BdXVAEQGKdD73M3756ht22UqIU5Xsp0OzLb6qPFmVlmxQKRtrKOrgIpqBbN+1SxpSAOaMpf5sPS9
9TRZdh6lWbNGSnak8A0MVVC+JoZFHpGdU0TVng/zsqsVC2g2MlTpDzyvKVqK1fnea5t6M0DdBaFw
Cu3SBjNvU+9VT9XuOUixO52seXilNTycF71D9bVPOM9UCnpodQu5MoXmPJuuMVwlU+5k9vq9NVNP
l9Te8hMKySehzScgunSdUvgauqE+4Ve5M9UI54RMrFmrWlpzZMSaecqx0lrexGT/wEKKilpkwF5h
s9+IlHwL8mYl3QmWNK2D9MhgFPJ5QcprY3WEw5c6jcCSCQ6i+aNLNwgSCESmGR1Js8xdohokfzTm
6NbAo9DU7J9MqgEQaFUAXEvWoDe38Unp29VVipCtkQOMyjaS9ra1S9xWq461NWcnxk7D24CT9pCZ
mXgJ0vEmN+ebP6cHu7bnS0WP8VAtk30cwPN8S5kWgDYW9NYdpBLe5PDUC7rF05BaUySn9WzVxnqW
U+DdubWdP66lDSZmzcZzDt9FVXoK8Den+AXLAmk51UJdAb8JCgu2rdnSFYVzECs8TJGmg+pStcYe
jshliK2yBbNY0TzLeej3DNT0J9lZYFZwycS0m7SDXVTzEZGnljS6epCsMWEv0uAdBUp+bQGDcaZk
llJqTFm1iSHUtFbeLbWXlZyCoad2lseOuMCMwEJOpVBAnBKoLt2hrr+gNDDvp9SllFLmgxo2DOr4
u042XRzfXpLe7X28HAzk6ORIUon6nKMfIr/ehBM6eluDrsc0Pq2gwcBawt8D5K/7R4dJTmxQ3x66
srQG6GSCOKMpkN/R770Jayk4nWqCsZn3Se+UfSB3Bnz5kr1DKtSvftlaeWSb7W9mJ9fEGzg6NEK8
4UVcSd4y7LgYGKCI1POHkNJP7vMM5p/MOh8R44KVsp36heO59VJXswsivcheJ9d6Wsr8Wy4NP/Sm
+lVCwXWhGAIRqt9L08qerMqr7jynItJm1Ddwcqa6UrKAhh/T7SZ0BZ6HrmIom9KDbg/zVQ8oXIEG
t58mNyjiWQ593KcBTGpnXtPPW0bNKkl+upiT6p/qBeDGBCv0o2agHIJcxzYCc3hiTk3ozLg45RHi
XWTMG/0vQtsOfkeGuk2CDgd5Ths4hLMPMuE/VdVIE0nXnHPROukBE9B3Wenqrq3sn+XMCCLV0uaR
IMoyynJxwLhxkii83jLohDFeEaCsXttHxTwMrCB1cMaKyYHJCHR48fOVbPmFlg2FlAcxL0lHjq2z
DIYzMrHE8aaHClDrk9EHd1NLVNTeMqNALT/TSMquDjCZqJpH61mCFgtF0+UIXKZPmXQvNRspiCXb
IIZ8FXFn9uBd1QYIWdd/VuAx+fKb137dbq2fn0Es/cCTSPpGCzy6HIrmSy5tN1zJggqbTsmjW/ju
PdTDx2HQGKRkOAiianJf7NQezzacgsdGdVXMCY6Q80DLUXQ5YF2mekbMQ/JTWphFMoj1JjPNO1cO
H7/Z5u4XBolcRi/Mq9DkXa+x/uXZPN6lIKR5AwXjZZc0iaVuPpAqBGyd7mKdRrD9d3Q/g0dNM/Ro
agO4pIZm3IbOzg7uaBZn7JyYhkrf9Z/8jN5xPpnzGx/eGBFVNu+f8Ze2nR/1pn7jbXgVw0Tkxep9
LWijx9lMczbtLY61fWtFABs/TIhEn+jPk9ZkezGzxf0msPqTOu8f07lNkdUpMzHSWj9rdjDGoOfk
13GFBaAbPzbPRXzkrZ8RyQIPw19mHs3GXU7CR0BY+U3AQCt97R1rPxVNp5z7fTTIWji3yJ05AgV4
G5GbtWEqpu9rRgvA3WjRLPykNzNHV2fTtaTSprRh/SyMMM9b9eRtRXbkWLccFk/7LYe3nOSTk59b
vuqTI+qa+eCQpkeOEt6Zz8eKSOJyToQvdndAyz4mWWVnvfa7V21caRiLNQYmTUiKS1W/AXk+LqZR
xJst7cPMbOICsdRieSso7wJ+sdKxIEx6bZl4Xt7cw7C8eksRC9+7ggd/IXztVZp2mcDX82/kXxQ3
IpCvfCz5BfyaxTnMB0VVqG+2apkhFSV9xIVB2Db2tJEHxp1BX2ZXwAIxLLSPPjDm53oO7uacuU2g
J5WV3dCtjSF6CSN2AnilYp2da5rSajU1yli+GEMtJ4CYzq2rOZVFIy1/MLFl8g8p7v/XhP3N3Akf
/7sm7OWj3j7qHLfA/9Bx/vFX/ikIs/W/25jQHIYh1Aim66Dt+m9BWPB3EOE4Bny00jh/dwPJ/0uX
AmRD/ir/G0gC3Lh0QPgZqKRH8V9/0wzj756LYhwlmbnrxv5ayvfvBWEYmFCdm5gfAwPzY4B99PeC
sAneaDZqxMKk+oJFIgAfQt5avfwZ1eP3Kun9Op5BovkeCmxj/PzVxZbODWoZRxWh4iBNE6ju3wgb
7eEpb83nsvPLw788hcd/qs7/D1PVxyavx+G//vbvv9duCzFRzJkuVsPgF6FbyYCk6Ro2vIBS9dBn
nUDHoKq/pHj/52/l6aaDP2t3jxo8w3+V04kBkDHpVbThVs18ArRZI0JmwXoo/U20oT/oMv7j32u3
kfyPxp4rAgyAW4LDjkxcw9F/uWJp2oPf9Zx/C3ugzqvyfIEnWNh7+Ga2/InA/s8u9stN7AjLnleL
5wVvel2OhFNbr2VmIZXAeNT91SdGmYAxIXBIOfMd3pVf7iUyHuztTMisttOeIKDWbFRO/ydX+Q+/
EmAaLJs+mCUdiebvrwLxmP1TKHR77VqgCrDGY7+7BAeHVMk/flT/9gryC0EuQlKJoxzDya+XyitL
rUzrQjG2xtnhl4n4qOfjX78KFlSi6GHL86r/8gFXErkFCLx9LmfD3VQ+uHIGkX+CVrD29+qX927n
R2C/R46KJeyXp2NqNDIJgqroUQq/jfthcYlkRr0mxr3vrjiAbiTM3iDqdR9ZrxXrHUNsWkELfM4i
lBtqmhdz2QdQ9RB09QExB2mzOa6QG/U8LAYD8whHKhIZsmhcRtc52rkiLxR9YAN8azayn+ycxCaO
1tZUzJCK4ANrTrcSE2eRzUTPafgUFHrXnfMcl0Bcwwz+LWME998C6P8VAbX/rr/eC15RnUdrsHK6
v7iVWAfwRGlg9oO19Kk3sOgiH2mqp6Yfy0/u5GlhNSrjQL2BUMrR8uDhLz9z7LWWYWNXd/ZX6/cv
8ThMrs+Mk1QXnUApc+6RaVooXf74Kv/hUwEzhbmFz3K3VP+y1NBM1hBGenQkOhwcJhKvK/XMFO8z
kG9/fKl/2x1YzHRHNzx+LTNA6/z7X6hwYSQ5DidhGxjtd2+ZypHWl7W1odtb+XPtpMRl/PEl/8PX
if2BvZnp8p5m/ss91NolbwBkIpskjCRU9jIdcti5f7JB/HoVE+KTjbXLxp2Ej1P/5SoQwvvcMtL9
69QMJLxorJaw9+bJ/5N94d8vBBWM/WDfisz9tfj9HWSyOjRCK2RYGNAtjc0x0KMOy/Nfu2k7H+Kf
xwUf1pRj78/xX+TjzVJ3Qmgd0cpYbUJcT0Vs+WRp/eWrmD62OJuBvQl18pclTQLFQP+HomqdXXlt
GjcLEc9qj398lf3W/+tXbBo6+fYOqlJnd27+atgsglx1WU7zMRi29ik3JHJzZa7fDfl9r6qXWpjJ
H1/R+QeA5nfXZEfwdY5a/7gsHITf3796AfWDPRmtuOw1MrN0QqhC/DSg4f3WyGmmqsD9bE8Tilni
0yRDUXb5OgI7SmKibJUdGoCOqpNg40JVpRtQujGK+FpIPajwoKAb95NhLkbmUEquXweKBjoBoLTl
LrQqf27dXNkwjfcgS7+xe7K0ra1g+maNNB1cvc6qi0O4YRtDZJ8QoVs0RbDAmNoDQ82aeR6SOAi2
ljUztFrsdwz8bnZQqzA7BvBpL8MlsOYTEngC5ohZIIkBGShZAdAFCaw02nkDcmuCVUxnwH3h2noo
mIm+2lN72S5p36UGvpY2rcSXisyALTGCtiBH0O/aBk6I0RPjRNoNAFhhMBtfzZl2eNBbBrAHlc1B
VNXsYO/VYrj4wya/1Qn8RN1GUSnEAbVHr9/AvHtf7XbVutdAV4RlFONsZxZ605rcmKg36sIm16mm
q3DRAxxj9Ez0xvtsCrEHcacLay6Guryl0WE4qCDqDhtSVi3zy8ZGJCNbushS3WmdmTIMc+0Psal8
X4vTFqp5TLd88YAfWKKOAnxv3yxegirW/Mn9Ogop5jei0NIPr5kIGh81Pm3Gp/5KwJOrfV9Kw1tC
JWX3MqnC1r62rr692BxGUIMMGLFPjUutiOJyys5tQd7hzueVW4KyvNNeO79eSIvWcuMLcx/xrq0t
2WltQKOsyxAnELs8epiHinlG9mObZUuJXnsDeRmmnBGuEEfnH9wCHLPAS6A661JO61QcbKVNhATQ
v3v3SjnaCUFaKTq7isLgqLbWWg+aWzHW7oaJnqRG2xBU17ClK+LZGY2tLTqsW4Guee9aYwwI3HYN
PhrqjPc8KC3rE5lCuUvqiduN3+1cM9frIFNLO/uw1ScE7RWzQy3Qx+pQMux85L4bxecdP6p/6wnw
Hl9XSK2A/zujKujRaHiw13T1vmRLnboQqRGgSaR01rleW25sHVTdhCQ0pbNdyCnTD46OHjLq1lLS
BRjy1vvpor4vuWckjXwbPJLV7qeG0Rid7sbKL37QjSTpKJXRgROYnL+STytJ8ah7fMZBOGEbPDl8
8e33Tm+ZyHBQ7N14VduCBNE18vZpDWZRJylcpTyc3ZWk+skRjopLg3gcmFB2j92R9ucQd6vsXg0z
Y8DvkGJRX4Nl8tMQzrSHKMHK6Y4SXcfpt7HxBtxcKqjhJvK9L57AV5szutmWnBkvDpSzJGuTWqTz
jgcTgsEkbxy7Ji2AZuwFZoEsYkSrxhBl49a8MxYxzwgnFvXIkiOGgzn1Bm1l4PfO2NHmSJ3+N1A6
ahx/9LmihDFCRONO4+2CiMwvkU7VJNW9FX4JRWKZl/xhmqo9zRPi/9bAVzeKLAsYKJbdTGyN2Qtj
vG4EBBGIXjGBSbmttGRxHy9J25rBC5YDDJBZjuwxnNexe0PksRtQSUEgPrCxqvrQzNWEGMN2YXj0
0tb6iOzZEZWIZhnkcTk9Z9RA9DgjAUkz4fZLCoWTNgZOH6uqctX3eevXKkKeoYYrwEJy0WpOqfpx
ZSyd3uyMc2rSljlZWW2nC6JENkkt6k9IBU8LXeo8QUBe3GuMQOFE0x8n3WYECHfO/QHNWtf4LVaB
2QoewVRuRIyNBj89UnPW7HYo5DPtXn/+pLsZBUzXpN1ydJ10t02a2FmjtS27Bblyq+9z1y29tPVM
2jCvWvZYuJV8yAs+Ak7Taf7Mv+Eu4awWfYvLPh/Ka4NjnnoCrTcjKcudd7GgL4zzNhApgN668Z+5
UybSDm2WX5o1I8DPaNzqx9h1Xh7iTHCoUbc0wO3oY/G5WI2fftWYaWG+pIYAD1F4GGnbSWu/aqba
oR2Es72QpTuqA9LYTj+PhkFKMo4xzC1zWpvHcchxU5SETOwfiwTa77GqvI3eqKPcL3rzZVlqqkcw
XgLEG/1uFQ2SmN1kQ17/0bJ1tgyIzVyP0B017xKxAoB6HC3noMsbUCIDNRBpv4rV2jOM7U3zOI0f
zBGpW5S743zl43DQOOl1e7MLLwfMr5i5JJuZgpgWekfXt2l9q4yWHp1DaI1OhuZ1cBxE93PfRfpC
SOkP8symnmAnZkXnXk5exQukQSfcGM+311HqngJgPmJ1lQZw3kT1qq4jVZsifbf5ayqGjuq1Z2Mw
5izqe39DhOai+I4msn6dqECKmj2rxXZEYskMDjwq8hkFYFqVOipXzdtjr13LjxqfUA9eUDT/F7+q
yVrR206VScNAl8hMein6YcNMtZ1XpORkgzOyLK4+C0+eLCZpOkmTQox6d8ycwEMsAQyHzrJnTyZf
slvzN6Wj1k+gpPCfxPg46X0rSUwpaffXvX4XDF6H0TZgsuE/OVnX9l9T0bj9z7lI1chArnTkCZt8
R+4EC3N+2gaDmC5cO4iqNNYW40TnSrzSLmXILDR3xnI++GmTVHmBFN5JA62K8mylc+8iZBixYI0q
Q7niYpzS8t4ZLgVzGvy2oxnMkVAMd3FOubu8krOT9YJAW+0G2xoAcV1R9YObt2nYj9ouTpemo8xz
MetYYRh2z1PciXk++o3FGpp3VINJjQnajymPEaJVu3T+4gT0tsJ84VC2Cs3Z/i97Z9acJ5Ju6//S
15sKhiSBiLNPxIFv0DxYki35hpAHMc8JJPz6/SD37mPL1Xb4vm+6uqpcQh8fQ+a71npWRCXMTI0D
07+rPnPB/E8sWzBkr7y3aJKk4CnKtde8LDxm/QiXUfLgWQZ+DjgjdXzuO14vD9z7OIkMs20CagiG
AOenxAjaMSLqopmiOLGzFpk/pKY1U6TgDO6rdFhl+3YZt/OLbe19Va3cI36J3TnM3dKAAj0naNZl
ZrAt71V34SRGzLgwXSYHk9nmCJyYhiNBTMb10HW+3NlBL198vjQzdLu1bPZKytjcEwSNs5jyx1Xp
FzYb7lNsmHK616nWW78u609cfz6K8JS4PQ2ALP0+OEXsfs5cs60vinbkKb8ytuex5jh6wVGLNBFh
fCXgRR/jGFIyVm/FmJZPx2mZYh7a+JMPFHUSqC4Dug+Ys2fmYz56xtZu425OTd3bFd6G0YPFFjfO
HZAMvIUJ1Q0jTlKr8oCBeGzqPfCpzOkhJrqhGojuhg1EBg7UpO59KfPmk/DiOafpkNqRI+4UbcIy
WJUIfdeQhG4DX/u3HgABllDJhO3GRZ7Ya6vQuDdHnCw0utjdGe0f6Yjo3Vj3UjVtEmKDqZ8nRetc
ZChNXSYv4t6gOrOjDmjQgjFdT2KJLhRyqRlLhM75gs/Fo/E123xcNM1ADaSYon1EWdMEOUjrMDas
i2ChKqIny2rJFTKNZaa8itj+F97mKxhuR6oC1x3S42JGfp0iicCFIHg1cU3a+G0H8b4dzSSIWK2V
5xN7G/qDhhYBVSHks3tpsuX211sp5+3EgI0U6WU2hxsWy3P9N3tE02VxipCPQ0qx6DkT3Bzk8lUc
U+1G6ac8ZKkyguPS4lDYedncQQHAunSzWgrMQleQMT7gMq3JFdTl6h59XZGCFLJVzU0J9Kt+J6Zh
8qOUHdt6APWV26fJlNtPihT+tF8JEMW3bLWTjJaSOlOhQzvFE4S91LsnNOScuqqWKGljm7wXdq7f
56sTB9dbYY55zAuui6MRxwaODII8SMH9PE5Pvz5HP58iwrASRjkBMjA/5puhCjW9bZzUbh3S6mRB
cF/jkzjIccFhSDMfSrGM978+4NuBEelytCiHUT/0C9vZtI7vpwPTknsmVZ0om6VZfl6Nvtqx6WCd
3KzK+s2M4G+OJZgZoY8QqkcjeTOcislJQOvBJsyoyDmsI/fhmHbzMTAROH/9sX4ardhg5Hw+HER+
Bq32mxlOUMcb2Qtbf+y3jzhCl8vFz/rfnLufDyJNW7yqRJvm423//rvJSt4FxGwnzcIkHfOXKrfT
G9zA8+mffhRuFttDjuKekZAAfjxK5fdsbdjkhHAiphOaK7PIogju+OujvKHJMoiCxeptIxXAmrZr
em8OgwMfH/KAD9uZFA/+gdGxZolo4e2UQ+8akY+5sLsZWmYJD1JLmyARW7l1z5ZdYRFaFmFf8Gbq
5CntKYt3mlp0yUUxnVd//uVyT1rAIi3IXfzPm/PukJPCFbOdd0+9c1rLOB2MxvuNjvJ3Xy6EIgvE
OKoeM8EfT7s1BZOtWsKccmAbwrq2JQe5tK2/hL8+8z/dFcCXeK9xIInchmf2xwMVtTd1vUq60JAU
DZLIVAWMXh94qpi75k9vQQZ07iaybeIDmZM3t2C6jgyuXAgPDJD6/VpSV1eO/vvexvn264/106iO
55fwmNRByXJMBt4/fixb9F6GGIW9yUnGUCzNvPWm5dcZfQg0N+LGVSN6+K8P+tOXtj00wT0xZd/E
G/fNuUz8Hks9fuKQEH2My65qDjYu8W9H+Y9w/g9uqu9O+NZB80+JfCu5+e9/XDbrc/Up68av30vn
r//Rv6RzVqx839SvOB5fO1fFN+ncMf9CjeBOQu7iL95WEfG/0jklMGhgTI83oh3JMYdf4n+Vc1v+
hSHGsumacYQPi9b9E5rKz/cauz4uC5xDUM841o8XpenlrpGwz0GEoQcmMRr3ohr9/LaTrL9+c19v
F/gPc2MqAYBo8zIHFOejk/x4rGLyADuVMIH9AEITjk2fqUWinfQzO/Pp3PELXk/ffRs33374rwR0
zrkPyQ+pWTiwqbfz+P0LCctKlec2c1g2U2o34XwCvpxmv3kh/c0HQ0jjJeHYuBBs680yroR01MUu
aYc0CWpi77Q1RDyw3fGQ2jW5m9mt2fL++pP9zReHuZAZPAsIFg/2m2OmZdl6rvJmgEtLECZiqYDj
pmtOw5g3/qnvYTuNrDno1UG5hxn85pvLY6cjeOAzr8JPdOVQZf1FNDNBa2Nqz8asD37Hxty+l+8v
FZSsTZ+1g29ymr2Jl98tJLggTXhljQ6nOT3H2/9Jb8Xu4+i+x44aXFS1PE+74dtT7N8qom+fldtB
6Y3lwhRIeD8vNRV1gRJMFjqBtdDyjO1vKJvyNxfLz0fxTRNBDV0FIqn1loVL5XNlkBLFvmi10xVE
jOyyG7xPf3Z1MEVHr5ebr4alki3eXPd6qf217VtMrq7VPwRzsdwUtmxOBxgvJ398KF5q3NABS7Kf
P88AkyXNiTaHxORN8mIVXe284pb5kV4GMli/Ptp2pf14YWB54HmFXQVNkifkjxfGzGSragZ4c0bu
xyd5gK80bafxQ9/lyWVlLfhVJGUJv7nZ3t7gnE68Kg4raPYiEvz3j0dNwNd1rY+Dr7SkouF91ec5
XfcXTotvFNKe6f7hc2s7IN4YdiLM9HnEbxfRd9e/zv3ONysoTxnNHvsAw8AJ40Z9/PXJ/JtLkaO4
AdguXwDwf3NbZ64wNOsCiirtFsdtbiU7VK/4z08eVDB0fgf5mHed/eNnicsVCo+J2Xfu0f+awjWu
4i7DBZx53UuKveI3kujPzw7aKTZAKK9Wh56KN+du6XEINm23ModeT/j8E55k9vmNGh9hqFznfq/g
Jlq/8Za8fR7zjSH/I8FjdDN5Eby548AI2ESiGEj4avH2/eg2h8aTwUlMbOHhD7+27RnFRg4DGjs6
9ig/ntAOe/9YOovALe0AtliT/FjXcMH+8Ci+ANUMzG17aftU9f54lNWAqyQsMOfFki1MKCpD77Dt
W3d/ehieUrhAuMp5Q3M1/niYvCOG5itgFkyLG8aagc8b2h7+9MNgPd/w1mzqsAl65psbmD2G8grB
RR50OVzjiWr5AY109+vP8tM1sO0TAzqCtichKLw3R1lcy4aBVPHFCKhYRPTWG3b+OsrlkB9+faif
bt3XQ4HpI2skbcyXP542UydY0/Ot2dxNYU4sFbPpU2bKpJd/faDtgfrDAzegSoFd8Pas9bCZOD8e
COTC2Ch79cKRfh2LZ/qivJNMVAMANm9BBVf2AhRddl6JhVdo4hs+8or+48+LBZI7i14kZhfO2804
96uT43NA4daTTs6WGC7EkXxw+8+tzL9dBPz8HWINsbanBwtVjvPmPjZimnx7DKBhqZv6kAYdWZhx
HUmot/b9r0/tz98h0iTpC5MpIKahtyMZCRqNBJ/2tzlse+0ZgvRFAYftj48iAmYy9E/CGP6prmSp
Ezk7JTpD7gORaLYECiXA6e8uk5/GJcwfqA9gkszKlpWN/+aKpPoWkZsBe5RTLarhS5lghsw57b54
vor7JwNALm4z8IjeuFNZG0sPCCKp8GMyFGl9J2k/rA62RnND4TcMoj02qD0cJFVhXiDurl88F+Ad
ab+l6L8S7W5wU8RiwGGTDWZ/lzjD5B1i3sbs4/NOEzy1Eqvoz0wdr7EI4SJ1ZXY2BHS/xuFiTYuL
otqkFP9e8ZBOFp8qbgw1t3mqxXQAHZJIZ8f7rJtuXU2VZkg+IhD7FUu+dYtZnrEEqu44hZjnQRMB
LF684+LkfXqOTNa+d6lW3jK35NY7Pl17HYvA8J7Sfl7KS5N5EokABw2O5DqaQmQujQpOiiyglWAN
3GY51XDqi1sjRvQ4WIOh9QXrbeANEHNGvA81lbZUfNdIwai8lh3zTi02KVppO3PfNYPGtpAOCmiK
s7qGuC0qt892BZ6c29xaAdoLQFvMvtthXsNiYHHFeNlv3cPoDnb9aCdxYp41EKScB2Zl6ZpEre6z
8rlMoawTIq4dB0IrXYdM292x2ilSCAqS8ORVrG6bxqOaak4+FjkJkijrtV3sKm1lD7gfjPXUZ2pl
75DdRBr1dt9kNx7JqAc/tcvlBKN1OZ9Ovee8rMOkTVrAW5C/IRRzKE/ztNDRPmRV2uJiGdNb3AAU
elfUiFvg7IqyZh3KTyfQN6FrGrhYcJ5ULjyDtJR6DuVYleqqSEH2ndWtXd7gDnTk/SL8YTkdBoFX
j4dZNQfVHqtBLpLdspkyRggcQ2p8grcxCoc0OhScqz4XVX8+Iyo5+9YAOvYlq5b1tHcWP46cljYH
DCAVGzPBsxqJ1s4YOx90BTj9rgUAmH1aerd1nKiuTb8PcDi0yhlOChkYNgHXuDFR9Gry1d4E4b0M
ILIQhjWnLxBMTXWBoagcvo5d3reYcApF+81BLMCuzAqZ42xok5Sysl5a3Qm/xPC5MCHfHOPAy278
CrCEMUhSIKh4yjjHdoT1IWSBXTU3HWEdBJ+JDO30mfbwnG91xHtjnAZ6ldMnc67AFCZjUCpkMlTX
0EDglGHd4ELaAePLAU2bKznCvpaGPu0nGNwg6bMuudWlg7IObnEKLmkrbweon1Xzxeemmo4pQD3z
M5JzKiIfLtI5nANzuSh1bJSH2W8n/9QBEwPChJtn3qGNTVdqdpKEwIqvyneBkxXWMWt0auzw+XUk
fpw0gcWZ9hgx4oAy6BA349Tui1yKYN85ReUf0zxGo+ZJyhtMj+BlITgEZPpkE8tr+IrW+4U07HT0
+JFiLwaDy37w0pRkDLbL5kTZzPUi5cABjcTQgnXz8wnEIoCS4uuqvIwFcFrirGgrypFO3HGu5yc8
at1wmrLjCU6ob6qc83aoEnEzBsksPyhsBAbnKnDHU0lMe8U1kExgLqu0dw8B6aUPHZ7TS7MNjGRv
YzP5SmZ1SC7hmS3cmgo8076I2wZeeCL88q7rgdMgqzbW9gWN87OgMMkLq6JJ74kZlIhfPeCzLX5V
XxUalT8aLR9Kh5cglUfWILDt5JIN/wm4K4v8/pBOUOe4Gx8bz8DqZBCxvB1GItoRUqBxVSxFd8eD
37Oj0vGN5OjYE08NAIhq8wy2xT3WDjrv7cTX/THRsTscVt/P2+slts10nxqYuw4D2nYVZY7h+/vW
zVv07BrU0EFYbUcGWdOg8piwqmHr3nSpdeFQtdVfWXOQnTY8L8RJY7l47xbPzuon6m5SYsbjGjxh
45IiQg6a5UvXLYi8ZBdqde4NKXyPeEmBUnajXxkXsiPuv/PhycmzdbYGN0xmExIlL3EoLaaqwcMJ
e1TLwZwmi5qTWEFFaQf0gpA6U5x3idmo9QzJQkHWNnL6HP2RPs6zbkrIGmvZunR7LAOB9M6EdIYL
r8ztB6X6Pt1pTyTBGa5GSeRzrtj+aoZCrFEAUXUHSgBtuS/s1vvEY60zL2Xj4WVMXNHhSdmMg+1G
kI1SYCfexykvpyDSRmUWZ8uYYDrkm8SAaKYjQ4l2WfkkQEQR+FuxZHnkAqdd90Evksfl1dK4pQHM
KH61Oq6vtkfj1QKZ6M0Oub5aIwn79V+bV8OkyBbKjbmgMFIum6dSTwP2yunVatnMhZscFO+AjxlE
uDtC+NgyK0NyK5Yl1ZKtERM5pRoKE2dZekkLn2kK8rOysI0eXqIBUTZ4NYB66dTZVKToQuwYNeYv
9qtdVL1aR4fNReq3HWHy/NVcWrwaTftX0+n8akANWqx6UIw3Y6r5alIFuMF+dWoJqgNHKLGxmrSy
8ESe5Adf1Wl9mr2aXofUqnosHSDnIm9TiZn6waORwyYe97bR+odm05RV6RJKl5vS7K1TbWMa3ATo
ISmxUoImRJiuinhG6W0bdZu+StfcA5ujqsiRtPFUVERmXqVumDbI3sOrBM7kv3m0X4XxtaYSMkQ+
QTCfN+089fCjhcYMWJ5lJsxCUM8bsKCops6I+pWXwa73c+R4XGv189KLJgnbTa+f/ACZotlUfKL1
OSwo3I3lXm46v/cq+Ttws/0DswWsAK4uu4ghSRIH4YggARGt84r8YKNddzdJjJvoeknLNogUzW/K
gcU8TfN5RzmPA5ojMbPIM+smvaQwQdth2c25vrMBfbjYemCcXgnsc9OxECrX0D4ENt0Kg5F1Hqsi
KM5b1hLqnrCpXXGnZeCuz6QzJiBDjXQQQPgbN8YQdsB86IvTplsblVzYDrTBz/3MUoH3q915CaAy
XqQynMibiSJqDUe0H1m22M2uXwccz3k3Y2qGMjSeZLwQh+OE28w9yUBoweUuq1hFCZvDllw7kGze
HfUE6Zqd4GNnkAg966n0IhRQ9RZT4cZbbqlf6gJYWIFF2txIs+KA7D8uOyBtWQO5x+nbHYsuBzZY
l0O9oEdBKFgyo3um6D8bjqNQ5a1p4LAlZeCuHzBwJMQwEwytu6TvxTusy7h0wNARo+QJdUFhNDns
ZOmlipxEUhQaN8NmUVFxMD2Oie08LuxtudwgVlkHM1bgNALMoeoAZFwle/7cakfYp0MHi9gXZv0S
o5hexiFaTKe7SQkQYDviN295APJqJMZcA5PskVi55OuYX69ZGJFDruC1NVhZ/hiDTe1DAzcOEX6H
RWLoDBkKb2Xl43PPSx33S2cQUZvsSmFyLOP5Q5f7Agz6bBPWba1W3kO3K8s9NgGi6RAolQQRVm3+
ODLeAPBsapIhXWOZxczX1feuYTuwiWjkUAeWfd6NNBMyMMD4dBI5sLIebTvr8wj/MRY/H0fZiaxb
+Jp9iTgTdqP231lzDn5DgOztdquZVHmYYv79Wiobuz99V9yGOcwYbJbYdPgnjqfeD7jMP4NZYWSK
KT0wcbu58wu4nfYDwHd5IuKYtZRZWFs2x6obrKlGMVwsXs+96vaG3t43CktVlTMExb/iQUGVbIee
Z0N55/Sj6GpvJ/iV97p00xuNpb59CLK+k5FOPSg06Qh3b9dRCnigbR0CRJ/KQh5MYPW466C1UEzf
1LYCiNzx1iuWfL0d6zxR+NM9ceEZU5KcpXmNCVsmnvnQ+jYZdGw70/XaCedGD6PpRH4qjHdZHqTG
XpqTBFQ+jhedOYkxVC6JbJ5qLT6jOmluwLIqzRK7II01EGwGXTOm+KnBZpb40gxJ/tkWY65PCdmM
1S0zj/lr0tX1S4kXzd1VBt6GfUZ/eL8LLF0/a+FLEQpQdqo9p4+DWHRkrtwf1JLkWRmfVeMyxmdb
/1x/nhSLHT/ZIFX72wUHIGqpEqVJE4dVjMVDIaYZiw74GvriIl0tQPXS2ii5J40WB0AXAekAvkWe
KS/xwOj1AbSIVPuyrN3pMLYOIIpZue5jMuTTvWAn2Ec+m1BnZ611AzFqzBcVNUr7/mExLHChK2v2
yFtXdiHcrBnXnDnKdNF7m56Prz2AcoDUjb8+624Yv+SdIoPfBLx0uEwNhyWm0RH+wC1ZgJuggOXc
BcecHiocIirCgi3jfdkPLIDXynbeNzh93085D2+etaVZHQOvHE/yGsPiviu1eVULp4QnB5QyBYuT
VF+SkVrRo+enxWPrlk66U6rGq96KzImkvVIYpEejvbELOcdsvKTjtp9G6kb0fQmvO/gIqWixyPfP
3bJPNSvvsNAjjMa2D4pdA4kUAGsHHnMXO9U0HRLytXQgeaN7L6Q96qNmJViXPKY7FdyCR0nz89rD
kLuTXkFPgz3Rk8M8tvtsLa7g0SZzYhmeGmPYwVjUpj2zJtbjjRKw6PoO/yWEE+2euDPl5SG40n4I
DUuv96THxo+JDLC/NoVpPfqLKy/rhR8SdZniTZHNcnpPlN0cuDdoctj3XPwiZHpKsA3flN0QqmOE
FjIdbtWu6/OkPHZDSyBNllP9mUIFvAebNVeHEjuYFY2kFs4o9sL/vaSB10asP0HZz2MzPuOF6LOL
2W0AcuaLD4sQ9TOOQ1Ya47t+qLKGt7Svr2prqAKqwjucgf3a6XcrDNziuNYTLUnzZBjZkamfw0cl
NNJyGc7yxPNmMJfTxNyZtJ9pdVdNloERzPxSehdTZSWP3AENUFl82AQlXcoqjEZWNY9Q1rqY9+S2
dCu5obIKOOnOW438PSu+hfVnyis06sHLwFkjjoHPV9R4Vl0FABgARDB6YCTpOvWaBLwQLhdAc7ln
FeVR86pud1yXPA0bHSTW3sAtnexKoOhFVIxZ+bGbecqEwyJYZa/mWj4Ynb9exySJv0J6XGs05qxX
Z3M7TV+4LhMHviQ7zZd1KWC9myyNjbPYyoC9jWpNkafx/JcnOCcUTYXY0rB9W/6IP0tOpvmxqsRa
hLWTF92+N9X6SXcZj52xSq2bkrKJ5rSgKuHJwY3PmoliKr8PnbVYjPjSWHxtV3fpMgruL/KI0OZb
ViTjlYmLxt4VgCctoNNsVD8zN8irjzQ3T1aU9NagjkNCpy9uX5ib6r5gFdfx3pttaTyWwszSOzRF
D2R7DCiR+zQFAz+8K53SDSJXavSWrpiz9tKP5fwy64JiqKXWhEB4dotD70EJjTJPZhfF6sdfgSZV
L2R5xqd2ClL7A8GOsXzJIYhOBxxZDokq2djW6TK0eXOXpknbHe3SVyk2T7RqhgBd/kEl6l1dLH7P
HkLhwXW5NBwo9DuKxXByBm5KjIggAuf541BZF8Tpr+tGvAR1W4Dk9r5gIdVPUJNgAwP2O0pvPqME
7OAY4D59nNdRYc1g3xMffMr5f7XcSgAXgzpMe8Oqd5RIGTeGrJ0BkmVOEE+2GCyhqg7qiamEO4eL
xwT2aEMtu/4vH2BV37P7Y38O8SxM4C5Couvz8ToYHeuOjRlQMH9MWZ0usz/ctEGjRcg6q3j49cD2
7QTa35yHzGqFSTEr0IU3qlwdTC5XJvz1jLNNvKwhqdXGwW4wsWH/+lBvJ9DsC5FdkJBQ92m7Dd7O
bLWjaS+Z4xDKaHGZsObeCbXoP1S8OQqKyOZ4QhXBG/NGFhmkKxQ18fTSC68/Yw9UX+BrcX5zlDcl
s1R+2+AENpoBwpgjbOuNNDwkAEdsNdAqB6crPsAjZh0eT6Lu9tAalqtMCf+qNpzVjBZojlcJEbaE
+sQ2eTGlw/rn1+f2775GjL1M3TfVU7zNmk9uLCzD4GtktTxGs6L3yzAHkzvD+I/9SmVqOf3y3xsQ
499TS/5fmRCyev7eecWf/+a7gi+CZdihpZ2VnsuQnrvom+/K8P+SPN4FaDlAAFj/tuD5P41XjvcX
4gWpLzyO5KqJIP/Ld2X5f9HGjSfRImaLM5hU7P/9Pz+oSsObv//el0Tl9Q+62iZGok+jx3Bn4GNw
/TeqeJakhEyL7KyZjY5+ARYQQlxOJpwjTFGaNKjOdn4bW4xKTODvXX5MgrXQUbJ9XBzX4O8M5VzZ
wWI+AVpNSNKGlWzHYecxsU3IMSX46z0CcdliduDF+Wf9c56Olol2kZg8j1kDZ7P90dVBN9XIEoQK
COMbNqk1CrQAUz14Wcm0ubQIn905A2wCoF7QLXZ6Za2wR1YnwIkM0J2rdNsB0FA0pYelMde7pWDH
uXOCNKG/GmIWJOkCqlfDa3GNpmZKvySOXzJegYSenpLrNNoLS2Ymu0Jhb+9xfD7GjiWYkZ14fs0q
siNcq6AsGAZAfsGEvsufhNKtTiN6YVYWMPYo8/eCtI857MvJm607o120fxyoBEgu2QXN9yU8+eFE
GAwNbjoqqM09wWSYpXzr0jzMapT1CTV1DC+zSRUHu9b8LiWTzpFKmpbdQ6eqEmJ5gw8gFOnSntCB
UWtCJhXrjLbpYUVYqAh01gF3m47CGSS1Opriperg+1qO00H1BVGMcOjGLVFTMSxJ1rPOyHjHkt9t
hXlWupk+9aVBBUlvW7S7FhaZra7yhmpPewdQ04Bfh2h3cuiYo6Vqx7bB6ocz0nN5SfovEbW+Iw/r
JTdVz787xAnSbOgFzHTRe1ar5uKaQD5fmZAKk1C1vT0zHAmYGhciMZDOBiBZ9clauCnL04aQAvEg
XqbhzAy2PSGE0RHok1AUDoWkc3EfNPlUkOHpgmm3UhA8nyWrHK461x8IxBDfKlCqpkqfzEAx/Fur
CtaFHVJpUUmQTGyihsm33WiLVVlRYC/1g5QLGFG6kZ6Q12jYSLFYPsjV1HYEkrK9WQ1y1QD5GkX7
W99f0iHlk5zMYod5xYCuxCCqleMOUhYMUotqqvcKTpegEIFHvpfKvD4uuKZJk8aJMC/AnxWYf6mU
anZmOpTyRBLgKRnlVgFv30Ya19JoOgY37CYsCMx5UJ+5LflunbMO28Ng7M09q2qgv4zRKJ1w63mI
D2alUV0AKlrROhkNELq0Mm6s1iUSD5URmlBZm8Fw0Llh0dDEJOOjFVTs39hcB2YUyJmarsSgVDTy
/bibWEe5fGcekVDm1dWW5AaCK/i9Uo/mi1VY8nngmI+TroyXAsirJKBoJdkOq1iJSbGa55K4q5r7
sB+YyR/IS+fvgqYaSeP65H0vGq3Tp7LvGL0G3armCMpRRiFsOwbPhva8blfUqKkHgy2x2Io6+6Nr
MtjZe9NYvnchAtK8VA/kzrhb1/MaWMAzliY7KUMsGmJhE8Lzl3EroqKYzigDdbJ9gtDIl7asggYL
aet8PJKIACNqBq3yn1N/qoIzY2AmSA0NEgZ/Edxr837uy0HejxMrtuu4nWlPZ5vmAs6EPQoTGgeQ
qqDw++UYP8/TPOkYSrsyCBCj2KTpFzoetM+NtTJ3SLHzu8wBpRGs7rXPQE4LUsi96ZwkzMaKD0OZ
+jWdNXYnQlnk5fIuWyerOjAhTddzjEcD4nerEfbuitTxyl3PwH172IoJwjpRrJrn9uvmffH3OrBp
/dHEAJf5rOLHlw3FEwPA2MgbeHITlxaGd8Y0PW7fx/kkxdFnJR1cZagU1Q4/PqcMb7wbZ5+gTATy
2qfRZaPQBAVDHEoRRXsK/k15H7zMVjYuBp5U8Z5MKKClMJ9AFH5hvLKafTivC/H8BZ4sm+/U1s6B
KHNb7xmYklrI27wvds68EQdNXPjtqapr/1lRg/c0zbZh3LFzXJnFW6O4FYww55tFV9ZzuhoFEBsI
ri3bXt4qZCUtO320KsscDmAFCL0xwUOVSg1zTHfpCCv4ym+NZT6OjHDFfeCPtEUIgkmkegEf3zEB
sO7pE0ftQXNj55gaUPRD4skeVQ9+x2SsAGC5QCzy4osy1uz9S8Z0yQ65iAkd2/2Zvt7abTtuxaY1
dr3oittWMEI/Ov06P6B4pLQUaNFlp3zFaRCubJr7cPS7LN7b7AGGHUCByWMS2Xs0WNBQ1cFQLJtA
cAn1JpxTFbfWk5t5mpmdC2iKk224VMl23D0kEMuuPw5LgkCgFZ3WsItrqrhcyaQjnNsqbg4juSrI
qDWyH0PFpnyXkgKl34ruqoMpKN49IkmYZCIBMCcndSpABnkFg3vXEkBBrc5w5CWK3UbbmIjxHh2n
XF8qf+zY38e99ZHrmEo9n97phHa2JE2ozgS2GWZeFednwdy1l7NVLg8GThhoxJzN4mqhsc3dgxoN
GGOz6bSGfZoKzrhpZmVwBh/JP9D30tRHm8nawhOwRKKnLmIgNIhMWTjzvi5sF0hgnpps96Tayu0r
kfIdoZzd5TIn7z13wnrBhl5WlA2UJDyZMQ8Lml3LlivvE++mzCefiXsV0IzI2Z3ul2pInB2CZ303
5b38SNFOH4O7kEzSVL5oAFZrzRdGSoaWnURgnd0WOfgYCh5F70BdQ+uhWqXiMef3+hMp6No/2Ebs
3Fq6HZ2zsa39Zm+xuJJ7Kp+94Zzlle6vgwqyd7+zeQqIsy7odPZcBkBmi73yrRhuAYTIan7Q+dzn
x8Jq4s8rPQJNRP1ucq/QBq3zBMYhVUkTaeXPjfbmFxFbfLNTSrMxMlhhpLtylO7EBqoj0Wqyngmi
3O0QHnoFtmOoeiV3bQ6nJ2I8Z5W3sVgK8PxulnkHWiNYAAK9l821lTBQOwzlDExADjVNQcrohl2c
VTbuDc5BRA6VAfOYLRm6cFO2sLKqeeyYDMrk2aoms9nVBRHNk6RvoISqQBRPrU0Q+drCkd6+g/qP
rwHUx9AfLafpX4JyWDsaXWzmVNmMyHW2ESPLQ4t7gHs362HSonUgHS7BUOYUxOVL8JzVOqhC5SxW
c7PmTmHvM8Po3UdmkkN5g202H+9cnEYx9g6imhPzFfqyWlYE6TH1+7bR41E2fIyBG5mC68ziljTT
nBlxNOFZGS7iPs1f6F01F6pUTS892ouV03wx9TYSedeoK/aHK4xwKK1IGLmHqGH5eulDFTT8kbnk
zXiWOr3tsFBnqHyC8VRc8qJN14gFUImDZJXpB5p2ilsWWTEzs8QZ4d4nsW+eOlxZ26hxWdpokrZ4
8qFwgbF1GzuOClMCx9MBi+gIoKj/TNuBQxsUA0smfEljwPNcKmMKec/Nl9409ddAxoh+xsiyzyxe
Fk10NC3daF1E99Frl/7e69ZNtgUXdFuUs613jYwRkqVVrZR15s36tKnpKmTeY1b73OvjQzwZpLAq
XHblAUHEe8xmuLo8nwRzpmCYDRexxsxfHPxS7bGdIMaEdEn277V2ChXBpiIOv7RL84TX3fzE/wPB
bjqQSbAwzPyOY8ekL2Qy4fsnluu1yW71bPOT5cqZ4PYYL13UJ/Vy1wAZJvScj84Xr7TxoZio723k
SUrkorJJuiE0N+tImPRIPrSUyPUkAXTSR0Cqp/JYmBDdebcU/eNCt2YdmYBdGfH2NcIniUvxrDJt
fs0xlUHgzryx3+dw842jMKZxREaSkyTXbxjpN1/qf4JT/9gM0P9+6x5+5UH8/cZ9++Pfdu7OX+i5
7LM3bCjZKF+wp/+2czf/8pjtMOTxNsCiwHDNf/TPnbtl/+UEpBJBuoMAdQFm/mvnLimmZpuPxV1u
oSNM03+yc3eszQH6/x2xZFLYsHvkD0gDmObPxmjsrvHks1Sa29TV2ZHGen8LpjudVR/cuvAOtp/h
vJjStSMTbc14eOEFzM3X/2HvPJIjR9Juu5W2f44yaDGNQChqrSawZCYJd2g44IADO3rreBt7J6pa
VLfZ3/Z63pajShaZwQgA/ol7z52ttYK3Ow/mp187MwXKzNox9TrV6i0KQ5Y1Q1xJfDwWC/mUINIE
ZNHau2wVYngy7I0dg3oZGtATvJTwhoePxfkF1KDanh997qUyitnvTLxdc13O/kr06NySqmDP/Mjj
yk4NtANProL5fUV4Sxu0CCh8rXJyC6kExF3RW0QxdGOBapHlNo+MCJBBtx0iW8CNykswJEkdxhfD
PBvGEAov/mYeFSkkFqEAxulUlRqHF7/JjL9cmnxAIdS6YVES4SLlN0iV4kGjlQwhfM3+wGLX1cE2
d0wh9j1Oqie/AZUF1UJlz5kAToTG2RA21FfscjbuoIZHvGydtYU6v9ADdIPFurlr5x+yV1AEeoYm
3s4A4mwIeFgrL5X+4HyDggO5hZyZMiFYWdgeoFmDu6ftQgPja9a5t3UzFf6Wai7uNjP8Sb1nU9N/
JiTfmU2DKmrZKHoU2AWd7l7G3qvbg2GigljFn3J/F6xTy7bMLeJtzng7SC1/stZtPhPEsY0qGE07
Vw0DXGmWjZJBtu9E1JlZ9ME2YL6Whau/Jrtxq8tAsdW7lX1bDFCQVaX5GEBkwnZhcXjUU63HvbeS
lpk2mU2YWcAMnF2zFmfWvMbud2h4fn4vmWXcg+EdfWPHOQb3chL1R8upIftNMhVNvOnsPjLP6BrB
Yg5F5MnD6I5Fvl1lxASklEMGtZ01BoANf6rvAkNTtRNtUryvi8syOSqpWrGtT9h+omH0PlrW3j8K
fLAByxv0AL7jTARZ0faD4UjAu2BZ63IUonFJ81PDbrmKJ/ro1B5IFqUGKyuimtjtK5rPEorLYOXk
B3k68rJbklYWMtiifbOYMd6Ebh//BLdRP7M704968lqyLTASEgpWl8z8K2PiX8ge/VcAYqjVXRVl
kh3JIj5th4hLIo2R3iY6p0D0ponZQjI5zdu0IoMoe3o6pChWbJNIfUaaOzL7nnMSuzhU8l9Nv7gP
I6M9Ejo96Ij06dnnaDXet6w69e7qqb9gleg/Z1nYvNseRcHRQxPocNeQFrFvA/TGO8X86MIOCerI
WdQEdb/xSSKP0xGUDtcl9+O8NXkr3yNqJGvvZgbOj1QubDug6chd2mnSBolPnaCuZmHUbbOBpgU0
WrxS24Q9aU4OBK6FEVrRHaIcpQ6wZy9Ki8Cp7qRqvCmdPa8WwIZC8dnSab95sRyfZx4tj0InsoYE
g3mHT2XRX+HvH/Xo9MNNXs/uHZ8uu9jBGU/IcdUnsk9aU9f46pMkEH4pJVlrcml4U7JRs8VKEiZU
QPauNzapQPeLkb8zyQBwRzofo9eOl6NLjHmKMntAvRHnWcQLzqNkXzoBZv850hqUzYjjMbQGjyhW
owTCgX6dkvQMZFdn9gqlB3O+cbmNR+PV6x4en4I+5DBrpLQe4B3dNYHvHayiLW8HOyThNCIWgqh6
MRDK6ceoVSyk0X5qtaAu9mueE+SkAV1cDWSFbZTfEX84h8S4PKDhaZ19gKa8o+oUlj55/crTkXEA
aYbF0rt9sdVVW5qdPzRTn474LfZqckGYZ7kTEr8A6YaXBfeyf47XvrZZZcfiZEkpDP5AirJDR3SQ
OHD9K+cVbbOz/Fzwq717Pf0m4k+ebsfE99u75Jzbw1K1HiJEBVa2bktR6VvRAQ7cEEJksRWZLZSE
DUMMbxMwHvmR54iMdyuKsYYvkswMbqUR9i4HTvQssTd/kGuXvbgEdd1xqXOzZK5Tf88otm84ciV1
s5ki58oVU/AH4vS/JdL/nN3I/6ZE0oCwfsk/F0nnb/hrkWRTJVHRACJni8Gq/u9Fkpv8hr00PrO7
MOyAaqcQ+putnBqJv+PLjsvOjx3jP4oky/8Ntrt3BrnbPn9YS/wnVRLAlH+qkgI2LLwwB1fh76Yr
tpl8/U8ORgTy0rK97gUBhn0/IIyoExLES0vaF+CxjmKp/AsRjpRRPM76+d2LDyDMtp5LVzCWuzB4
nLxH42ErjcuUcz7ZuhJ1acI3TO42th7G9ZHp/t5W9UVbX/ZjdtXqSW9CkzuvXn7huQ+O9aMaw6M7
ZjsPPU6q9WS9tM6vbnLScb3s3WMTedtg+LR6danXujw1Clxm5MA2Y5Y4skKsN+D5dsQSEXFBiFcY
f2XndEwHkQD6vm0Ze22RaoKFtioBCJnfFpWXcI/rU3VukepgGxY3JlYPwfogPZBNXcgTNWeeO80o
f60LPyYEm0digHh145QwousRmYhGcGKTMo9M0t4IOR0y1QPsIwXMJe91qA6s9y971JzZ9DFFkwIy
PgAkJZEO1M+vtmbkNhbXs3+NeQBN98nLeGBxjwOOIsl49fTFwHqc3nJXMJJzmjyF9LXpivMwzdrP
kmTIoaJLIrx7/LZakcb1txYEsxLh2qrnOPkl6F5XtEXMDZOHyXdIeu5twEyjOAyoIAl/vqYweF5N
GB49h7GbseN8nwS8K02wYYrFgS6+xECqmhOmdcAwuoyKl2Lu9z1jqaYpjvFCGebA/oPYGfXXNnEZ
Zz78BSEkrv+jNMEbibjoblzrfa0/i8SkVnQ9J+1pAm7JsHqkjnDcz0yvzYG0Nn0Zev5wo9H0e03w
opkIEEHHfJ0POSDgC4W5yAP7qZ/DNMqzF7RnqSMDdycChHnroR3mm1pTE298FDpLsN6R4y0OMr5s
WodJd3KqcrKQqjy4ND42FwpW79qb/N0yzXt/9qmKzY6m4LJFYJYX+qvPyH9dW9LZwmZnM1L1uEg5
aL/PLOckrg/QKWnY5R50ICW573CuBQZpwqo3XhZfh0xLcHYz0MzSCLYnqWzKOlgRgSE+o9DEzg8O
gX/WwnnTxMcIth+f8jlWdudUc2qAvwptpXPMNKG811T1EHUQmK81i4blgG4ZvZm8zaJiF5XTvp6c
exywWxtc4jntR80oolWSWsM19IWTPTfkHQZHl/kf2MELOfnbwksrS+6bAcLD0xDthP2SCbNxfXNa
smrX+lly5xBNeaJ/25aEfC6LddlB6tUFVgT9YTo0tM09e5yTK0auUzwfc9jdejVr0UYsR2PPD1ih
Ds7a3gIT3AYMsokZY2XVaGCP9sPcvmbSunDOsaJVkPpiQlRbD3vb3BQ4EMiI2QTcSkNhdszdrPUV
oppLuVIhW76f6zLt2vOkU8+MAqkzTmPwUA652KIC0vtR36NPZfaJb228MP78iHoYrOQ9oaJA4fEZ
s2O6Kkx9lDBEs+jWnQh3IQJGn1l2q8O4vfxkSE0jGKL0YEhM6PZOCW53UmXoCxlqW3dt+R4K9zsD
0nWmzmooc5l8ywLuhpjEN+N8NhEZ60y50W2najTkbX6O8DabrNzVgjuNhfa2Jw4xc5/reURBFG07
FKxLT2W5fmXWNyTEzcS0qAuIboJNWdwXRcYj4oYgmoTkW+eNI55Lm5BVJ/90Fiwy1fDchkGb9pG9
AxZ4VcPIXAuyJt2t6QVx0Iu4iIk/RBW6RRXFYw2ysCXQEkeiOE6+v68WCIOxh86SCK9tsGYbTV0x
Trw15f24vibxj8Ri2sQiwxZATjH8cN0lO1T4B0bMGS+eQffW6stsG9XTd6TWizW2rlZDIN0Jor+t
/fje97qnASWhyNV750f4jJiLOtCBWyASp6rtecYDZF2RpKhzsqK4UYEcb8Zg7ZFcy+pzQEJruQDI
YEDeRXXyMXHXyma8tx0Gbl5ovw+cNYDnzIdCiLa1msS5Qni5w9hxwKIFq/GsVkcBc1vXwb2rEEcF
gb/wi8lLVZQ3CtHzB8j/rd07p6w+O7oZ5gZQELtRTjfEMLLQwZ1zUbp6z8zRPjId1zuwiyXuu+Gh
R3m2XYD2M+CMqlM/2+fp8DAF4AmEeQ1hoKIdqNQz0W3omjlkbcrmr2lO3FeWMOVRGWZhE7YE8H9u
+abOOlK/7i6ygFj4vCGrIKt8BJJDdhjY/2/4Bfd+Ox19eq+6c/JLZr05BiXa4ALLDRNvrS9YwOvn
LIjHNFarRAvJk6iVaAfkiPtSTPGroNYkliza5Il8GYjixD5t9kk03wdVwh0prnvjPJPdtYMSkhdk
5IE5j52XBKrijLB9kGF+KNV6N63xfKpWN4VG+0rVClG1d023N+Nlnnffvs2KN2rt5tPpu+giHzIb
l36oyWaHJLduubBwP7Y28BmosM9ukAGC1pcLebAmWV8x4KQAH35i94xTfgN/70pDfm94Qpx5csZY
kmzJBxxhgOzxW6GGZ4oeWKQ/jZXc52Rxj714tZv5rQ3c187tdjlcWvwi00nU/V3dqb3VDq/w9A/i
bPZh9ck6gTidfd70xza/NfRTSAUOQ7Sejxc69jNTOehnsfUt61hLcsWKkTdTWiPeiHwzrfpyNGHM
tidRl1XXDCnmo+alyywUxktm0j4YvB3970DqYJUsnKsjQNkDW5bxfrS8Lq39wb+tmHmvjABEwO6Y
YIsncjrFDkFy/hH6vQh4yiKZ23YCmNUGmRd+B6qGzs091nELD2386HMadEu0DZHC3jUZVFc07sN1
M5fRQfmLfx+rUtYbVBz6JetCX5zYCHX3WeBhSUJzx+EPnFMey0Ei9yPEtFz7kilQlUcVj9Bz9AGs
74KuxWqTi8hicMUnMSfVRg9lfVH23Ec4Razokrt6uC0BwLz78NIZX9d4JxmoaR5hQ/ABErVF6kJM
+ycqM7UPYca+tVwMO2JBRjsVjJUwVSUdswzF+UoW8lhdsV2jySrK8cQzMdgxBFr25So8VhduxCla
LofaKtfLEXfi/Znwvh2dpbm2xpX0PP+nSp7KaL4MKC9eNFLJ0+jP3X4BHb1pRehdeSabH61BmHef
V38TCg4kYLIe5j2kPfEwEGS8LvF1Mpj2npeSkcFuHqIqm9K6CHhKFeqlXBwS7RKU9UGtfaY4zrL+
1LMrD5UTnbosqNKkjrM7DmN7j0d6IL6afBIx25dl51k32mmbz0baRBXClL8K0G9w6xXuRuNvPclm
XXIQrZ2utx6AXrrrZ3rr+Up2/SFxurRKiAizyJkntM3aeEHc42NrVGoFJQnB6pXItuyQZHnILWlh
Hle7ISgcVhZre5FXrtypJlierLVsf9Tggl6Y5WW7ti3n42BTKbNaZ32llwynURw+Rw1Z3NbcukdW
5g6GpBl/i6INPy2xJfZJmd8nBd6bleHYta96fdl6U/HgV+FP2WYX2AVe50nuZXy/9sO7yJ/6dp13
Nkl316XoTnMhW0o4JzpmwXxikSNuccMQCztPTzLOkAcxDuUeTcSVb/wnxg/zdrX7ayubaYCyGBkU
kv4GT/IXBidr26DN2nhldOX25lG1WIXOBQm14TEqeXM7ND1XkiQZ8tN/5mc/TFeEb46OXorJDrbK
YMkpgrvMn4eLcPKvivK74rMkyls+ZMUw3tnw8s+GBzxekvTaIl9fcb28Nri1GJTkBbotduDuKOlH
kocKlzaPwUtsryxbvPk+DOzXZhrvsCOTRT6cV+19tckd8NVsOJ+XyX9vz32LS5OSkyznuL06h0jh
cZvL6yk0tCFkRBNOQfJdKvBXtfitmf5UjzxMKYqVs+5bC89PbYiUVpb7kkMSvq6l757GUSTFHcGg
Xbpy3X4VgehTT2TZSVlWtJsRul/jyifDm21qf+KQxSJH3OS856YfrstK65tSyuLAsBTbb923JXdG
jdnK9IQyqQipXFvVmChJCuZ5KqaJCL/J2dWjXOmj4tq9WtaxdXlPBvVrmg2DuKoDC1hzfaezasXn
MPa82564IIJhGK7GqZIsWv2zb25Wxw7/o953pR3Iy5DEFB9EPi72N8teMVZY0yFcnK/C7g6YzqK0
FC26EAf86liAPl7NDxyt03a28uQPpex/Jyr/4yNg/t8nKlvx49efxynn//uPcYrroRblsR4HbHX+
qvv8Y+fkeJD4AKwAMGKeYZ+/5a/TFL4HdEfEt/l8FX7vP4YpEXF5SH8hwRADBN0GxfO/aEP/nVbU
/z2j6M8bp/PLQkDMD034Ezv/wnpr15DFvxNeaKvsmd4hK6hn7gKRdCeMTQ48f7e27A36+7p88pJW
nBFVXImoNOgXQGlvhSlXogSA7vtHDKgdZOEaQdnligXZvmybon9w8RvN2zAHjb4vfCRFuOTWc6Sk
Xday2w+qcdWzcHSCxZHQDZc+dCqkl+ZdHvBkGvEinzkwWraXCP3nYTgF+IRresBVWanBAnb04ZH7
GMH7Ej9V59OxiLht7gQk0UNTY5zH1mwfBul54jBbUA+oJEJED/CNw5K8Hqfm8XRjlNXYN34QOWfT
WePaV+AFyjdWL0l9LLFXh2+Yg8SPfOzWFOklzki7b9w7luzDDqt60qob2HlriovwmVTVpSPWN0N2
RT2zBo716vEj0jKyFu9h1vWqSEuvW+tNqTAjITRP8oeibgaW9bzQzpTYv4hVvSJXpQ4EAde1dwtj
MBYPtrVo/P5w3Zvul5FB8dX3ls25HE+lb1LG5n7+mIuEnjKwMMS8d2gqlv1C/bDtPDP/ogYkuIYU
g/ZT9NHyPVZs84GQaeh1O9VV4a1Ppj3BmB1hnqGX1XI/DIG+jnGIF7esZQw77sF1b3E0ZdYRNQJK
EgLdneU5bu35q3CdsruvSG9V5SYf54iGn4r5qZcJZ6HFbtLmUD3a/iTvm3UujzMTbkw7C9KroRjM
Tmau8B4Xkn4JOwYHXCM7kBHpK/TPbGsZj5cw9Xj/ZNN9q1Fj1N6gQB0yeqvK1COHicA4wCGczGwp
aFXwri6j2y8OSQ3IOCbU813CyMC2vHEdUwjxHW9vDsoDdadfgRxH8BtfjvksnBR6kVlOObTXYcc+
MLQutQSNfzBZGN+x/gr1xWqKQlwgp+sRB2WjntJB6FHtszjS1ZFE8L45rbaYf4zz+k0zO8O5ZU1R
2ZF+TJZK30XFrFNZx6tFukDYXYFjETdWzUiBmX4IQCUhflYjPwMgna3WdUbtqfYTvK7HRS2UN22w
qCM7nOk+F91yW0BtTd1yIXAlRhJ8P7eNE20NfnlgKey9XjARNEdXsCxCDMadsRtQfhz8SXcokDNV
PbptguGVrIT+1PWuf2/cqPuRwwp4z7jCsBpG1lpAMpzhay02pkKShfArb6DZe90p8BqKyhhiO9WZ
lzTQJYaytK4KXY6vYRaIJ7P0/k1cnsXIE8kHA7WuK4a6fx419ZD5hVawyLBEZaMvotpCIm1xU80E
+M39OP3k4eB7eoeWoyePwhQeJSbyaE58LtPNDGS5opxQjYmdg2f3o2FMRBLE+uE6OHPIHB58e3xM
sE4625HKKrS3XQ7IfN0RX7S29alkgKTb707NlHKk+5QZE4Z0qDVVKAEfBSXuWW85qWbXJOOMLRuy
t5fUlxlaOIx0cdgbtm6zY0aMUAQ5kK5ivNnfI7EnOWdrIt78DX13+QQPh5d57c1DMM8vdQbh36Nm
U/A52UCLyj7A7CdeaJN3fk5S0+QScU6swSSe27wCgL9pXJIbfvhJPjQvyaib8H2t/LZ8ilHmMvl2
dKuugbhIdR1mwyp3SSkwo1FOYCi/U8JoVPaIdRAhlXOdNsqhf85UEP7QzC8R15R9dKwT6R/oOJDb
t3aNzo/2O0iMtZl591NBps6FRxLZY7w0ZtuICpAAfJpyHxoeDwujjnLj8oOuWQepi7gM4wdyoSDg
TGu4U9JTaBbjWFuHRKMQj8w8vHses8BaEZawwV+j0wlP/V7qCZ65PTTEJ5Jv8iLgLd2ysm+YHbb2
2Z442Kk3sqqtReSfmrGybnXYzVs4geWRlWkI+D6PT3Y3E3iBRjf4mBZq0HFmU1lrOAmopusj47L2
KuGpbm1Mvy5PGKuR/CVVMO7ogbw0IyB53rgue3C3GSK1YVGe7H0PNR56B+c5KOuHFR8f84VaX3Ta
/g59y3mKOi/yWD4wcaPJ9U6J6JqXakHLd0nCBAAdL/ocnbJXHyLngXyh4Rn0v7LKG9rrDuET9tYi
4gMPo2h4Me4koKq0nLnvEvFEy9q+aRt0B0HtZ9dGkYrzi1V78QP3pWu9hUaX+RUzJSSIWVFYGWCC
xkV+yyUDL8LFq5fkkiAbXw7NvYkQ12JBrZZNi4EBw8UKMMlvfIcUmDhqlv0ZiMAQyc7j60qSCZ06
Jc/UHqneoXCHZQtuG9NJntCSgHBf7ph++evOazAaoE4ui+QU9pBPyh3Npre3aqK4LIfFwZpAyIDM
FH8EerXTfkb6gDbLKu5rMl1Q1Jfhw0hofLAdyiRHJeq41LYybqyjbQXBBzU1bizNaGWfWfOCHzlY
SrY++G+2OhPjjym0+fBRt3LcbArmSOvPAWeKuMnKfI72S00BfkADuFx6Vehe1R00d0CkEtkZspVv
tOT5chjWBk01T0hNEu/vBeR/S+n/YRP472rph//7f3RDssSf6+nfv+WPgjoIfsOOh5ORzGIKZOdc
N/9RUPMV14mol4EXs29B0PX3itpy2WqeYZNIvwgqYFWJaerv2Gvnt7MeLCAVEk1YHHref1JT/w5+
/kdJHbu8pBDR8JmhfeYJuv+ynnTjdQyLIVMpmmBh3URIHdptbHh6p9DGwmgPKpopDPkpRbb1Qd+P
TM8Xa75kSszY1zQholayMIr1YE2tYaW+NslwcoxLlzj1Y1FdaEeGpNsj5N/356AyrIYzWyHakCpK
B88Ou02gBFMxFVlNqkWCisKHYIv/uY7Ur9wvEtgHvfYeOAkKxPe+CRTneDKEKUJabEz5fE6s8bq3
QYftT6pywgAb1dIE0ST9R9f4bffVPI7q62u8/tH9/q0/W0SjuNTGP37S3/+TzuavP/kMS/+n/9g1
Z1vfvf5Sy8PXgLvpb03R+f/8//3iX/HrT0sHfv1nq5vx/NMQCP/Tpeizjv7fG8GHr05/MjL5S/v9
F3gJf9nyqG3/fCWfv/2PCxnbX+h7Z/Ikl+vZjkuX99fO0PnNgbHEFXTO90QU+I8L2fstoucjANrh
0nfxvHJ1/e06Dn5ju445FaQqPG3gu//JZQwG4J/W7GQWnBf6kRu7/Ei0kd7ZhfqnNTuWLCeE/LbH
LGVSLye87BrzlOddcRb2zdWkLJvZ+4q4azcnqzAXhunym/ChMWyRwLc92icLQOC6zEuRYsfQ5OGt
QYVPdWrDFm7JsiTbMmnrx6WmecaaWPTtrhwWiRqEQeu2ymtS9Vp3JhbOK0X23QSlrfZQNHxWfnRF
aMMifY2uB/DLanurd9RxEniHyG+Xaeeb8QxJidacjWSSmxfQwEl90hOmmFcIB/1y4SzQvFKsU3mY
9tLxj67TssWeAhPKbYdrinplVaSJMbjpUqDTzMiLDt7CZl1VW+FTIKhqY4KaYZhoAnmdWAv7nNDV
bNjgd63WZqK1/qxxbX7YFG2Ed3oBQ/FCxcnLKgv51qPVWPa5ScabMgYCA8K+cr5bVhms0SLVzoDj
2vA0m3lkdCvb6k60DnYBDwBEDAQwZ5C5+la7oKhxRntDam9m2HnF3RMTW9T0riMXPw09xGYbfyzX
x1lKKt0GEOEes2Xb4nLil0kdp7LCnWekjg92pxUFpzd+wMrBKpGEDRCbLFQ3jQ5d4s2H1SLHVKuk
Y103o9z0beIgN5LF8Q+VKPVA5qlkzC5HMk1UBVURaEPkXSEIW/XBXpE0wn+TVB6OiLXZAn5XwMvs
qK8Pbh9SXvRxWBQPRk0MhYkEnOVRTvY0EHhisRwZdNGTLIRVRuxyeGtLKp2lZcKW4LgD6jWxkBq6
oUSmrSyebdPE2ubANNxfdgF5jCyzA3ReV2WV6PFKhph49iIMO5M6obLjFOB/g8QOFNhbX0VW8Rkv
lDM7wevoU22Rt4rdLOydXe+UkzjmhdcXaW18kIRNT/72rhppALa1B7TvailE4m4ZPhBn2ZuKYqTv
lFFHq55pyqOpQIA7dUjUyO0a+9x6aukwg33udGV13lsPBcTf2XqVNT3MXsgIh6gKqUUYhXtO9EBQ
76Cfg8ot4Ll14zK/17IAcyaqaZRPlSXm4rpssuHCzNFUX0o5utNNDvxvvlUjfQuLPYQz+25ttOB6
Lb3sbXST0v/mdVvtIVlk7HCs9Fawx1SA3D1q3ba7D+YJvXtuL67cC4poou6WmdjNTuSjPDkFwYwb
Rpl6Tetw6aubQNVRfFs1CiOSaIzlXXhrTgqbxTbQOaAPCL6joAHw6NPUlzs7qG2EImXBPknJumpx
pIaC4jegSj8ab7QLlqCV4HBda0a7ecbYY1uhAK1vXEP+EdZUZ3R/tUXDIVrbBOWRvCkDqkLyD8U+
gEJ9Rk4tqPHIRW0bHHqVPZ5auIBi1zXnr7peW8ojdUNfX9NGDcVxttXQ3rgOT55zq10JmJ5z1R2r
sZHB1uU6Yr7BwDc+NGsHc6UgpcffEoymsrSUTo2MA6opKI7h7G0iA0D6jz4dMRZfySmcDmaJX/yk
5OXw6fNN5MrGF5k5S/sYaRXvCIbVd79kwfdSIomGk7i0rygk+NfhWvIXlpiwRxk7A5SkwcdBuvQz
dBy9tPkqS3geN4K6mE/C70FUZsTY7cG1j7cu0JTfxyLRjZhW+1fnM/4+1kvZKZ7fhYBEN0fyi1l8
BH2R9xVFrW5fRYgXZ7RXOzsOvq++GTgE3wyAmmRTojKGJotXjJtVVO1rTPiayzJ4aH9lv9slqqDj
JoVPykBJE/0L04eMNdrqdXlPZrsBKdWG9gIvypwNWgb4VCqDFcmp7ek4Prnanv1NJQMlT0jZ0VWv
TWZeZtsX/ZVTy/KJxDJRHuYAgehpUtK0Ww4Mi/jmzPfeCAwvPeuYuy2q1Y2SkOiIoNTtFRwrNE04
uDXEqIKLjdjKekJNGXtfcvZLVJSJXh6maGAxAQAun3F+avtJiCA4hZkb9HvMNFly9J0hu55Qt/xS
upor6MAhVlTljEODk68wS5r5IBHxr1fjFd6RoNk6yVIDiB7i9kbP2sXtGyzeE20+lpTJc4lfbVyf
aacP7Y3GJIPNA9lsuVeA+GnPZaJJ5+yzkmfRYhDjOsbzmss+O5vwgS65Tz3/PJSgugkE0WCLe5nl
BgpiA41IbnVesmuwrXp9InJ7uI8rE74WFh0tNSSSpCxhy7TJsN18+Ou8druK9v3z/E+028z12YoR
BaSXLaKGFTKKN1ZPmEDLKxzdcYGvt1DvoxfnyKlmbA1elZU3/dI3r91Yz69NZblsMYjv2zDPre90
2A85AXmJw3HT6yzC74Cnewc+rX52xr4gPNQpPc6YGA97WmaWOKmiAE90YBdrWz4VdoEVEpUX7oWp
c5d8160YwdMyLNxw27te9As/HvmdBqXM/RQ1w1NXBE23oQDCSxiKriA0Pp7jW4qAUR1tuKSok5qe
462L1xIZt+0g9HZIZ73R59xSVk5SPYxu1n6W6OVRIrOu4mD2PMbltLX0qYBa0b4TjYrmanSk8+rP
jfpZkaQG4VX58o4gNOIa87ElKXvCSPEQ0W18ugR0PlcykTT5seyZ5RKVBS0BDggmzMRpb1rCF6/n
oWd12blljTCHNfVHLO3kc9VB9eTmbXDpCAOaK6l0mfqman8BuajtTV1J7KjY2zx6e34wTumkYvRR
qcB/7XkO90BKc5ebOnScY6tswhV17A4oss8Hx7bAwPhTMpMg89q0JNqS/poYrFXw0o40XgC5xpCA
KJTko3m0ELK7W+BfxYSVoZjuehflzs6hoPkKApDZF1xW4r3JmZMDsbJdkKdUUhSCC+lyaQC7lcRC
4gR/YgJBwwaYx78bZ2Nz6ecAM0EeEsO8Xz2DmdOZ/AJtSg74aMe6ApneymF0gUEXWpCZuzVOHbst
d6g4Mv+Iz7m4a7uRCW3Vc8tu7fNx+rut12zXELauDKoQELcLrEidOaGQsJYiPijMpd3WitrC7KFg
4i/3Mly5+0DhPEhhxlTXVt7geHWIuHnwkyaqdktZZnc1w0cWCM2ak4KJfaynCpEIvThr8zcLrNS3
soWpU+wYpubCLHg5JrfqZwq/+RaAM/60oRyX64TOyt+Mi0dPyICQafkisJJs+2mFojacYa2Y9Jcc
taiamx+y0n198rU39+lUDaTw9KgYPjrsNS9FW6Dgw9dI71jwjurUMDcn0bRpq/P4uIS8Og6M4ZRj
lq+Cie1NjToHi1Eol4c2qIafXpU042ZpzfQWtXBvN7BREHEtiYRRRtFMnQqw2vQbXLAF9vQhrO/U
YMmfsV8H705cgNOGZR5DXeUBS52d20W3A+RLI8vl77uXLbXmfV7XJabJugfloRnw+PCAe/gOg4je
3WXCG9DbofhlCxZhaV9M67ODIuN5HXKUk0w42XDgayRoxc5Ux6yMcf2OIopDKCEpiJFklcfM6xYN
lk+iu/go6qgCBRWjWeFsQ3W3C4KmfoBsixYwt+0JIjxJjzcknoSYwm3RI5ENBU70eCHDhkVO7v/s
8GOykA/a/8fdmTTXqaTd+hdRAUmXTO5gsxv1stVYtiaEJdv0kLQJ/PrvQafqC2nbVwrX7N6KijPw
aXIDSZL5vms9a/zaN1gNNnNmqWfdtxGG+SZHC9r2oiaSng+cBfVtQF5HdD0Q/3mCI0XG1cyKJl3T
eKidPkI54XbJUxuU4+O86PgTYSH58tn1unLc0GHRKDCjmidK4W1guw4igtz0PlrDdivkjVimIUK4
phNdtJyI7Q3IE/Osc2koHSJcECCW6LYNW+mK+DPSNBcoBF1kyM1aZ8+pwuOYiLlAMxtMHgy1JZ4u
ACGwrnS5npAozra+7KUnij1EpA439pw+pxWt9g16Tf0Fv+XwMFlZ8yTGyTBobTmsUUMrCINGtX3b
1QV2gwBjTAMcdMwfsqXiQGRkTJ1wYKP62akCcTX7tvxWwg3pQgA++IQEYI5vPg1JcshqDLfbxYgx
KI0NG5cGJwW2bWUnT/hu6QgZ6eDShptXLfHoOv33skvTJyOxs6euC/qvqKtofhbGGpw7+G52YbWr
f4g/rm5KmatHjjc01iuph2u3dbqvQZbhpEeqwKvxdRhTTEipzfGNuO6ypaLtlEAgp8C7N6vaeDID
Ki5YWFIirgWRqhyABdMehMSSQSpMhhtSWWltVmx3LmmNlb8WPU0PBKkvT/7UFcjZfBNge4KAa8/E
Ks/8qppQZRZjRjMiw5e8iWHWZqHuzPFrgbXk0cSO6IfkfSEZTa1kkHuJFZtYcJcYML5kfG534Hu9
+17Yrb4KMh8XUKaKQJ4NyBm6LaAF95c2piTemalh/eAcpvBs2BSZAA2nhh+KenTXBQx7eEL30N2U
qccfVKD7OXqKwrqakmou2TD09YPjDuzWlRUF8FtNO37uoBa1B6dL8ms2xUJcDWgGkbQOqWnvoryv
l1tHc5raBHHf4Gn3+pYZIuZObAEF8KK06cKLm3gq6vi6+RbCHNLOd9Eq8dqkQw2lUDZsFHelWOro
EoUKCnn6yI68oWHerf/QlJjfJqxr7KXQtcHRhHFSQPzXK7VwZy9LLB5SHJuf4hW2B5vepQ198fe1
ssv0uWUN+dUf18mgRf1vmez//L9WUcOR+15J7fL7j+/x9+75e/u6jvbyL/27IrxGGlqCdodpgvZ7
8Z78U0hz7H9Zkp2RT63MMkn5pYb1H8fKivFybczAqB9e6sUUpf9TSRPuv1jBXgKKpAf1iuzC/xQU
P/1T6n1XZfG2kEZPmLyt9SdAEYJbtFa/XxfSQG0N0oLmH450pk8XyWbfien8vrop/x71NffrLfUL
GA50m7UebrOGgic7TtzComxaU5eho3ab88Rs7sdhfBjcacdGD5+rQy/m/QHXOvarOjcDkqXKiNxv
kmxh4729LJxv8wrCbMIetco1WgfEdr42Nn85Cr1Y1mz0Li5PF1XC21GyHCPgnM1tyGeUxcbE4ep0
tvOXwV4w/aBtUoOlD4C7yVotR69qnRkkmcJqCUXPqeGEC0tzX8b73KHCIrs7GvvPw4Tl4/1LW2/Q
mxsoMBMLZq6PgMyhiPB20BnbHz1jUmEdjx6oNXj9HpyCgeZdENJtsi69P94xNtARdNkdRrIJo5Ww
wt+O58+zGdGR7kPD9r/6EZpUhuO8Eef9ByP9NjUEpxHXtaXDcZio46Mrw0dY042DoskBczqjVZaH
AsrnfzGKQLkN2C2gEv7ipn/10MZckxchhx7pYNLkZ3ghI4PJ2HTTBwP99mrh8if1DbgoD8sVxzM9
cwK+sIhpAKYMcTjoPD+wM0RsE6X2Xhm1+NX1/d+GH/K01lBA+lJrGrV7XH4HdO4t9YA7uxdOtfPA
ru3pDxn7qlEfRWIePy50abxgUlquAEYXHM9+iAhAlRpiYjJN4FtdS4BDOir/broz+VihmOvYCqEb
+C+QzVePq2kKMw7EkpOVofKTPEZ1LYqL8qGMrI/Cz4/erHUo7O00TnzP9uAorA/01VDuwtFzmtiG
mAPt2yRweV6Bf8aJsz5tsKyevP9i/Wk4eI9rODmvFdzTt8M1HSCGZrAKqHWeSzKVrDh4jQhaz9kN
GnCXURN9lHh79My4REHTiDWdBg3JWMe5kXZFj1HmKdtXxEinygluV23qX1+Y4Ab6NDQlk/G3R0aq
eMOpAq7cKsU4xRLunNJ7y3ZJROV70nb7wYv2p4taFybQpjbT5Pi5OXJd7ktKcLzu6X7wVbErAlw1
f/u41v4xg5ikODLpj2iulV2ks+J0GU45LZwI3vq2bgUekr7sQrPPrd374/3hqviCMRV5Xu664Xg7
PXzHGBZe5jxcojILWTTzXWGpvwTuMiF4RGwv+P+6D3ihgr6a8wTBFCPkC+jhKvWw+AOOyoeu3r9/
LUffkHUUGCWWAIRi0Wlc2+iv36x+rRDi/S9CCWcACQikxS5eMnBKH4Z7/mko12fhZZNmMdePhxIW
8CqNF2OCnB4mgzPdEmpCYUfM2fe/vyruHMlyvE0kaa9P8NW9G5ZxKNSCICvy4js1RNP5mIoBo4ke
/nou2D7JlybeZZO5d7xLi0yrTwcojXwZkbVjjRqMFWbk/xcXxKoOIII97npZby8osWtf9x1kfRpb
3eWCLNy6EkMTxVdmFagP8kl/n9/scNfPPB96+DXuujy+untkRTbo1IC6gAVfQy7S8dKsUVe9/4z+
MIqk42wHNgutxTb67SiokLVLjF3JoUvBUOoWzDaF/8H0/uMgvEjsn5npjnu020xHK0sii0HIFSl2
KaZtZGWNvnz/Uv4ws1eVyf+OcvR0hIppcOEzDdNIJydSFWugFtlIhdD+7d8OhZIckTlVr5U57Bzp
u10O5nMz2nnoaj69mHDdnJQ+N3sokNl98IR+vyxULyxwq2ad45Z99ISCPM+FdkDnSzdzznPfry56
HaffOUU4f3f2YBlycF3wbRJsThjr6A6CkaDhXTNUzbq6cwHRAma0ug9G+f277niuzbptUwNBOXQ0
G4gj0oVcyX5A6OPxkl5X/bWIc9mfjzKmUkN3uJAfzMDfx+T44XFWBMjiosE+emCaY5XQtHpCZdn2
JkLvsCX7zt0WHTEHjg3d9/0J8sIuf3UK4VYifIJt7vmISjiJHA2IbSawEipjYTwEURf6tgrigxeo
DnZvQC/S0F6QHzzWwxa/XA8rcc6U+U3QXf/aW3L0wigDXxoqMHxEghDFcu1g+DbA+BPTdkCe1Bn7
wTG888Wx48f3f/3vU44GHdvk9dBrBkhp3i4KbdbFaLL5HOmlJL6zWMaOtnezRE9w2nEd//1oiCQD
dGQsd9yyt6N1bUFekmKfpzOfOLYyd8U9gM++DVFzINB/f7Q/zASii82VJ04oObvZt6OJCHXIQKWZ
pw6KYHKgCu+qsSDhgvY1kaEjTOjP7w+5/ieP5gJxmnA2WSx85rz9dkhCipbEyCFDdoGJyNb7OS/Y
LHIz2aYNdknH0bfvD/ina+TtBaLOhgUXzNGAg+l0nYGnO0zRa27gZz0EU3pJliqgQlDVH8z1P8wW
biY1IloGVEJXssnrD5VdjBgFW6cMY04pRJf1nboDYZCfZqTLXL9/ZX8aa/0curw+Njqvo7EkLms9
a2ztrsTNQIvcOIcaSLpc2f1lcP36BqP3Ws/AQmJNWatpry+LtLjYkxFRckug1LZpcv9eyM7c1Y60
wCxUGR1axFvvX9/vT05ST/MomfACru/e20FrKYYlTRFoaK/rLkEn0wShUXEapBlkZwsT/vvj/T41
ZbDuLVZlG+i+43XREPAiE6RRHL8nfQA8mtLsSdvhosBOepYBDsJK37jb90f9/SlKJopwXOGCvQH+
9/YqQX07tU8MadgS33NYyLWCIACevMB//cHkXKuAb9891i/Sz8DDBqvk7uiG2thuSe2BrZCJahg3
0DXLT03QmhVIkQV9+JIXtzkgKsrR80AQ6PsX+vvtpdDAfKXc/1IfOrrQgua0k6qcjK627S8xL7ph
41CzxCSjsyv4cNkdLQs3+mDY3/ZbCBZNj56RYKGj+na0fudjM8+EuvK1C8rgdJJxcRHYALfev7g/
jcIa6oBxXBNJjpe1BeQaQQUp5/PSVVsfxiwadzl8MEN/mysr2ghCJHcwAHthHd3CvkerZrnsHS0A
Fbt1QwZhpudxJXr5b4aimsJZEbEzQrO307JYhrYvXXzRoiReSXgknDnmXO7MzJgOf33v2GARMsFa
xvLiHq1jJYoPPxVTSVCMgZ3CZLWhZ1rUf1lNfikYCkF5iOlPtet4G6IFij68ZRyMOq1wm0RJ8ehJ
g7zC96/nt4m+PiVKJ5zzVvXt8WElNqa2c2OAPEEDEWXTSUi0oVRBS6isZZxOtSHwWwnQue+P+4c5
yFGWSoorPZ860NEinduZm3lrl6t1A2IvIwNDRm6L9L8aRnJK53BJ1sg6SV+dxeJ2yVrf02B2PHtw
KfCmY004TKU+mBYv1bo3yxX30YZ56jMSYvzfrgceeD0sPC98d7Gcdx6O9gLk3gb/3GkN016lFG8q
LdCmy+HgB5X44CX40x199Qte9MuvLjUops4fYAyHejBg3Ej8KQ+Ds7g3f//gXg9ztC4jM5nmjpcL
5dU0XZJzdw+ac/ygJPXna1mXDxzB6+7/7WMT47gYOlr3WjPN5L2EGBISYRmYHzy2P83+1TSMhZXp
T13l7ThVm4750IgydDNY7RqW1E3nCE1Vih0fcQuoxi6spProkPHHyyOci0WR3R615rfDzoNbB2bN
sA408oHUzGx5KOLB/vz+o/rTCmyjqGdDRFuF9Km3w3jjaqxo2N9FJnJyVc/OfvZhy28cbRP5+P5g
v18TL/NqNllr5xys7beDEQ9AeKPLNRkKZcZSJyTR2CnMyb9+oxmHTSSHeLwkfCffjoOtH7l7zYJl
LzLPNt3oxAd3atMP9nO/3ztO7h6ZoKyJwqTX9nYYv54cJZwYAGo3k9G5dPN2THBVSgvq9ft3bp3M
b5cOtlQIFNfeIVXE1RHxeo0iS5sgCI6SYaLLaJ/VRnNQ7VxeJ55Vn+RV2X1Qn3oxsb8Z0Of0DhzH
Yge3lviO1t7MVe4sDFTmGTks2bUqCrf+XrCvJs/GDloCkV0FjsKHvr7LFRjwLz5qH/+UPYOhbt+/
+N/u85rARjnGMimV0AY5us947bJE1UT35n5j7FOfTEyTYsbnxPY/2lEyTY7uNJYnE1ETazQGYUpa
R4NFxJhGfZT6gMwrg5WSiKMxuPZnB2lKZSsTLS2wjGaAt+cYDtgrTr7Lct2OiYTYw6cjCwvKsHcN
WM70ezbj1MegHNfQpJfavSo4ad1ANPbcMwRaCHhbhdV1N7e+/dWBXOOdT00ZwGBsbW+Cjzs18b3B
9+mlO5JqJKjjwnbP3gn4v4h5nKkWNo55rzJ5NMEk0JSlNeW+m4jEjD4L+2GKoi/IwoOTDvwYTK84
y9PoyUHL6JU7vlISuru5+CmqDVHP9moJtBD4POGwKn1yADw2GZ/nJDeIyqhjw0KwZMm2pAIXtH5X
ntd5zCQYsOlnyLCK2LYvIdJAAIJIiJ1712De8i/KMY/iYhdgyJ7STYb6a4lDmS1D9mNyjWg6811Z
RGFW2fP0jNa1TKnw4R0g4b6a0PmjwllDuCpzKbMHe7ITBw1cOiPi8kENBKdowCr3U40Hxt83s2d3
wOEcjwSfGSHszlMOebYb8l6IR9XgkpuDMw9ecJUvBY4aTRiquojyppmv9dIWxj2xlqI7j8a+He/k
TMAU8EHLPBtjLCsbY1qW6mcjIkR86MPExdIqworKyJydMxa4gtB3J8/aU4FiZziN4zoCpKODyvua
Icd3EdhqT4ZgDeMfDpsqCR0izh2TdGICeM9t4kTSeEsxMEkfDCeJBOHFfg8UDqn4/FzNNt18NLxR
kj3ytuXRFsVqFd3Cy5femeUq6e+xYUziG9HNaYZztGq971B5TSR4I963BJkktv54RyqQLEmcbyfz
BnMZkD7HIDfhmlCQRu/KpTEJqsR2/QszsfiJewdApOl7ZXxiD2ZSsCFUfrLTJPs4e0sp4zqwqf1t
VKfT6c4eWqA/RecQVIam0G1/ktdi4k5OOjAv3horvQjV8yFoUrIv2rzCIT6voeqU88zloTVGAhD8
NiWTyYy0D3GwZPOysWBUfRWIoEBQdLWLcNAlR2E7UGQciFSO63hXOBWpCf6S+ziszcl+tsYSe7sb
LEYVBrTHsBEHUyaZh3V23fWZ9WyKLk+39Tgv9kHnxnQXkDjSnrrABvGwCN+cwsTpaifMSV4DkVmo
xt1XyhQ/MbL0GfRnfMCHhYO4C315mfQ+0nn/zc9K27mEIM3A8+KRDoUExJOb1fNPCtKaEKP0ykGs
nTrQZ75a6b1tkqv8TEazOYOqrOJnXXNM2Qnigauwsrz+0UcT1t+nbIZJt4oNMreJTGQXRAG4ue2Q
Zs+X5LqSGQ2WbEqovS59gMZqJAX+CmhO1O3xhRF5XZQyMTFzjWV0mahIouSLetmdZc2A2yhOM/tu
IUCV3IzUQ5fqZ1kGHihFIrfPesu5Z+FPHpAsRzes3SLfVZ3nZfcGSUUsN7IxlxPNmomSzem/uSNp
zNC1YJUH4E5xbpua1Keoa7xpyx48Qjo75OVPU0TWfTLSqAaI6fR648ZiRJseMGNDPUW190hkXWp+
nurS6h5KNZs3CKuJPFksikfaIPbnnHWouh4XdyhOCSIJ6hNCdvIlpBbU3Kp+xCRUl4b8NZIwXZ/O
/TTAx8oGkV6oxDK/GYnpxgcFW944oAmKf9rasoiRl12gT8ugwbHTgzIwkMjhj91bKQL1i7jSgXXm
aBNAaWJ28KoHR3wlt7SZJfv9xGh42SeZnhE0JM8JmSqXCzUkVbXtyOgydlLHiPKJhtb4yaM58TSh
9J39qUSgj/a+WVWphII7kvxVrYeniHZ+c9mVtU/2O8R3eLBB48Nz98t5AtNOTHiBZls/tgRdPkov
ivN7xE65dV50BvpykHos+U3s2h22Q2w/oTXkKOhZS0axL2UHOg6h6eJZW8ysM65xeyrjr4U15U9q
bMSDV9Qy2pOrWSKDsAuLtQFXGOH1cBHGhnqMHTc3kVF05V2R223wEOcqjQ8A0QbW7pqjCEhuW9zY
YkGALJCvZueIGNHScyoq29A0cdBsfdT4ybaV+YCxp8VBcx1XoyoePMLIxQFehVwu/BjB2H3Sqzra
aKX4SuYJHjzcQ7UvmYhZ24dB0uoEoGVmmId2ZpZ/M4oh8cKsH4czx4gnfYo3gzylAOl/ByGjzSOU
ufWcn1Qluce/Wrr9M2emsfxOtpv/swk82T5PubaQPo1ICQjFqbGlqcVo2CSo0nO/sGwUNlFVUWEG
n1mtuu4E7EA8nSneUTtM5z5bFdhTT+A0eWxt9ICTr0lvDTmYFpNderj0oFwQLU2ff7zJLUclt/hX
eufUqjG7LSEZUk65I8G8Ku+kudSQjzv8gcySBT7aZQtkNj/rVBsUJ2iogzVwRzoz6T+cZ9qHyuiz
HotFv5B9vcmBi46P+NvK7rvbx118A+asRJU+yYlXKI0S94rcNPnTqaORj70JLQe0LGTOTZVh3Tyd
vdEgJ61mWT5EXp/nKAY8yR0Oqxp7xBd2Rg3TWBnViBfMKyznzsln07puS2qJD94AzvV24k4Ph3ls
dHHdOktj7WkvgmHNgNQnobSH4kGDD5pvYBFWqLOdEgk03dY+DoN8doZTNxWNeWpC3NeYjQfSIqzZ
t8/cjgCiryohyD0UVla2G5du/HlmLloCn84onk8WcmkMaCPeGRYJKEntPBIpZMnUUtfd3GqWIIU9
HaskCnK+I4k5VMYjcnpDH6ykifXeIEbPvXBEChKBc2VhXea4Nqdw6ieYvs1oZmKPDAUrWBkvYvoU
d0YuvowedD+MrbV/MdLO7Z9VYI76CmJCTbXFzx2ru00E+pFN2WnR73ssndYnv8owUZi9QxJgb5rd
Fz/SkH8dTwUCFf5ggEFcnVgVWOusdowwj7zZrDe9TqT5XcWzxqxZx1gfrLmc71/27X9lVf//U367
qh3+74b27c+yfm6/91jaP/a281/6R5Jrg1QwKdZDW1jPW3Sg/9fbLv5lrZrbVZew1sLWEsS/Jbnu
v6glYVun8YlGwrckJfL/KHJXWBr8NCq4yNT+Mcv/hSKXNupa6Xh1JlzFuKtu0Fr/h7R09dG/PoSO
siKrfmJ9SedJA0GJZ2i9Haleqv4FlQ8jbIeOvcKWVxbNZsarFm3NVohvCsIt2TuejmMsUwHCevqr
67YVh8fp2AdVtymDsoDsWi5LekAb639ysBx894YBQHtuGObOztHF73SEuRAneEFCXYsyxN4g/zdP
XRe8S5ii1IRLQmvWA+RN8Xwbezq9cOKsx70Q8B3fDPMk2FJXrY3NtijuO4xP8a62cWLz5Y3hM9kj
Kbf7mdD45JTPGNvTAfAUqTHe4j0nSQT80yX/lFOPl8O4wdnzI0LJAfuxrpPLwQTHCg3II/EjWMjX
ru1sQUo8e4QCtRLv8q6iNDaCzG0i9m9p9Uy00jKcjK6kOzOnHFaA9OD/62odGbgdsJZzPDGqR+p0
s7emUwredwEhZ5pVtYc6CUQncHvIpPmExbPvA7/ZwKBuHhoO6grSQwYK3sKsw197u1r9u5ae2bu7
83yoy4WGlCC5d9g02Au/6kqs1Z88m0ZIBWnxKB22WdtRtIxDu8X5xUFquS4JXqo4tZDssemJyqTv
btX+HUZK9cs3pIE3jtDe6bTha1idGJGZLvtgJtoU6MAge/qiTj0RsNu6Yk+3u+C+iGy4hRAFu8z0
DBNHYe4+pv6IEptzsfzijkk3HkSd4XGJOjJcwZLAAvch5nFiy37abTx+oeDIZou95ILdifrQ56R2
nB/+MDYWQN4YnOcUAEXFbTBaRBAoe852oOqw0IphkB6uN1rYn5M+ajqsV8R9RqellvhtiSDWaX9J
3J1pwSGJsUWVdWOuWVLS3HulqezDWLrGI3bz+YrcF3+JDpai9H/itayzmyLqsaTbceDBIjdns7/E
rZIC6h0WAggc0lBB5WBdaTdkJadQnXAQdfJz1PnNhIs0h4R10ZRTX+UQvekqXWF1asDhmg5/lUED
AaLC2WXvkbTl+hTiwHqgJKl+dh9nPpYZ2dOtle7qnCl5vsAVHC/MBDLhaQStydwrAWKXX9wM+S4o
qtoH15qL+kxJY+zCjM+TJDnSwDDqRUVOBE81u+KrXcFfuV1wzbkIwQaAwl3LV5cQBvBb9yOUIvKl
K5FEj4WA9P6FuEuhr8xk9tQ5m82MCME6DYrzSuMxFBs1oNR9WmLyTW/QfxJfPdGbdm7MEssbtS8w
8AdzmrS+Umrwx3O6b6LZTvnggxiOAsNgPRiktndEeWnz1mnwFrGxzLKF/UnUXmc8RIax/CHDjtvb
7rfC0Eu8G8rG6rCFp95TCWs72QLGAAYWY++EhpHp4gsARE+TKtBSvIhXOsLSlrO8mD1OxCgbcMiX
uiB0x6q6/qcz5qW81H4Odg4AocOhEZwsp2ODcu8mYrHp9y0ZgsP3OXGWW5CwHG5ZfbN0C2FApZdW
A4hq55FR292YlYdvkK2289nXtcz3SRCNn71JiILnnrA04cXQGZfjwvmNPK1/xWLpiSYaeafTIsPY
mdo80g3YAuxzEVr5WwgsWUlkY5repHkrKK1RjgEoiA4XZcYYj2Tkgp0iLplG12f4It3zgm78qwN3
F8NqZg577U76CZrdPKiNbbastJuCQsdTPHVldsJxVHRbBEKt3gxeym/A/uMbO6DsRfc5qFJ4INAu
cziZQGUiyjQpt8kYTBIn4lVOxttHMYan3zkH6sbAuXLK1JcJEevp1vCSxQ9x1vrVNiDJ57qXLloq
e6OaYP4lFGTmQ4bVHbNkHE0yHMnZxctZp1IdxtEsznKVNdgRg8iJrvKqz+8x2VUcXDzBohtEpvep
yD0fq2Ix2WnYkFlpkk6bpvgOR/tb4c+Cv+dZ6pvjZZ6703NFA672iq65wXShLtwF3HhoWSVFvALT
/op0QQ6/LXiRv1gNNvidNeK/3XDk1Dh2M/8WhELbbfHNWfOlhdztKiV49leNs83fVDJeMLP3nT40
FlPuxLM5TBMAlcTmxrWGEhaej900nQZcXS3fnAAQijX5oWONCpe6PdYHu4EWyhF+/al50RVpCKc8
BaYxGK7eGJpSDq55IYA6RKoYd3lkF8VuLOX82Wpd8xvchSbbYc1Ah+tycA5TFY3PqWOY8Vkzzba3
aacg6MLYntyO1MfBv6dMN6hQzD7udxtmZBIyb+2T2ugCPtETq9kmsgdd7pJs7vmrUZuY883eJ2kr
qAidEGnnoeZfWu8ES6Rqtqkyx2pbLhqNuDN2ntqCa/MPk4soaNtnSt6JGkf7ZtAzCGUHTjpu6jR7
Kvg6UxtYMhazMlrqT52woijEQGrfj2qhhJrrAiK5ykzS39yuI0U0nRdqS64gKrNwyWHx++kb7bny
CQOVn/BVFprbbDcAXYbKNu5gIyZfl7wJfuBdpiTDNiD34JnE/Ai3QYiJXa80+XQm8pRYLH5PXoB2
vTDbhscIbTAnv830SrYOUi/M/amE7EnlrdqVUBbcW8l7o7dmZSVkosbEloG+oCxwgbU2pktaWsbP
PO68eq96nTn7uDfU6RJLGoq1Y8VeKLUVfB2DrL4m24H2iITjztoOgvWawyfsg4yPdbpbw74/RX7U
9IeJEIuUkwsbLOylcQUnMC1KM0Rz3t20fR2B3UrqgZx6auXU4MbKhLmvbP7xKF0kvs56ID4lbRR7
lXyakmgfYya40LSI1EmX4/XfaszPy2GJl6i6wvw4fxtbuxwPLg2+XzZ1cSYDAupp5zYYLC46zsTT
FtvjcuG1tvqBhdB4yMnIuovnWMEt73XwxOk6dzaskPPPElcIqfOdar5FkxGUe70Y9gUoaMLy+hlw
wIY/TE/GqVu+2+0g3Y0oDKcP28g2mKNE21Zsa031ZbCIXdnMovOvCnCfQ5hOLCihLuC3YKVvs3N7
anqxa9ImOjPdsbF3DSQeUK1L+kPHRDNslrQrb5HENY/BOGU/4p5M2a05EpexmcDqPzY6hnZRkgF3
T11o/gn0S30i3p4EH7mYwV3rBzn1WD18Zwsb8fws3T7zTW4/18qbIPbUlj+y+1HZl9RNrV+inZfb
oG6owkEJ5Bc3hngcwVTcYMgklQwWC8kXM1HWz07XA7x2ujh4wvoaP8x+4X73B8IgwmnoqieFwQsh
UT4HF73tsbuKkgh7HjtMvMPMlMsJXosT1glJrZvM1mg6QEgSGjiZgKlWbqy80D4lr80cZ1OzBRBJ
x90sffXkwYVvQ4gpvr3p20HdITjQJ2Uy0auo4kl+apFZkDwiWspGJHIHt3OF0C30u2U+tVj24UvJ
HA6Gik1jA6MHlEvF4h2HxmKjRJ3sbqx3mVO47Q5Gg/FAVvha+PLSIt/5ZeulSBpaV+/bWfU/leja
R8fI0IZ5GuLETicAWTaO6I2HaCr1swdb5S5jxUA12fcG4bls9O9nQukwmy/ZUO+DnsDbZYlstgqE
kMehzRE/CiNCICApuf3ob3IFZpl8YLOtTxR4x2Aj9AxaPqW4DRjVyPvgpM9ayr0LvI5ks/jspkPy
STzW+9pRJGDNDqV7dsfGXUTEE30ow1Fn/CvRlybNDPAd7LIM8BMVaRBWjvh2hyx7di6ngoDGkzZY
SIhoiPNmc+mN3oNnOZ21sV36A6SDsF8Px75UguS6qlSbFdr+c5pGL9hFmt3uVsjWYcM6B3xdDM/O
vvfMEjDSNPzJyelH8xFAO6fAMVFUQnOjhOcsI7+XoTIZdId40f7Kc1afrDx1v7XSsLGJDdilyd8q
vka9GMTGX4Je7nAVJ1+SMm7k3l+MZDnnfElUJacw4t2rPNI/F5PaIT/JMrNQdU0f73ldhpMIFC/x
6ECIwOsSMF9TYqPMz/fRVPVWIg8lpCdy5yosC0sihW0KL9k7ky5p5GLXARYryDEPjb4Q6kSaZZuE
tdub/cbLK+ITnIG1Zt8h9IL+kcYTj4Y8G9LBXaskBnyeUB5bVi/3WebAaKaoM3HmwCoPA84xGuK/
BKoklGJ9B7cTeuqlP2WUXrOYDnLYTEa0SkNYyrb9MFPEKkbaOfuhQr4e+iN9uF1OaDQJJOAjvNvC
xje/tY2YY6mvFzidNZaGJAS3TEq5JjQ5OxCOTt7mVFM53I42TcPTXiLXBs1CjuouGwEO0AqEikUR
MwrITuDLQiahPVXVgQ1Ndwffpc7PIpxxBa4FlbNk5JbytoWiALsdY9e9CpbSJmkg1sbNVLKxPXQt
pIrNTG0vuBzmmtq0FUsuLddB8CNryakNG389E6ODUNFecdYoQrLgu/ksj6wmPSmcfrxvinwwDorC
FmFBQSfEmUjMIL43g6Y3dyrNdbPx5qJg+5pAPN/MBSAeiDUmgBY687LZEg+PqTKI+QxBhUiD+tAU
TK19641EwRUk2LP1tAvmr/OCm+oK6G5bDoRNtB3diApBO4xgj7Ekg3uj9VBEBI4DQA27ssjBWTV+
lpwKP4n9k5gPc30V6aLNThYZK1BYJWDUE77/acz7veKycE/O/al6wWh1L0itvln/bv+C2pIv2C3h
GgRHxNKkR4uctRE/IN0qtVeeWZVX1HMX0rMJZG3gASBw2lgFVd9D9oL7Ui/oL35gXu/zNiaFd3nB
g/WD27cwAwGVb+OVIJaZerEO/vp53/a1EdhnsNfY+/Q0rOX1wEm9uDL8tF+209IAKIM4DjkqcCm1
buMXiJmxrEAz5wVuNhJFqT53cPvSbV7kkbtXMvOtLcqcqD44ZhT5wzaAk0cdSTSt3I/20OlTPeG/
uZ5p5oxXsJmH8txijSg+k5/ZpneR3xQq7NNo1N9GN2Y+0qReFv8GNF6UIIAkjXgz67yb9uPMEj+r
sX2JY0MnqYVy3b1NFFJ0N/yDjCONF8ntMjRwvRoOuC2HdKonOyYUvDmij2HPlXOyDBd536xMun/4
dC+sOk7wKts2pdcnJyJzFHrhoodtFxS0q+GXp1a387wqyJ5yBade+mXZnKm6W4E5QtbTduYWl3tJ
aFV/0SId6fmiEtNx6OfYnndLM2hiS+2SMyapuxkVqRcy3+rGhruc6coi88eSMwghdBE7gDKoaIBm
e+o0zcuhO+UDPzDT3Lb1bhrbSbKbwf8f9s5kuXIjzdKv0lZ7yAC4Y1r0oi5wZ17OZJCxgQXJCMwz
4Bievj9QOUSo1JLlvjZKs5SJdwIc7v855zsldEABAqzYOxnV2Dsah/F2qN9pgp9kQZpXoAwKbxJX
mjvhIYTcBIeQhkSgTYzA2/t0BRWiRlqQcLqalO38yTJsP7mGoI5hHNp13l27K/hQn0glbmaVD1/d
HhjFMnXw3cxPXiKgcNiJJe+42lYrUjEC6a37YynnB0T2ENTHkk4S+HXe8MssYBltvfIQYEej11Hf
vXLepgwFqaPJnNL1k0+6o0yW/JbhAK4IC/7WkfEb4BiYa3bkz11avLrThD6kgW2+TkCVzzuNY+5L
QhDh2VPlDKDSXmmTITP4r0Yis7f5k0bZpC6E7/CTUpmrRJ0I0tJpl5l8z6yWK9MSsYfzLK1JkE1k
C60wMAvP+5prMKk3i2GzWzE+KZlaCqlo04L2+eDmh6PpOS1MTfXJ12yTlbU5r9jNYaDkmS+/BUXH
Dn5iK5qpcYBgnUbZkF64mdYml1lN/Xid10My5HtsHx0bqUrn9AzGrowBdNoafVTUEdc247V9OBgg
FEnJlnN6r6Rqm/5Iss8tYAUMhczqXeYVdb/T7cFiSKtZUVc/gIRf8g1uIGlvLRjS4/vgLiak9twZ
WvFd06Sk8LBpSu0ctzo9KlaYUKezKYdJLx+xQlnN1hWTTbOTDR0gAAxU0mBRza2OwayTQ0NteBeb
NUFtacN98GMV0/oDd04beAJ4uX3IKZvOA9VUdn3iLKiWrcw4wMXonkzG9xRqW0hkae8sxjcK4Tx1
n5O8dQ94JyzJj21Hzn2Z6fP0HS9YyA61zQdOlecRLmS1Zzigc4QpkEJ58nBIjlkusnp0h/fYo175
otctJ7tWOLoy6C7DQAQXzSkiU1AbZ+KP2sCEmpu3MEVY/NqbdjY8ZiGFCjR5obWD2hoqe63aLiu8
BvPGKT1L0mCRx92jFS3EahfiaPGHmWgjPV6wGif7gS6fYqB12ZM0EcreS0wmmJDZKN1WSYWHiK1L
synalAADj8l+K5e8OaV0HTy1sTGle0UdKv1bLow1HRw5czAHLh6mpYVejq6B3orBy8LS0xbHkFaT
5oRc1MdBH0+UdIxTnH/X57D5XleJ8Qzrhl7zZGz0cisaoiAcJuC8sbhOtFhHfQZH0zPKRTuuJEoa
jrTeuXLqvjWIkHsTpfQ1eQt/NCSMqEmU7rR3BfRY2v5q9skG53BWMa2eHzrNRY4au2bsgV0OICTw
hcfsYZvMZVfUlEYRwKzOTI5lRkeIymOixIhIb15ouIo/NJolPeZJmfZQxxVWKhhRhbmdmTIBQ0KK
A24/VfGtMvlLPt3L/YVRUYTY3ox04o5Vn2wZZ07WbWlWKOBIAC5gqUiEE6rymH9Ubjk9d4s3akGS
u9SVKI0mANaVrl64tcPkh8EMlI/gEAziBwKM6zO/BK6DghFR+UX7wXsjeslybgoyQm7YGwa91GP7
AkUKCq6bK/M+HftJBUY/G+8c0yJ8b3l2n5VTDJIfMwHxR5ty6gqumT8slqOCnp5uzg7mqq8Yakzd
QK8peR27nrpZrmZO45MwGnhs9eJ8rabRoiUkMtvvCk8wVae6yu5mR++jrbs46Q39MWQg44Q4PZk6
x7oJS8ftcKohQ1N+mlUBR734e89G8Z6hCN8RZqnxgQAcfh2WNirYldZZt1oS1SVvERsa6CnuZ589
RJrs6tYd5o1dJithUavGLwWpTE4atVwunpNQMNNOC9tMrQ7Zjy4q5eyIqjM4QZiH+sjhK5VGkCyZ
eNMSb5xY+Orix1rs8F2JKAlCRkXB3LBcXEFL5SGeDCXnGRU1tG04msdpK9S0/lmyJ54DRFAm/qM2
j48ABb346OUaDGRKXKjNMg2eu77UnPEyeRq1Irx0+p3TVGLxHVfulYgTt9hVdHExtDVrF0GFC/Ro
JkAOfEp+kx9WSac5XoMS4QZv5dpMiL3duk5H+g4D0oEOK0ueyTRIpN3IrcasxNi2rIHxqR2iio0y
eONNhd+Bhbl3UOEW3JJ8JQ31CFGUU4RXpeB5d1SOdRgXWJwkOnvEfh9VDDYscxqEISwLHDzrVmP8
wdHXfghHoT+79KYtu2IR8Z2gcYNrKV3wAcKiSz4yVnuGIqPb10xzFIdyhhlSP7V13bx7UzM9GdxP
cqNCo7uuhwL6mEN0C+9JlGD0cyq8sVHXo38NuRk+ttIIcQNEAi+FaDWO9A1+rOSajaF7V0/VQDMv
k8Z1PN95DW2UGOoPi13YejDkTfziNVD8/EIJ+7BQtVbvXIyjMAjMBsdJb89F5uPxGAp6YwbzgfOb
c4IdF8ltJ1NrCvSwpmSsnVDoNqZKjcUnYrDYvmhEm75i0ex/pI3Cg6YXufpwJD3U93bf9V5g4iNj
3JOEiEGuWw33FBp52tl2SnGNuWpyNg1+yxcabvQ7asIy3KC1bJOrjvd31bhklTbjEC7PEump9nng
CZ2pD008sq6WwdcJG2ubTtPbaSMcI75XRVd9AzHeZCB8mu4Z8lhE806dV+//K9P38/Hj//7XX0Oy
/G8FlsU/kOqxA/8DNW/DwcIM7DqeRVYDpMc/5Xj3N7reMbFjMREY8w2BGfsfcjySO7KyYCSLTVlK
cq//kuON35DuV4qLAYYefD0dB/+BGv+rJdoBu0QlAwc6SBzEp6Sx/vufghxV1hmhqNkS4T45rN00
50aMik3xMv9NZORX5/k/X4kX4ttYwzhrPOKnV+oNHiQh3dt56ZoxOWELjiaP/2xXOPrbmrTK/iYk
8Guo7/cXXGNGtgNJ33L09d//9IKc58ZYemlAki7Z05/Myp2iqf6Y3VVh6lZplDVWgu2GI/r8k0/j
9ncvw89AsD/7WomvQ8FBmeLr/cPXGtIIQdPn6jImphl03L/zHuMN4DFQp1H+N1/tn72aSyhaiBVc
ZHh/yF4wDO9Lbv4AsEqJKwEDM7vjcd1RjAih6vavP9uffa+shXw0E6TO/whfwBiMxyqnkhpL6l6y
2AR95iDopRa7P4dhcp2K28zkH3/9ur/mZz5/T3IEjrQoyyEx/0dDvbItzKxuFSjboDqzaXxAf7ju
bPFOJq7zcVpEf3MF/dkrErMlsuahzpDN+PUKMksXEbotgoiW31UQAIZKm7o6W7UZP/C4XQIzGoe/
CYPYn6mSf9tj+GAklnkYUT/BP2mh+MPF4wgGs1Nm7lSvwalm+gfjhV+eif7ASvIxOiYe20++tfPJ
ujb62D7G4aA/ap8s7NFZudiNZWNs0/CQB6UBONvoF/VkrR4uv05ataw7W53R4Qrcpgg0wplgDOXb
SITN24DklLeaZ7fTfjI7o3iSGC+rjVuOHeacboqqLZWv4LLtKVROMFOjcCPHVN3HTP+nABY49e5c
EahRbU7Zbh7V9UkzK4oFszSnXUFPHEaEOZGxeUsqMDTpqncG08fJUHc+LouqOrsRxUDpbmqR9HYm
0lEM/b7AmWf41Zymih4paUN4FoXOjpSJJ9IS1VtoX2osPvq8nV6YCib2PjGS7J7heGffKa+2dqNs
6QqtY46RFOIua3Vh6TUB0q6i0QDlgWlknVLcnAwe9aGpKMpm48I0BqGdOwuuYSuJfeKUTHbHtBbU
pXZpRd+5ljOchhP6NbJXGbuVXFyBx0njaawNWe69rsOy3UyGke0gDjti25lMobCyRP21haUIfG7n
yqOO6vsdl0oPttn10g+wpaBXKWlLF0LlVEbaVqrCA0Y8JZ9FHJWr9TPKSizFXc2GjiPE/JpWCRP7
EcO88ULSg2MuJ4bOKa4ttL15A5Kd1oZtOnVl/Aytmg5GhC4rDIOpr6P6jg2Lrp3nhlMQA5OBuUe4
yZTMmhfts6SJwy2FTaoytZB2tnJosvEa4KlsbjITRXpTyEqmu7gv2NvmcIugdFeTPbIOfvZPYVxx
s3s6VJP4VOgjekJM4xc6KXVBVYGpFDlKbqgJKCJQ8rWlvcAwpWVso09av0ruv/dtubNhza9mlOTz
levg5b8Cpoa63aeK3q6mYoKAPI09IOJIZff4PPmB+F2uDbqzond90CrjQbpTKHYum0VUrLrRqO6j
VWQaXxYdKPwGA2XbBKbVyvCVG6xlZDPoJs1pTk/BYtFXzo8hl2aDCynLPH82lpH70XPh1aFAZwBL
7VE9Fk7Dll2PBHMbAYwWH4It55dYeePjPE0WXX7o9KNPRTIh7AQ01gOK6/jCqba5HyRPad9YutiA
eq1qTElMRC+509qviEIhA3nDyny6Npk+zVrKkZByNnmt192AM6KaSGrIhbM0AZ/Kjq+YBFXcfuls
PJD8Wp4Kkc/vmjEZ37w2y18FSP33xvQ4jTa8p35bwXG/jShhf2s71/vI5rD+NpqhpeAOtUO/m9wG
MSqnsJmGmcLW7uwmpiOvcizxHlEnZULELuUDqPK6Afjs8X1iN28eEwO5B71kEZwNKSj8IUzyYD7j
dERDZL/IZ0pYQWnE6VR8bRIBjN93LHSD8qigK7waFMbxFx1HfoimW+2pqOunDuMMs+FYAuwg1Ga9
Ll5TxX4zZAzxC4tMEaYBpNga0hblpj3/s4m7OCyDEbPEcxZVSbcZmTGC5m5ABlGZYZd476OlX8HB
4cLwUOCd3rhmxg/nFSaz2jkU1YlsTr86xozkUSOZ5FIwwPQXDq6yXmo3M/SNR2GyHRBSCLnYG0Jc
PYoPVgm3CbnepSy+dirtvK3OhKHYybSKho3NBKDfWmJhoFEgj1XnEOJicQE+Dypw1GICN60RzZcQ
ui7tDKYT3aOJQ+Yu+FhHl0l/fIOrMSGL0+JFwwzPWhPSOYf97rZuB8bwwhjq9jQVg8lZUE7OeFr9
evZ+NSfYO8zXVUiqpUZzarX1SGhCCrmIPmMY3hIUWXZ2aQic8gSv1INNPXq6KdLFXjZJywNpU4yd
iAKZju3sawQ1IDzFluy3Y665HYIno5nou1eryHuKaieKrrS4dMMDjHyTNMrqyDrTvoUFEjx+Hn8g
Mqr2qm2Aem9InEkE3AbLVzCJeWxus7qv5Zk110m4EauakzeEneIwZbGRQYAtyCaR8KmnZjtbQ9h+
YKjSy/Ms60Je+GDL8tINLjpcT7IK3AubkqS/z9JwMG+UwzRzxUXZ6Vs7FSjFYZu4jJp5aeeq0bxk
wLoyiiZ6Y1ZK8TQrgexIuw8z5eJqVIL6JdUVSVBjInuosNoT2Gbto81RmU8RFU4/4jqO70e6gs6Y
MhOMT5WmfVAj2h0MFyw0bHr08X06QVX3DazyzsYESUAlUpkzljFtXmoHuIgplOdG7bly0Ws2nDf5
aZ1a4zGLKjl1ewjkVRt0aWe9Q0YjmGE6jcMVYmoKTmlPASpDmg5OfBnGvja27nsHMYIVKOmatzHm
ab6lpbMRIHWNqDiQRqFqc5zK8NnO51B1dC9Sxrmj2n56AfUEDdugWeEsGJOtvzhYD1QrdN2becmX
ExuABI5QaIfuFBD/GK48oO7LBcaZYTyIKXafu2h1Dbs1SckthHm386GrK5OJZcrgabSSsXpQcNTd
4yIB9QbUjmO1aDLDKU7Kkaq4UMOKgDw0sCK+JG202C8s34SHMq2ibdUgudSSlvCcj8hwrZdm6T3y
C7Z2HdGXwU/Z28Y1VkV0ZSjx88HSk5r2K+R1e4vQWIldH1Vjv5nsCafwgnmPJrpQSxIfyCHMaqH1
MTE5nWjdQbLOU5TLDTTS2Up/EveVOym/sxsz9aNKRV9Jks8XNHjG5kqx/0F5ibWvZm2bFzRFpnON
FUtss1gxyW2BOfxgzNBdVRlG40tT0pTqZ5S3ajvbIjJAqD1y2y8js1lth19H2G+TO3vlHutdmB/Q
qW20I7gCHkI84vcJxuWUnSbNZelki9GEuzibu2in0QiL1YHqV+vccCdVj4lFUOQK5UvFZ51BF04I
TeOxGcS4UvE1xmwm/IgC9c5HF+RgxBgIn0OAKCtf4JZGIbTzPvV8kckuZ0xBEwjWyzyM2at10ekz
Z+v3lHW+OcYyO0CEzJk9qTdfllm57bYNeRix1ykyb4cneaZJtM9YiNMpwQlBfoHoaFD34WB/4BIy
GkRjSotNH8RCFP5IRaXavWkjMwd6Eifpl8Jjnop9iq/PffcII8FT4BJ7huNSvWkg6vk45ozH1tQd
EJ1QZfRvFW1MywnbppMEaRybP9SUJ9c9qdzXrqGiYIlpVRzvE2w5VWAi3Xl+VyacnvqxX2/XSJ7F
Eo/OHsUnvIbUIV4V87FvrTSxG4tomL8mdWNMR1dFCcE9ylD8ms2OoPZA1NeUt7o/wNaidGrkeXaY
sdrXBl4j8buhxsRCvzaGKXYF003cKnaALMCUUcxzFsGlq6f+teskSoNpEDTbsh4weVJthaeezTH9
YnnVmd+oTVu+5MC2S58i6eTDpdOB5pCSDCuAEmu8xE3TOX6VNe43ug+bB082mrXhl9cPvVGl1ban
S+A2KRhj8sRv9cOi4yDF+xKNvd+FhvYWj1ZzVAT/SLqMlE36God7lLc5y78N3eDdyhE1W/owsBVV
MzzM46PoMrdjvLq20eg9TpcNyhoVHdjcmi3+Nxz/NscLJGdmmKR71nqbUF+bbtKwEy9VX4xf6rUI
R66VOGzJaMdhJxpdwrUyZwZDlO5QGbIra63UQT9nLN+MQ4/7/bN1x5O49n0LZeBNfPbyoCDoX4eJ
im3ytRT3JJ8dPp0Z2l+MdOjuunFZHvvPth/Q6n2CnWBtAZrXQiDrsxuobteeoDiNxSPma2bbNRa/
8pzGk3QC+7NhqPtsG2o+m4fCcp7v8s8+Iokgd1WYmJ38QTBAxvy0thdJ9k6P/ThwDqDRp77WvbXp
yPhsPYLL2l9hHC7xkX/2Iv3vZPD3yaBFrP//H+Ah+1lRGvAzO3/9D34fDEr5Gzkcwd6U5QGKmMF4
4V/ofPDkcOt1Bn9My9x/53Q00PmMtAyoFOBFmRR4TAf+FdQxf2Mt8BCtGJeBHGDs9B+MBuWvgx74
hwwrIYwZgAl5f4zgfh1/tE2H9SKzMUNHQ2tvdM2auYfd5R76mH5PxbNFNHmwsBEYjXrXS3LxIQL2
A33MtDSnrb4cq7J8zfNyYtQXtVivPTnEzBpLiuPixeZQMlIgdMs6UMQ+FD/nUmKm5YlKIgOfUxcN
j6Nlhc9EQhOUUu69r3VbFlcV+c0hIFVBNLZolwCm3HRBCvVWBSSsL+QKlpeZ+umHASnEQTaoYCfE
T9hjqy/aKCoyoXmN3VLnobfXueIjvxrdbeaOIWUSVfk+ea2t+T/99n8yFDT/mHvi62SoA7/QxkHm
CfMPI9DYK4w5L2aL021uPEIYb0/QAOlx4ezs3lVzZ3zQ/51vbWqakTj7cdJ9Dv3N/UJcJtw4Yqho
vJL4qXpjkTkqqkyfOnNaTnmfFDz/Gsf4vqA0MV/hy3GpHTHSv/kQv45x14vCkkBgGYaBpGad/MNw
KmfKljcz7AJBs9929KxwX5rztLW1xN02CEfBX39pn+iuf0/D/ucLrm/opzGuCPU4hgVKcwmjEy3F
9swgggQskr28m2W2ax30Rzm5J7T3HaeGq3zJr/PcBPQ0fyG8sMWUCW56PPz1G1tDan98X7Dh3RVt
Br5zHd7//L7MtptGLnywEqsgyTmsOhGcCv9mGvinr4IV3gIhApX0j8znWut4nBLm3yS4+67a1mjB
YAzqb35U8euk8/NLZrS6KgAMWFe41K8fRohsofPKs3H1uxpPYxKehGuNMDpjegyf4yFGvMVlNX/R
7VZ/bi2b8i5KiigcFUvzg5R7uE14BYFFFaMqk5AFGZ8w63fDzNmhyCU0tssw4VYbyK8HqxCvDrpH
fW0oLoMXDbcGoXCsg0wKH6jDKl8a5nOn2eKo5lthvo0SE/MMm9qxg/bQURdRGvlx0hXxVCOdlqMo
BZ1Mn7/x/wZP/8vivv2L59Z3+pe/5f/nv3+0yfu38l/p018eZPyF3x9kpvMbg3lWKo+yYrDkgov4
9weZIX+TBvVyHo8wSiJ0wX/zT4XL+G0VryiAYbBOWcCKGP/Hc8z8zeTxxwOQlcZEaXDt/+QxBml5
vRX/fas67H/WxZY4JcK/5Vr2ui7/tIQwu2T21q7GpqKg06kfrY7eyb7mkKGtAAPZ6l/tTtRU73oD
xYp6FzSj3d/UjCK/4ISfbtpobSJkJFmuoSLvGf/Rm2gqKkKXWpFkU0yZHWD+AdOypPSTVre+OyKd
TxYjlODzL05NMgXakL/N0JKDueuZkbaOS4XnRJfTcZZlfdSHenqOrLq/aiyR3cuxta5sY2aU4lbU
42opeP6ladObql7spzCO5+dJpQ5snu5DzgZ/sbNMWlGt1DngnRaX0Y6BAxj8t3iWyq0X5uUlL7ug
C/P+Jk6K7Caxho8Uw9O1kxccu0EhHDER6AeRdx9FFFJ8Wxb9DRtkx08Nh6fnhA2Ig0O550ZWx2JO
aF7s6+4HO9w3Vax7cf5LbeQv6pmwHulO+2hYic+MjnLmjrzlceTFp4mi0oZu80OSZM6Blq03J+IL
ZCie3WB7WYT/+THi0rEZj/A9fb5LF2/mDRq9cz3O9cdIIMfJli7A+4OFoxu6oJos+1DCTIU10Vs/
ZMoT3xtku/iE3vubwSj0A2Vt2Y3lhZhsqWMMcHt1weRYP/hVKcQzWj6EruGXZT5nGPuch8yT0Pma
0yImotmrccchzrlGnnAOvcn7ncM23OI/y25GFAlSMlxx14tt8kk03r7l1Pp54AhE/4adZ/BTCDUe
1kaibQmArMSS5Ix0osbmRzHwN0dagMXGtog14k7lx2tm7Ipt5WT79ctNYxfPwlQQUqzXLtrUyd+a
MucVxfiBj4sZrWb6ZmNVx/VrxSHrHDzJRy6JcgWiKQhG0tarsKEETh3ZP1x3bn9YBKWPhHScQ87O
6ZCK7kNg+b6WVjZfz1orv+Ji4lt01XVGQvC2hLriK/p3SWl0zzTe3hp5WCm0m8o8Om6iEZIem/wB
b6CzTTnX3mhJk50NmFh7BJp1jjMY7jNjTsoSwla/sfrZ3dacujij6vo2sr2KQlwxVjv6j7RA47aF
GaEPW72ewjM7V0GxslcEjjm0r0k2jb4tJ+zEtJX79OOoICZnlW00otkfC+4pyAzlFAaWWYUHh7zQ
h9DXwtB+rnDzMMSutgWFhIGolu7So1f5buX239PRyjHJe1FKIsSjj7YlEgGWsbsZueDdyiFs7dEF
vMH0Yu0dmdl3jT6KLzXx0ftUOrB5IjOGRCLm+FukuBGWxW7PLt5+BmbzeD9HTnrNVT98aWPN2JaT
bJSfIdsGxIKj645w4IkuBn1nFEwCbdAfHPgNu9nSzW4yoWvCew97PpdW790ObNiDhsCzb+uNeSFl
s1xHNU50qO2CbmfAb22i69QYqjT22xZAZdR76hDr5CVJCkfuPhFLunWo97nu7UHc6GU4PugVkxhQ
krqPQSzCiFdgfWRaZV8A74i3gpfdzVNuHQeABoNjd/cGSyXHWTVZUJctWCild20nQsPPv/a1Nt0j
FcViBPlEWlLoodiKkFTeGk/eCcUtIYDPB2ZiyqNG6hcXajGelCafK+wrt/FgGNepXSVPGb2RJ7PU
5FuHyk4e0SRVoWHWN7Bh9tmp6Ey73kKcFUejNp46zFNfvNyxvgy1jSsQs/cCwuLRScqKLWzvcsGx
PVmMYj4kC+VXm7GM+5Msu/DZMrXYT2j6PISInLeDHQ+HtsAbuQkLC5+jyHrg5HV2xuKoXWwMfPcE
3D0fp5Bq/FYfJMmNEf90x0RvV68IZ792k/yDyMN3InDVJtamg4gN9FR7SR4GjveHASej7qMpOj2P
n5Qc7cRYy4xb+wsIHvNo9OXayjBlh3aKnS1qT3vN9z9sBgZpnk/FK+1gSbkDBNo8RWOzbOzJsE4x
at9tFE0aEc3eDWiZnV4nKHjneAkt7urB23bZGgmdiPyjReeQqxrm0C0aKzDJliOVE31b0KM3QHXY
MJpNH+iL9pIt4SI2U1tp3CoTEY8FB+OFJEgUQNoyj0R1ET8SYrltWcJyGA1FDXYxeVtroMpd1tze
Ya/elRwubQoToOpXPUWzzvmEk9vrcnXU7dk7YOaj48qtrOqcFwUt5cPcXqi85ueguJXRfa2EcY45
x51nM2b8bbQmF5RhNfexXscHNiWjX+gTXDovHI+truwvrQL2pY3u+K7NkcseoH7sVJkc26ounrra
W56BZLjnmS7U9ZYQ10Q0sO7WcjZPPTMwa2NHdo9PbtSsuyTpGBAvmnUkbFNehXO1HICJq61pYkGm
+a6ky55OZRPY1DVJqmjjxsR30LLtrUZu01d6xQ2BP+DYKufULY042Sr0bkwCS1twfmuPLE8qnnfp
0YxleqdF0X0+DPN1ZI3emZhF9jGMBu3WRJOY3pWPIQI3Xn1z9GthFt8jYy4vdkFPMLgNruJUVrt2
INJa5N1DQd2xRxI5dGDtE42CilBApJzmlKAnfoGDFxbm2S3R+vTCTsMNV6pzsnlBTtuqufHqTP9I
4fGeuzV2xXD1VZs7edbRo5kTyKHceVZS3OXMj6/miEXNrppV4yb031r4kilSkwwtDatE8knCm75q
7iZ8E3tS2Rfdls1d4jD2pneMqx2GwcHi7+8srbgdtAlUoirVA3aFVZGCqBPGxU0dW88Z+adbTQ9V
0PaKqH8DdTPGUYe+yiFFFBfu1dmPECTJ8sHgczh+FHVd3GCvv+0ED4CkMB8p5g3sYnljB0uF+JTE
u8qzvnqhwWXau2Jb41/npsWhbKxUQLCWDyJxjF3b0qxZWZN+KmamomzTNF/3+u4Zq5JzZqUpt8Yo
jB3mRUBIdabeFjVVX7N0xPodukl7s1gMgLUilDddqSGFysm7T2rP24P5IB3pxQt4qfbUjrp6MKwu
vIG0rF1bpau2sjGjnSIaEhQNzzl7dMU+bVycHAnpCLPS2q3ScrGNRzHvUsiHu3oc5LtI3HKbx86M
VkYge5P33ZPNw+1SEL8kejhDbpbmgO5Mjao5cteYtLMVdhOAF9efXFhF77Mx5buSjS/ctI6oCcmX
YCY5ux/mvtlBuZ52opr6natcZxWxi0BlE+Ehq8fzwi19ElZ/iZdR+JQF2duOc/kpTcuCvrTiwkAk
2zSI+xSNdSWxP9YJl7j3k0DjSVtz3C6G2Wx7R2pHu+jrvWVNHGZjmN1ubks/BayFD9QKN7Y23hG3
YtRLyzc11XJNmDlZsLYkbCjvXg6gPOfdIgvCW3MvfSAH3GiEDM6kdEmCynE4uAT1VuJbstdko3/A
u7T36Lmosh2pHD5TiCw1LGfojsvtxKagzJrmPbILUqxJ+7XzcLFLMBt3C/uVPTkaeVXNkt2wcq9r
K77RKFjzDdzbG6Kl+sMM84oQGBxCMwKrOczungcDMvXsmGqrPK3DW7vI15yn23sYz96xrBVXV0Ut
0bGkB9bYEZ+oWcczTVxQowiiGrSjkABUw3j2iKwcHZmLW+7Y+sjYybq4dYt3hzhT8qI7HTNxGp2v
QxVCX5hna3rEt9R8S+C1BHS+xQePzu/boaNozqhUeinycTm7brEgWa9tWXSU0Ak+KKO5t2Rb3hVo
va+GIALi65Yd7kexpm55qpDAlWY5367G6/uBW7TYxJUI32DehQf2hN2zFepra/wa59WSTj7RpWzd
JB7djmFqNXuYSWmO5TpntkjA370dvVo/OJqeUyVe9s2diqkF3wg7nGD9lmo4LmusWNiF88GDYgEH
ppQZ9HYU3+IcXPZ9xZUXGyC282Z0nscpHbeYYsZqo5OgvkReXhzLkELzRFAugE24A/6YuCK9xJl1
MTRy9zbh41NcNHHMcYfcspOaGBI5Kt1rcGVIKSU7aCjuJq6Lb1laR0HRdersTvi+nZjyk8mmlStS
CRXWkfUyASaDW2g8FStlpXTUR8v/tY0KnT1jBatt4Dl9NYSZ3E4ap5Niqbtt47jfyJ0ta8p8OERt
rCAd6fmVivpv2VAY/NKDtptAJQIsYbMectF+qJ4IJAGSe2ep926GIYf3+jzPTuubYOKiwR63akDi
cmNQu14xVHiUrcuUdskFz+D4lhGUu87jWf4wvNq4g+iUXHkm4JKhxPezzOQXJ6EXB7Y/d045f50N
spgiURG5Y7rvyEePW+qP7ZNjWNGpbHptm2GSC5KhuZrWkLDOoTRoI1nta7K+15gcsgP8COMZbkmL
o2LGO6gR/7PM/kpl8wdrJxGrMnYPhSN3FehMUnzFLte857AtHrNpfih6q9j1dpf5aTI/lhVuzrbD
8KLGp4mqdB9arXytxzVZXKTOrZjD8kmbmnBjOuJ5GdQrWKrydrAI0862ATuOW+FS1ylP8+EjqS0I
yIXxNhUEwSacZ8Hglmy3WnvwxyLNd6lY2iddq4qrlM92rNjv7polfWDEcHRiRGyZjdlLnqS+YiB2
wwRBBFPSvs2J/laue6lEE48tRPWdF6L4sbM9pUXW+JOVfdWyEsSvYWHj135MJdfgUt1U+vRajZXa
2dN4W1i4s0qnm6/C0NZOdg+ycbFFkAsywEsY8/FLcliDoX0hNMICoy1X4+CmmMYyh+UG5IcHTPYi
0lptm0VWJziE2abXa4vBqcvAQtb53o3Sa7alxibVJeIcs9WtHuvzlvggCApzZY30wxXp8up9qpwZ
4X4g8JtaxkIU1CVv4E3ToxY57tldlPcVpaQLlGtFW5UDF9FNTvv/j70zWY4by7bsrzzLOcKAi77M
auKAd3QnnT0lTWBs0fc9vr4WqHgZdJeSNNU4zWKSqVDAAVzc5py917bVZ5mV64x8qYXQZXRf+TkQ
C/2AUA82IHthrEDt29iY7baHyoEHBasVxiax8oB88mrowhn2D8R3N1OlYeK2xXkY2uTWdW8wHJ5V
31hlhKJS1cWLzJ4ibHSbnoW3C3PWTSo5FwBj1tCdXQmEUlQOzGxymi7hNOWrsBnvs0TaSTa1/bDo
zzVyaa8LL7IcReRvBiLEthIvujRtfdsK3JjYNKfR44u2LXoXTAoIhDrolo2iPJSy/RCyv4V8Um66
TIdzxDJnUW9d5MBZ4Wcu6gT2WthLxk3HIhkzICB5St9jiyTwiv73Gp7lt14GlULy+qLjWIiaDREU
9kGaL/na08xDjsFvge+MpkCE1YyAFpxVAidNaYUNR/rpjQEOaSQi2UHJ5bWXDveFr6dXKv2gtWRn
Z3C7CwoAyZ2s+Os0kSJAJRo21/JeamzgpslwJuT2lfociKtihJ6i1UBTa/UW+eFDqkrTFcCV73ld
MV319TdFKq9yXXkFwvRQ2vZTP/pvkWbtOzwbvtpyGrff/ETZWgX7bpEIwMi47Byc/NdT2zySydXv
6NAy2gq1XYHj2fpQdb4V+HwW9EXiQ0MVkr2i7O3NNI+WukQ8eeIHMRtNBAxxYoiFVJX2hhWvWODI
R/aYUBEHDyOXlO8THR5skZ4Ntbqucu0szXxOdZKxKf3pJQNo4/BzakhFUCW98jsP86bJApCf+UVm
BWQaJd2qVROW1XYb+hW+MKrqILmqZDO7h1dwt4Avt3OKvUk1vlduEHP71Jm6FZIVeGuyjHMytBFS
FNcxe3OfPjs1T45NiXlJi36d2+kZAWPbKswXBqeKhY2bcGEbSMSCkEQcNJ9jgKyr9R+NCEIJkU/s
+vo1xSbvzmx6orMwS3s9PfeuM4sN+/graZLO+R7g8lXXxhQdRFjVy2nSLzQv2jZDhcnWSh4iv77u
QAOFXr6DlS8BmGvdPJruign82RggmfBjqhlAcq5S1q1FGI/3YgjO5MQj/ixwPF+V1wngVlx69jbw
Y8+xwnZjGIV/q2ZECWNL/Y7XYcd5GLBEloLsy5VgQxaggtwZMUpRm4zeIKAknBcy3Z0pMR+rSnAG
j1GpNIDpagfYZnFdFxAFFKqEdSIpZ4GfyE6DzXCtYTiIlhY0AXFIlariQJ7jqerCFvdOVpquoE7M
jIzQC2ZxpvAIGzw8CfgSLXmYbL/aWlY5hddIzLIbswqCZ7R9yncqY9oGzba4tIWUtgcWE709szBm
0xPzQUHMxO9paZv8KXVHzSsdzGVezIhh+laEaLuVUFoFWUIR1d+jKoC/OET8b3QhMi20pl9XmZEC
a2iKFcIPDt8N5sU2Da1+Z9aqmm1H3fKSLZkqubnQ8ecP64y02p5Kmh3CuFGt2p9N+mqyTKHzVRe9
KH1xQT+x3sUpA2YZ9W3YgGMXanAo5ILCaqHH4SJAfhAsWtK/6XKyP1zV2C0bEIupO/kDmMdqxJTA
pi8Pxk08VOYVJcFJPh/xKVNzrdDUOpjvksFNxu6WpAGS/ExbVBcg9bHqxT4QmHWRF5SYYIjNpkWL
L+ZRa9mx7OzEqmQXy+PUYgaXS2PdoKa/APCvj+ux67N1oMn0a3FY3CgWWcpOr5uevmnjdiy3Vo+q
ppI5JqQqN3Cjar1v7+iFaS7IoSJ45QhntGvY+rOrPDCAPiyo6YIL1EOo6XeFVfnGrpBiYPn84Y9s
mrF6Qd0b1hkC0hiTXdJTRp+V9bW8H0qj+y7MoQz2Y65XL4zeyl5SvjDLYGl6UI+35iAH/ZVGZGxN
YSbRoF8XGpXYuOo9kAuwmAGJRd0l/AHEplWABZKEIGMzhOT4OQippnEzBGPE4Mxz+VlkMXW0adCV
etMCzURa5alqdzsUFMJluR7ttR/ypjaiMcxqPeqF2ry0RloW0lXKwXaHfBp0rR/K1j2dPsPNqbqj
alInwB5EB75kUeYjBKDA4BYpfx52KkfTJhkn9D4WRUX1qZx4VCxctg3UN5ZrHRdwqG04rOC5VukX
utNA6hrCrslh9D3NmSjq5Jbq0L94nE0dO0vgNCC8UrLv9Akq/TqUC384r5LMLJhvQFKmXYuvdGyC
EmJDAySLh8lFPQVT7YU9FNHrlDXpsNIjyAUHSECS21u5qeyiMZy05cRSGFyLxBSHwpPVmo61rCgu
nZacPjS0oXpV5lPCgi+hR5xWEz3Re49toHdTYZ9oXcnyr6PQAv6xoPxr5G7aSxRtxFi9CMjhlJRr
GgLsQdKpumijAEy0qOvqm4yJvJyP7sn9xLTtRjY0hQe4wL35kBlalK5A2Me9CwQ43gGSQ206pgWj
QAAZihaFGdnfej0W1Tl1pruWnBx36lH2P6Z+nU0XWocxfj3kFnNNmKNLQksnK/chkU0KU1Yml1s8
X/7o9gmgCZ3XcgfzgzVfwVK8NIs2+ibrtf7Y6V1zIfWdpG7S0BcF9WRofIjD/cRckHkRsJEqsyvL
92WHYpmCNnL0EaxuTEbUzqfP6CossD7fAXVbdz6UrDCybupS2k2yAbQ7AaSwClomdmqoWE/B+Idr
VBfWJadzMD36WKeQWAnAgOgwFnxeGoLih772hnit9TE5QHYdROCaqN8k7Zq9W0ZFN2/KPc7QitMW
+IoydGJ8MRWlR0VL3KCLMLZYtF36RZ4GKc4PYuQwNLQlRHUfxNaezZ7VOHpgGK8e7W3qD30+h9pz
eMUlAHXyKdHBVji5EOVLgBpHPYg4h3JqiKB40ydfOUilPItAuNi1PRos8qo5waUuUGZe494DX0pE
wBjvKP8WBlvVIjwUmoZhte0luztDGkxBDyBp7GRyQ8Eg8iYqDXYeXGmdMN1AY7gvIP34lpP6qpTg
TQkiSV7UlS07nTmZ9CfBisGtL+1UotwTTy3/rUKyYRcN1GreBvIwHCIiiqUJF8Tl+4M/jyda8pR0
q04jnmJJNg5s6eq1lDfZXgHqtsJI4jvsbtZTUDS3zPsqD62JXmu9RHs41F7LcjYuvbYwYAokCdjD
5Hxi41OB8gU/boxbDRyFK2GbdMAPdE5eDtkVTxNsVj1+I63Wck1vvDLzTnbgWFL2K0TjSK36TEHV
x+zUPLDUZnuNin4wBtoqMqQfbT7pNAeUK8jq5UvVMlmgFyeXVUvXSl/TeYlyF3dnvxvYxbldb3j7
wlBv0qoiUhMJsubjaooJM1joWcbGKoeBRQxKAFykDXLMySaOAnlwg7JxRs4CFdjJ1sdf5cflaipa
G91hhhdCkW1nAkC44v2RoqBDDkcKczv5WkmzjZIAec8c7ZjGKLAtzaFrlrKfWQ9IVrLMKRWAItEA
BD5qITzlo1jWVQyUh9gC4WQh29gqn7KLMKzCBywNPA9R1Mm+KLPyVu90SJmjf5eWWrgyx+Le5ojZ
e2i1egkm5LuRqIhQaVzA5LJgFQsd671ceko0F9yLRVyDLZviXF9quTJcFthhzqacWmpDJWDdNPoy
AKwJejLZmW1/paepW0T6pTYVG468W2T5+bLU0LDWsnTJ7h51dp7j4UirK8/DUGDFpPgAJB1ybPkj
eNMKiEBCObq2+lWDnnZBxXcvW+DnCD84tDIHUuJTAJRomEsy+CNU7eKnKarNVQYv6QZ4QbkoikE4
vTeKNfVK2eEouwNCEq+BpM+mVXnqFkZjYNeoZxhiMGkQLZAAu/4YCN6hH5EeyZktqJq1LxfRVZoY
O79U2J6IcesryRKairYlRvMBv4fbN6W/4RzDlhxeZnJmRxZHFKXN7yn29o8izDkFNOAcyHd5kIog
3mVq/EPFRnuNO+L7gBrOaWpdWto9Ehl4tfXaqPylaneropzEdkQSQSIPq5PsXVdKPyxlBGcbTDLT
Gq9m+2qb3osSB2ypM4hlZUplM1GL+3i2ovW1bl0gq+AUgV59n2SxNFdMC1et/W0iqcNKkym7CJ29
j62I6YWZKVxORjhc27Xxhj56QefGvhW1cTlm5lbKmnbRWOVVVas9XpKOam0aNMNKZMFdq9BD07X+
TtcVML0NFBz03bjZZdM6aCHV8kYbH61hivdI7klOi7RXlTQTn3krO1jKRNXdCvIVr9RYejVdsW5A
DAcY5dFMwY5QS6ZgJ1rai/rY8Dxt/FaWdkPN6yWRKjYUw2BxQooa1xyn86ZsYfkMqAOK0byTNHNg
xUcIQReRrbusWt/zWJhropVX5ahvKBpLDlleP2CDBuuwkm66+A2w8L7K7GerpdlmiAnTD9M0xP6s
uo3IEl1gFdrYirRUKn/Vyg3ndulsTI1LYfPaa2ElW1KDxMUYeFep6J6i6CY3okOMKn9JJCqGpWwn
y9GFpjadO0bSpfALaZM2wBJaNX0yK+T0hU+nPBoemjDrLvRST9eSCUzTH8wn0TUuENKNKrfYCfO7
Llc3UA9WadIoz57cfPPDoLlLZIJqTD4dPbafdaMblimzUNUY36tSjslq91eIyqBXesOKDfbZmKi6
w3QcbFC1HfzCSA5p5If0NVDIN6InoDoZDn5Ak9Dr0nLR2v2yNhWKLzNeAxOAtpAjLV3I2rAfKiIt
ys5eGT0Nv9oUPipuoZ/roX2ZtkN/EEZ4MPTkziL2PiBN2JUKoA2zmZSUuI03dE92hCnSTgN7mUvR
BZg9ztpmdZc3wRkOPhfR6iNRGnQPJaAqdfZc68q6g/8BhxizTY5c9QBHkDiu6N43y7XqFwgimiti
9Xa1kh3MsN9Mlu2GUbJRw+YiAqK5q+UacijdMvZAHUTdSElcPwvPtBTNAXQW6G8D2oUKXR0b7Ls5
9AtjiXdVJVBs81FaTbV21rTxKyC/izgvd3anKTNEMXIjIhcRePINJAGlDIsYhjwanohTYf/AyXyJ
EU3/oRILBjUxCB2P9syCZmpCBtuM406FMZcexaqCm7igw9Ff28Q/b7te4ZivNCg34EbT/+xMPQPu
o+2NtlEuao0VTMCJ9jDleXBxHQVPCp5cLF0YdM2fbt323bor5lAmm5wjdSGPtsZBONsqgXfgaCkd
+iSuXZ1elx3zw5KeEl3BYjN1+nWix/cWG39wMbAlLWxtEshj1ieaqsyjZHjg+dIcusP8Riw1kqNg
13XMzFsPVtBuKcV2B61ScQeYpnTZ4olS66ynSBkXjtnq5T5LLWsPaBGwcNxfhZq3nqjqc6rAjiLH
rbZuvc46awGdrPt62DVqdREq+j2L3E7OICiLil1TmMgaehwFmHDeMAh6Lb1q1F69LDvCe3n8RGLG
3j7ylWUJQo1jClXWrlzHXrEOSkjWQ/EkmrlsEjWKI+cW4YwWFCC92jZmv5eaao8W4xxn2DZvknvW
JFrvgwuu8q5IesRKbU/AD4j/OVfHs16gw+DFBr4j2iVdP/2119TwHPJxtKfQap/7VHbPgrBUo0XH
7tD1Ol17MVR2dOBx3mKbhZMmWuqmWcge3gQXj6sWBfLIoRuJke2y/FgXPdW/fWr9bybhf1WW/9IR
NX6isnwsXv/n/rV6eT3SVfJ3fuoqJSH+QipukuRhqoph2RryyZ/CSkkQ2GHINj5YMksFq+g/wkqT
kA+CLfAUaAoiqDnk429hJXJMCqmCZEBb5zCPtP9PhJXasZwd0w3JxPgT+AFzFQSXwLGs0k9B8OvY
s0DzonKINRCnWHps47teUNLsyAD6URB+zsRZqWJZzPvc0I5VdYXMKH3MlegMaAFCJknKyaOI5lMR
zJvkYBSN9qhZudi1lgwz1gp7C8nAJFCv0AC0vnmsl4eojTljxGOePiDgaPcS2i6AP9BzOqGom0qx
pYe2zJlLonxcB62mP9FTkB61dFSp8Cn9UkOe4+gGrf4k6cYtBJHehTYf3n14qb+T/c/P4R/5Kc8J
55VmCZVMYAJSgTscPydYBUkZZ+obpTqBkJDghRqbZr/W28pzND8BwA5BDPWLnpF/FBjtsz7aHDQT
zUS9gapjuJFIdifVzxTdvWzEKe79DkxzJAXEhedFAq9FhtvUVBXFS6VtAY+xv93/f9wHSncNVIyA
FmOcKvG72udcl79RaQmuU897DdR4XCdFxCRuSDoWpvylKgaN6dhX134XGNd2isCmGanVj+bMGm58
5QnqVnfm6Y3Gkizvu6gXW8sPql2cddqlmgURO+Q8/CKH9Ni28P4OYM5Ql8N9IWswaI7fQaXKicpR
5C1LQX9nsqXtqTFw7mo6sZ9dY+7nz0qZBfPH75zUWKA6vFPeqqmcxJ5OfULfRZivFOnhJeh3QTIp
S72Imk2TZ8mOcCXQGDlS4R5uyxAN6erzH6D+OuhsZJEyni3NNDTwQsc3nEb1QAk6f4VlSdAIStIU
+VYdlS+5l4m3KfFKAJV1t0UWoIfLspNHEiuoNThTqI+PvVLSQkqRt+2TQRz0zMTn3MIF/NFRvlhO
HKoCYs8blJNTKiF/sGBBLqGGS/d6Xqz6IDETNxRdTg8Do+53O5pMmkcd/S12nvkjO/7yVvIsmkgt
6Lvd5zcvjp1LvG1izC1LhxSDJF1H9X188xqiUT8Imme1I6lwkQtjPCM6tP9WDcQY0vwI81WuhjK+
hUF0aH8GCiu4HeqLBEUIRISA8siAXpcNV5+P6Jtpny6gercPBMo0F4T1TdNq0K0rw6r1+wFUxAX/
V0XHgGIWk1GOyCKozhU9D2/xZV6BJzC3n9/jLwOawxTj2ORTJINem81jHzXtfCI5GS/6U1HSLscg
MS2TWArYzSnZooBivfj8crNS/3hAcz3+UZjGlHlQn2joy0g2hQqasqXD+k33fH05xmhNs6RJI2Sf
tnhUY9vcdByVSb0pRgLC6mtBS4Nja8eshMm3QykiIuZYmm7PVaPV33BOzzQNkPRnJJqUqgMPh+xN
AM+hAwm4vgrhStwKUwhpAY27v1WGgsTMYCpRIZoqETcZ+/JKUjv6Fcie0M60b3z/yoFDCsbRqMLS
8vmD+HVoQfLSgPbgwENlZrHwfnzuqRZqw5BOzz3hKW7s0zMYeVqgfqtgB3pjUbO+fHHJ3zx6i0+Z
xdyyDJnG4vElSQsxG70YnkFtWFs7Bp9Mgdl3dRCIX01bvyzpfC+zYYOZC3uhPm8rPt4dizVVoap+
hnz6zajykopRUyfflYxA3cnG6Wz4PdRPXBZkwVhm8iMEJX8+apzNvvgpYMxOB9z7YJN1IfODEAoe
/xQAsqYVCPsJFpL8nYJVSoAWyUOXIqpQFg8d6jjALpzLI69H3iJpPoiYrO6/icigLEm75DBgmEtc
RW4nRuiQvdK30q0FyP+OLm7nEZZVFlW9MKsq2wkvVAv6wgGBPgKFA5dMzeqLNzlv2E6+IpUe2+xt
sXGNMW6Pb4rwKqtMJOMxIREJpRJ04Re5pl1R8ZkfkJSRzZtZGfscLNbKsuDLeR0qy17UhNpQxPQh
A5SVEtsLdKHRrd9O5j5QDJqliJijp57d+9uMg6CiLk0EDAWTuEEHXF/E/qh9mwa1uy9zTxwkqe3I
I1I2sVeGV3GAKX9hjlY3O78ID0I7gxWDXLQ82wgsyd/jpK2weY7054tGR3uPxAXgWLtXEhM6s4Le
BGaUjiIbaTpKVMVQG0J7ENVlXzzBEw/lPLWrCmc3WeMBaCZj4/gJqh3ZNbUvHhOZ5uSC1g6mLxyP
ixYmBFWDIIUCVmdjZbqKPaQ7aDcD4hhqL6CkEvQulR/NSRkUqxOyWcyK0iDykc47J3IoewOgTbus
SmO6AIPPIVNq6vzqfQb573HnXxT0P0ym7mPz+D8YyRCsXEBI/L//unkdn4PXJHmtP5533v/SzwOP
bvwlkEDQH+dMwRxr8XJ/nnc0/oSTC2mGqmJbQps/nL+NZJL6F0nruJNlxNvvWzyWyn87omX+Httk
hLhUmtAg/NGJ5/jrtWjR6HTriHvjy9UAqZ5sKzI45cKzIR2AeyLaL7eqhQ/21G3Gwf7CkXk8+/19
KUIaOcbxD6eG42GeaX3KdsxCrEOAr2tKNqxVk8PNh+d/+XM/+hFT+OtVTFU2QUmwMTZxoJ/YPsu8
HLuQCYncE5rsRlVrRArgAfnjq7Abo00xU/R4Cyd7YWruHoCRiibPOEyb1FPJPG3qcPX5Vd638P9s
uedHBl7TMC1ZtzVTV9STm9FkoUOUyQh2NceXst2XBNMMmbZoo9aJMCr4k3k2y33yMdkD/XFb0kd0
P3dzuaJjQcpwfikK+dycgpvPf9m8Uh3/MFubl1X2HezDzTmP8+Oi2gS1nloAw/CPIforkQfkvt4s
EG+Rb0dwjuvVyI0/v+b7ADm9KIgb1nOVcwC1gOOLdkHWNx5JSzS9I2tLnzbfNrKgsz+Y9Vq30sLt
DaLZLYQJ286mMVYpxkUWGMPa4Ay2DYwIZq7uW8vPf9e7P/zkd6FjNdlfqOzPeSjHv6vqxYjgPQud
BCn16OY2yeSVIiTXJPHGQD44aweha0vXHNVolJVktquR8WBF0ujAQ+j3FgF86wnrBYp4038FC+2j
vYLUTOsFzskPOs7SzkJket2JDieA5HV0wKRQoyMgCeKt1BBR0ue39euHNMNdQTXMzQ5VkU/uqjdQ
PNUoLpzRnAZHVcNkXfpa735+leM9/zzCuYoFjlKWWUH1Xw6VsTqSAEB0saTL7PdZ2hDGpEioc7V0
oMebX0xCv853ts7AtExMsxZv7GTgahpxW+ag80VxnnP6kk6MnJIdOo6kiHx+a797gJYqz8gJjXKJ
op4MiwRBRzF3yExjQuInKx3fLXlln19lxuaeforGDAsyqH7xqmau78dPEcRZE0QyT5CkJHqevTwc
OHEQYgJCbN0UprySlVBdtS1i8ySxzIMXKQKZK6fG/rzzlkFn9tsivsG8WywCyt6XAf4ZJ6wlfQO2
6YeFc4B+rNSuoFPDarREvdNpzUMPUrsZGU6IXWIZWwsn7hfz3/HB5H1wGJCEmc4NmQGinXzw1Ijz
oQ0GtKAUu51whmOJKU5ctAUzB8YyXAlPVUxS2xej5DevjjY35SCKjSoA0pNVUVSqgfIMTXNAqvbG
LnuUngT1fDH2fzOJsuzq9I/hIEC6PTkO9IOZVJmAQ0apQWW9Goc1+1mS3Dt7zqMbA7SGeE4+Hy+/
e6bEIsscunTs68rJRQsymjqWxwB5pZaCDIziPdas+AasfrmpwIo+tOqYrCwTk9jnV/7NQ2VdZoth
zlnMiGuOB2rMNzL1Iw5Btt+tI2USJi2zbL/4Hn7zgVPL0633RYJN1MkHbjUgtAijYDLmKOjEQgwb
s5RRYEWS/8XwfN8cfZz42b+RTyLb4AEYIxxoj+9IYCrGGlNoi7hSfhQhqpkWvzlp4uu+Ehnur/rG
N5t6JZGXeDlW2W2AU2RhgppaZ6GVrEFdtdtBYGokNyH6w8f988fR6oXZDOJEnLxo4jtLCx07xoNW
D65Q/qagFDFefv5ST860zNzvz+Cfy5y81ZxqvzE1srbIApvgzrFVnKArdPLlxukJK+ts3ffqvZx3
422JnHiRt3qKpSFor8Jh1N2m8p4HjpZzgIe6rWylXUkjeTRCWEvT6n3wtlFPqSVKlzTXw1UaoSpX
Wvv1i/uY39Xxu9TYB4t5rubTN+yTx8XEPCYVGv5FY1lLtBXly2Ak9j0fLvyX0GyfGo9OEruueO5N
mhGN9VoZqXiO7LOKOki+F3QZ5+BN28AvqJj+Mo5Tc1zg31RuABQgO0LYiAaAEBVcWGQm962jQNPy
Z7NLQkabRjaB3vqd7yALjL5Yjd6Xm5MbnNnr4CwMKsZ0N44HawnOBWglpJ6ypUGbh3n/ndtKllj9
7DN2Hfks5UZfDBl2yQEHqps+5/eBAfRSQgVqXftiJvrNEzcxIwgb0ga+AftkfayR0CLGH032PPlw
n+jqm1SSn0Qshb80tGT84nLKcSFoHqmaSQ0Bwrw184pOJ3XoeRrusjlqACH00Cn72MCG0g6oP1qQ
S+uYDSVxaJ7hVFYZozxPtQVetS8+SzHvm47fA58Ekz77V2ZfcCHH72GkKzufKKwFKg9oQ9i7bhva
nA7b7XZPtCVJYsqkn8OYyXfShIK/t0vEMGkOSWBA6Ae2Q3ksRMr0UaTxWVghyCOV077t4q50G32W
j9hf9ElOJ1WOoRQpNMEnYvDB2ycfOUVfldC7RloYpLWDeZaeE1/pF/Gcv/f5d/jbK8Fd4WArA+qy
T3YzTUn5qiNsBthi9kbwHu6VgmKSHcjSF1ean/PRe1Awx3FUpO8jGBin1Cf8gXCWMa8S1qPomx/b
wTb0VZ72SDBDCs6f39YvY12h5UnfAoEaO2l8/scvXZnQTSJlYidTT2KtBR1ssERDiY9fE3f15xf7
9c4oquIR0zjX07ERJx+WXZQDmZ9MVuAz8QBbZLgvFeJoFzLi3qvYSqadEsRfUbRO+kN8X3xgfGKc
h2ntsu89GSQDSBgyP+cMdmgsltzedulwnnfagpL1jnTxs9jU1lAz9uzrvviofhk1fE5CZZHjjhk6
xslZJRn1drT7KXDUoHvHLlDbBfXJzpuo4T98uFzKYGM4g3wEpZOTpkHkFU1pCnYxiZ8Jt8NPtAiG
wlxmRS3hy9YHAgrKZvX5Rd9bH0eDdWb9zCwrWbC50ex5fH3A/XSiIta+ReAbcihbl22CZEbJsH/1
vb9GseVMJEKbEY6jwm+0PbL65qDAB95Wfnz3xW/5ZR6df8t7h556kamefjhW2JWQpjveczNIrjDr
oV7gZ5EXOOXRdnpmsSb8Wj6g2E0zNpoyppBG/ipT4Nf1zFJ1GpLMSUR9KLyR40ci95om10laOBK7
60umkuLcEAV2f45brmr7L7FeeeuAUHVXRINyMLwCPHCvjLTUJf15SNX1+4P5bxH0X/Mm+j9rPtwo
fMrbJvxYAZ3/xs8CqKbCy+IFcXoDl6XTa/t3AVT5i5OAymoM3vGdFvnvAqgi5gKoCgmSsikn6Pnl
/6/gQ/7Lplun2DbHd2OuQf2R4INB8s93ZTIb00412X3wX0LL8L5Yf/iu7FzyW0hRAkNw72/YyjZu
ZKb2z5HxPPwf/zW//Pnf+881yb+vQimAniZ9Teu0BQVCkEQ0zOsLi/3O3kcQDf6xEl/MTDRLT+5G
435oxczdTPFeWTn+JIh6CFUg3viC2kYTC070o+KCYrEurba1ahwmpuaWsQXif9AEyOGCTAEX0Gtz
WdhGTZhC12a32diHxhLyrZJTH/CFelbGstah+q8GFMWYLogozvJwTlUjGms2Bgzot3TRbrVI8ULi
nYd2rZiTFqAPbDgSgFRAGs5P6eoCg3HrITwHF1XifihUD4R0hACtQNh/RXtGzzZySzfDBWBjKEuc
6+ozFMza2mhDM0exkkSOQjAjyVoij+PgYY4By0+7btebqn6tw04PD3I+4N2GS0KEnBHFd10HgWkJ
lT6/0IBmJVCtS3gdUpQCDS8bj0NF38qIoIk4xkhSUUVif4OozHIjcL4m8nBLLpYV8YFauQgH6v2b
gZzve2qSneXosJpBJJDlUizDxPaidZsaVQKdDH3qTsIRNSs8TTtzyJz2t5Xop2bf65jJHrVch/hk
kDGe3WeVVuyqaNI4imMFvvRCGSWNUvVUWiBDs1MwBd63ReVn5SNYUPuxJkDwLrOq4q1LcfXzJwBF
fQiCP0K51Z/x76pv1Iz07LtkelPpFAk7X+DGlMg2doA+GGLHHImqTErfk8zRF9GmEFKFIYNo5IEb
SzowUaVVlzs5onG3SGlYxy6JHa340VSErbu5GATQKdFo/lJDBSvWBA8XeNk5S0SLiWUISIaMImRb
GR7plWgAOJqrftSAV43ZSH6zoKcTV6DHWbEpC7TAuEO6n3vY/07P/5r7yP95el76RLMfzc386z/n
ZtX4a5YPKTKlNp1Cl8w0+7M5JbS/CAjSONarhD0p8sxW/Ls5pSp/zZtLHGiEs80xQv/MzUL5y2b2
UYkGo89D0cH8k7l53i9+mJvZRhpUxiyNXtecGGTysz/uefA35gqxJr7TWxqUHuxVeXJWlLh8YLRo
Cbaz8PbDg/l6nv55RZoLs1yALewpVLFIAyuoJpOADcz2oNTW5FI7n1/ivaD9y11xlED5wNrD6eP4
rpDLNxCPLN8p3GhLjAa55MabdxZuwsVhWLxyp0BIn6vFWeHYX+yST3boNPgoLSHLmaOfLI35mzf3
8YkS+11QcaSB4lXPQX1IOBwERrEr8Lf4voT46SIVuZOOb1/c8/GRl+ty6maUIVri4pzBT+45bFuQ
MTLXzRrCkki6lirlAovPzlCXugoVIyquRKKvLePH51eeh8jRw7aoLbA/VDWOepyETi7cWFLuj6OI
nVwj3XjoiAVGIbxMuu42V1VQgQposM8v+cuo5ZIz4JpHzBLM7vT4GYesGKnfcsm6GJ/qYejOzIho
iKCVLvGy3lVsQ67rFKvCH1+WPRTnZSRi7DLeNQYfNjIyUmwT802AsNyPFBhk4imGRrTEArjF3sSG
+EzrTen586uebDh4sXBQ6U3SiJ6xp6cvtlTmBKnRjxwKEDW5ykqTPIwJeR5fnH/m483Je2QAceYw
1PdT+8lUYPgJjdwSnIdXJxTUlNWABQ0Tww4IwhcP8vgoOY9VGuKqjtoYHTJz4smQMfyOTt8cV5GB
pwuniwHHF1Gif/rc5otwnIOcTd/rtNhYTEmSK9SJoaqG0DFMz6n7oVt+fpHf3glaamqa1E/hsh+P
xBT2cNV2auRUQe6R5w39YpiwhURy4P75lRDrsJJw/Nes056CH9mR4BtnGASA/WhqNnni8PF9cUO/
jjbo8DRYdSpRjIN54fk4fZl5RAu0yEkSEcGtqVc3ZVJ8cYmTHvPP10/AId8uYZWcQE4emoRfpCBb
Ad5MjTEv9lRxia4035AacTPJ5OZlvU3oqNJ2rirZIApt8sEF8V/XouoUwZkYTvwAGe+LH/abe+cj
4/HStkQAe/qIhxDkiIzHDc1PBv6iAcq7oiToXf/xm0SmwrgUJqUqBHrHjxggCtFb/hy6TfFXUK2v
QYNqCBo/v8yvq6Cls8BaLO+c/Si3n1wHQo6CXIJ6Bmqnp8oGluY30S3wbEKDY2x/Qs6x8OXo7lO/
BI9gECovyrY+C3U53pd+GW60aNC3pVY4rdmqb02rQgRF6+ZOciu/fP5zf11G9BlyT/lcwOhkVjh+
Kobp01TSTJ7KeJMML6Z3QWL41ajefX6Zk5LG++Cj26jP2lfTokB9MvcoNnyfeKDVqXfGWVsA5e3h
SF4QUxVJmJBhEDpVTaVxMQpEYguVwPoWv9GyQlC/HqU4N5ZyUn4x9/66oLE1RHQxb/ow6Z+uLGlB
ZMLYAojirAwAcPQvB7t7jJtNq28brPybrFS+ihXQeaDH8z3XtG3GILKAWVt48sCllFNSpMROqZlL
UgySBeapMy9vvpDQn35VQPVYo5kiWTkR8/w/5s5rN25mzaJPxEExk8BgLtjsqJws2TeE7N9iTsVU
5NPPos85c6z2D2s8VwP4xrCs6mao8H17r32+Icp0zdCHkhvbYMm/8ROar8NkdB+Mcr56nY+yfoqf
1maswhFxi+Bs8bwZZDvG7gZyiXNhjGa7xSoxfHDHzq/e+Xjrv/80XiL8NAZQk21seWXpF0v7Sf/T
eeLHECYvg2uz23fORQdOLQbZ+wwBAJuM6KD0oGPhbvzghXhfanRRhdhU8RzeB2ozgNPPpgkjJ/At
I4QD+HE8XUI4d/ZF1KjPI8gAEB2ye+26TuxSxNOqVLedzqxFBsXSffBBzieAH5+Dwj1FfFQqv3xd
Vcx61XkzeDhcsECniKGPSOdOhL3tDUG2sF9/8Mz8mNB/fgX+MSQ9esIhKfqeT/iePZm2qKiyWu6g
9hY5indYQ9csMbMI8PdlD/iS7BA7GyUdyNCOqRk7wuBucz1uNrhnl6o9mO4dFan2sW+j69/fmr95
xshwpqHBvIeyWpw9YySPcjaCLbGxoqn7pnlmDi+0YymMIvWRPv2jsdb366fnmTZ2bZO9C90CSMUs
zL+A5e5UWn/wldZJ5Zcr/tNXOlv6hVNOa3JqvoFz413GVXOCxbCZHOsGCNA9xF0qavXw6koE2L+/
mH8zDVGDWU/O7NXYu5+NvKTQxzVT8pg72gBp2MkvpOF9NNmdNUB5m1hW6HaBX+cciMz/7DqyOCKC
Tg22NSSBBmlZHmaOfYFdi41NsV5m8VNNFdSPqtM4JPvCTz6YmH45gHIK453GwoOKb9WWnc2EsVZK
tXgWjMc4/svtrevCLMAOixQYU3Kjy/5RDAZ4IRNPanT8/UX+5Sk6G/vsie3r0Rc5CYuI5b5NcHIN
qKAYWT6YKc46NVzks2HOLjI8G0BrlBE27TRvXXcAxpm+9pRYAroTJ6dEFoAxry2Go+lqFm4PwIR6
N+5//2V/mbDWT4H4hEYzh2/7/ICRu20n0o5b3eeAG5LxlGraVtOzB7OItlFd/vEEyXjrPOCxPQJh
+sMk8NMr6sEiyU3wQxsCiMFuuXu4E5BEdpKeKkSb/8tFpsTNt0Pna3CQej8jkNIwEu/MvWwn/5A0
6Smxx7vOT0+V1d7pmX/VOIjZdKwEYJaNoJk9I5jlR3P0+c5ovdVEyyDidnE7UXF//yny1J2GqUfR
sSSVNTz2HbkJmwU4/42Wt5b8VJk0xB4Ky6zbnSoQxdz//ib/Mm0gOvWotVG84xxO1/X9+FWn0Af0
bArzZbrkKsc4oZM/rKDwHVe1mI0/CmssLpr3Y9QZmCdDCbmBKPTZtgd6Bsmt1/v3jqhf+mje/B++
0k/DGe+HmyB2LEkMbwlx60DaZHtS4/Dw+zHWN/DdPH/2lc4um/Is4kt1rG2srODNJxlOlbsdI95G
5oQPvhABUr+Mx8HYZPNC6cuk6nb+bsBmRWsKzDCQDgZF1c2AcWyYovJtWJyZqB/iYrWwI0Y02vrk
lz7UHD3tgKgCGxD7gvEM70yX2WgCvay58eJoSJ6T2LOLayy0FQrweYSCAKvOXh6MxVXXxaRrL5Cq
XdIXxZJ/6bo2gsvbW/UNsdMLu7YkG9/kpMs3vfOGQy5beYvEvGy+V15q3ERilPmTr4NoYtIYgJ6C
5HazzNt2ruY+oVcv7yYjmbzL1Ogm7zBPPnxjP+3qfTdhLpGixvemd8CrnGVUn8RkjGxIFo9EdaCg
R4USGGCLEb2lLKsvMQFJVwZOy+vMtYEw5j1RogQn23a3WMcuVxiHm1En1jhOlrilf+sgpJAWmI65
iGNnPxNpnRKepBntPqpMzke05TEkeXKXYgA8VVRGYfcCdab0CUj0BeimQRRKVF1C0szSjS6MITqO
fWre5n22K4w+uZjIDT+1ej7uyFuDrgGO+1lo+SIP9qyLS6FX1h12HBNCyfLgAE24btOqP6JC6GAk
SW/XDQg426yKjnrnu5sIcPR2WrMXDlod1dPXzi7mkpybetqNg9WHpZm6N3LsjdsefMewLe0S2S73
M9RnbRkeYlyuT3avuomCFGjdUNEhLY+jV6HnyBsBWtMouXDlFu/TQFypbBWoCJHcTuV8IletRyVA
+rUnQPI3ufvi1EX3JkVvbon9vIK1SHhos4SJmNvbUkF35rkE21uoN88BAFYnOSRVkVRaFLTlHuwY
AFOUOpD4nL+ack6yjVMRV5EtRailk7N14Wuh2LVik5ATI7/FSivuuF8k5aSp0K+InPyK6psEcW5a
HKRxwXW2KhxXOftp06/ezBGvtci823qtKtVav4kzoDxTbcF5gh32nHfLV9dMnc/we2BvdROkkGr9
gGneHMfagQZRu4uOx087Go3x1pgWSJx8Ir2kzNMtpDxcVoTDFvkTgXlF4DQEzIyQFTHX30fJd3/u
PPLZ41l7UXZ9M9fcY6YlCEsz3CpT1ptpmQkzaUoi0WcNSo07Tye5LvfaEnnAaXWcrA0Zy6lPPOlS
1/NmAZW1RUCt7zJ9vHFY5zadM+uHqeRkX0ykQrRbHM6PhdmSN8xbF2/seC16jeT+mir9gpaQrFq7
HDYqar+ZIBe3bVo0V76uLyc2TvkNJjzzr0nR0NyQIGadIvllKbILynL6tPH7KvZfXDWToFLeFP3y
VNovTUT/U5+eah6P6g7wraq33kSHtCrgjCadj54VoHL+MGm0awKht8bDIN4s+MWh8IbQSfwQWNbn
xTBeY43HTOlCBq7WiZBb3z/mFLYuiGUunroIno3eZs6WCnmSn3omtnYkC3HQ2t2gOca3LtWcXdp2
/rGMmRXo2oLNyfUr2VjbFWEzJyT0xD5xVFDqu8I+VUm8m2ZYjn3HCwQJnDQhVcJHtiFTCmMZN6YO
4sPr60/xWDQhOiIj0KEl6VMmt2nZYY3Dsr0l5hRtVnKwvG4LrvKYoAC0hP/FHowdxIOwZ3kolnRH
TDs86uFZAdIXWcpwWVjoBXRI0II1R5RDpzvb3mq2jhoODRgiUwWI6IJJTEE3RiHLQEC66tQfRvhq
zy2BuiHZIS/MY6HvFGI8iZlMmqiRnDGXNwfOnpU2+KUK9xNd2ZGgGKaF2LGzAKmoanasSvpXXUwT
WwC8kDwXJ0tayxV5VQ5pBJk5IT5YODaN8dB9wzP/zYvtu0UUxcHLnBU/FJUtbL0+2o5aRiIf2fAP
JoHRPGdWAphiQRvpISIG1By19wrHLvfbbAqsR4a4NfQCOC6hUl+XxWUinaO/vA5eGtFkzidBVuth
MZOrFRrYJ9qnyrZeMngyjZfNQQy0HnuO2rqdeYjnpb210THetxrkeN9XTK+VNqXEV6iW54lesn60
AcCVJzkrC7I+5UFdRTIJSOYFTuSyPkACeO6r2tiQ1E3KcVm1kzpFHGtIU4j3keL1jhZteLPKZhDb
bE7n5LHqwfCbIld7TSu1y9gpIme/dKV70Vd5ooWzt3h4IshSLyzjxCsXX3perYXgKTaw5TZ4MFB+
9V4ZLLr+rRvUsxiV05xoJ0ArHKfoG8A/WHuREst+se3bwiwbzutljmmpvhJTrh/Y1IaaAudN8JeX
zyek3UEhG3ix1cZIQfqOc7IZmk4dUlykuK1kZFP8G+CBELUonjMQyRbIYFQE911smt+l3rLBaaZh
yw52C3X9yhTJFQWSfRdBKSYtBmdp1F6n43XaUdBDBAIILamPRWEREjJRdcFS67T3cpbDCQTrBIPe
THHHTl72AuFiLk4dhmU9sGx81UmpMpACvip4oXlF7ag15FHaxyw25Sdf5fZp9TMGg6iMlqCJqvAv
VGwv+McAyvMwC3jtJIoF1UwdhyqpEyTJckimeHn0xoG4tAJp3VNhjiNxHMT/jIFXJenOj93lEMUD
lqlJ/xYLE9xVvSJfa715YaZ6pQTdUDLvLQy8yp/vYkMDbwXJ9brQyJojOk6olKTm2bzWzKIEYBar
GSOkT3IphN4cBHGGsoOM+gimr9LqK+XOIqxtM3vScllPQYld+FD4AzHRlBGQ1whbpgejdYkHl7Ef
X2dL631pZTPtwUoSRy5iW5Ef1HlkP6457EM4pn5rr/TMZx+qbJY5L53bOKFZQHmAN6Aue0M72k37
oDy9/pK6NpBZa2l3jaPpLldvlW+gKb8unXK+JWIO47Pwn82sb68aVzugfJlA4CeQ0twGwSA/Fd/o
qq7TjctMrSHCCfQRmj9YvaXZiYp4IDuj19FODUCA1s+u+hJwdhbH8Uts1GxQotRjDi1bcvlAnMBJ
XD5b83xdwXzPDk5sHhKv2ThAQ5o9gBqEP5U/eVSI1F0Eo8od6wvd7tv7OolT8tEBaPWJlR/KIUku
K2869gnWAyqLMTzt8rPMQNdXhUy2bX5XRt5j1VTdjR+5z8A6kNBX5m6xm45CoAJXJalFamSDlS8x
wb7+RdGN+b5hQcBXs0TXcMzcg7WMNxDUHrzchkk7D2wIkVBDtYQVfW/qIznXAILBn7Ln1QLkuvdZ
SzKnBi/jZM01gWdG0r0Us7oHu35nRupZm8395BZ9fCgK5pii39omQil+Y+y85tNijttImiapi0LP
bs2U1aWPjnKxxtu0r1H/Z7YW+SsRTX6dkqp97iNP3jfsdG/ariKKq1uax2FpLmZtLGVYT819mhKq
YPSQ1vLeDeu6yd+WRED8kuqladySYDfkUEFbWJ8SO1MhevxXd0i/l+WiLhNDxSSJAdM+SXe4SjNj
2uuKL1FXhtglefrJNOsaiucA0VFpAIuIHCACr7iI7RoIXpEZe82kS1SQ9RJ0A69lLw1Y2BqZc8wD
Dy3gduSDas2sa9wwq9NXRyYbZ2zcN3SaFAb6Jr4pB+/kpPm28ZwdB9GNQ9/aGmpt32es/kVr1peT
blaHsQb/6BApdXB0AnwSz5OhD/YvDiZeehh5y/r2beoELCPm/TE32iu3cAraNjmeS5tQyr2fc5ad
GsT1G4M273hhkruQbBRSUUc5cJ10bPRZTXFXzBJSODKycp+b/RxvXI4g34bYhchrT8bGapPpi4zY
99hp/NUxwOoNUYwXN+nufb/+UrVzsh1FvJTIceGjMWPMPU9/kh/loA9XbcOWKul7dePLCuonOIx6
R16tQkeLujZMcxHTDKM2GBDrOG4b3QECScvHSpk9XSUlALYFgz/Ice0oVeNvx6zNLBZJYlS2mckc
WvqSIlSb1lsjL0k9W/psq6fd12qmuUlq4XMO8gOWPvunOW2ZsiHMN7tCDtYBuAkoFJ4BQHK5+lSt
iURWrZFkkb/VxiDvMqevip05+cVNin3FOPRMmgnI0oldp07wIcKWqa3jkLemel0m329PnJDJ3x0X
o6kuFRnLS8023gSLl4M+vCdsCjkGB8pYhYPujQX86r7MD/4EKQ76HfhWN/BZIfurvOyJ6dlEyu9D
Yrn4bLPu5869pFJj7uiujGRnzsI/2uDZ15jMpYXMLbKhDSc65f5+tEoPHV3Wa2QqIjMcitmcn1OJ
BwIU4MQHyDS/Q/NIs7XpPTfIe4IZV0RhvTyztVLZ3uQsp/ak5ak3c3Cb19aJJEjRPK/WoABRPM3d
6JIGrOb5iVJ+bu7bZva/xwaRheFouQ2gKDO5dbuif/CdePg8GHZUbeNlTtRlk43TiZ/UtS9T7MUl
wnnpfQIFMZLuVhfK/JqSkXXLGaNmCgZ5at6w+3Anco2xmEYx7NYgSrXZ+zRqcRXdJGgvYfM2yk0v
s6Fz4uvanIUNpTCGaLsiyVh/+sumTvSDktP9VNULYNOWpEhLfpd9TnaAXfVd0JScqgLa3NI8lXnV
+s81sULDBZXnotpojenv89z29ymbr/6glhRFrcahyWjsON+yUkcOD6N/PVv9dEW7HS5TdlGtyUBR
1RpdoENTlfiOxvzbJGP5lOpTctnIueB8pcOW6gZgk3aNheoJbaM9jYjNHzX/AdjvKXVqTt0Zk8qy
aZxowyqyY5VrxuS6XunQ1vc0bh8kYVjRCROecck5PD6xdI5hbHFkFXtd3Nk5Z2Di8EgyLaXplodk
CW0bzPvE6Uzr9JBMU8J27EGEnZF6pOABQNlVvb4dPXOpVpHrdZFGF2ZqbxsxX5jy2XK/zAvEY6mn
u8ica2JWpVnckb7gRIeMsMNhsyw8dtdwo+u7prJDd7llwPplMnTQU2O25qURirTonKuuluhZeqHm
NMQRXswdvv8ksynGZbLdQQv9SnVD20zjvAauyeqy6dLLpBX9Vc8RjsDxRuMqORPMWj2SMIRVj9I1
FftRLeJ7R4NgCFJ7iVBomp58LNj42znv3UzvaZQXUPrMe4B87ScyEJ6aC6xW8tIFSsNK2fDbZbbB
Zl9quBAMs28Ij6ixgxDXtCUj+Npps7hiNnd8bdeQEKfvCpFHN+Rsz4GBKTDkeA7TVmWbRPtqwEFx
KkUaTQ/9njm2Aq+fwY+Gzh70ur6dxsphci8A3Y/pRkzgN7lCrlnoUKGt8mj7S1tsU+mUGh201Gd+
iwmG21ROcjcLIlZ2lqyT/qq0tVNiGF/8ZVbf3LjIkbRqDTTZyfRwplc9Jxm3cog1w2x/qGoqMJLS
e3Xp5Wkvd5oqki289zQcfQNzoCjm7hridUT1xozQ9iSCD8wurdgOoK0eYUZc5EOceAEw7M8qF0dX
RhP7NWtQ07aOeeJBcetYB4fksV3BBtvJtb53lrkv3e65bzlyHcqyT1zqU4kTunQmr/WqMoOKdXmb
8548sgGN73u/2dnkwcVblMr20dCpNxG7at54M4D9XaGh6w0Izx3Vo+XU2FitriVa2YumsHM7kNv9
o3Kqxvk66KTCZCQaUe5I7Y3JwowTexX7B2XHfFftEnil2nGwtdWOTdpfIk9TPV6PqLQps/knohSb
60EA46gFUdGo0XN4qcsI63vQbB1oWj2ZoF9Lzc4vUdQvfdjHsOebpbKvmlYOdBbG5hV6fqYgEqAE
cauSiEo7R1xH5WCN/RwB8I5VzqzopQuHLrd+K4qkyO4qbxEPPhGn40bvlg4YUKE913mWXCrNFdUN
sP+ZHV6vouPgtQBRAmkMLfygiOzI02gTT7EmuXvbKKq7is1CwlNWxEtIDpTKdjmlijrwlxyDb+5P
xwXa2nOdmFl12SWEEAJOLVqD9F8jn8hVHuNsvxizO5900lus0ZnBXGsIwtGeK+tNQGkCHZxzGBw1
IwOnETdHvzKIuoNJ9dix5v9VCJlr+6JG3W77ABY1vGwhs15/U5AheKxEA7JX6/Vdzqe8jFrNE1tf
z+JDtKCs30R5X5tOQEaQSSQLVKYZI5nt7SCGq7baUaBuSvu+6V3gx+yWFj8hSbceGg6dn6fUtDhg
aZbqCNjUO5fZPRBDjNRH3yXRwq+gOZuDY9ovTkTrOmkazv92lSa3bJ6sJwrft2a3VIe8NM2LWXT2
jSo5/+gDUbqsnlN2QsNePGYjzxTlB70mrlKMnsUxrMzsrdHOlNoPqhDNxPfHTbm02us0IZHRSBMo
COdRk10QfNYW8+HPWgc8eD9kS5i+LcRR7lnfCUfGkiT1JIG9yDClyjUzezv+Y6Q+aO2ct5bWgejc
OTr2Fw9l5VkX0VBtjy2DHgWtgx5jF7ESpZ4954nzzNl0Cuk4QRUfrfqDdsV5S+nHuDaicHrRwoQ4
+L7/kqD6jrUCSdtYYjAVuMeuy7luPhA3nHcn11FsRGwOWiWcN+eXMe41whoKLmNiORuz0kndM8gH
cL1dVTrjsR/FR6698+bvjxHXBqVLnA46urM2Vp+Ms1lPNAyr8kabL/yOfKTE/qAted7oWQeh+wnQ
hOb6qv59f/HYUlbI5lY9YHqkusxZa+uP5B+ymv35YwjuFvsEJSATR/P7gZrCsEpjVVtYlIpjLdpn
VS6v86Fq71Nip/54MBtVAo1O/PEWgv/3g2VKA9pUkMtojZwJ2XSwwe5q4kVN84Pr94tAgQsI3xJd
CWr/FWlydgGFm5FRTN14M774N1W0c+RTVELZHdjHUBZPd559dPSPnvm/uW1McnxF9ExI/8+/YIoH
OBYRB6KiS6qQwGLxrCJj2lR5UYdRnWkfXNC/ecdQPeJocOzVUX3uk02oxcpi5jHxcxLYWZq6YLD0
7e/v2t8PAsnAQE6Iy/7srtmCncKU8orB202Dvs05kSfWRxjHv7l0vsBuu6pFAbScWzQG2qjdZHLp
Ku+G4Mxq+ou0OVl8+v13OcNgYc/jGWdfaZHwKYD1nndQCcEp84ZoXkAzdMSy/FOXTq8FC9nkFCcz
y25R7uzA4dZBAV7dld4hB+ttuMOGgtOTUXGZtY4kGr/2b92p+/O3kRcRVejKEEVPeDa3JH3ZtQP7
BapOOuGeFZX5cW4qWBYklJiIiQ6/vxzrrfu5f712keGj4p3ULYTK9vkihMuthurF2tBlez+eN4Xn
XeOxDsxhPkwk0syJ/Nrnxcvvh/31XgNOQLK7ehp44+2zJypl9W9zuJJkR5d7Vo5QkU1md849aesf
PLx/O5Rl42TgrfTxF7yfchRJk8a4lihKqr845+BDY4LjgP3BOrTOJ++vJAsC8k8WOt/WuXvvx6no
avldwzxqtllINzbsh4Y28rKdiLGdcaSxN/5ojjPPx2TjAG92FeYAqWEieD+mNzmm1FxW9gGsdjAr
fd8ner4efuiIi6dOzz93dXeIaV+0gpNqTq3O7O+zjJbl72/oL9/egsWH0ntFHCFqPr/Ko6Z3M4EK
ZFulfFvzrp4EATFlYEoOaMWh+sgZ88tzu45HuiGEAIow7C/ef3ObdpaQtUFzYFvc9hdL0IZI+p77
P5Q+QbJll2KgS0WnufKG3g9TOZQOHE4MRJRrVYCXw92gTrpvbO2RTWi68Ywx/P2F/GU7czai8X5E
vzK90qBXt3GKv2SBdQD6oDDpNWj9bg1G+f1o5yI6NILWqvtBd8sGkfn97AlCjwQ3mAzrDbTSk+5E
1yaJ8A2n0zWFg9Sdxd+Rl7JLQP/8GPmPHJSPdcmf/1z/z7e6mWUaJ/1//ee7v+2/1yscszv/oXf/
p/uvH/+Mf3plar77y/YHX/Nu+C7n++/dUPzj9//zJ/+3//hPSufj3EDp/FYPFI34bTHx2D9bIdkQ
/nTxf6F7XtWy/vat/uV//DPLQP8PUB4Onit2RT+MkDxq/8wy0EksEMZ6m3BGrXZCprB/+SdtDOy4
ZXweVKAqK4fnn9Z2Q2CIF9jkBLw4xM6QFX5c2n+bzLlqXOp///2d6fwHvP7f0xsecJq+CI5MrJjs
s3/ZA3hEbmro6F8p54KwLuljldeNlSFjLquhbY9xWpEtE8R9aTVhr7AQ2UGjHB+k4JovZBfpvkiN
yhGbwYyrYb4lrUY20WVuCKf1N0KalMkR9Mg3kPi0oYOBFIT+MZtwxiRUYMzaitivGaqJCTOs3MEK
HI7K7TMl0LowrTDS7YSUs9ZIFZFxWa0JWkehUdKk9h4tjajJkbYuqtXqiihPoycgdrGLgWyjbChu
53gY7BdcMwVJDLUy61vHTZm/WMGE/5qWfpmdLDshn4xwUeVsAffj486paxe7tIyFOMVGh1SEdDHR
btVsybco0Tq5HyxjlA+2Kf2GFJlJ9KAsyuKz1taae3QnQvIOohxFHVaeE79m5bSu/ZNBM7x0qsyl
AO+RU0MJDUVvBAkstHqt7UK7q9odipqZiFFisMddhcKxvqEPJtogH5vM3fnWnGuHXpZUB+vMJATL
G9vBCUndspt9arc2EVf4VMiMantofWSSj0G+UtJXMVD+AvNkvjIjXWCa7aV6owjaDd+seMir64bW
s35B9T9+1DrTqTe5Z0bfoDCwi0BV0kxPjS1SH2p8nM0dCUjCW9LXUiSmdTJLWXjfKV8n2YsP6EXe
uE3sdxdi5Ddth67265UjOFISnlvrjuZv4+0sT6qvpVEiee0rSg5BxsbmXqvJCt9a+gigQCt6I9qm
OJryTRMndImk7SSwB2nwk1BrevYXpuzqYSGGwwylisfHnlctBwI2eqRwy9i9deknWgHb+m6mjIF7
JuSfKALEdW28jaio+00uxvEhNWuIpItb2WKTJ0LeSJcIDuRKFFAAGnTD4ksRFDW9HQqNBakBUW5S
vUratq7Atc3eThdY+0/kTtMbzgXSty3CumKhruppkiQyXmkWdE0nAC6t/Pw6G/Qm3416MT8hNGiu
EreMslNJo2cJCMRM4xu3S404jL2K8NGe6MovhTe0DjR/fXkTY+OZe9FZvDai1UwH5QE1A/Ylorgv
m0n3jhONNns/Fgb3W8TWHO8dK0XzRl66HaZJXdwX7uQuAdpG2gEUnan8YrZAcaUcaADEteZREQhf
CZr1lDTkvrYpZm8qm7UTp4WjSBJ0zbkKh6jRP6dSNCM3rfathe5Z1JrHjoZLGRIIOHILDT8CBDEM
Q0bCOYGYMiCYMPHRPFhtepxqO5EUXJfpqSWVgcAuWGp3lFMaLfQW1bablisDgIGIVTIuXbRkYRkp
0KkF6dmkTZpEJdP1VzJokd4iYpwNrBADOyd3o1SzEKkFZOKRqTd+sKrBVYDFBulRmY0m65HDnJj2
6WBPyCY1Qak5jnK63csUDcbGKHXR7QgfsZMX2S2JTegZ0d77dCHHnQzWkj6FRov9Fu2hdZf1vUDt
MRma9uC344hkXmnboaq8V52WV3MEdYx4gW56m4cZlSsXoyf96i3FdWXuxgrnfIC4Ks2DrNFzKn9T
pyp5IHt07Hag8fViZ/Rt4dI6NoBEh0vpGc0Xo6wJRrMsy7w1GnSWu46Crk3VkNZUQAU0fV2kbd+V
wNIx7ylncPe08iczsLK4fXM7enQjM37zXA6Tnmw9Ipy8fdpiSCN2KwNrQUrxDLliMPwXMpjqRyvu
uFq0cxt1iQ1kWbaOi7GIepTQsl2bWyNgqVj6PvX3LEZA4Ds4vQlVaizjKkO4QFW1axzj09C47qtn
dfnw3Gmu3dOAKVsym1SS5w82XTwzkBrKksPkkEx1tJSjxp0d2xrZ4KoWDzBH6MXaVeYQsGP1AssP
OT5fx8QkxA+VhltvdZnn5o0ok0nfCq3paFub+BxCAHOawRS1LAbkkX6eN9JPexOha03qclAmha8R
nKVQKZDZiPOjmdE45i0aiswa4M9GZZcSCkr0Kn7qoF9mVxls16N6MAKJrXs8eUQXJBdWvqQpEsvc
6d1LOys1+ZU8FoK7CQyVkpYEfMHJJM0sN5HvOmpyN0PXpcs3tKPs+3HWoeGd7TGL1MbXyojpZXRR
kNzIeJitQz0V5bxz87YX4ZRZY3LI5opUalbBvNpkIyn1tyMS7nmfVjNrJZ2UcaA1XuhGVIXsUjI6
hwjUjfvSoTO3aeiJ5ltFlqAexpqyl+usS3QFwiWl8zC7xJHt64G1jXqPadxZHmp3FVCzbWMyU7VF
39t6ggu7IA/OvqRVlFDwjWMvf8lrGrwZQpEsHWmo+zXOSvSUideBNMiISaELB9vhosuFjSypxtBF
A2GVSfev3lJWij4lb1gV6mNqob7s6HdUn7IiU6YRlouHoJEzCulnxyLjlFFsm2ieIoV2uk/mq0pF
brS1k6QcL6xu6LxTp82Ts7cMkPrsaxIpqAS4pRrU1mLF66LVs+RZWwocRkTDX+jNQPfdF0OFeMLU
lY2Ycaj0EZmxpvCb5wOBvEce3Zi5CfSzm1wV9JKcL21PwtjVqItmuJkqCbs1MLU0ks+NYTb2ZY8V
0biida45F4mW9Tk6+ryuQvCyrov0lMzS8bZxKm1+bCMpxs99naPeXnW8C8IBaJnpcTbiFmVPnBLJ
em9HrtOQ9UCJ/EtbWjJF5jJp1dayZRF9jny7brcgLdxHHAT+FRfOXcLFtaqvjTtERM4trcrGL5Pd
FT70ziimLtrkjnVK2Rnkj1QREnyeY19+bSviTw5FPRbjpXJ4jY+RyCYSmXzHmm7zskH4MbLhJTtu
qKvkYo5NqzxFmjdVBzevlv6lFB3f1BJpLJ/ppNgPshyqz5zMdeOJcHDy7ipvlta+WUSTHuLcnsfN
pCqSbnzHKERojJMcjro3pdpjgXmeBrVf26UWTGWbygOSfpaCkZM0H6pvp/tEMOn/oyrxR8efq/Sb
rLv6rT8/3Lw7Ad2gk3/o5ffv/dVrc/6T/w+PQesZ+TcAGUkT8/vrz6eg9T/8D94LLoO9uskIBVuL
c/86AwGXgUcFFpf9No0Mkg7+5wike/8hUKR6LF1kH1A44xT2L7yXQQgcACtwStjQ10L92ZHnt0cg
Dt7/PgDhzqFttTqpLdLRvNWs8/5gntra6rvwVqYr5sgpRpSbK+2jgsNZtWotnqx/Vsc2NUq8mu9H
Sbq8NnpS46B7Fe1L7xcQh6t6PCUo2cYAinr5Qb2BE+L7r/WjWgMMgEMkFd5zDr5a3LZ0l9wOVNs1
ga/c5ojyrz/llZN9MBR379eh1oOkATnG/MWwN889olK27MFA3NsXQkiaTUxc7+NPz9PtP+7Iz0fV
c9PcegkpKgKH0bmEBuqB95dQd+aYtQc3DoFLzW3lRtSsjUmTD+ywCM0t6vo7SqAxYXNomDulu8Ou
0LvqhdOHu7P0pfjA9fQ3V5hnlwaYyQWmSH/24HQm2guf0yWSEZs0LcONSMHt+v9m7zyWG1eydf0u
Z44dsAlgCpCUKXmp7ARRFt5lwj/9/cDdcU+R4hVDPb6j7mizUwATmWv96zfqO84u54Y5J9cC6YTZ
BmzF8Ojw2eMKhlKVwaxV+ITcN+3YvxApTf3uFppxDjs6sVcRmooVXgCzxinzcLExlfMMbRBircqs
a0P60YtYExEk3re3zjDUD/nitNe03FM4SiNKglZf82sh7AYQw8U6iY164seygfzmgqAD8rXPRJ2d
2HOAAmw2cFngreP5CA70w2LkpUBkwmVGIjbh1Wbdv39nYzvMpcQkl7bpeECiV7QNiZeLwG3XNge3
upfcFQSpv721j0DWdWezgzjNBPZ/YHVHh0Pql3Is81ig/ly6nVj6+CoD+flJgqK8sspZ8wIc5fzt
mm75/PbSp74qcmdIO3ABXvH6XnfeX6JM027GrIuplnQcYMiL6IR76cdMhnaDG5EnRpbrgve06YQ9
rEqo+L5UlxU+EAykxFj/hvhwzvL+xG/LrnOZXvDuMT9e0fG//iQ63VbUOSnCHn6mj3mTT5tGeeWZ
8+TELscmhREiIwRGJce5ARojNviKUCEJni7R1SzIPXS4fS4AjbPsbL7nn2+/61PPxcR31W4zluEa
OHyuqMXNsE5jJ4glBCjeYxwODDg271/Fp381uFIZ0a8xqH+/vdFMcVWMfVImc6FvcREiGr3WvN1/
sQqTD+x814vt2NRpKQfTmEqUA6lqhgejLtKt1y7t/durnDj2PE4ieAAMeVzm5YfPopmLUcAldAKT
muLCSEZY27NWb0ZNc9//QFgouCZfgo610/Gh51YGHPmOThlxVrTxJhKAq2g5J0o+Gm+sX7q/TnZW
vJd4heNjS58klCy9YxWFrXip09+lRr61IrGppfmcrMkHheU9DIl/5sA88SpX9xJmOQ6zQcDNw1fp
Ue63WoMtpD1m4K6OKsFJBwKxZXXOmOVo1LF/SCaO8KvXQQ7ZP4dLuWXudhNXOcGX9a4AfcQ0vgoT
Pe5JtTavW9WfGzGf+LL2+VmMqhiXMwA+XNHxayC8gmRVC4JuMKtSbZQF/ezdu3F1GFldiTiuoVUc
rmKiBVnM0SV2shqsyzqyk13flfJu7HvrzEd8ap/g/gVMg20G2cVHH3Fsl+MgRsTGky7iKz/2zKtS
78eLNanyJrPw2je1vHiROGDu9MbWzyx/arMgRvYZI2HXRd11+KQ1zNmKUG3OkFJw7Wl2cSt82d0W
q23I2y/11GbBWAcfNeBXivmjYqOCCM50FwNwS473U1Q9zTTDSGMRtEUZYbWgKm8vuP7tB/U+tzlF
EhYtTMaYohy92r7ihMTt3F6FjdYuyyPzQ5q2zvb9q3iMVNb6hKyIY9n9BEuyjyJSuFJochtXdeau
xvX6XZb7NCs8i4dNJKMlXL+ZvB/+Tg5cFOAUZnhEVopnPNv8nyiFu19FtCwXbz/QvmE4fm+cXWuM
NmQRPA0O1zLzRPKodDDUhq4Ob9xr+o2VWou1SY3BuffHoYf/7Y0INkpnsNQWyvQaQ9kyHCGDZ0i/
LRH/lECQp1mhO8rnqzimK9sQWCY/NeD5yXYaW1eFmdGXZoAGpvyKCjeGOigK5jq1L9PbGWpxjphl
ALJMM6395SdVYYVpAhQekJNm4yNem85LNHc2xL+qz4mWTO0SM980dX5EAu2Gxc1474AUfq4ZtdtB
0/Cn80ebYvzgINl+SSqHur4r/ErtYv7qrwna6nJrVqlz47tazHOKNr6OXC/JN+xtkJmRidgCddh2
YiZhzpRu9KK0vTNkhBObF0IHZBcoZASQr46rf1/uxZS5aYKOJRiUY96WffPNQ292deanfv2FrBbU
lB6k43GGH10VeZPUCpocaUNDPn/ILLO69Bo/CduyUOd21Yml4O1wKRLtwfd4tKmyNmXa76Tkz0xQ
CXORA4dFswOoP8zFOerdiVrXhS8Bc5E2nK7hmFxQFSa8zIIuqnIb9+fYOwbqrQKFhJwaqNUUaOgB
Xb+MQkPqPpoXz5x/WYlKLxC0ZI+t43dnXvW+vD76qniTGAk63JMYQKzH41+1bo/WvKupc9GPmMU1
4x2lwghVwKWW+ZWLlKTwbluH3RZYTuZ6IRmg050aBGB4DZV3Hdg4DDEmq6IZK+DiPraTp59z3Hh9
SPN74+KJg8hq5nWcilJ7JpRm5By8otL8oVqUyHmjOX/o/M3f40yCXsy09ff7tyEdAC0J828bE5fD
V+MmRaon9cyrQUN5U2a9vSn11Lhculw74+p06vk8UAVduKut47GVXG5kGU1Whc91QjfLTFMw0poe
ZVr/np3szh3r5cwt9PqGRQGPUZjl4SUKqHq08RltOGUWr5hJP7aXqnHMTwX/Ibr/ifza979IMCef
Tc9ljm/24Yusqr6mElPU6qDWV8aoidAZreZGa5FK/BdLsZXh1IDQ8a0dLuVx5S1DTd2ydMZ46ZY6
u6OgfevOsgpPvcB1L5KCw/eDu+zhSuNSztk80EzZs27tai5XlPqGl+1qOtRzxrmnjt1/o4vRHq9H
4+FiCZFlThVxII3IYm/RlC87umbx4+2Xd2IV/IFoqrC7pEg/7naMuDQG3CkcxslGeZ/LvL6E94md
xn+xDM/hr/61EOeOjhxfHzOljWyHCWzjqkpM60bgVX/5/lUoTahMoFMTIXfUBHCQAYPpkEWcTg2P
k2/Om7j1zTMf7usmno4NsiFcQ/pQgMHDH8YZ9drpCs0JaOe5FO3yT2T0D0bq3mBE+U6LubXa4hRa
Ce/0u/B2jr6jbOnnaLJYjAvG+mLUUNF9PRkvZGK+H95iKTr4NaRupQAeXcGTrRFIMAoncPXYu1HL
5O2QtA5net4Tb8+Cs02XRkG3fklHb08ZcZ0x7Am8Qncv4ScQNFdO9nOLRUEYQ0E+g5i+ZqXxYkzc
ttedx/PpR8X+5Ct35m0BNjUVrululZufyUrtrjVQ6celMZZfab4Yz8aMTSmxkf1wOfL3Xby9NU89
trV+X+xLZhLH/eliiSmKKPGCNm2WyxbdxBaBivmJ0WAWzlE3nvkUTq3HUYUJGZ/Da05jyTcSFQtP
HUsdxi9eozt/TJKP3QK9ggNbe3z7+U4cjYxFSERhGOlDAj46hOUwgYjvwWJN9TsPNwympLFgLi++
/BcrAaFBxRfuSqg83EBpZuuRW0yUynpiYgVhOAxvh+pD0Q/ju/EL3NMQZsBcwsvtFQ03JoXFiG2+
aRx9HhREsU8I05Zb4U3nRjXryXRUknFx+RjhkB2j4y16+FBOYvoZQj2BvmvIH3DNfvZcbd7gdsGk
BspJuRl0KS7RFb4vlnrfzoFzAXRZQP3Ejh199bKbRuRznJlDMnkfeQdRYBbJcmZ7nNiOWIpzZQGZ
0Jh6R189uIbvwRTiGHOnIvC05YvbUv3GRvJbReP7D2hADA5LUATSbY+BjBanNn0wOTNFnDXcBT42
kgzFwznTx20DpHJmm5y4Q2lcGERxLYBbHA+JimVhoIz1ILyvdnoqYre4GPvk3Bd9ahWXy4thJgoU
iNqHW4Riq0CYz74vluRjHol+O2Zne4OTi8CSRHfCDA+O3eEi5aojbCP60LqAsiCa3rmTaFO27/+E
gf6BWHkazCCP9lxFhLKhtZ4TzHSzF3bKaH9q7WxTG5n2/sKDsBCGNcxAGeuu8U9/9zqJ3QlqMwr6
pYkg5sWTj8pcc85gxusffPz5UsUD8DCSA2g9uqWl9HLqWnYA5q+wBKQTbz3l1rvBWpYriFfoprXm
Ruojm7AWZ2GSE6tTvVEecG9xfhw9YwwvJu71gU+4zPVPRaPi72nvm/eVT4bRe385lFar+fV61GMA
dvTL4VMQp7NyKBcHbw6x+xqek7ovLiYLA6O3l3p9JLIUM3iMC7H35tkOf7mxNRMkvQuwtTa0SYjr
cBVCDna+p9rkdgFWThsPEs46N9y9e2X6FgpiDhA26V4N9ld/DKtlEZqnCCj0nAiPDSd7zmvH+0gP
6mHnVFspXhVuullmk1HO22u/vkdpCCnAmNUgfGBQdPjUflVkc0l3EXSpmYZrY3aJU2p8NeMWd2ap
19862iWKkTWFl+gV4+hbh1skndoG0nK13n3IyYu6irrh/fcLzQVzJ8al++ydo2MLpBWBVMEDwQL1
Q2d2NHSpxjnmwYlnMfnNUFes5wpT2sPXBmVu5mCmHDcLrbsULfxJq0Pa/+4fh63PKcLslLb9eJLi
iLq0DMivAW5E+tbqBh/3AXy2lLKXq7eXWi/EwxPFt4j/BFq33RWQODpRZpxByhGwHJqcU30voGTe
zknXf7ejdL4f86bYDYlpvPsiY1Emk1xmTGs4nA/fYhS7fhHLCZATeuA3qPP4NODS8ePtRzvxW61h
BeCJ+4gn9+i3wjPSxiZsYUfQRu/UMtsw0MtzqbqnV+FIpn2i5ztepalFDpWNVWQF65efDR5DWSyb
t5/lxOfKAbW2Zut4lQHN4RtTvJ4k70wrYHayYG1j4mvoe9jMeNZ45ug9AdtxGtIIupQ0VNjHCbQj
o7N5BigLCNRpAbOJmdlqbg73ExjBuJq4Ab6mo419IUr2DSTg8hetqr8ycG15QbJ6sRXSGZ8yRT7o
6Mz2u3Hi9bRG2gEjgJPzWG4oRT3bE/VyYI09dp+1q/OXpOdOrdeVJKvwPQD4MDN9lfgbyyhKfXiA
AQY44rPlutU1Xpv4XRZ6UoZckOmZn/jERsIDHaR0XZRr4egnnvEUjpuWn7iJhX5Lkseyw7BqPjNV
ObUKxdAKKNC1kb5zuJFMrev6JRVWkLul9ZE/40sf9ee+vBNg9HoQo1tkwA2GdeznDmMZB7tunWLU
jX2LcYS4EkvVPCuJmSCGXHH1uczzJpRlVd9i81T8WvIE0ilGL+oWeUR55pQ78fmANKx0MbAnIN6j
udgs0YbgDc+PSXP5ZJduelGLtnu2u8U8c6mfWAoJLNjdehyQOnT0M9pQoXVpQvDI8Ce5LzH8vMHj
WO1wXZNnPoRTSwFDwUeBKkhLdbSUVbvVv3O4tvbaH56oCLjMonYzDOgfzlziJz4HZ63TAQMpyoA5
DvdNP2pzBBsGdAPPnMt2mbK7RHP9TToIbadmIuLfPvBO7FMGpwCtnHlrW3j0i/k2HYhnlDaofORs
8U1LLwWGZGfOuuM3yDtzaLh1LvRV/2kdPdXYOW3nSlaZMY26bDu8ZHQvTl+g7r+XSIi0ntjrlZJj
81OZx1tQzIz9VF4w9WZqF2q5nm0nhYTp7ddmHL+3dRmg4DXKxVidJY4KZwyqFjz8WGaV9jilc5Fj
B2WlBRIO4smku13IopwQkxN7aSC3ij4uekxEpcSl9pyvwOu3y9+yynyZAPFdHSMoZjEPi+4ywXWq
oibuEsFTNXTeRe1b3Tu3y0qU4/2CokDNQP56/EOKqsvLFFoGXkHZtS8S9UGZ2CK9/XZfv1xIR5QU
pPitY3b7qKKwiqItUz79oFVi+mZAdv/c2tWXdy/ClsTb06MgI4HtaJEZz6OmVzrGQr6LG0NuqtDG
VOO9L2zdH2wPBNigpCx2+D2LZuyqaeSF5ZbXbgV17QcHyda5VezjcwNI0ICJgMIBygUtzvpK/+px
TDWUI0NtK0BG6vysoTV+G0q3+LaIGhr/YrrNn64hwTVfs1ytEa9SK60z5mJjhoN3AodtCCKjrNA8
rXmwHHhOe6mPhXuNalC6L2Of1WhTqsaVOK6V2lW81E186aZN99Abg4uWTjEPuqIGrm6qCvVFgLTG
+jmjGVy2KZbVl9VQ4zerLbPVhxWfigIc0xGfTKV0+w1Jte1N4oxEbrYi6b5aMqLOK4upjy8bhD7Y
CC5EyRZSad9V72O7Q9JuZoeTKVJnV+lFvtpDevMcX3qRpouwpiiN7ye/z+9QQs6fBtuo+7Bb/SQx
cLIVbutVZu6IRVpIcNDnRV7pdoE/7FSX5ee66zHsnNMGMwcUObelbK0XnfDY781o4h7uFu2ExXJh
lOXFROkSbT0Hu0AKgvzb6HUtOWPJZBs76U9IItos4txLUrPOrrI8KcxQUtlhEeyhktpZ3uRreGKZ
6OU0o6lKNLLYIm+azEmGCxPOVfwxadHEhlI0pQt9cig+lNilZxsUzrjIRm1fZ9itaRIbVNGO3xu9
MT5Z89gOSBAjvw2WqvJfbGcS6irBsvZnglszBbQ/IUnjeJOPTlLkD/Yg0ZaqaCq/ULYgGsO1uo7C
WTqIzLq8cVsk/HLU8VIu2ltTs+xPJqZrdTA5Iv+k8+/Z590gLpWWY13nT17b77CCHORm8COO/wxq
M+7W5ZJTGCxwsQPMYkcFkaPBBSttTfEjyirz0xClsr6MkfkmAe5aOIi3rtP+qmKZRLfQqxaUxZZm
vcR6rk9bs8yiz247D9GlazTJkzv03kODqvIqm0mmTxNbYnONJ48Fdy4YIWR/m7VIfALCVyKAh4rz
g2Z1eJhEi5UxAsKhsg2tbMCRDm5aOV2gaPN/6bhwp5umHCc2u+elGoeg1H5wtyFF0iO/CXF9LPrQ
g/KBsgovqyfpDEuzaRsqzkC5bVteg56hLhTGCo/R/eZ6MMeD+2lQdWYEC///n8MwFeUFfovTTeV7
UgU4NGWXmFAV+IGaNtot/PcMhDQoFH91U+H+GDvoPdts0iO5s5os+TwBNlSbCL/nBwHbxtsUei3x
gDAmL6qCompsDUOppk+2jCuWG+ml5XQPj0J8T2TqFJvRr5x21yEw67Z1J2A42C0S5JvM9LLx3lHS
sl6cwlgwWPXmmI+hxYo2rGw8CDaF8EdcfkXuVo/wJNTXZB1RXaCfSE34OM4Qfc3ICihv0yUZhxDx
Zv5FIlMnGXZqsWiu2nT+XKi5rYsAD8wMM+NFW/AdR7N4g2FuPl420A+xuWOW9VUmS1KzOZC8hSi5
BiPMnSZRgSKC9UtPWOlTjB36FPi8i6vKynCoxZHOS68brNaXTWfErgjKprDHQLcpn+HrFBPFF4qP
cePJOPUCs5IdJIpliIYbJ9FL4zJL++qmbiWJ2UOX8eMRTPCtLIX+zPmvvjVdybTEs9BQQ/JrVg5T
03xthln5O9Rbrb+1Esy4aKtkLsPYH7v7bM5wfpx0RawB/FH+Swd1x6ckzeOHYRYpVvSdufRojYuo
APde7ZC1UTp/EL3tYtstvhupHT/kUeuY5C3p9Yz7eME7ifUMyeZMe1CETZTY06ZdvDoOS39qoy0h
TdZ9V7amuemKZaxXpWuFdA0n5XHTwfiNL3H3KWaCczuiBa7ARQsCAha/Gl9mGQ2PsdHnKE9wDLU/
tfYwexgLd8a3yLCNb7LnKLjuDWeyvgtR0QpfDZHFqLPx/Oh25vsdQ8Rr5lcNB+SK8z8lKB7aZ+5s
1ezkD+Bp7M3WkirdkdQoeNmGV5II4RfqMXWTTEGyyHvvwlR0NxgP+36+xeNzvpPEG2KlOVCOhrWh
t9O2nSr7DoVc85IuLr7fsOFc51ok/fAbChdp5Xpqjc/5PMHW+Iwcr02u2k7aH0v8LhpJRKJulX/m
WCLZjBJnuc7zYVyCyo/QbKyDJqyITU/1YU8/XwWNodHP+pHupeFgGfm1lTj+FLaV6V05nYYtYaW3
+rdx4RTAs3T2fmgJ9H2ebyp+N3ZkdgGm3ea0U4DdC6eMDb03rYf5u+bXyUecuzuiKSyvIKWADwos
vChSGS5Lk7GByyIlEQMk/mlJmZq7PUmbG3j50bWl6TlJhzrO1IGN9t7fOkI0P9Kxx6jdg4tDkpLd
0nssZZ9epWS0Y3bUlgpw1k4GoFlMLxNcyfE3CMYpyi/aMU8fOyMdly1XmOyDzpudy8Fv/WdPz5Hj
q1lMWJQwf3I2RsyRsbU58h6bKcVcK8n7Bqv52tL49n2X8AScwbQPpAwMGnaMbY+ZX5b4j0s0THao
52171xeTvOs7105CO1kQf0OG98O2VuKBjb5MhN5zwf80rCSJsJP18uFunmD53aqJbMT7JTJGJPFd
H7l/7MLRtF0/NZ5+b8CNzbYKnYn9bSpEV1ywrd3uXu/tlLPDYJfe4hGaYf+wiEQ8pTbK7TAViJB3
SYpb4hdl5tOMl7TWtxeYbsGpStXiZLdaYc7Gk++PDgbWOYauV7Q8dX+VLG5BmEKSjs4uylQ8hppf
jN9l0439/Zz11hN5PFE0kzaY2N4lPryDsUVvylalI3aqr306WH/eLohftREEBbtAIsy++JdX2igL
P02O8xkxwzzismCW5JfYcX7vijF+eHuptTv6Gw2lWl2HK2vTAvufycNhtaohdnUJYMJCGqop95IQ
GyEt9rrd+RNZXlF/ncbKvFLNvOB90Ffbt9c/+aiQFgD4ViLkMYdgzBFeJ6WijUkxsWk7x/rYRtZE
sIhsz4w9XvUyPCrTeFr6VbxIQXv4qElOPsTswU2uIwbAmmHPuDN30zshCl6oB9qkowBivALZ7XAV
TehVhGyaYClV59vMpfrqe6J+GhxHzrS+J347+JwrXgCNiWnDERqy6F6xdAscXtKK9MAsLcixTppi
mZAI646DLN1lS5PcImlvrsk28n6+/dudeqH7YQ6UB9zBjtdvM82tKOHglXtRezHPEaa1DmPUt1c5
tUPQvoBaoB+CgnTU3zd9udBJjTai6LrZ2pOGU7xLYYEA3H/3DgGcZ5jBBAIq1asWUXZ2n8vKg9qR
+tl2YSpwK5Tj/X77gV6/tnUVxA3cbKBLxlHnbuCqMEQgTjgKQK42B2/ajFPWnXltr3ERLNt08sZh
xaDEBUQ/3Ihp6sE+iFlGU8V4T//tbq0iLndcB+QHSNV4d5Oa8Mubh+kOQba2rec8JxsSssmVp7C4
sGv8jV3Nr84MQ9ZP4PDMYZIvAJ8osVc66NEngl+MsmsKaDKthP49HhxtR2SHvesjSnQPoRr2z31y
jghy6rUb0INWqhBIrX3U/0f+3NdcqetJh6m4KmuK+CmxzpxnJ1dBeMdIjlk/7oWHb33K+7Hj5LQx
RirJAyvHz7o+nRtYvIYYEKiuhq2graDa3vrJ/AUxcKGlXiy4HyDx+wQKGP0XHKr1wFC5+1iXxvTv
Q/1/Gfz/rEqON2TwXUI9nn4/0MHz//iPDt79h/sEnjHIIzWzvjI8//UCs8x/YH0auIStctN16vy/
Onj7HzBepgwIPEBg0E39Xx289Q9X8RoKi0iSWQLC6PcI4QH7jz6zdf68P8hWOSTXEn/437skI6ZE
78SUBHEOu/Ga+BDnwWycVmPfmLG8Jgkh7iELViRoYG5EVKy7GfJF+6qkpNmVmW3KL20ibbw+CSsw
k5B23pQfUClnX63RH5LrZLISjgiKdWDkgipvaySN8K66NivSa9nX0RoRlBn2BcTE6KvrNNEDoEde
huQ8G81Gc+Z2ABMzyl9dU+XfyEYy3FDlSsYXGW3tM0BEO29wIdL9kCiyhtBjr8EFtMAk6NFqre4h
igtyFh1BnY5FpYwxuSpzJ8EKemxw4uka+cH0u9i5zmYqPWJLdOlctNgdGR9Vmo3NFdcYV2Yx+wVz
hLyK4ytZd360GWwZx7up1GPaBr319fvKnjV5UTpuG+/yiCQIUGSajVC4svKJ0tEkOkoOFQ79+6xm
Qkpv4OmpIGaonccmEHjZjAHng1TbRix60mwql/Zp69SyEcSFVMbaFk6Z0wT93Ofx8uxmdaxeBsJj
nIVcOydR3g9TJ12l/1Bha6D3j4OrkiIifUlLMv8O6zKhxieTNHUK1FJBISF7cZiIVVyCtLfRvD0t
Ahemnn5Ib8GYclVJmv8B/bsfqh4remQK0nd3OZGx/RbvXZIAStFazYcGi5vuQ9oX+TdIRnWGSYqb
tN7DOCcGAdVTMveBTrLJ8BwXfC9bO6OoJIPFNKqnum2t/NYCdcov3GIYxxD/IaltQNcW0nDbnlbL
Q5suCGJaYPVY9KDm1dKRdSGw5RobYpbG1k8vZ8fsrxTubthOdZGPrRZxO9xnmWOOW5sZu7vDWgAM
FTGdbl2bc6LXt/U80ooRQVi9+FWp1kiFvHuIyfsZNobFniPgz7U3SitcddHFi/eQKDUZGwVEZRJo
GQ83/ELZferkVXPp96CPwMjp9MV1s5EuFuHRum9FNKQ7oU/ZdAWMFJk0Jj2RaJ6n2hFO2TCbF5PT
QWHCcceifysIFGBeLCfzG2NKjKO8lMzxoLaGvv3gTyRoBjM+k4j2jChu5KPhS/fJN5oxvZwGHc53
+29rMkhdGh81mRFcY+47GZprupp83+HExdrtRH4xFGQp7JshZ3bVmAXpvmPS4Q1XcUhqIG1V1tle
8oWBCk3XvG/Aun0z1i0xNi2Bs+/V0o4MnjTs/m3l9m2ds2/xkraMI9If9q3fvg1s44SOsB0qP7TW
PrEnqy8JYQrKO2PtI7XWGO0Qprz3iOCYRrPYN512rbQPyb4VHfdtaZqvLWq7b1edtXM1902sriWz
s/FiPD4gV6+NLmkj3nO/dr/kftEI9/umGPlR8hhPVn7BqjTNat9AkytCM23vG2vRY7C009d+2923
3nnOfHGTjWtLjuC/+UEiI416Gq2N66L7WR5qBMZce/u2HuXe8CjWXj/J0kQALPHhgyMoYqHtOgca
iF0msttyDxm4tRd/JA9v/q5gqOdbD8e8JRhTZUy7dg87yDwt8LZcwYh8xSWmPUSBbaD+TeyBi9aI
vCt7D2eMK7IR7UEO2H8AHsMe/CBzou3X8FPP3NZ7gKTYgyX0z/o18y8gFL6Q8g+eqcUHuYIswx5v
0ZcySmpygtrxWewxGYJ2ht+U5iA1qYVdLWZNK4CTzPZds0d1xB7hYZjRk6OyAj9i8rgMzF4HE/c8
obyLZI8TMTyVjwuy6YgmpQNJkntUiZsMhCnnzHuo9rgTqSp8ULG54lF24RtfUXNPnBN2Pz9Kp4m1
LeOFyCYiszF7755wrHRog6KIcI7APi32gkUov6vDxtcnZ9q4ucVPINFpN9tVycdN54nR/9xk8dQE
UcfhFbh4PVWB0XngmBnko2kI29EnTsvGFgncTxPiMc18nMR2tiiQPmJmtXhrTq/+WWqwo67FnBGX
JszORNrle6Ub+pVt/DJ1iasFQ35VXTfMCtAkoZNqNqT2kVVid3CDUCBaxq9K6YsEtfB7woempusR
+xNIj3faVEiMOLQqIl50qVo8kLw+3VT4n90StZTkRG40dj1sNRKJoLGQNdN/HH27f44WeF1MR4r2
gU+AZ4UkDWTpS224KlPc2AKfoMzPZHoCH8ZTQqK0ocqeztWM/f6D6JeczCoHSW3+h+A917tibzRL
UFLY5wE2XsP6R84Saxpw9qoKoaoVn9xczSogUb7HeTJxtOZOT/Gv/JEpPePtmnVd1ps8Iv7P3o4R
bH0cQWeM0XZLM0TRxhTDmIHS5brYsRO0T8pQivBIZlRPQ0xoyI5+xyPgpyMgmETL+SHnzeVBWa+5
cFrUGVHoDH6Sb3N01d/5382f3KHzn+ZMW9ggxTS/jPrg3o2q8HQg6bb94hijCZA4Ta51vYy4dAaL
HP0/msqWeJNjtH+H1CZ99me7e8D1sPFIXvGXz6Q329+aqRy+ZppcboGJa2BYmTaPhUjkizU05C3G
Fn3BrrS5G4M+RXq97q+a0EM6QP7qpPYFufQp7JHEJ9I8UHSo1DHEF0yh48e1CoqptIkSLieiPdQ6
fzKqMr7kOu0IdBRDvhNpS2JUIlBfVDwKwsc8l0+aM+HmFvdtdmNhIAGW5Dn1JxII5d0QYzcXkCyX
PRExrX6NSjlPec5saIObmRHjrAmzIhAEOpK8nJA4UMCQ7cKhGquLpRxH94ouy+mJr20MEaSTU1Y7
3Srqj1iKNtcaQU6SsMOx+dXhrcg0FNvXL5RnjLkqP7F+crpO3MO4tebQqPIOCz4vkveJ21RJCGzc
TiGbBFdPw4+0JmQrjZd4iqZEJ9Hm3MxWY1Jteo3+U7QJbeuQjvihS8fX4gDsTCe/pxXVC7N+q/ow
lTEmrVnpUfBUVd0RSCmkUBd+4uFXmMhBfNWNnPEZkRGiukn4Ool+9GXGSa/1JI2WnUG060IkLcaY
NoPBrWu0Gr+LzeijZxb0JbOMln9smcyceIsA3tWpXhR4al+S9IjcoQt7d9F+yd5L9SCz16kezAlR
BDJFprIpsfbDLZcUtY/r+viTThGiyYBM4E5HDFpFDD+aCD0s10XbWyTgAVZzwFmtcVnH41TuiLES
qO4Zamyw6iwYps6FRZ5sXWq3vVtL40KjFEwvhL9QmDcMyYlpSnqdpMhoUZtald62LmTk7cpSw28t
slV8MaP+1pmwMbsTmCFCL8S5Leud3zWPpD+Pk+o3DTPY6lO92jLh/WnbKWlrZUYTgfXToj+thDP3
RSrbTzd4waibqC4GLSy7rnnUOsMvebxRfvbbAvH3Rep7sdrNiyY5jlO31hw/EGOTTrft6rhLpG61
mo7Oq1MeQWh9uji73Gv9R7n43n0sK/ZImvTTUyTWvJraaowpqMBA9UCnhmTwbcI25VjXbSxnMZmi
VGjtctjYpfL7XTw08ycvLtLmA+FPqNjxl8QWUJSCNOeMUft3Mr9ntsdc4LCTelFxYaL0EJucSM+M
qaSM/4Pl/P/++3/WpvX/3X9ffP9xaN69/s//bb4N+x+gQCzlVhMtBlAmGMm/zbf3D/0z8AiyEbSK
wIYAX//x4cZozgARg2YMcYaenbb8Px50mvUPAkp7DSBB0wDRGY7lO1zoVgDmb4QLGx00/Wv7TZcC
CHyEAtmF57YECXOytNmjXddq06RUHpMyrTOKnMOVPEhwdFJ4OKDrBwnCkOawye8a5kskrQae0aDA
a6vV23phOpJEcvvXq3/496//27HtENn6z0ogFCiaeFHAFIcreSnF/cRBbiYtN3Rmd4Gc5mnz9iIn
Hmd1nYOkQ0jDaqpzuEjseLKVpLM7qdteohKL79Usux2xq9Aqziy1d3j531+JJ4LUB6F9nbtDcXeP
ccjIImYmdla/HoQZQV8TSUxAPecyU0qywTfUJ5iax4sS24JQ5/6Db3vYhbbpYq3Bn6KswmWYOnND
oqJqAy/Gvzdklgy1wSdua3n2+1S3tmQMExWfEbBqIqxX+X0+Wqa86HQr/kkV78dbrlEqM612CQJ2
IhLbOM0rg95o5L/E/lP8SasFipCCiDvsrHpw/qRLqrkh/wg7e5zLloWNVDN+2dqU0l5aJtWFNo6M
siG0+951lOEbGuKkJ8c7kunExx6Kfby1OEIpCY1yGALJcP2ni01BEQ5mRNs65X4B6pK789dJ6cOX
RNmrBXO2Jm/LYsho2Ks1qq9zrfJ6SJx23EWurn5X+VhG20Kf5h8Uc9PnaSzLP8xCndu2zvFP1Qh9
e5ombyFGLTZj7KVrO9FCX6XOF6+s7SZcqlr7oQjO+xjZ/4e9M1mO3Iiy7K+U1aZWkGEetgAigsEp
OSWnDSxJJjE5Jgcc03f1H/SP9UFKXZVJpYmmfZlWkokEAwG4P3/v3nOr8msyOJJ8SDshm9xU7DoI
xQAIPPpFAQc7NrIK2qjPuI6BOne69sv2mWFTfWPKlPBac5iK80oz/DKabA/l/cDJ4FGSF/ZS93n+
wlujvmVLQAphsTZMqhOyVsZNedB/A4y2EiZr8M3oGkGC9I84qiEpWEoSmsGOPm2eTedQUXL00Yqx
4Yl6w7o0rZ79SKYj0RCmRSS92Y3lw2z6C+iHcv4CozlrwAMM5W2tJOGuIAHte2OcNS001NK95EEw
kEkkpvuu1BI/zN0lf6Xk7m97SCKwoheyNGVJ0ijpx67Qw3JN53M/mN0Ue6io+jBrZ/27Tkja64hY
oeDMjUEh1EeZcnY2O0UdU/caFZNPTnJSF8YpobEECgZDvqG3RQI0Pa9bIyJwNQHSVTn19aCDSIzE
Kq0kVnIxvdBo0ppMbuKa1+t5ZTxZV8b4DJ45e6EXk3o3PnkSj8pFJoB8ZjsgyM4nYXHRaJSHndIn
g/9O/vRu7EoaHeMgE0n2ttG+9l1v0aPPPfUIdadRoelN1I3NUE8RwjSxUpzOXcbz13hFqBdaeamt
+jbfG1xKOTGv1Q05Hdl5QsvBRAbk2E1o+WgUQIGUy/NY5LSJBNYjC+KGUwqqK8FbJrii2CH6bd+M
rNdxoxNQiT5KaZNNVpRqvspiXL+WLPtBLHU3e1O2mOjD95n3BCzZvTalZdhgnz2McfwxJecKGchr
HSmfeYaqmOnVUBpluxOzzvOvt7SL43a10LEFduU89di/Xv3era6WFrVfvBDLARa3B9oc5YXubRGA
VmXSskkyGa7NPD5SkTcwxXn/XmceoBurMB859PNtlYOaLmksLN/9kYTWUHW00yIc09B8gjLxdxxZ
ahVTSVPlIPNRWtyBb7+XLJmEHWPADB1lTV3MgiOrY+AmNUkLSwrn27USnqh0IV6VQwqtVyuxajSM
WVvAXyFKxObkaS0XTdUNfExbIwsx1aqvBI/zPxh6MRMhrWdzFadpZr2vBo/KHMwWVPHG7bt4zhON
hEsRZP0uF4u4JoBSiJ3J9Ogm5QNA2qcIjPwWKJkrhVnGNg0Ab9+79pQgjWuKeU8mskPCDzkB/mHs
HaIkx8K0ptClFXFGE356MmgGz5FR5fxNju9P6HPAt7CYiaa8chJDIxlZZ5Yb5K3u042YU8RojqxO
USjpDYJ/Q7ZxTsUJnJWDDMQ31mePY+xodcdF+dLajYZXo1GcZj2gJu+cKzlW8E6TVeavNk9rTvNB
URyLzBcViYjKGiNKelUB0Q6yJ9HiDTydayf9jiPRQWziFOOVLchEiNMC82rkQ++8Va5NdYysoFt2
mwPBPinrIJhDa26CPMqthfSm0hj71wSgZwbCTVkVYfMti29PGX4S1KkZhPlU512MutR+qO06RYXo
eWOcAdD/rpKmQzlOAgmJi6CfLX/JwFx6JkHT9jpYJ9pqdsfSrn2kIIabnY8yg4liJfbZohxxp5ci
eNE6Rz4b/ozq1Nb6tI8nOaQXTuX3l4OltxZUNM7Qu8bPOwt3cZbnMVEU+VfNa/WXqcnnG9uYZBWx
u2vlAURrflVxLmwiezHla1tOxkNK9h/gqElLiigZu6IIO5SPJcxLr3vRWdt2Qvmk0yszaV5qtHHX
jSRN3K6kccW24F32LY7SSJvNval5sIX4/Qt9kQy4+eTSljkp/Ymu0+Ruz3kq2WS6wqlb3r+6v0v6
KrsJKmde9pLx0VtJQ8+NjFa4RuwRXcm267F+hbbRylMth/AXpZCWMbDSvLciaQ7+HA1GJo8DD99L
x90YkL5CZQxHy1tPPDN3yflOJQ2gYIvSNGrSvjMU1KjciNPGbx50t2gZvW951/Xg7Ndxumhtl9OO
ZpuDg7+uqI7svf0BMLxZo7kq1geeTeNbw0lIo5VvsIEUaikJmTdGHie9rjhO+m0xPJGsTkz4skB0
D3M5cihKCjV/If7ArM4B/KzsKeaCHrjtgu7J4eEr997aiOsFa/R7plvtJfl0vUUdEBAMH4xp/uyO
3gqHHur9c60KXdHfsvVvK4adJ8RkyaVnErd9SJJBnA1ak6tYkxZt4xlq2RZmMbI5YOlzv6ZTbw+R
/iN3RtCpYXIhZ9XuPdwOVQgWiI81UUwGQP1Teb5Ia8ObaQiwWYjg7XBLcQsN5W4cSEA1SAPWx+sa
mVd5zYBajGe90XWoWbvUsa9NryOgmZ4UXx39yx55oZMKsroRbL+MmBGEtoLzJbIeuv68ipGW15jl
UHZ10y/PoA5O7lEiQUbd6zWGtRumfLwqUtNsDoTlWtoZCQV0R4gN0IbI79J1CmGRyrs2p+zkKIoS
hZxmZN/wpmvCHSpfkkVnzjD+OayikHBIhg2l2o65CNfml1qbTDde0MacwlrrinAiai2Pynlayj1T
igBNWj2Yy8Naaea12ZtDugc2RPZJPxNIejWYLoVRT8o9ir/V9BmK6N64zwcmW3GRoom5pH9DqNoy
91R3ajZccUkbZv4mi6YzQ4fNUcSlZnlZXBT++CZNm2E/nWACAOzBQqyV2YwL2em3v1wRDdmh7Rvd
LEpXJIz23PRvm1mPQYTboJAvU82owHvZ7DppL/spkoE+tpHWu24fzQMLMQpM/TgJgXGvmjzho1Z1
2u56nee+vxhGqwDE2ydWgLJRH0/ECD0fJ7LWjmUsRlRLYIhc68Wj6eTtzFXSwk9EYPYrhRM85S/5
IMy9CmCbHqtlLHk7MpdtiAz0+tQKSNKUu1LpQ7XPcdcZrDvmaJ8kbgpdP+7ToN6yFtK1ihsKC/eb
kXEGCHnOu4TNWU9r96VvPbq/kCp89oQxLQP7ovNtjb8rEe2jkUD03S06Pej7ZGrm9ltOi7q7AljY
eVetadNt1duUjZjizi2//zhC/W9f4j9x1vx0mvxbSthB5fWvePwfP/BXSJj3B7qPzTUDMwBgErlt
/783QRDQH1t4Jjwt1DmevmnQ/upNGOYfQFcgP0JxokXBMOW/mxMEiyEKADDLlNvYBLH/ShjwwaqI
7mj7Ta6OSIW/jYiL7Qz+k3qkGOaUjT+70OQkv9HAZ/aHiH78jqe3ZYyfV/aVY/Qmq5XUE7WjjzE2
Z+SGFS+Or6rlWA79VH9y7t8aIv9zFP/zbzIsjOT0S7AvfzTbgUPvdHMWF+uytLdk/zhP7bSIABVs
Uj4HQTp9DSYRPHJQNj7jwP4qpvnr0kg4uBcopZyPXABBpE8yesVF3RbanjfSOef4yinVzPWrYTGy
l58elN+0UX53ua3diSrExMj4EaFiVTMMF1HgTxG0pLNMVq/o/evnxG/QH3iV9/bP1/u1o/Lnx/v5
ejxxP3/bVoFeW3E9w1zZIkq9Pbpdrx/8gn/95yv92iD660pgAiCeY/ywPoLpsly2DZlwKG3r4YLT
WHUssmX8hAfyuwfFdP9UHULi/HgRxjGBol6+aHzVHJaxMN4l065zEmnE0WTdfFGdO8VSuOYnn+5X
seVfn87n3aXfaHAM+HAf+3LVa0wwFymQXStqET7urXJKb/zV8W/qWY1nswhGZPOudpOw2/072sNf
18ePyiO6UZG3fufP32PgyYUdiusTHbRrMS0d0onEy3/+Cn/zcKIVYonxPa4CGO3Xi5SOz7S/yS5I
KnNelb5oB0Nfi+u5LLMLs5XDJ+LjH7yPD689FAYcnC6XI7rjw/XM2S8d00kvilk2Z2A7tccGOMdV
o1vJtc849imgYjssLidCXZXEdXm8NrS9pnrZ//Mn/81rwuu4/cNraf3t6x3rkVUzSS8GJYxowIYS
E/1ECRI04yf3+DdX2khN6MKwcCKa3V6jn5ZfsoDKuoIdPFJdPZLCVxxR87v7iWPKyT9/ph8vw4fb
CxfKgYdv2TRTP6LRKkBQiVdY5zmgzbuBW/kM8NB/aYNyVacTLv97L8mKbbhWld8STWGNwIw0fcKJ
+80rixyaT7tlYrLzfXhzGDhxNHKNc94eiptVtAxMaTvuKn1dLxY4iffrIqpjxSztE6Hpbx5nbOI6
PV58peyq21fx062u1qwgoNA6b9LSPyG2aUARk3mcrxe5T4w6Pf77+7156qGsoP77O8BZBXbGnmue
24bb+Rw9Sqdi5hfg4yg7uljTaM3nMvPVQ675xomW1NYDIrzPqJ2/u98//xUfHjDW+MRTrXnuiJa+
WLJk3Tt29e6gHBRDNZjNw9IE7WHgzPLJA/ebHQB6lo6Fl2eNk+OH7r1bl4iPVuN8mCucOYPpnECq
M/8dAPXHSoiyeYtcQNQMZueDsHmYZKK3rXGuJfqwS5zRJE650qPeqIdPtPwfwCB/XgqJrUUWjqk7
VGG/PkBeuo6aM8JoF6y/u9Zd+lsvy4a9PeQIb9ll0gtq7+mYm4sZ16RkkQKndXpYV053B2e2uXTs
zrqcxUbpN9FIfYbK/90KypgWuQiq5m0U9EHk6dd9puEmPaeXsJxPjFh3Rh2IKzMn/wxX54wcqQr2
SCuSY6uYbjZy7o5J47WfPfvbW/zrWgMAEp6ApbM9Qmz58IcE2aCNHTFn2pKXXxJwDHGa2+gHR8bs
uiOmiFRW+OkuXccEd9U1nqnshGyD+qRls/zM7P2bpc/QUZdDxWPQR025vSQ/vfrWrKYGyNTZKBux
T5ZSXaRVHtzmVWvGrpelN9Lz1ElgLGO8GpOxJyVyvP9kOdgexA+3hN4x3DIKWsAqm9b457+B+O41
aGrvjP5Cf9EYq3dupklyiWtTi6Xj1Tc4KfMTBE/BqZUT/FrVVn3lMqL+ZMf5zWP8407A7ONmMOb8
8F7SnrFGQ9ln5BoWb4nrtDFq2SPggJjJlBzjzgv6YzrI7sTq9Pw9MOT46LcdcXxYg44ZFhQwBra8
9KdP0TY/nosPN8ncAlu2jZey8eMrhhe14v5ZZ45JQykKVObECuvT0VSzuuiqb4m+ih1FFjqwecSG
rhKT8YuuzpJmIB8dreSCfvu/Z8y/qdB/c0BCkABK1WXT3FCYH25Xag+zVi76maVylYSWV7VXGPgk
Fh5qj7Rtxc0SkCCvVP8tM+dN4NYEx2RslutM0sf+pDL5e+G5/TWQ71jyNoLlJvP+6UkWotD1wrHO
fDGVB+mBvGfwCsZAzXLYrc3Q3i1we4oQVcrlOnufoa1/e3kH8siGv3PNj7YJNaBR6SfzLB1Te79k
gWTUrHTANcGmwagndS1Vqh/ojzwhobU/2VF+/3j8iCKj9t3Oq79++ry2lS4846yo++7E1ob8wDTL
23uO0K+FDIxnnNTye1Bl3o+A3uQ4B+LoEcAamtyfuKqC4V+fQBwqCSD3zPUpWz+uLGSjzYlci7O8
adZv6G55VPHPI/sjLaCPrMFdkBJS4p24ifx3CVbbfgRZhH4TeWlUGGyBv94NLZvskq7SmcFUHMVn
259CwS9fPnn+/76NcxWgogZLKFTzj2WTkw+t2a3Z2eotzeXi9uNRVloZsVLkfD7P3gueCfT5SR4n
5Qy2w2mtaMFGOMdCWesTeSN2EeKKTz85g/29suEPg/UfUDiz+wcfHgaR0EOX/GHcHfNkbozqEk1d
vk9mM438GnD+0iR1xEv7yUq+3dZf1yiAatSvJheHDvbR01cOTBHrSjv13dIX8dz4kjBViLE1XXf8
I7GYEqRb5pTOn536fhzrPl4aLxGsagwctIY+fORhy19EnHomPac5tzr6ftVE5Cwom3v8hWMEE4DE
z3W+TsfOPZtwou8dben32jb1aLH0X0kUDZFwkuEWXfMXLLTr9Wo48qIixRjbQPoqdXWnJrLhQCkV
u5q2fYT/Q9u5/OsnVcLfC3JA5Rayi61OoHL7UJqiixSsqd6p2W3vh8DFHq9ZYh2k0xEnDuMtvf7n
Z/nvj/J2QeBArJycuj7aW3lcKnO13dPZQ+2QKr/bl2VXf7K//uZT8VbqCH10+MJIZH59K5metKtW
OKdoDJIrkpg3a3yNO38xyAEPpzXTbv/5U/39CMnAA+kTkjWG/T/sRT9vCQgsJEWHPB2WLo8DCAs7
Adthj23c/OSjQQ788OzTo6L2pV3I98YH/Ogi6mqh5kK49L5Le9gz+ACa1Kd6/aDX7lJHfj7iVnHB
Nj6Y6EAtaLCaNHdM6sf66PaJe2FCAshwFfYWFJtyNU965nRZtDK6VzuFZPoLctWcqSdci4Pwgjk5
Vv3SvKlmrb5rkBi628U2yzWyVZu0EfHr1v0kRXk+WkOwiQSWLPawHX0zZttDjWK6A0YQH4AN0mJf
vMpWwd0BuaCm0HaN4rLl6wIQkCED2ZvMhcpIzpWzI+FcS4l8FOJ1SM31vCLqpo9r35I4Z3DXJey4
aD3CqYXP4umrX4Zua6lXXn75Tib8fFY2HjqavJlKPL9Cife+RR8TZ9bifkeiUNxwTNXfid4wr3Hb
MDTMWulNqNwN46UmADyNtRJ0APJh4X4rGhekwajpybNdGYwzm1oIC5SIXqBLtMtrJQReERjb2h1N
ADM7JEKgWi2wkMxna8GMPJL4MFETm3M1hWkSMKBmIsrNI98tBCPRHAsV1JFZdNp3ySno64AQJwmz
2Q14gtvFGHdeLQbjgPygcPcikw+mUjUBYMYwdfsiS7tuh10hW0OTOcoIGoNAG4QmMkcxi9jhHRcE
wJdRuI+yLocpttgofcAINT/S9GsATCCHvIjoHntLiHVhOiNuYs1jRbe3j4i9H9dIjBDePM1tUYA4
dTaFWc1cLOxrtsK4t/zppO8rvFZDl2VaDEO2aiKnc5IvlRxx2eDSZJ5darl5ZYNLyg6oN6bToZDj
yix+6dLIZaDqh2Ur+Xs6vRfpjgGNA4MjyI3kbAzIkd8pwpkOGcnwr05h5vaGN+CpIjV0HsNA1OM9
rwGQmll3FtQLjuyHnSXt5Wj1VvVEVWW2IStP8qKcbPtK6lRTYZUv5VGZnrxnUQRlky6zdVfVRobU
isz7XdnP1ptbs8+SZNLZN1JYphcnwzYArdYF6Q+P5bp1qmqn5OlcnNsJkcWTnyEM36ky64qodcV0
JvxOOIcx5+AcygGhzUk6Eol+mmcBKoSsLOgTAJfHIobGWAOx4pXLa+vmiNpICYJDwkTeOOQTfqKw
9daK0SZAliBOyZrXI0Pb6Ps9D486w9jUkK9T4AsLAxOY5oGhlIWuWjroKhJZUSiBxyqqqCXVR0Si
qpSKu2WAhlO2TYA8Oy3HF7cYPdS6+LyfvdWxyAJZLKHvAzmm5zYZY4dRz1GraHZR3PMgKzdMUSp8
QeiLtIhhLoL0FMEyGfdo++MJ4UR3NMidOZnl4jJgQ6Lu79ZFq6pQn2t51uCq6KKGL3nc5b6evNgb
4HxnlXBN4lT2GNImokmHE7Nph6fE94vhizek0w3mNlNEXZKPQ2hxI9O9ZvnJfd2WOSKlcpNLDJPe
wv2xcxaaZCJUNwZgRekkVp+pZw71AspUPqqSKktvMO/0roe8XObBa7vg+98JHE3eLmi9ysci06KI
AckzoUUWRo3iqWDNsfEjvKSdjSVxoSn+unqleVrpnX9nFXaJ5oQnUg9J4dSqg5GsptzJziUdqUQE
4EWGavtbF4mWjIWkNRAOJK9Y9MpqVmjRqZqCtt0K7Dw31ddclU4ZGVNTF3S7CyoSZdTLJSPj9Svq
KpaddDSrk7RoVp/z3KS9e7ntLGjv3NwAijZr1+Tdc7Bykdw5EZ4qm6Qtsx8v1KLhNenaprl2rV4i
ipkD/NPGOD05JuAP7hRQHTfzi698AQCFkBvemrnQrMivarLuq7TWmx22AbvYkbgBbQuURB+Ec2Bk
9d5Mc+824DSL24+oX2yZiKTOiatcnwJF6RWS45yo0BrRQ4alY6w6jsRWT+Mmnzq8XCNJ9fFis6dE
05RYbw7R5BdWURdOtPAJ2xNHW7Nb07baB/ot5suoN/Pr7FWKrIYM1RMJ7CxBhQzuNfRJl6mVIDxL
q1pzdxh/XLx5doo6cRX4FGOgk0lJyNmkX+sMrMUWX8Y3E3gAviLZYiUJ4XIQ5kpBrl0R6TSw9Q1i
OskDq3gw7dH4Tis2uRKM0aBc6bN70yQOehgQ3EAsqXL1c1HwzcW2XHPvQFmPpQWWDrskpKokjVeQ
Lu+TTnWIrCRDJzGZ6Nt3rS9cFef4ONEA8VA2cavItjkFXT49BlPvOju8WJ446vSAHrsiKMeY90oN
x8UxXHm2+Jl2t2ieg1dJWdlBTBWCTrEGRQDgqRZfUSgFDaE5iftF1zohIlW1KeINzMxG5FaeT9Km
j/IpxAtmnFO00LAvtBks3bRorNqOk0kiLLSE3CB7JtN2ZmRTRw5ZYUhsVlsycpdOMB7buaxP14JC
wmDB+5JPDFW+O+6oTgz2GhXWul6r03mwzDLKcqvpIrh1/hdpNzmiEytlSbfK1nq2tarsYoqhtUE+
gTI0Lgt3fCqlmx8nE5Bx2FkWwkfAMdpNLaouDRfTLN9wXg9LNGeA8fZ0wzw/lLYhE4h8lbrhyL0W
MRcXWtQqp3rt3XGe9raH4uZiWpzFOqYicE/qTmBnZbJqWyxownnFZJleDqvbvpL8XBLhTGbeNfxX
7aWxgnSklVLbFU7XFkntoAKIkYYtEM3QJu5YcILi1nKH+bJilWeaRb3OpqCGTfKbpMhFV2JvT3VO
IyvnT2/SHshzncuDnmSBOiZTizetriUqaXgjmn1hsP5QEy4cKK4ww496ZGnI6lJEO0k24RVUxRj1
BbaPHUIW3cQaxqOJMxZ1C9o3mue7LFjVvdsk1BQjES/00BhH7YTryMe+M4okTj0vLfbSc7OHnCiP
NzeZ8jqqR8oetLG5+WYrb7p2GBMSvGwSehnajnSvxwRxL2bxFAW0XKoNA1ZzB6PEp44OnXViO/fX
pdWRuqUGBZFvOY+ZlmfnS+r6t+uaLrcAt507y8hs56jVLU0Yjl0BoiM9aUnQHebRidCitWeDXiAt
8lAGP9hLuXx35DS0MeoT527us/kOx4tF/Dmk5Bo3fOJhIdPb5AseUmPaBxVG55sOb/vEsuQMW4WF
vSearBXhYNr7LZpnrwiM/VZYX2jUCm00F/W29zRyvPbwZz9XWjfEQ7DaF0Q6YD83xJAdqOVZU6ap
92kfgXC91Ih9XPdJF5SIf/kvzzj15Bxns+7PO9zFzoWjxvFudfSqO2Le69uTblqqaxRS3oFFJq8P
xdLa6y5NXFoAiZnZ+GsbO/meZHp10xJpt2vtuoNPlfrlFOvTyj5psXxOUZ9rlRvZxdLh6UbsF+zX
atCyPdpaYjJMgFkrJa4K3o2+a/0IYmBVxlUz8vUtQTUYFwHcxnTfBsTKoAEfbLQMagW+vKyJc1vj
fv7aZvzUHlBhDe1K64enMcO1F9oAAaszP0mXNZJDvhiRGhfnrVia4tuQzxWmJY/vJHYNv3+h0CX1
JOintN4PpFL20dhafCdi8QksDwbbe9xciGBX3LW607vKoUwbqdV3APeWcqe7SfrQ5pNxweB4fZ7J
Jr63h9o69YXCK9ya04J4UPoIQMce5/Fcesi+gHBR/izjcnBpmCYn1ggVoCmCgwV0wIjykmLrYElT
29WUXtbFzM25Vl6RFyekBPvn7Ld4nTmn9VQeTqMhSj8pxgr7J/ONBsSVHO9qGwXX5g/FCuZP5fBS
4Sh9WkS93FQ8VAK14bDR/mbV1HGAUMw9YXlFb9gvhl5GayG6MyYxiUbObE/3IVlaabBu2/MbHC4e
h8zu54s15cPs2h7fnEVPUQsLIzXf5iUteaJnq9233YL0HGBucqstTiOitF/KS2bR4t1byZmJcYXb
j4SCjtlOy43CjFKjqXEmF/M8xVq7zNOJ9Erf4GDV9VkIHjCQaIQ7DK6amDvaiME8uLHVztKONOVA
v8gyfTnHDwaQuxoTp9wnGOKABIukip2uSL/TzPLGiL3XHWIxaPOjKwtlH7xJT96FMZpHx1oQe9es
R0/bNOISy+mSH/kWph3re51C8TLne/z76OdEX33BYKaA/02DfQDnknGwc0unjzI4FEyKCCa+sXro
vnuk3/ne63zMzxZCuIu1JBkwoiJE6zZ2i72x29KXTG4iRLttkPcFGQKPsLdTfl1gbBTMCbseruRK
u1ImMt2wSznlxBx6pve1lJray8XQRIRAZJrpXATeU81/uVimrr/pR2FciYQbhlsVj0KIwTh47BVL
x77tB88IRyitSOfdjBjjNVXaI/ol1OoZxAxrP1l69Q6AUrvrCr/gjioPMvOCu4jf5Ih8K003Y0aA
uX6OLEvgtoB5UTU7HKZq3Gu4Dk4dydh2Lx1FHY1sGmdxRa26VYI2xXdfZ854IYFTTFB95zWIAMYG
z8BLakhRVdKWbDZagzEQP9HmPsinsNBle7my8mvAqXPOmM2sLU+DhCgSCcSIzX6Cd3knh0xK2HBm
+vVHA+d/hXP/yYzip17W34Rz0f/9P8P3/3j7r+PY5PL7z1ydHz/4l4DO/MPGSgVYhwYXg83A4nf+
ae7T/D+Q4drUABj/EG3R//ofBZ3+h2eDoKexiIqM+Gl+6i97n/0HI1wi/vhRDIA/8kX+jbvvR0fv
564sLTfkKkTtAYdH3u586MoWwsKa0y2Upkk63M1JimkmUpiH1B3vhF7BNm1dTT65sBDzZ8XRz7zZ
EhQXyMZpZ1QD45N0KPy3uYNFmOyztnWat6mysNdczIlfP8LOL9IoYCvXzvN6lqT4Sa89qZOgvhph
hr2kvJkvsOayBz/zQJGONlkAR5VT7wM6p+kYJRzSl5AUvvk9GPwEYy40zZqVwfDa2C79OT8vSSaf
sXEZ6m5Ua9HhmTaUE68YzaG6TciewQLJY5v61ncAIOOyyxh4WDE3xSi/LHpbWHeNoRnlo4l2Wl2m
TWCcIC2qnp0M3W/CkYS9LMqGaXnPaoO+l1hBwqy+yp7tTgNSbGOAOfe1KaGJCKYHMXlZ0kgPy8x1
xvMJ11sXg60t9XjGH7bidWtyqvs+Lc3IG2Bv3JsqpyrMW2srGfFCWNkO3BHwLdec4VvbIp0eVM4x
+GwpM0zc+gAsWXQYr2MczCWC+7ZZ02hKnXY6rizY2ZFBjDZcWD4100tl9IX3aFm50YdthzA4wtcC
Nd9p6CCyGo4L7mRYgmpHke+sezeVZY/a3yo5oRtOWkVbbVnH4Ee7t8RLVb5XeC7OK4cyNVoJbbwM
3J70BEvQrYg0wxrukGlXVWStbldGVMXNekmnY7nz7Jn9KJln3X71zDm1QaqM9NMCatoUWkoGI8Kh
313GShZ5F3pml/WHAh1TGa42yo/QG1TBPXcMfrE+ZOoLX/pU7ZpSJyW5xL8FdFxXA10YG8P0juTu
+gnSLBYBb21h8nq9ySmx18vgvsaPnocGx9TjBAhBC1MN2lyoJuVDI4L/xnGGXb88mAYPBUaOHmO+
62n+G609HjoRCOlFOS2GJZZU6BjdsyHxzmwbBhPnnDUA7TSt39oZMkG0QHWm9YpKeghJRtiO8K09
P/uaOd+Q7ux961twSKHvpnkejiWBf/tJ6dTxi2WVDrrpMflWGMEqN7JccJ93g9VFvomlJrJTfkfX
jv1jATUJnpJIU/xHffm96CB+xw0Dl5d0zu3bZfIR/E+jnNGJ92C0ZI/CO8Rfah36HLHICXenfQfV
XfPJcCZ/hclU3fN/IsXWc5ntvFENt4hkCEAOChxBBXxUkwZsDf2IxjaG0tnGBQFvPAAoAZFnCVfc
RTO3VSgq9aw1343ObPC18XJHyD1MHAj0rlxAIdPwkC5usUZOPzjFXhhb9gJeQnGpIa9rQlUM/WsJ
dfeL6DGcxEtHWz0axepewh9Mp73sSl2nZukpj5XGjCth3PyN4VKh7Sh3JOxveyjOoHVxatTmPhH0
9fKJ7wLhchKZ8HFOXa9envSpH16s2eN4YqE7uFztYZQMBFcEi3pJZ55TqV59XY2ixSFGVoJPdrwc
zktN019gdo8Y8pTndbGuN9U1FwX0ImTNgcxpDO+LyUHjwUx8h4fOGLozJPLuS7N0m2Wg4+cw12XL
fY9z6rLvkvaW48ymFFi8+itMqOHGS2zrbG46YaLyLY194+WIsLwqU4850VC49dKl7k5bfFD9voKL
8SSKwSuOSacldGm1pLpWZYUXz0wraA9W58Oqbzu9u/ACt21gCgvtsrO8solTDm+3FV3iKTbZEW9V
3W6nUGeozvjcjcRUl9Em41K0Phlna0XkF/CsiYSpyicl/fq+07AlgfIaJz0Gnk3Q4pgKeFKOUeTn
7cCKFbklaxEmogaqgdXomFwwr6YvmkUHj9NN5nmxl2jytZQV8Tqe8jSMhrIQ32HaOjN8K1QpdAtZ
SwFOjwxQ1XRlpTSAMUXzV4emS7BsOGdZ9mp6M62XqcSnyfhiwb/gqs5ooW0p14xNGkJgJutkY0En
cE6Wqejo+BIP8/7/2DuTJseRxMz+FZnuaMO+mM3MgSS4BcnYIzLiAsvYHPvmjvXXzwOr1FK1Rmbq
o8zm1tVVld0ZSQLu3/I+s3a7N+LINMrYVYEbL4QeILpSxn+yLUAYKxWLzltRvTDPCPoQ83O/msxV
ylHgWWWR9cAnBS0crcH6CqJqaLkVlvEvAW3sqRh1YCkR3KiXfJHVM0+i5cEC1pNVugjvxdAg2JiL
HD/kzuTtDLtCqu/+kO0Bdb20VzEfUB0XAoWdbfNHjd6vFuW/u5oA/tUQKLj0V2veB9Cm0qtpwH92
qOL4Xs1i2dVYKCE/HqtJC+IdeDnzjqwtJkRk032GN4U3wewCNoW8Whbt1b7INH0hnCymRmDxMIcl
onPj16wS48OpeQ+OTtvNa3W1RgafSYQNCuJwU7tc85Eq/JF439VUoeKKwQKRXvdW6PIEoufFg/Fk
2x7zxZdBiENOKY084n54NXAsm25f6F+NnUIfoGFkrprHnX81gBRLQ/LcXe2hMqitZ2PxjCSl9KfB
tTJEyyDnd6auThMPJSwOfkF6uoZC87jB2vLQAa4uVUnp+KkgduSvxqlw+LJdfa2hjvG4usXu0swC
56uEyf87uvphXO7xxqCTmh/YRDhmpNtwz/iZm/eR3Rg/qB/pg6ES77u9Om6FjLKf+OrDpVdPrl7s
udro2h9vsez8q3s3QHS766+eHseZOVrNc4rX1xWql/R85XwCfJx94r/jC/aWdELj6hZGadEGWzoJ
U0cDF0NRVZ0a+Gn6fHD6xXK0Pc0awu7qRJpXV9JfDEpJATTeDIttOThddgIXYL3w1vPSGz75ER5d
MatzLGpV7/LKCYqboPPtbtdm5Xg/+MH8RTKLe38dIEngf7i3lllzVqIJJcs1NgV+j+dI+7sOWpvB
Wyseb8HWyHHj8NzDd5sWIdVNSyZBYmPCQujcVH9UHVCgYxcbdbCrWMu6SQBoORsHkv8tFj2ok4TP
kMVTRhiXFF3tTAHN5VkLkZ4To2vMMLZ7HwTgFA9Ns4aord5MmAo3bZX2z0ntDf4aVHC6K4sZHFHJ
J4ZjaO/Vd23G0WHDA6901/z1cCM7s3tDm/QbnpdiuDE5U3icskr0bhekVgXmgNflThDYeC0G6tFE
tDvtlI6mhkPMYuXvNuA3dWxLoz6MmW799lTbPohyJDfWKxs+lNSl/9g4k8D6qkzZripbi12+V+00
g8Cq7S2FO8e5wRkeno3WDn6CqYTcFLCmyjbhSJhwZ9tdz84CqtC7k3bI87MCao/LrMyjZ/jDm4CJ
pXGYqsunhufMo6MUtqZf2pDBLPhTIdgktiQ0PQS/5nWrydXcg67M/NuqRfrUZSyn7DNLaa8jzuwr
FKbghiTOMr6SG2DaeZd3XGyFO+hYA/NwFNT5+a10orgxxtTjJCl87TutXc4GNWCdYJP5rRMxEZDH
MUsFSQstKpu09UiEVDBhbeAhIuN1DwU5bdhU6FcnQFFi3PRzJPVNnPY0FYNu1inNu1FUQLdtmLmI
G+VuGcqqmbABLHnX4qkDERvK3lsR6uO4HzQJmIiM0WqYP43PO+Ofv03f1t/lo2q/v9X5d/2/lov4
J650m4hY/Z+//qX846/Fd7XcTv/yFyEjLWq6777b6eFbdjn/Kr/Qn//kf/dv/sv39Vd5murv//2v
n1VXquVXE7AT/nLd9bgz/j2V+J/uyZdEfLf/6Z//E33jQJd16cAQ1qCoYSz33D9ux/rfOFaTTKNy
5rMgy4WXSOq/sW+svzkGeWku1tybucEQ4P3zdmwYf3MJk0CQsZa0I5Gif4Z9w3XuL5ERKk3shXIx
dxb6NAywfyyYJW1DObipQtCsZn9TANXgkgVpBN+saZ0vCjRpCmo00r09cl3PGUCCuDpaIJk1+saW
MaNq9VN2F2ns6xwjLDr7C1JX0twNvqVdYMjNICvSupw39tBEr3lNbX81umP5yfRP/CHH1D8Hiicy
73f67WtgAtax09tKfOBi1eKkmcZ8xDSrdmRfom1eUgG7mXRObhQDCojNG+6tWM9hoGdpcIBkULfn
SWG+7J1Eque2bF2+BrAqihXPo2YOZ0mXdu0I3rw/01xP3omrIU3WLEvrvZ+63mKdBR4DHm6qDTz0
8tjWdxMuOHcux+n1b6wcVFXKpHlvQ5frKn+pSwxlYO+LyVP0g/FNo3dfmRw6OcJY1sWtOsug4t6l
SyPcjTN3NfdswjA860RfXVd1r022POjRVHFmJr/Utwj4OL+D6/cPkycGLoLIiAKtfIjvmLwkaGt1
TCpXFY+IzWg2TbuqO9qrG6XrXQ0cRRrQVmvzgcR5sVVCkCt29Qgc6JT/Qki0vFWlBbwVJ83H7pnc
4rPqbZATaizjx0DWTHqCltFXQ2v2m8J20veCwyZl5BxezoZuOPkpHXtqOW83xRppOx7X8aTzyjGq
yL4gBkqAC4HFhpWddm/GMChUeH++lWY8hNmkxl1Smda2jU33Iant+tM2A5mt2mbAgQbh9muiXr/n
oBeUm4LI7MucF84XIQouqgRM4OQRAtDyrWULo1uj6ULoRAV8LKyu1zmSkfyM9gMEUmY6hkhlG1LX
onrKe2XVG8czve5dNO2YnYg7DP6ptGn0g/R13MmKdrNwpfWb3Ry2aVagneR8qWcIjtsWHBp3usTl
D5Y+sZEv34us2urQ0p9mytw3NlL2xsncU18hpAfqh/Qh7yWSPOx9N5SE8+QgeiropcY5mQGhbqM3
gQpHvzvlkjcFbfPyI3VaNmPaNvQ5gW+6Wg8EIF//c2jrZmORpeSBzbaR0ffOPhtmH+V13OF2cuCP
834PMXNew4x4Ubn+AtvA2lW2ktt5yDIoynW+05vuNNbBxhgSHGx+z/spr7kPeC8RNKSqTPbS9zTc
LidYZROgIU1vx5B+3ZccEb4m94OWOPFaN5yh2Wztwfa/2fX50iC+pH50p02z+Vhy6V/bw8xiFVCh
FcJIGNWs51g4mJSYcCvywfsSeiLJGUR4iYhKG3fUN6wSNTt0o9u5GdN1HGkS8VeiTNO+/+j5874Z
2RVwC3EKyJZRzXfM17ISr6oSR4qoyFbe45DCsB2S/D1wVLSBHecD+Osu1G3EWx0X9xgAB3IZWCxG
2q7zrj0uOF5qZdqtiKN9GuWvsdAgFIqZjD1cybU09Qjnu3AfZF0/o0S9aYW6HbglZVLd6KnI9whO
SINV8cxTHe2iU9WPmxrathpYETITh4fF6I3TkWPtA/ofYMa+BwshRk6CohmAo3b9us1tkyhfMQL/
LR0QnTqJA/Ap8zoagVswOpZsfbeiwWJ29T7N1bsF42GbOu6Xn7bZuYG2eeEwdgf1Z9gYvQWuKHKD
k2x7fiKeyRnQkf6FbCBWVuc8tNJ4zQd9m1YWnM2Y2JoK1D5N0TusyjlIPWAtK3qDW/lRBkCsED50
sjLjqxoBAxRjG23FrDsheZD4XCbwCTIVhQ66KhGmHmaWYyF2Ne3RqaXNT8E6W/A1b0RjpkeuuSyv
xmYdull/42d0dzp5V2spj5A6iTfQGD+pAj6AMm2Obp+3u8EbfuUQnh7byhrX+TCSHdKRgBJlmnsj
Iv4Doenik8PCdOYkWev6JrEa+k52qExMC8kyMkvBBFptwY2zs5/6wb6FxrRhxQ4JxuRjmjZGsC/i
xN/Eqic0MrTPzDB8FS67sFlyU5K143HdvRSV9SZ9zV/zsNEuIzdSWEjEIZQGWzTh2p6Y47PSx3FL
0PaIk3peQkHNkO+WoMnakKBRM4SymG/UChTRLrFttjGNas9W5FZVpH9tq9pxz9jkE7KmarS7vuu/
0A+Ok2gu6JUHOevaoS/te55vxQV2FqNYPrJfmpjuynHqr6kc4X2WP6ZE+oFQOjW1ICBdnXqWq3Yt
/Mkt/Nb7XO8FLMiW7/qoHYrGPqK3qY+4H8I6KsZ1UQ1ibZhOilxLxyKem8+qmu4KBAAKF+oTIxwK
fBDkN3a7rL0NiApKmli54mHuAmvjSRfnLvjSxvmWGIx9z6Li0R2880yUCdXPj0gI7Xm1Z+iikZnz
uCt1RzU/utKzJ1XxYcQWyyudZbxeXyJ8g2VDWsPUXDG3rFVQlUZl80rxLGy1WM3Gix0X05Zlb2Uo
rlMmn6mtrFQzfnpERpG+2B4y2jKcjQJeriU8q6s3wewny3ts8EEEPvldlg0nVTTpwSR0pDnrUnVO
4t6bcNCCZqtrvHGqH3I3XlUAHdFScw47cEiuDtc5ZWMticWQAqm2bMnJySQ1ckNkQMzvtt6o0Quj
thx9Yzei2ObmzgIA4qS7yKpQPnfAY0dtFwtZ7rkv9uYzf3hm1V9ANBHxoOpxN07NeC9lon80Ot+j
Tc27wlxzfoAk/EgGJKucvcfdyVxxobe2TdvMwnnNwGW6jJ9mIxtVlOJmmhom30MGRrgW6+rAcp5Y
bo6j55Ayn9MiZQlAt7mc/oomcvgbv6qedaMYcu2WRAdU7EOHA/A2lvnQk6dNFQ4oLz7HLGcFHauz
7WY8pengI5pHSRPbD+jPEUwmpxiJXWqiSXekdh02DC0QMTszSFlfBtqCPbrJI6udzoWpdw1AXCN3
imaTF8QT+fECH4Z4GMW1Z4R+ZZUAorLCctbSz5md3GQzL5oLqEXSLTLSWx6yLadrTIpp8taWbFik
VACamJbzZfJWGu274kWQPBtCVt4jpGwlDr6Jb/uRUKxMQ45QdxiyKe+TJQZCS3VhIyGdW9WmIP04
eLx25oG67iqN67jsd7JX5CUSMxeLQ8sFr/tGKJySuwGDR/1SVTEWdJP0MdrEDcey9TjyQ4fQmmQb
jTGr+ckXju1u0bOHFICeRY4hTAjme1vFxMOqTPoo3kH0Q1ylTJuOryWrvg9R4QjmL6VrtKHLjMCi
AIAOusQ9COkVrC766SX6E1nCgKvqkRiTuwdB33i7ONJTna+3bWxijsxFqEHzowcABrZEPoFBg8zd
VeTSkmX0zQo0BcsQzoYAvVhK1RQs+VZGPN22kyi9baQXWX4wAN/YL/HAotiqJOGcAWKdZRCyUFBV
/NB64trCmiFnL+mtZpoVG56gEX4Z/pK8GeN0Jf0sPxbKlNvOmdSOOvqMymzVb+ATOs5qFmjcIAHi
yYLYkKUkViMNfBXw526D1KIOQSodxleVdhoDrzq4bmafsh5u8UwO7aCRMnkAaAzSGfgdqQnJsh8/
7qNLIu80j76590B0H3Wfxxa/Sy2EKeRvPGJkhBgime3dJuI9hm1NF6wDgBUxsm3RqHySwMfXUieY
6Fe1fdb6Ov9NFLs7prGWvqSjp5+0TrQ/5QQoEhPHKb/B+7k/bT2PiAieqX34XYeLb2i991rHmRdW
bV5tKvg7xpbQW8eRJzG3sVek2yZw/E8/yWp8L5zPFTxI4pocsVhg/eCN8oFRhEfUMUqhVaxDNIab
fXBbJfnTYtHAgEz341ghr0rekoc20cetE08fWuUMhzYrpr3TBim8Mg1XTqN8wGYtj0RNZO5BgF3Z
Mhnig7Isf/HCydF8xvqXPfUiDDJ2DAuC/i+1XiwLYgr9TCoIZ8Cg2UzlYuJ1LhPQ3SKDYTL0r5B/
2k07Jd4m5vK09ifX3o+N+pZ0l7bSiav7YWjAi/XFSSR84OfB8taZz1s8m0EqGgUa/yovApTvobGf
x6R7jgY7XqJRGjwmd2sjfPJj7N1Q1LpxNESAK9gkySdbt1xhvaI6E/jOVkZnpMQGZf7YCEIz5mAz
7Gf39Su/Ew6nU9D1O9iWE3fI1D14kTFfhkLWhw6Lht94P+4sExgrvxOVbf95deWcfLaVrH7UX6WU
qzzy7zrL/zgNZtFA/msN5pR8fLd/Hf8xln/j75Qfy4UvzFoPpAxaWAvk98+QAoIKtAVqR/zzJsGG
pef0pwzj/81B5+airy8NU0ai+bf+PaRAwYZ4g647jkNQIfhnZBjr2sz8S0iBzDK/XuAQrOT/qv0P
tSR/yu3OUETapOVVWwoUNCqy3EeEi66CnOKVx5H0KtRpXsS9r1n0u8AJkPLsq6yHvdBui6vYF12F
P1UKsP/DVRDM2JZjWYFE0hXtQB1mUQ9ZK3TJ3P0hKnZi1tbUn9tdH1VJvJVgkCO4aFkVMMDQty70
PFTKkSgpJPNFu6ziFjOjWxRNfehGHXeNjzT/xSJ6elcBtDC14IZrmfWaL/poQe/D2HN6SJ9gcRff
bll5B/8qqhbIq8Wis45XyZUxBn/tXoXYqY7Sx3ZRZ4ekJtYKmmR4U1luHskTIuS6V1G3WvRdQY2d
bNVV9o2uEnB0lYNrWQU/kbT65/EqF1fNwITZVUSuZpfVHzQIxOX2KjSrRXP2ZMUBOr5K0Zzs2gcQ
5tbvUgb1QV5Fa2fRr7OrlM07TTuVV4E7XrTukeJcSVRsORFPieG3K+sqjXep1XPdWQRztWjnzDYM
N9lVUIdd7jOsu+jsM6WlclVd5ffZ69JdehXla6QcK3WGh2hW/o1YdPvGsOpmnV7lfNZ5E3MV+QoK
G9Bjzq1W7ZhnZ/EBmiDxwDNOAfaAvTgFrgXmf0ONUN0wqJP9gr/b5hsnh8567K82g13QWMF4x33o
rk6EEecL0ffqUPSDHG9zfgkXPx0Lwx2D3+VkpTD4slSRP3AdnA6Cwu7tcPU/osUKGRdThPP6eB9d
nRLCyLgmydVBMQmWh64v2OkEl2OsAO7n1kPkQPYql35ZrKkhOvQ0Pnd11MeUMJYumuZWogvba0VN
pvZo7vMst/ZRmVNiw1N0z9Zcd+WBHgY1ty4XVN6mwZleg2sRzq8TSnGcXcvXyRdU5cxGM9XWXCJk
8pomE8BKnoprxqx2xhaU0BI9M+YKa4+pKRJp2RJOg+BMTo0gHH/eemlUt841ySZKxmpCB8/4fdK5
Pa/5nBMxJBbs9mcKWwub/5qN6zJjWeBousYHjbrk5zykxGN5TdX514Sd1wSk7djrInnH9YMUXmKC
jlxN6RwxvHxN6jWZXMLahRc9jUuUD2YrwhqoAxJ++hL2WwI+GsHNJQPYXPOA3GDIBk7aEBDSXBKD
MS6xi9I1GHwOiRRWS7iQxSzvLTIVIEMYpeSX9GsSkU7z+INcQT6xmFm35IxPbFFCJehW0RJmVNdc
Y12WZBwrrTLcDVcxDgqG0rTfaWzRzGpMRjGYI19ykk7unv1retLlw7wlxjvbW6lPOrGcOPe49Nnd
ntwjzQ4ss6reIs1WTwHEISeciDdzcm2N9MeVbXSbMmRjY2AwBks1jMPtQ2CK+LcfmTyCCIzjgaxi
rEWPoLDB1BgIwUQ+9Coj8qMqv+7uVGzal2biYX1PlZih4KCd/AmS6cihu7dltFWzDeg889pGX7Hr
lZbrxpftL5jT7ZFhr4kvUFVC0e0a/ZIgQiPiwTMkNB74yUfUUU7C0JR8aTvykfzRVQM+7sgcWodR
9On3FC9CmNFB85CYZtZu0lifX/K8138VzOHWnL8hHj02jCSxdJ0yuJbeoq5a0y3lp3za5kOTJxth
UmrZcMA05q3M54IwNu2UW1jBHl0YqxIsbZfCL5N7S6sofAVMu8SbWXrchHIJT/I0QzkHbCnb+lzL
0vXXgm/aO7fnDLSnSrEjPU2vX+opLpu1aJwa6rlmSX4ynChB11o9e+EEu1voj6ajFdqmkB4bvQac
Sv2Aqt3ZkE5yuZHepLIDwKPqraX6cx9xM9FvygS8OhYvxLJFGTCfprR3C2QpS53heIv5rpyxvnbA
n7KdGEXJmnZd8uLjqtGKLbeL8cEdIUjSEaFmsDzTqZreQIo0R3phKtIPujcm4MDIXtW3zjy3wxbp
1UZuRYe60/iDzNduz3NtqlMqDHEiu26nGVX/Bz/h/wdN/9W0aUX/14e3FaWjpPz9L9vfsvqPPtr1
X/vjBEfKFK8LlJy3zCdY5EL/foBz8MoskyeEsVAGsNE49v15gFsIjsxR4cDBlbmOO/79ABf8zTbo
JBJAhSxD5IlBgX8zEP/EjuA9/mEo/r8wJMwe/IORxi/mkn91qXpzmMTl4u//R/QHy8gGqsQakhB8
f4qb88UqAutbadDUe75KUJdJ+OCOu7uC1NsbrfNt08d7jRT/2izINnDVNcI4UmHg8TkbNCjVgU/3
FLPfu5kjAmYiz8LWnGxm85jXIylREJUiyaeiVt8omVbr0n5uW3UkD16vc/blwmXeYt9xZrmpZPoY
a/OOFZiewQQR3SbViEcduFud+Zd2AqlWa+aSLKmHW7+3u3UVLIx7LeFA0rXqoa08samn6H6apteI
cjHdD7RIb1vE0bB1Gb7j1QrVwfDKEzRGZD6cgs0wu+Yvrkbxrp6LmresnfCAQbSNXAYlI10+F33q
3A7KtA5sERYrz102CKgTRc0g73Ricj+OlrwD5M83i9eygaaACpdYMiTRwMM+gJdTUoO4xzc1DkVs
LSuYkjgDd7aB9YfRONKS0+fQ4DD/YAvegpTj72l2bMj+vmNcGl8U52mkSzDnw4Y8gn4/jWUvNszf
RifChzUDg5U9nxumIs/cGMoqHARFa1FE/g+HWieMY4spLkd5nPeCuhBvlS85p2PSyDsSsN5rzlg2
JmcyT3fk2YqLxbeCqlbBthsCjXUgI8MFVs5jeU5ajxxwntiriB9hH/KWnOjkBd5unKjyU0pWQcw2
kODxaa2XNj5Prz5J11Y5IOd1qdFvBlEEv9j+8McPKUW00Xgz39aFhfau+tw0nhpd6Je+9e5LV2Ps
DqJ7s3bzPFMrLaV4q8So8bNrslOVzG1YpVbJjAjjVsfR5GTXB/xpxFlSh0Il8y0E/gtMDs6LjVWO
lxwAFgWrYmK8znvxBvoIx8S0y11l2PuengQZqGjaitJ8L/J4UzECg+c4J68Jd5vNXJXBKrUW0Z79
T0rFm8jknhBE8+3UuvERUykU/COWuK91e6K/Xl64y59srjcpE5iUGgldTL+8Jj2LuQiFj1bfmQg0
Ppf7WIRdAY4jEeDWS20fT7xf0npV+956po/YrnqHeCA1Q6v3djkrFX4WbcZCPuEZrSH45Wi0Jggb
/IVR4KW6B2U99LyKnXZXU20V5mdmzeE4Tfw89V+6k8qHLutuQbkzotXseBzR4yCDpUfmTQ7vV5+i
s4BxPiLyrUhKLOGMUJVFH6JB76EER/tcJ4Dc4nEILlR+UgNsyPNtn483OUB8GIbmrqcHu6ZZbmAY
WweWDeWxt535zon5343TbFxphfDCBlXzka/NyUjvJmGufP09ydix0kskVGc3+cm66YKDVcyrYObw
rNJbFtbWdeatp3Ym88uwQvJj81TxEI0PS63+eWgtxkALXKC02dmVZyN4tWEUe88eKUB8MXabtEC+
R7ppnGKwdusxS36qPL/L2TNbzamHSqQ3v+pm+NKiIArZpPUOJiX1kcGBbsTHauTvPEl2Bq7BXlnG
x1RmozjTt7Y2A2/k3ZSWUX5POjqCH4AfDvQaLTFodh4KK5s7Zn1RbLFVKfc6NkmZxdimdaRt0j6L
b6DAsy1WsHIqnkVApJUl7a0geK1ipFd9CifUHpHF35D1P0qyB2vua9k9dzRWZTJ8kX4OS9emIOV1
2oM9RfLLmtsHnYjcQwuh1lwJU7ukJMCZmAE9StUTEvp5OVltTG4n+6GuCFWyZUG4tjZeAuwBLhSy
+qVVZb82oYKHWjkHD5B9cSsyY/6dtTI421ayZRtOEa/HbWi5I678ymXe1rHPkEIekbtp0yb+r1zz
IUrkjJ0iFC92o35qkzQ5xlbNKqagp2ubaX2KzInEa47RR2tP1sWTkQ93ecOkgKpBb8wqPzXMj9xG
peLZHz97E9+MSlevTVFt7ex3QnrEicWjl5AF9Sr9GwdlL9zoWMpq3ycseqqEt4rljjCqmjrUsubT
MGiLZ91nMSYSp8RmTI8uQ2sYn43WEkOxsXWEQSa5y+pjlSpeC2NmEACkH9CQTQiZq4nXcA1oQUyc
/nLLxVroTCh2QBtXxVx/RnTetjmUb7j56Vc/5P7OqcqvoK2O8D/0rSeydeFAwS96Im96HKZRcZmK
5LbBS1mlLQZBD7Q98ybkGKwV2mml/WKML/P8Jh0Lo5N4Gj/llpj48mGTTNAE/XDKW95mBKJD1Y17
R3tLtHJnZR7ZenN+9fyMvOmb28p91wxnLhZPQiPUz9BkueHTQf8KkIjj7Tq9vG/zfmtX44FAAl8D
Jgpsr78Tqr61RHeT1OAxkrT8YKA4Z+VMns1ZP3SyPQylDfcrZynJfo6a+Beh1mPfd8eMD2+F+E+v
5aZ0g3VXGj0ukP7OXhD78vXBpl5Z4Mh53WsyaUdTs560wDZWXqtd2B36nvvHRnrx1ugjJKYaqaSf
7B83Yq8gdXaR+Xup5/kpSH1dCPxq59GmkTvJn8LL930hzgRWiTWXPIH19FLlxr6OUJhMP7mjq7cy
u/guMG177cdQ4J2J8E1q0u2VzEv58Tm2bgYL/lGRf3LbPIjaCU1iJmkNHnUySNPaNHHHd0jZLBer
chWzhRVOJrXTqN+h1msHX5eHHJsBxgrBfvYM+ZDF8jUexY01vU5DvPMLBqXHaU36KKeDNtRHfeHH
JaJ/6Jtg34Nx6lmkXc9BGXZR8MWXlVuKRe0VDVjngnNwGktfJ4P25db1IQ4gO3rxmo/GesrjQ1VM
Swx4R3svTHtto7tPjtb+bmN9R+56M/O4IBDR8MVrL5HOVnOpHsxlSWNRDbTmADli7RUBKWo6N42V
rCvdoJyQnX1JfJeMzFsmv6n/X4gMUviZtl0z7e0M4lQ9w3EC8MGWODvgu0GlB+H1UC9mLtrMp2IF
s4ry2OjUE7niUdHnEWWfCKmdJj0oEQfEfed1z9VgcZUb3mbul4WbV/RcC+9mlFrKbzSYjqr44o/y
kJn8TKpiM3bFma8WF8mU6W6bGzJt1KDPLlyfK2wg797tqR950K1Cq3POtdfQhEm8UMbmg6gJ82t4
WQ0HjF71d1rM65DRZyfGh5hj8gpLSxK70Bgdcj5MTFjycSSWjJk/sEy48BMlXeaNbY/9fpb2ryDo
yyfs8jK0HBncBBofP6ZxIW+MmvM0WckvA3FhHi+qth6rilxuz3iApu5jv7mBj3jyyBEPclnItAMM
MHlUE8gM0dzbrfkAamk/msn7oPt3qiu2WnAyB20Tz/rORLLs+NnntjzRYFjy9P121tXX8iBneLTg
PVD1uxx1jIbzc1OaB/J4RJZrfZvVoC903tZBHIWtb68Gt9h4vdp606u9iF66nW9LskQ76R/zqlz5
TbLvuzgOdY9Fg8mh4LwQThgHD7XA/BTtRxlPyY4jOh00Gy5BYXYvQA3ejMl/N/MxOjoeSMfA5BFg
8Lww01fwCGESuAfD45BYZrwreC70M6PRBgLQk5EwL2vRRVEOV+o+v1jsdXAqWXslRDoEscgatpLw
21icCyu62OISJe9lxUGE9EUmd32pHRzZvEn22eEM00+iwFLr75bIyRDgDkXxCtc8zMCHODSqakIL
q0ZvtxXOpIrIvfKM+d241i4lussyzb3taABe50OZUAhzkx33TlTmDm0k4MMz1BhR5q4kh0UUjbdG
aocgeNwQRFS0U3aN7hQ9eM17ynAYZXVszNl+sPzCCp1G8+lX+GypMeQrpnWfOAaGEoVwzztxsdtG
jlglWYddlWcvDYZ4Mnn7QFYvcTpIKs4fAVwD2/gtPftusr0PQ3zmujvu3Lhha4tcjPFKAOC3wyxV
V1pPUCLibTGTpjK9iOb9VHKgxJ6vysZ6jyMjekND5QVaUkzRVoM57WYsaixn8ixN2z62oxe9xBUj
MPx3YjrLsXYAl1DybikmHFQneGEuFTS2PqyNJRyITqV7Y9nZB+mdXwPP55UQ+IdCWz6Sbh9KkdyZ
k/VBQCBhA6p5NBh1r6phPsIXeaXU9jA4dvua6tlXurxLo+ykaeQwjWEHy+Qe81YPzTq5RB2RskY7
YiSTXi9JrGTAn6P2qwE3MPERCkb/bLrmJbftUObZskFXeStKRzve/NRstJPgVXpHJmkOTUPLziVj
QhfS9cF+Wlxg+w9HuP/DH07pBVy44WrbvgysQzdkziMZELkNfFoqyvWy9whCzCovkV0T25QnN+c4
TypsftfYDlwPfU8eAivi3M9asA+I5ZN3Z4uOOnc0uFty3trJMgGBbiyt040VI+zsKBvFbP/0dVxD
jaBUdslSq7sVDpzxNfvUPl+oqnFJtsuOcWxhtDEhS9oGpJUSE4xyxfl2aHZsnXZVsE+rsfNhTGXC
eSn0ghiX7/Si3RHU1c5gsZJdMgYFuKW5X8Eu59wxc/S+g4YIDwYcKOGdLkouQWINXLo1dVBtRyNP
AktcoUIbhG5b5FqVCypZeKDIjPUSBeCHZdDPB7VRhYjx/Gebg8UrzGr2kB0qoRxPlgzBbPmkV9n+
pu2TzzLNVjRiwRgYgvD/Js6JMgwZh43B4OHN4VTt3ZQI6MW7hhTGFCbLLLUYg1pMYj+1XotJnAdP
1ZJqkJbLUHfmQZ4jFSv4RKNfE3wox8q7REpq68QNNP4E+Zv7jlPvioGr8ozLxW8eZa++RzpaAhTD
NU3hG5rjbqmDzvOTc01cTEv4QvgsZWPpGglJKK5pG1uLppem/L/snUeT5caZRf+L1gMGEkDCLGbz
8LypV6a7uqo3iC7T8N5kAr9+ziMpDckZKUJ7KUIhBavZ5YDMz9x7bg06lryL56TDOkrZGcPtycym
ZzFjcoF5DK+BlZEUYoh3n2vZPLBbgWWHQAmHPGJDNnGtvcLcKRo0AHYVizXxtEofoiqoinOmtKk3
QSeWKTSzRUz01Z72urtiHlp1KNDD6ieCfQvxSeOWeJ9pFXD8qL5yjomMXP1Soj05D4Oz7E3hlmTL
Q1wIdeenewvvs3hkmA6/hpNAnCICNziZUt3Ou2qAFbqTA1GALLWprFctpwnnWVP5l8z1fby/g4Xv
eNI6Y+nBP6IkCGI4Y5kDRSNEI9RfcD9g+mHJv3ThlOfyDZ6XgwcDQeF4jHByEj+9zNGhk3YShXYL
fGVXxhG13owdUmCNML1ro33ox24Aicclmu4TaMuIOMG2Hmah+896oEIpglyuh65Jdrqa+2NjTvVr
IwjZIhFTkvOjWB9Y4RhEeFbLYrY25MdVw66ylvYxgQV5nLIohnEVRcnab1kFopOIOxK6tXWo5qIH
TpekL2mR9adJF9gRerPbOKby5lXCMQClY4noH9iyfQ7AFg5yyoOnZiBmok39+mKxYHlA8ifp2Sol
jl3fjIhwShl8G1QmH9pKWbd2O0NyXcgeEx48CBYH5XyzZ5YltBgzU7AYAIME9/RNMtTk8R1wIper
FkS/s5IRKN8to3Qf90ky/DRRNWH6i8yZFLmkeqo8275WaWdsUZdbp9KJ6RcEMQM4onsvp4YoSWw8
uMvMSac7k/gGWcTWU46A5iWgbT5m5EY+RUNHPeKoPmCENTFlkxTjd2Vq3QATM7c3AfVZsJ4jHf/A
JZaQKU1PnPW9eM+9woGJNYnyGZq/ZLwYw0XLmqS+W2zRfYq4uvIcYYccmuynkfmCB1UtE3r/oeeK
4efsblkJ3ZmFyXC04nyhaI+b8TFrS6FWdh87r3aNPASvC3qW84Cq5ZvQDdVM7BGt1UDUZuQjaN8W
MtUaHi+CAVDyY6JeV0OivjJrRY9pKVKlRNDhaK8dimTnars5x1VhO7uGmAtvZY9jsR113+8Zv9kH
qWN53wk/olmz64O9fE+6R2w4JNmBvT4z8Zw9Tz95k50ekdaUR9td7C26DxSMY1xTPhsi/RSANoEA
iWg+WjiF72OUM0/KrmgQHDTTVpWyPDWTmTvQtvttPEp9AUji0LY2j5A+5ztEsaCoIN+eJJZopEnO
8GBzwlB2IGpU+oudMxmwGC3ssS1YxHfVBrAjNMVuxyiS34UJEdMWzF18FMSFnWELBzeOjasyw0lG
TFKHO0wHF7PgOkWWyGtVrM0uf2lnyW6eSrjeGTq4hbd/VE6x67EzG5Q2HlEvZTDviVugqMDlCdx+
Y0bLeFZ+H2EPz0TYOLXFw0kkH2E7N99AN10gYkZHp5slzU8OWLFEPJDFdlJuzVq5zzlQTGWLzWTd
R+2Qvrh9Bqys7d7IEU0uJWzGn2h8VLaaHXM6IZXMX4p6nj8Lxy5eBR7lYzQba0AtwPUqIjZ5i2av
20+J3wSHoSC5hpoQJx86za5MWDwH1gup7tmHPcjkCt3Ifndw/CP+9Yx04+VO8dV0bfHqEtZwZ/em
DaMg640fcdd6IzxMfUA+N34Ri6iylY9T5jpb8fKgvCFi3G4O7lvWOfnRQkG55Q/tRqnMvakd9wP4
k3dOqJDERln59KMbUO5mamivNniyvd9Kc5cuhkfP5S27CsIfJtQHrZkLjdEJOPuCthXf+pTo5GXu
SrFDkUjAqjlWKHmvMVfgGgCWG7pBHKPwSIODGdnbnsO0NcHqcJHDcwtur6ROhy1q38uEmomZM6kZ
MIFOjLPwQduxu3EK8p6mmNkuMl/3WS16oyt731hG8jF4JPZi+D0Nmshmok6HfQ12ClWmdNba8M4k
b+CplMFTafQ0s0M/7eFmAy1AB5ozCPWkY62KOvrqWk62cx03O9eYf1a6GUD2kWV0j2LjVQMyySa9
zrBVx1ab0WRV1XFkBB9asG/WuYiP01A+G4VBknSL4XAebwHcpEm5BHjiSN+xCyV+AQE9Pan7Vbg8
+B34sesImOcE9qrbMsvazONASQd0ImSwi6CikU+Tim/4moUYe/abb5ZfnVhCrJUclp1ZG69tw+Sy
1hpxA49x0Ewd0XcTXDfb2/jTB9IOmgtY2Q1+5HAepocodtuVU/FzISPY24z+9E3HOQ7vWN4xtMme
KT8J1ZQTHMzO2EUpDggd9zl/zfzo29mafdA2LpJ6O0Hp2wDEm/e1PcmD6bviEDDk3SOOgRplFSWl
dcewwo6N+0K+SL/e9TghYka6m/nW3Nju/CByQlmmODuNsx3vh0Xby8rH9Lsyu8ELdZnHayRLN5yR
dbU7l/EwSg6R8y4B4eZ6w4ADcdZX7/6iJAMPIFmLbg4CACIkTItgxVw8YrHdDKZXbgib1hsDYDZb
mO/wumambNiR5Dh8c3JG5gRWbiNlsUNzpLo3fHboBXVYOBguNingHaES+tDrYQ/OcwwzIq8QCPLE
5AW2gICLpPVdyAvlWJxJf2megsi8BMFNv2yUX3ox3+B1H1p7x7ZpUXJ656zJnoNfR31qeKKCB++N
kuKhEZ7+iBncWVnS3fWTb3zP0ty7uiSoMqPoxj3n7rghDLc4IWzHWWvxzSiQyQ8uPPhh9FC586Yh
R7DXsJYgWSIGYJ8T35Vd8tVheG+iAWFub1HZjwfPtEGR5A+sBvel7+2ThFX95IMzp4wPXbvc5323
6Y3xWslh0+jsZZgW72FucUB3c/WQ9a38QQyx/ygDC5tOxElHtWQWJ5gulBXacr5oOoEQqUG/UQvo
DPIbt7bNHLNku7KbhmI4K88+WgzxQkxWd33Uj88B5IYrFp2ttIb0EXQ5I7fB1+HYwKcRE37dJPB/
tC3rxBCbrXVRSjDV6afoYNYOAzGxxqX0fV5asa9QDPhpYDEIVDtlx3AfRvsLQTnGWse6O45VObzp
DJuFi1iUh6J6tNMY8Q02WOE+Gr14s+wYQvWyw34Z8hs92qQaW8ETeeqHIUauMyjrMEfGKc4JBaio
z4P6ezMrKCfTSWHooRAnkwC5d77pF8aJREkwUudgDwqdMxs336Fmr5uC7ybL2g9h25js8hNI4yvw
5fWcpXrFaN9FfixnbBxmsp2s4nlm+Dgllv11LIPjyCAPQHhxs2ffxoK8CDqx+mdNRNo3jao4b9m2
+Fjowk7NFnSrRZ7Qm7xmcXJCfMKSgM32EmIfGLeehuHPvZyGpqngB3jf+rJ+op0tvvLtwD+WhJU0
/gF52Sp3mBjruFmPWXy25REV9yljgHSvRhPmzSyvWfphkYSDfaRnLtPO09a7YTFpCF9TZBRvXafl
dUrV8JHGCmoq+Zp6rfV4m6SnLYQRg1eQeG+DIekKh2vwQPAvbhSU7sEzyO7aIB3WM642PsfXOpby
h3mbuRV8lS5/6PY++Y3ZGWCbEI9tCBEg57g0SFy2qnmghKmKfmSLInbSUkydo366WrQnZGMn5kWg
517WncciyinM5R1hucUMzi0/KUZj9oeQLFH3w8v0f+XxxPCAWI9Fn+aM55w6CBe92gEyt+Ahudmr
PapZXUCRzAw3oUYYLA61CIsaKOivyof/iED+Jhw0G/9cBHL+RDKU/En/8eu/8bv+A70GujhachcF
CPAJRB6/CXgt7xfCVgj5uJmXff4Hke7v8g/DQsHrcX8QB0cuA/ZrLNY9gIfkv/9m2CYZnhypcItN
z8ev9G/pP4g1/JP+g0GPZJp8y+OzbZfQD+8vQTSIl/zWZLy28jOuYNeNjzlR7Zs8UsaLcGga56k4
F6bF9VaPR9Nuv7fldIjcad+ynl9JMxl3Mp+2VseYzHbKhb+jGJjG6KeWbRY1en7uLP8RmEu1apzh
Dqz2l9lLhyuL/S2W4ywMvA+/td8n/DGrTuGOLof7Li0O05B9jx3gDXjNpgN6rvFQDazPgaR2cPw6
0mjddeLBjU2jAI3fpCgukxPyT1a9Tn2uCqQGRn/vgrcM3YRVESbqA/DKFbPZ5FQ5ipQqvKHEWn9K
mqCZmzvPiObtU7Vtjelnq121hXgP9Hl5y/Li6ubwXo2mKI4OqFPpZd+x0I9r1+62XlL9BJRdh3U9
vnRdeT/OoJYY70OiCd5lenZkfEiTZ2200/fMlC27TzSvo1zI0FCxFRYzX+U0zNyKXLzGl4rVToV0
UTM4WSnhPfq5m4ZNn3EaLlVDh7+88JPm8tHOzsQCUNi3qHVyPOxe9LR8Pe2zesB0dUXXHS5sW3uB
/w+RDgVA9YqwrUDwoY9BHqOGMauLvCWbiK7Df2LUzcbPLROtYpTtCMl+QGmwQaa6m/xOr+gBnKi4
2F0JztU+9h2SH89onroxe4xBlwGGMOotdxxrUMN7J83m3vBuCRk+eT5kMnB82aiLh7ndGQWo4Ak8
H9ufsjdOvAyrkQC41eLW+74s7lj+hsJG2Vh19pPhp8ZT3gXxqkIYsxIqqHbWuDwbjAecHClDt7B+
adu3tNBmKLUtfhp4dhEDu2o/EYES9kA0n1N6+XVlw6QA9GUfrFkdxyxbNoVmrFMWbYpkAJ9NJnFn
Ermzc93+vuuinyiXL+7YfKvyCk9H7WAKllCd09YCEp1srcnztigR560RSR1mbYAiZt7PaQDic/CO
SXmjRs/j3eyZoLQpxbZ1LIwHBp2PTjos27bAtCxqEO81W88clTqjWGZ0eYpXAxHmmaL9pSuCrzjH
L16RzNuEDULIZlXfOVXJfA079jxmr2oU+Trq2mlj2s0zg3zGLlZ9pxqGpwYRBZu4SMHMjhcwdkzA
PBcHjG3ug+zCZU5dByz3MGSEZZVjywTKUYKrS9cng9FF2PfuvCP1uVynGKogqBcTVWDxrkSK5yXt
sKsMBuMtGg+IfV/p0Kb1oMp9ScveqYQojRiKjZfp96CCjD2M/SqJpLlFJB+yKzxSEawMQ7c3Dssb
LBh83TdX7ljgpE8JYUh8uSfWrFvn44zcp9gkxRV3Wkt4Xsq991BFxjYIvmei1TwK2XusztMI8giP
wH3iDFSIGfAfx+mqMxBe1MMjM+Yn28Ipi6y8PbsGwd44FMoNW5Z+a5lxckBHfuiiafpeuI3aziIS
LyronuQ4g2qeI7T7463pocVphgBYu5bVO6AU6FYIk9dQF7ODgwQkRP6xgjgPI7sEDFB59dVe9CVf
YgYtvt7bvsRGz6t0rwLjNDekwRfBx+JNX7AePkMQCOnr8elp4zN1p2CTgoHemEjiYrcJncU6OtN8
wgKAUUKCDnJdmpjZt/kktbHvh9zEO63Urq9tWqfZDmHljQiK0ps7dk/Rc09y5F1W55wDJn7wUTFI
jVH7j9I/Yjy21k1QMSAH7D6WxkvLSHVltXAlMh+JmO9zdjWWn73llVUe0ZpNK6FxSS2dPptFBeLq
xmFn0avWWa/lFt/Fdp6qJ3Z1oMwfa2z8lTIQnWSYRhi+bYYJOhVQj/lLVByWuuPoHsU0PM+u1V+M
2EJrDhVjrI7JrHpzhReG5RTjsRXLG7UdU0tyNZQYGgVqCigbbTjnbn7J3eRqNBriUjFQit72jA1I
1q3pxVdV/rDyyryxF9lU5zOTa8f9MY0NBePQ7zri6kJnkHtAavukNrZqMNd1VC+rpqc4T9wjO77Q
E+mdkabPC0bbTTKVx9zIDymjhFJ2DT5+Ol6XdaA/D5/QOfQaW/DJjfzoYLkgNHS8ZLDFmzCfqk1l
cr+04yUd/K+dy03AeMTN1YcpWlC4QZhLTIYR4oImNj+7vvgqvGjZ1A4hTXA0q00ti3LrJlqs0qQC
qo/wYUsUxjaoGHj0vc26Trcj3RghV3aHfX8Y1aMz4YRNF6h1VRIGdfcjN3H/VYKXX9m5u+2NIqfp
5PaZFvWaehGhMF4vxK7tU2T4AwoF7UfdFuGV3GbGOJM+4Jp7qzKWF70s33x3ZGyqBuqHhpGHDWJx
Uw2y2WtJFi7ulYwtcJK9pVmMfmQxKv6gh/XDu5kB2yivw8RNxzczscvDMqt835sDYE1BvDVLr/n5
ZnJ5nYOqfDBz+Crz5K07eZXxlk0yMnoyaDl7n2zD+VZWef8lMycEUd63qpHDoY5aZ5sM9DSxKiqu
c05ZI/cGOmGglb2Kvgc9HH2vaZxVDMVs7bSYjoIakc5NENB+qt61zxFmn/ViQFQD8/0jg6I9VZ48
lMIwsd8N36zZ5TLzHiNv3A1qsr85cZ2GLNQudgygnSFQdVQC8bbdoolseq7LIm+GAxpefA8djS+L
7zq+DlV2TAJUM9pCeCXC2sLpJ6t2n0aSRqJfe80Ssm06l2w9MvQuTiGfvbQ9RxFeXtDGZQu0lfH4
FoJFvy2m1MZ53OznXHwpAweiY6mol+jzkTKoK0EFu4RQEm5nFLWlB1yjZY0FxvOWyjPXZ3M0NjpO
AHDxRgTR1U/GJ7IRvs+AU4MZF37RHVRqbgEFfO0LcMyCnKQF5UiAId4Fh462woO3Vdzipu5ETkRC
pEJZIHhjT1g61qfVF7vaOlemj1t/Xs0jfVoe7x0JLyJ9L6zmtPTuGhBgGU6agomVO6hWhpnxrozG
fZSixmqtHRMf8tXi7ei6R4Bk/o4BOr/yysi36RwTgeMsjzTdyACIpcgh+yHSX75iBjH5ShQWBJID
9u2onmncrbUDgoab3WXcxvctzbfYc0+sB42wn5ef06QuaVtnW6mYW1T9nubtYKfWlSebmi+twwW4
qdsGIKHdTVEiNe2jSzp2b13/CLLvqQE0n/cRTmUkHcXr1MTwQsSuGfztFHSHxWAWFBsHD8dGK9Gs
GFm3rrPCWmulA9So6Vb3rO3Kbv5Z5/6LLLirOCByt32tve7TMaOTRHwyRvW5T9HWWBgFUmeX5NZK
ps0ulwr1WbmB5o00c3pd2n1gxru6janmwXOVwdnO74JFfZ9m69zHZ9N5jN3loWayPhbgT51+6+N+
7pLu7JoYvaIpB2fAaYaQ+9ShbVnN8XgZ8/SHS7GbayhHXeBTNDXVm9Vae7c3UK9dhqWJMDC1ch34
Od9XxV8Ds+dnlfNgU0475xnm6LAEl7atr7XdPUyG3HKIXOhrViyN7qUuNwgc7d7QK2yvSBSLKyxH
pMOtdbkBIIbOQphpcKMg7wkdTp1DML9qKrXILb6laXFxqFRlL04geJ5TJ/naVIg2F6y7m1kMYYHa
pEjH+1qYr2ksizXSSZIIknE/j/bVm9+Ji0Jglq0W3c8kfxmrToNUroLnwaV6adkzzij7tGV3u9E2
HiZbfG2bF0+7Z+0G7zxJ6boc8kcrRiUzuURp0Y3EG5UoFDFLsPGbfGuhNbhUrI92VVPuF23dZZl5
r9xlQ+gZyu0ef2SEdADByaebsuPrxvk5NYJbS5Fg72aPf3ssp+BVUyxl3GdmZZwLgLOL/oqVYNcY
rJdkgO7RdaZH7PtrjGLXlslCbI2nnIswMcgdcm6G+FHLQwT4kNHG6zRdCQMB/tBdbMN/CkY0r539
4oBhERx7XBwdkadW83Vc3nLiyaTxudgMryViehAA2Hw49hDxy32/jJe6He0H8H8fuk4vtYmWAJl8
KJ15Q4ocdnxI90BNpEo3uT8cmdZu5rT5GYj6QZNRUjeIzL1PYqz2cAdOMRbxu1jIVaKia9MCp+sn
+8jNTbtG9NiAuSjP+K+OtqkYDyL1WAm5HxVW8zDp64NR21aoCs8KDdVfisbYpShb4zbZd133PfeN
b13jhvmcYUQ3B1hPHQtUsgd+FCW2fRXfSUhVq8XgsAEARcJbr4icSXI/BHG5gV4Uh7ma0BQmDatG
BA0Wa8O4Mh9zw/c3HoCcVYqgao26yz4IhZY/ZTRnF/6XqEleG2Issn4az7Gw7pq2fZ5Q2oUa1f2x
wXobRrN8pnUHNp5PC6Sp7G1onCdQGjWL9fxHYlFQ2n7d7iZRfZ0m5pdW1B6MEvsfEN8XwtNey5yw
LCp46KSJRu+nsveSrhXxrTaPUU2e6jKi5U199y1W9aPZVxKJiH/fMYXkb7slbNQ92N2R9Ab3LndM
WBCZgDXWwWEpejBpUcTyM+uDnqTz+NVwOQaM3in3np+oXeZId133mp0FdottOtXEwzQlGQEB+gGc
r9Wx6M2MH3kafRMi/pK06A1pkIF3tPF4zTmJie6hSibfZMsvZ1p18M1WpgU1HIYKhghU3YQULKHR
xQ+IPtj1Wo8VugK8sxuWGA28NLUJ6vbT9ogz6Mg4KWpBZimZeasC1+W2U1F18VKLbqLN4Mn4LWPh
aWY7xf4tdGuio9KJNRk/Us35cJhx1/D6Ua3oWt8PEWrd2J2ic4rCusQna1gnZ6yqbVM2LbsuRSyp
14iDRUTYSkJh+B75gDlcAz6Vp99jg3fbzLazw7OR3xJE/LMy6JR66+jK8qfPXWvPJXIs09/Xc51z
TmfKY64+fS9T9Rxl1cFwiJAiR+a49FxtZOshU7HP1sRjrivrRH1awN/W7rojDzRHLNQYzpk4ruDg
oUockQIGGwKEeMbZXB+4WkqMOOkt+YbfJkq6ufaZ14r0hyi02Oh8KnYBzfUuHhjC6GQE9tp0c3BQ
NpXfxoQ4G3b+MqxM3j5Oj+iUxdFl7vFwgIlxw7gwOuo663mMkjfwumuhxWnyqjuHJ9Hvkx8xj1rl
GV/QHntr0bDhy7AfddU2qdimq0Vgg8U8Es0YIAau5axEuZBHeRcyjNqQG8ygP967Qp1iEoqBK8/b
BqX/eoRoHNaywq5n32WUaqVVHTuVfjpBvkmd6Yh2CTkxw/D2Dc7lV93795MClmTJ7eiD9+yYEY/k
ToxEmqQTBoQgDfuifOtyddcWyamYX2MPRXo1PyBQuWIcfyEc6Nzk7V5StLm1DEvC96RvPvg19pp0
XpEInqyB85wZwN/bEJ2bfryPp28mCoSwLtxT1i+QwOlGpp5a0fKFw49TRZsla2LaLnE/8rMOCXnB
hIUujjJpOS7TrTpWBPS58wZANPEkdBk8IouxLZqZDDfPeutZkbQZfm6DWF/fvUw40v2h3PS28zEo
oHUAXQ2LeUdaVlvBaqerfXp0ar7FvqXw+AltBlaZVHHNW7nXbp2Il73y1pjC2Q7ZvH9M0YIxOLdZ
+5A02a5WY7CSdr6JecDUnH4J2vm0WCg/+wHYDoPXlZMh3ibj25+CfeVwdCZTvFsw8KZAmjduESAw
IaSlyY+mEz0A8Phc5hKZoILqZS4/MYw9+kn6I6i6l9w75jbOGnYaW5Mr3TI8RM+z88BxYeKqPmL0
EPDOhP2RewuSh7J6CrDvPyt4jBGA89v5giOVRuTYxXupUXKfjaGc1+1YgzW1le9w0pql3DllHj30
hLBsekSKKMlzZytdlZ4TL8UMZ805dcPUOJQbJKjCuPRwjQCM3OulGXaLUsl/Bv/wWQ8f/83gn5H8
vxj8p2+31PfPX0ms//jzv4/95S8sAZCfiVsihsf//fvYP/iFf2gSO2JaLh+y5P+O/W0btKpLjrDp
W6Z9m+z/fegv2CLgBsXxKeVvH/13hv5/nvh7CM18YbsOUc++w8jf/Yvjs59RMyfIIld64n4Mhl6P
G78y0ntPxN0TLCB9/4efy//jMuUL/0O0tWeBG7FMCbCVbwGDqX37+PuPx7SKe37K/yW56nN3SmiX
EUuuO+EY6x4c0ESG2/ZffyY2F3/+XLYgQSnAWMuox3FZOrNv+ePnMh2/yPyBhR14VCsWm6Jh0GI+
NQHe7hl/TYtINEy8G1Jlw82KRpFyvAQMUIht2bncKCmDkiFPQZ6KDAVmmi7BLqpiqjMkrkn0ULh2
c+cZ4O8i6rYUe6XMn8bBl5x4vraHtTG6hX0OdFq0BzxJWBYS0YwBZLJS3BhvuEe2slZevHO9xeX3
YJm6bvfIpRhQVJnoC/yneUQIlOMzw+tJInTumBOU/X1Nj4DDDqFsfuFU1u9jk/anLl0a70eZ6Zrk
NXyL97FMowt4WNphZrNpWElBOq+0eoKr1mBQFodSNIv7QWLqJ3n2WmRmdKkBNdkBdWNO5m8CwqSZ
1+TLSyauSnAzn2XpwZIgZBlxsEgMl5hc6JnIVG8P9XscT6J4rYxkgMTLJjprT3oeIZhpJEZQKoJo
LsXJT1p9M44ScM7AzsERhoAuttxezmszo+kmYlD4laOhk5P8Cdsr9fM04yBsavXSIj9vLzI2quqL
r+qZnWtVA7bFddmak4lhU+cwCRuLSE5CntIIk/XGV7TdwzYwZc3gxNUGC3JYpmDy0QtBVAnIBTT7
bnGOGdG9jQfcr3XL/gHRDJ7DdcMiDjiLqaKSrUTpOHODHS+RHtKdoRVVDroxs73yuozeaD5G2DXK
b3EG/q3fzA1QjjXJ3QoXINkSzFqCwZ/nB74BcBhkcPSjrAgIdPquDSXSQvATeLdkQFClkHP7CNGv
L+/L1HCu0UDA9bYX6USH7yzdN5T7PETt1MPIbToLXR6/Rxe2bjoGkmFPl5AnB5AkXy8sg8v9lIOC
QLDn3ZJLvLJ752bvl83QEJC4W8zGjp/HrqzZUfC3mTQhM7P5+Eo+NhqFCa4kwWz8rGtW2RmW8JaY
TGJg6gAhiFupoV458MB5WQKZ7m3Vw7tAwwyUsSqZQHv5RInMuo8fWMXwzv5QQuJOUn0p6zvh4rw9
F5NuobLOU2JTOhLH5oWms8ABBJqAdjFq29sfLTRaT4u3wrpzDZwVkGXh6cqNQ6SoBYoiz809CYF0
UilTmObTrAsn3zPPneNT7+I8hoQqujdoCBJFgUz1IaXbMY+NwXD0VsUz8F+OHfuGYdz0SKuBZRFt
tBAVRkaZ4ZbbWt4SUoccregOuifmcswdjdj1UD8qlFEEBKzsZG721ty7Dtz1JidTJ4XSs0qsRDJo
aYyqXpkS+OsW754Zqi6T1Z5tLeqieKjYMmLyxiNoA6YL7vOgCfp9wyjuC0owK75EvMh4AVtrFE+x
xj7cb4yicLLnuo60u7cH3WgIFk5FsBxIQwPdWNgETM4vyJ6xjpl6MVL8BXTY69G5uSxMNzVxYGeE
D50xa5rJgS110e7oWZKPykYiDTFTlgSiFXA7QlBr8a2Ph1Kqa3N5SkUxJRQiDakf0NfbUw5sDrwY
iqlpM5WjnNaklDKaygUx1E88lYrqLZGJg4bVYkq1Esj16TIdHXBEv1qeT8+660hazBYmuZYjHqNE
LD4VrK/n+jtcwtmyXgWj4RvTDyYQnXy8Lpu0QlEFQ4GQz009kAKlPuKWQIjWDycngiz9tggrmaw4
5H0dSqRSVtKX7ddfL6L/yCH+Jm5BZP+8Krr8mOth+PxTXXT7N36rixz5ixUEkhmRpBrgrqY2+U0O
wUdM4QPehHFGheLchBJ/l0MI6xfKFMm/aVm8xLbkY3+XQ/AxqgpCEdDdOXzU/Lf0EH8ujW6f2PXs
wIK2ECDO4Ov8c/VgMGu37JzRFTm2pKpQZ5xHoH1bmdvv0eCXv5FT/il+48/Fyu3TQbCnVLF9AG6+
6f6lMHJ0SoLtCORw6Ckncs4JxAJ0jn/4Bfw/5Ze4STjqgpj76laW/v5pJIlbHlA46r2/fJqkMJbW
KAZyENvA3XhTi8YjMnVosqIiqyVW+6jvqx45moHvMhU/a+1Y63/9RdxEM//ni3ClI1xhuXy3zl90
Jp1uzVE3iq6q6eq3rDDjB+iESxZlP+u6lh/9OCG9rov+WLosQBaRgITmqu42FSrHe5xN1new+Fj2
phyABmra5onJeXIsOQBf2qmUj8OUZ+EC4Oec9gYJyBz84sTCRbjoufOVnwSRjwq+cwCYT5oqxaA1
bhMT9HpmItYo0fF9+F2UO1ybsMVWyu1Z0Fsjp02lvi/dfO8ETXTnNsRB+zeBKjNq9cUjUTwURpdB
B/bRvwhPoYD4z3nye5clecn+1XlSpH8+TPjjvx8mv6Bm8gDo3BIgnEBY/2iyDE4Fi9rfNwWvqOsJ
/3+7LIuDhv9gqOBF+FVC9Y/DRJBt4aCt4kCBFcrf+2+dJf4tbeOPjzxyZL4yOj2XU0163JF/Pk2w
Zg3xmPdbImlNua9BICDSoZgaXmzFV8YYziB8ix0+tIwwDbQgWjaP2/YUBMYY7KRLYtyjrRvLu5S/
hoOx6B+mnwlKjv7kqQjMRumhrO0LK+8PVjbaFfAHt9AHx48bDCCLmUTbRhbV+OzlyK2Y+C5K7Nul
qwWzMFLqXlovrdlER3NaqSdIrJLMcHUr6gHAeJBwzKos+w8G0ekVBAvLa0pUlX7o3hqysHO7Ljhk
M/j8KzrldEPGgKggYmSO95AmC545jRERRbdMRPTF9JBM7MZ61NhJjS+DCt7rQF0mj8RBoDLkLBln
Zi82zioDvsYt9I69HMnUXNj/w96ZLMeNpF32VX6rPdIAdziGRW9iDk4iRVKkuIGRTArz5Jjx9H0Q
yvpbZKoly1rXtiozQSAwfMO9565NkguaS6/0vS+mqZ86v2KHNmL3BEK0uF1m07234+gBYZZ/Ntd+
U2yrk1HGSGYv33fA+7DRnCw1xeKuASktvS9I+5mjB9IYGU1VVRueD35an7keFJIvtpGAHXKaqFnP
8dgPX+ZUz/jDOANdHNOxlJ9KoJYXnee6vChS7BJZabClwPOcHxvh4MOKam3dNQ1xwOsI2z3Olm7Z
8yPHICiWTbP1WRKBjAc5piOC9lpG40vijfG4K4NgNOHm2DK8ng0YPOss9JsXgczzCogA0mhNAifZ
j1Rh2SpPJ/FV1N30TPeGYhyI5Ir4j8shYC7epKxbGL3Xzmff6O/nokVDHFvyLWuQ5u6JOhngnlWj
Q2pPMQppvyJnUQApoyZN9mxUxu6ySsYE7Vvr94/xyU5nTk2+T6NMZ+jGFwteUIOv3yS42mwU1GSm
fI7yxPs0tgD9JBz/MMXud7L+ERCIDZAQDSyBCK187IFjbhaQEqqMULm1aaVt3u7l7Eq2loSBzFgP
IRAsRkT35ErE+BOL1yUyG7uiMS3eRTIl8+gBD9vsfnUXPfE1aqugA33CvgTiIyGjM17KHjAJLnOy
3UrS4GrPpp3JZHjZfYdhm5qHcjvRnSUYqZumfPGDoQsxyI2EMlQIzON7GVLoD5Ar6PARcczlovwQ
ddtcQ0uMs6vWO5G7I9OEDwFD0rO2jCsUJoC4s/wF+Q2QxzPwtsjcFUeHdIXzFEMie9Ze76EBFFde
jWutbuQlucMzrtYumW5bWvsnJrx4VxJL7EJX9U9sqEHF+276kg9km8U1EuRVu2SoWDOQF/4yIs7T
qDgYaZrvEx/GJDJr18FdlnZlsU6MijnGMM7noveA+Ljok+48V2BRTpggLsnP3Zep6/Q577jkgHDe
OSvQB20Cf/iWJJjgxyq4y/CSfS4XEZOZuVz3MqxZ0mCm4RcdeB604zuf8mqUd+R8ujmxEBrJIm/C
s8FT5HR1QYKmyugBK1mjc28qPd/4FVYemNPthZ50v54a7ZB06Bn7lhQ4yEE+aGU7tyvai5rUah7K
ou13XpYFx1oMMSXVYitr2Av4GThJp2vrbZfq9qVX6WtACssivrohkq2gnQUS04vYxs9iVyg5PcQf
diyMVSUDb2O1yOvbCiSKKRrjKLLYuOz65tpqIy4gzkpwUAMrfIBPa9Q1DogADW6QWna8c1VFYHvS
ducje14CufBsAes3AfNNl9NojC+qN4YDqhT9mUFcfDDM2GNfbplr8tPHnbBTJOm2YZ3bMUtMws/I
IpxAGhkMkDbwtRGejl1wjPP6FqJjsEPxBdiEjNL9rEY2hFmXXMV02BeJofXn2KjiYx8709dc40lc
OdIgNTuqXoTy9Y4Eye4x9NzuhiDgcXH6SUpGtmkuCzaR2tG5WQB4YlwGv8NABewk2XM4U4XBluZn
5hmwFm4V/4gn5pVyGqz1Yyd2ecVQxgZpCLxB+gcicwYEK664HCPDZg0rnHPb66tjrxFntEF23gvd
bGYwuss3TG1L3RUHm83fplZIKTqHDRTWW+BTZRQQT6/EYaxQKU1Br7dWI+ujU0Gia0TeHfy5fXH5
CbcqFuJzPfS7HHLXRRomxYGlhTy3CTr/CrxgMUHlvgsOyIhxjAYtIyvahOsKLCsJhML+KrAas8qD
271vY1UcS9TL10DiS+SugWceWYx1FkqGofiCyuamxPFKjWmKz4btSXaVUb1zTIZqhA9mN71r3vZa
uQeZJ86Tph3BgDDgsjSRYU+p9M4Gu5AP/uSqTcIyAZPZ+GpkHe+aWC4iBaMNsDviFWcrikatX4Mb
lrdm6pjsbkZgXJRH3eeWR3kbDVqj9WKroolh3tYBwFoUvsZlC0EJwII5y1Woy/YqspbPum0qZF8G
ETKYxmbp3tQ4ui5EOibfhjmUzUVnRkmsUm4C2cUWSICyIzEduddQWVHbYdUjvRp5lOPxHQofOy/U
Vngd64HNBARXCLcGoTFoSTN3xbAo1UOCFE8HGTIjjyRRONCsm5OImAZ+cM38Fv6WaMzxiGUj6LBm
ozq/8tB2528kTTvBs3A6QMfsnVT71CJzPtYzdFOLoPndiNuBCVv7lNU5NA9/SA4w9ONrD4s+Asko
u0uXdFgEL7M0kQDind36PQhOav4kX3fEZHzG8qE2RRpYl4nvtFutVUXiHazhnWqb+ZDOXbYZJGl9
g1tNrHzTDPFDA0S09aRGLND1R4PN8wXs4fxL0eE5I0XaLV8H1ujsassoWo9xWW6CAkqHrLP7QjlM
YtFOn0m2vWut0uTScMPkuapzeW901WBs21aBY0uH9iwjxAe2dTVD9fD86aFBjnbIyzTf4UdWbwl2
yrUjYmMfzu4zMdiUdaFr3Xh9BkQrd9rPblfy2uA/yG2TMMYkZiCOjJXtuWg2S0GAburcVg02FZUk
TFtJF/BeBeArxpmDe4/m6BFibXtbUOgADokS96YRS1rH8tIyYTMOq6oLsl3WDqo9r8qGjCn86uJ2
QIsMCtrI8JfNxHhedkhQnsbRv7XyyLuuKIcRL7LLs6Youa4TskVYWzRBtQFVjIpJFl0Ce9jJn8be
zi/jxBGHuVTVpURQRFBlHe+zCGtxycQHspf2ujvQXuMFk8F2DVQSgajFTPPooTjd5ArD9jDPL0Sq
otPu0TwrQDuPrTvFgOF6v1rJtBwZmotyJIwzZkJ7aJsYxwCxavLGmT3zsWPFMK8aJv58k4DyPwxe
bb/Oudnc86kEvAQukPT0qUuvIgAIRG1L0CukLN1FkycuFTsFYnkCNLRET4ybkAXgfS/MhVqXL992
5HjbYjLE5RRmzWVE3NRlbuXBWcp/wl/bEGcu5nx27ooltdjGm4TIn+hve2PNFDaVmqCf+VZ4aTfx
OO9mBoy3vTWIfas0zBfGdqO3pvgImie0BoCcUoHM/W3MC+8zf+mDNoJylZTBkC6h5rElXry6btWl
rhs9fZoYK4QPdUqD9glCQ+8RwOp487jyTTngIyZYHWyEUQaM6KQniUANuwb4GDv+0vbxyaYJu/G8
5gPfaXhGlxbhUc02zCWecBKhR+vMDge32Lm9n3qrXngo/4CHZFsnYHttWGQXjU0cHLSVHz1Z80Gm
UVgnTf3AeYF8HAB76IonKjL4AK4o4KpjLof6whiM6Xzo1Avb/fFympV/09R2cp6nTUTyjG9hvGNV
7XTKRTZlAwax2BS1lhEiUiNbVU3DCopZdWijGM0FCvejUvnXPs1uOvQR7HL46LtTD4+akr3iqd6M
4Nf3hhqcg8F5f+MBlUglcR7aePy+tuS43jOwSQHSWBB+3Nq55GWKzNBQMJHxCcXPjcO4fAx6+WxW
NobfwSzH15EZ93ywtTFF9E7jYB2ZlKbNxsocnVxR1jtPyrLM+WyAbGCswdRhyrYIbc8e8nga30J8
5kQPj0R9HHLL6ZclVsBfVlSuONT94D4ha8/BT9kAD3cQzztIxBLnxGbybYVNj5y9cyMu6WlnEA16
aw4L9CtLE8Ok0nNYdZnSA3JA9GCMiCKMuIVd8uu7Y0c2gH0mRjU0n4BW1+OzHdqB2CK1DF5jR8t2
NdZLAlUj+fRgtHNz76IryFF+ZpRrA4+JPKwqhttz6Uiea9d+2iEC8BUC6LPZ90tUlpbJaLwEwO9u
7LGSyIFlF7o3WQD7e50MTRXeWIosq0u715Xa4POMYMrNjOq2Bif11juEal959IIOgE0DgXPXz01w
SJPMg75gGPzasHPtCwwS6JcYh4FPa+ca0tgs0S2u8m7qDkbSfWGcRfKkbftbOXXoymAAfWIFFO9q
4OgHEST61Zzb6KlDM7hy58x5gFs9byvc+PsAW8s+KRBGU617cNEFeLtVlI/Zy9QHIToMKbODbWbi
3BsLfwsW7THTqufOx6V8FunGOAsHZNeEDc0r5OlQiyD7Iimry5de5GyGMSDK1zzucXMLAVsxn/IM
KSw8ooOhdPvnlM0lAQoqeEHWA20GhDYmi9SEfj4RlYMi3CP2Eb7DHKGEs+kKE8woewOCys5hMGLA
2EPEKkLR3uQwoM4nK+z3ECzFNaTKeTuUswUrov3igkDYuZljQWBI9TnSLp68uRAXHnHNl7D7cTQ1
lfYe/RhO1yxMguFLA7WWiZRrFC6vjtQTfxpVq88jhjZYlIS1WLG9YQc/AfiOxdcGKxYhPKiMClD1
NsCKkgd+p3KgHcBxPK5wcCMnTas9yuB8sCd7Q7+dHl0WD+2WoaEPtmZKNoEK1C104/QeW3J6LBou
yAa4fXdUQT3B8BDWcSJIfpN1Y3AeDeDT2Uanh9YChKZgI26rPm4hVnhecAiCuvqaxC0JnzQERed/
MpusaM8g0Svkb0KF4xmEK5aWVR35ap9aGsPcys1Kv/303xHkXyNIh2H0r0aQnY7buGvezSGXf+f7
HNIh9RajpksPbyLtM33G/N+XGsr5A2unQM0hv287flxqmH8A93ZRggAHd33hM9f891JDmH8ooVh4
ADSwFfmc/2gQaTEH/XEOySwTi+niFYWu5rM2XhDgP+gvZursIk3dcV2kroWg1R3vYYBo1GBUomtC
KTvMwbVDRnaL37olkO55ABX0ra6j6fjDlbv+vnT4n6LLr8u4aFF3MHf9+Kcwkl3OirmsjZzt/Z8C
7KnB9RBPa5K3ibkVzowwP+4ObpVBPsht3FtMMILXmgX36teH/riAsKUj8dKyVrdN10L/8v7QjDTZ
wuOD2kDX+uK14DaDYnxLRrJHQ6ZMvz7Yx80OB1PIUMjFYTXJcPrDwWAhO8pIvWqTGfbEorN7Rq6Z
7v+Tg9BLO5wW38wPB2GcqMNMGdVG5LGFAjnpN0zM5O2vjyK4Ed/9ZjYKHo+fCh4klmTP+3D7OBEJ
0TnTtU3rfwqrW3SyhLfeRPZuDr/UjoV7BC5LB9Oy7Bg6KMJbqbR555Hch9dLHCtr2nTk6M6eZPrp
n3NZMHf1a2us0O29lGZ61gLiNuzfrZx4uj7+4QzzWbKxbbJA3Sz//w/3fen4GuadQ/weyg9gsXVc
TLuUevwh8JCI7wKBNpkIHfNZBvN8ienVv4vsIIWJ2JfMpLskTzYsdmZCryYmF+sq98eHWPaMIUG2
eY8244cb1s9LxFGgFx9rY8abeJjkTcuI8S6Cg4dhq4forNElBMfIAj7VW/xIR1yrJNoJ0YhyVWpD
QP/uUE8c/YZM6JXUdqfWPrqPL0Uiv+gxRGaDPYvYI0o1kgJVomiWZdXgh54c1Y7/9Abmb6A08Rex
mqAeXN4pP147VZUGaeogUosmvYQHTWBN7Lu/OcrfnklX8piwoZS8D2CEfLiD23hEG9pa7YbIxnrj
Y75gjg9cw14MF8QTFutf38t/v5UlQQdKWgqumKsIT3h3Vo6RV6qL4GPguo9WBmhKdny1vaFkNQHG
lUjSJ/hAvz7oT07SkbY0HcR+LJfVh80npRG5WQ6jcTftrlmh8KmPmhYOlH9dTHH2m1Nc3qA/Lnvt
5TPE9gg4G298ksXfn2LYuAOiWA96U98UKyJwyi1R4392RuBtf31e1vLrvDsUCQ8kdUEP4B3HK/Xj
r2dVgokVFNmBIe4TyTVgaxHE48ypy9i7Y6JHJKDGKDaHAkfPVLs5kFcbbbPAPHPnTL36FDOm9b5f
gv+KL/6FleyH32jz3D7/pT+9es7f/s+/Lp+XSuW5+BAot/xL30sVw/7Dk1IK3yFVzjuhJf5dqxgW
QAqEei5kSNtV8Fd4OP5SYMCqQFjJaJbXP8IINqr/W6tY9h98e/ifBb/Z8oUQ/0Sa+v6zyY4UPbxv
o3Ml+QShgPhw8woHmk3fxRCwB/oP3J6rbuQV/cM1uf57DfL+CfnrIFj9PbmoRtQp0+6HV5ud527I
mOJp8NLoAJTFh/dgGGdmhZrw10f66emQ/oK+kQgYVB4fnkU1+5k/+UCJ8W4usIL+czsVbE/+6WFo
V6Ra1LzC4Zf7cJgOjVWMCvVxMGvLxDCcd3ejykz7N9dt+c7/v8d9uW4cxndR1eKjUjzv789GxF7s
wel4nFnroVYP5EPoJYuTTFgbn6Qz3MKYQfs8y46SNPbfnOT7yvH70UGVmOjplhuR3fy7V3fKXdhp
23xkXB5sJICvmEz3SW6AJOMeSXOxISjNOm+VSj//+vL+7LwRHaHWJo7CpYR8f+QyLg0B0PSxFmDn
70dgCMEaZQiNP72cYR5aWSCXIafUzVAGipZgU69iVvTrv+Lvdy15wkrwI3Dn8sH88FcQnkJsTiUe
uySytxSzd3WF14qtnvWPD+Q70GAsE4EE8vCPqgUsQREDFfmI8hBSWafqbZ9O4KPGMPxNM0D5/fGW
cngH8T8rWiCk7x/hMwS44B2po6sZMlu2ntjftxvW3jwsXlnlt2wMSEzQUeqTu85Y48z1Q7yappPD
c24moJSrxOkFwJZ2iMZNsYxNA8zoUBe0I59zGPFYqS3IM+u5qItg4yBxhv17GtFC9hIkA+rYU2sD
2AG46LowXaSey6BXA2TkGx3AASVf0x6B3c/k1tnsWMRKWikcA5gjPbyLWrqM8RwQl+cBbuZLT0GJ
jOd5Gne5Sr14N6BdfkbDLe3LxmADe+PRgTywZoCHncnRLA8CkxeO3NNoPbVkTzPvdLhc9ICGcnZ8
jF8Gdpxbpy9whLFYXIYEUxC06/w0+TezvPyTmidRW3JoM/A8ttB3Uz+Y5OdW2mBpleK0OpB30Bwr
DIHmeiaEcFzXp0WGmssY2FtouxSrwTRuezVO/Z1rwos8n8ntgVuQxv1TZBTRn9oslLcKdCzYtyA5
Y/nChtsMXzBSB5/nXhlUuKctzQi1Fzy7heKaC7s3jSSqz2rSktjn2N+3OzgH8LiWndMs4R8AdhuG
F2RS13N6jRLutBgCnpX5LIpk0DJuRVJdabZIdjUUjXHF+I295teqgsgpbwTZGoj0mEnlzefE1BZk
kcVHFDi3Q+mX7bj3da3BYcsubeNzCF1pbe4sO+kFxXSqokp5/Uoi4WABnE8uiZV3eUbpHbVrg8LU
YtULjx7KnWERT643hsU4DNqQI0KXrqLvZWeztnFJ/11ldcnw8thXjsdwrKPfb++ycZrJsyEsSn+b
tQQZklDB1T5OdWQTwUUvw6KbrpVgkWGuU1lJDTQygdlBKnhuohq/x7qRgDlQgW9JhSWhktWGROQQ
E3JOKGUNILEB9Ma628yvIAOk5nnfB465J/BGfxsmEOdMPLV3ScJ7WB1LK/cepAZ/uW5tJ3tLslKE
36pRd/ZVw4QPu3AdMF4Ca2h8QtgQB3s2unTQkxcJCC1eYYq9q8d8vg5AOt7wbVD40SpA68v6DfVx
SYjfvtemp1BJ2LPFxRBkOT5Egh3JPpodhN8tJg3ngOJZgwBWS+/PMNJKzq0iqh+dlPUHeShNEW+x
C1jGurX8AqjgMLrVSxilY8s8UY7zZmSewj9qw6Bm5UD3Ej6CL+r1rvVhwtxPQ9vLO9DUARFibWdl
O2+SpnpMplTJOxz8ZvSnT86i89rEtcRsm+WTBUpJdbkoH+rS8o1kNfK4+5eJWTspybJt4reXvd/m
mYQo2JLQx35T98l9OscaLT8afHcglaHEArMqyxDYAXpEoS4MEgD5LaOQMEkrca4nr8qKLSvNzgPg
2Wc3jYLysbLgHfurXgkmh5bR2+Y2ThoHryxMwYshq/BrV5bObiwG3NcdXlom5LoJfahQVTzycQzI
ZUwUms6u5oLumjiJvHXR9Ha2ZmroYLqwLNQg+dBH5NMLG+65hQ9/j6+EL2xMsnu6F6MT3EBcHb80
6HzMNRxsHpeYNY7JJXIWy28Ye+4KF11/F6BLuS9RnBYbAsvscOOXM8mEPVR0ZyfgIpGWUpAzuw6U
jljgu/HXZhokPvgoGa8tOyKXhjl9uqQvYbCBaxhCrPTQjn+i1+DVbk2x+gJ/Onzy2o5wRZUawVdT
JOVrl5k9lc9AuqUbieQtslG74c6OmyfHMM3LqlYZHtA2xm3XdS15OQNm4a+MSnPNojlxqzWzXEOt
MKv6T8ovyK8voASdzxNjhDUqj+ahGZro6+Sp/CUS0JT4fhT1S5uXxrh24qE8VmNRxvvIEcMVpL05
P6aGbXY7jLgesXNyjl+Um6ubHlnFvWV08hnPyejAwUR4A/2rjm+tNGue4LXY951pDK+8oZJky4Ld
9zZ85iywja4WuDd7j2XlZM7dCuC/+w2+pId/k8MQmFQTM7MBQzhwB2Y+ORNTizVlJshs5CAQvlaV
A4F3Has5Qxg7BJax46QRAuYYgtp9xsOBBcFF+cKTmBNpn3eCgTezCPIdZIgLlb3ccD5TkE7XE4zb
b12ctheN0Q+32KCZaTt8WDFYp53ILnl0gqsymWEhYooL5nUBQTXhRUtHuPE8DRBs5ivpg2X3xlfJ
pild28A7oKHPafg6JS7aMJLjJDs2Ql+JYXDsRX44YQfJmsDtwdcO1YseFDHLcN74XVo95c+Op2uL
kDbKjJ2cCgVJE9c3K4IlBHcTztUQ7PmnSWuKvIY8rDQvu4sIFZaDFqMpYLQaQfrII1OAHw4KVIgi
aHJFmlw7pGtXVAqSxLJGPZV6/+1f/yUWbfr/f9J++1a8hc/Zj3P207/xV/NK5DnlqGkyQ7HR7qqF
Zfh90L40r8u4HPOfg8LdPFkE/mpeLecPxzfxYbpMKzxaMYrQvwbtyISXvhatr8NYfHFd/pPmdanA
3/VH1MsMXlAC2aiSbUt86BMCIl+nPLhxYsN6ZFmZ3XckNeADt9uQZAmYsi8loMX9D1foJ93s33rM
U5VuScZaYpEaf+gLXPBwMTKXm962ETlOeXxbT2F8/h8cxJdQo03GBjg03p8aq6/aC1vvBhae/Qhx
vLlDmDFOv+k8lgby4wV00WYTk8phzI/Tuc4LasoO7ybvIkajngjtG5tAInyaC1W8cJ9+fVJ/66i4
cqxruKV84Uq2JO9PKk2swcUDBB/aqs/NkRU3jrSLpvOG35zXz36iHw4kPwwAiU4VHfuUGwZzJDaS
5bgyl+CUX5/Nz+4+lzEj2yTkga794SdywgaeQOSwSfX8z/xD+O4Q/8xnNI3GbvITlBG2E0a/6cpP
Tf/ffjNXYOgAsMHk8cNhs2SOCbn2bppc6s1ga4QzdYvaJOA7vptLH2usJhexcDP3QXmNs8NOGr7E
IdJdKnqS4lQ2wxkQHXq3KLOCTYY5Pv7ND/DTa3NirDJndqX54RnptO5qH01S2dXNToLBJ6ANifoa
0UH8TcjZv66YFR1+/YP85Ff3TJOxGD5rPE8fr8w0R01UjuJG6qE6r6CKbGLPHC5+fZCfPDIsHXn4
HcTwNsKd9/ewNjQAhs5kCdHzQUKTd7r6r4mO9b3Uajr79eGU9feOfRlWe0yZsOAtI6H3B6yiMNHo
fi7GuXfVVis1PPqJl5Vn2su9klP0QU1mVkJ8QC+sLtkC1MaJadfSAoFkmvU3NqYBI+EcXCvrIRq2
1VDw4xCr1FANsJYMLpx69pgqk2iWrLFfO5/TYcrIufBlcD0nRUtuVkQo5sr34+redfLqnuULNCk0
2vpb1DdtxyLdMwGDGbBQWd8vwYvCqOTDiACc7ClUjncoerkNcts6mgzw2m1owsxcm3HcMMxhMblt
2roAWia68YLVobwh1wV/KeVd+qwsJO9kGc7EQBCAae2Zi8l7olzJcVw2RZ81wvVxRzC3TFfa0vkN
yrV53hMWwfhgQo7JzAJb8pNjVXTXGf0xzXRdESRXN7SwQBvpHPgtg/bNjoraWKdWa7yGnSC5Htn1
0StaN9moQRFW5gH2uOU6+kcxFrl/pOpkXsLDFp47dVnmx3KK2jtTpkDnw6INjkw5BvygjcCDijMD
/DZEPaIDQYr15SZ0mvQbUlaC/kJ0XOE2Jju4JAaO3OJVzMtsAmelIFuGjTbeNACbdAPCCySngxLj
LOjswduNrMWfioA8mhU7M5audr3oVLUXgZVRQHxvZazqa+J36qsS8Ha7htCewbx1fAJEPcO75/MS
7vmvQxX2Kmf46hlDd+F52IQ3tUz19dw36rwmwec58t1lIHmq0hw9po846and4lMd1+BkuADvQnUn
vld6p6rPPFWAOWrQdBP5AxmMkUnPX51KRfdUNionLJ5Rt1JMShA6cFmXGjM/lZvNUnmyY6YIxS6I
W7c7FafkwVKo0uKHr/gFKF/tUykbEpb4ap4KXCLk460cU/GAcYcMvJmmh27lVBRjRZc1VNmlVv5e
Ng9I3UBGLuW0l3rDLZ1Le1HLUn5j2UThnSrIM2Kpxkk5pjAnK5giPT0V7NmEq4OyfSnkSWClqC8y
RYHvn4p9tocU/j7GHbzHp4agzycGQvPSJ9RW/j2ajvbB6tGowudlLI+yeWkxQpNuY6DvRzm89CBG
g11j3dBOxHxhGBFvslPLEshufI2XPkYsHc2w9DYutnPanMSZnLVYup9h6YPspSMieTh+8U9tUmyz
BN0kfpkey1MP5efReFWfOqu4sMtjd+q3ONfqJT51YfPSkJlmEH7lL2geit6lX3OK2T1DylST6Lk0
dH4mA4WnXYNKrU49nz1301cyYedoC+GLrrAN/TRFkUCzmKW4jOJTB4kdO3ljBkNfGVhFf2ctzaaz
tJ1e4dXE8izNaNVY9pfx1KGmflJ8YoBB32qSJQW+kPwzPNOn3rZZ2lwPybqxMgqa38CIoku2wHgJ
5Kk7JvEvIoDv1DUPeS1DSDeyKjbGqbFeWmwzW1qe0ey+EEpJ9z1hO0HsTBweZ3Dq0MPZHsh5pW2v
pypL9/Wpm59PnX3u+7JZM2MgFUfG9P4wYIEvlKeZQArpAqP0aVaANd76NuiOCULEa5kl+GmyIOAY
tfjYxXDdVmF2A4ZhiugkDQvSk1I05H0rzW13mlmMhh+yX0F/AutvGWuk3PeIQk/TDjJh1HUz5IZc
hy3jEPLViAHrkyE99jOClsuRN3n1lHe6ZM5hE0AJraowLN5AdVngeoGZpfL4wtM6BH3D65ik74rh
H/LxztWDvFW5JsKjNBtx1WrKcF7OZPFsjJ591pnhq6i5jG3IsTtldMmLqkTlg+UuimC7PBTYYXzW
mRuAGfXyrQvB+ldimDbeMMfZtjdccW7J2P1WlOQEAY9OZkTMCCDXNrRHRo92XRG4F/TZQcW9eW7g
ngA7SObMV62y6cKuTMaN5sxYd91Jx/izx6T3JesBKOwaJoUt4eVm/NTleXptFln/BgHaeqMQZz42
FjG/fKWjCCtFEEbJxijhaW4NHE03lYgiBJoIt03rixc35l2N4AyUxcSg5lB7Y9huZ8arJkLUEu+c
EWnMQ1GVE43ejhkYEjdL5J9qTJBuGK5OxwN7NIU4zk1SsZ5J6RoPMqvSJUpQu/TgY+gemA4mZHXK
GoSr6dcEDPVVuszFcrt+YDLljhvR+vkDfDGG+L2bdO154HP3bAyWZ8Qy2suNZTOY8Nd1XjkuGuFo
AT2NJGqS3uk8j+wDim0gUNmv7bTp67UfDkT/aQfTyBpcRt7vRjuHwTBiAkAe4aSVscWNSHS63XVI
6htzdEY8BlnwKkfbRtSbAZojbppHB1Z13e6oPLKA0N0AXiXFDMAT10frhE5WAVt0c8lIRMVLlBCo
PBKb/a7sYevSX7AuIFOCiEVQiiHhSizGNnSqqY0skyEyKnccYStHB019acI8aGF5DF6/D5qSgQMA
jCmB2spOBFZy2UdnI18CqDFI/8cjKb3ygR2Kd3SgFYDTNhz9SCIqWJeW7IdgTezkgskKY2BeJIJq
/y6XNp+fT7NVI1TO8cLdIMd1n9DiL+Pzxh4+pT0dwpoPc4b7z5U5GG81pDWo8LrhzGZJ74CSfTJI
qMisae01ElYf0ifqBjn0OZczYCRJYlNr5YCIKfegdBcxoYuuDQe1kcMIdjMJMbZqGVjfxk4CTWWG
golytIS3F2BYxut4kmAR6d0jJNzlWBmHwUryWwd3iXfQ0+Aaa4wEBGCs8DWI/kwjx4vugbKhNCAo
3s/3wJihVHZ8Qwo8Brpr+YmjwWYE1vJRaxhFxa+M2Moy3sB3FNV2sPzGBJ0S1tDSfFY48FbmthrT
HaAuN/00JelFOabFWU/cWX8cZ1QL+OzyHIsHONuC2yGs3houNMgKFWkm8V2hkE0bY6V50xNwSJb3
ZF10lZOQR0ahAqjM6jpr3eYVaTU4OunIgOw4nxKLz+sqD+aMqbGf+MQ+zwavZbaxxAPiPNlCQDMY
bFqOPs+dvm+PVeKniL2yOHnsYqLTvi/m/juAYgAlf+h4/iaguI3ftH7+n4u3snh7P4XiX/v3FMr8
A6kDuk0s52jvpKDx+/cUSv4hTWEir6BlwHzu0q79NYXywVQwZkLcgArTQnv0v0Mo549Fk8lyGQmU
u6y2/5HY8+NQA4UGExRacQZky9+3NIw/iBv01BbcSd6RvFHrGbZ9SXhA27Uv3Evlb9a3HxtcDrVo
qTwJw4/J10esV2NZSV3XI2GYbA3wHUmANu3vxFM/PwgKRHQHdJ0f5UyiEnQfIHoqC6koezFYqAm7
kB9+5J/M0H5y0chmUUzPMFa6jIXeXzReS95cw2HljNs/HaQTh1LI4Wa06+Dq10f6eDqLEFfZgE4Q
JJo20I/3R3IKc4iIxT0mdMHlyggzdokVPuPNf3IYECuMT70lfOb9YVpn8CuX7V4ctPIOwRvUZILY
fzPgWP4jP45+uF42ggzuasXc1fo4rksgIo3TYB8U1uN9N7Qwm2TjtBmWIcs8TrKqfzN9+PvFcxaB
EQpe34GE9HFgJzCK686VBxbN+bot2EQZqP63v750PzsrHm0k2e6iwf6o1iPjcuALC50zttO1UDUI
2IGcDxtj7sbT+Gj+g8Mx02Y67YLD+SiIzgqCLyCvH1LGPDDCK2sdR5W+kl2U4OVNi8+/Ptzycvr4
oy2a5IX7x1vIWcCEP74fZjbtOMqKQzYNxVNZm/FL1c0Ef6qxYXYBb5uMqDT30uvR6VHuIWv1nZUx
dvreDKF6biYbQyYukcwFKmxNDmHbJCOuxykKruPaJvGLKIb5K0QluP4V6IRDR/Zz/0zypTJu9CgE
x26a2vrNz/bxEV4Uj0uGEWfG8oep7vvzoq4MKLrJMZgataet12wzPSiYMoj/4chtOdICI+J9xEuJ
muv9kQIqXjObmkMREgFuSLJzOj31bxQXuM3aufqdEvdnZ8ZhcLiiwkYB9WFMndWThSdJwweE5j8P
/UQ03DgcMnNM7359c/z93uDMEHhJ7nyX9cqHl9OYNAm+nPrgzPO8bor/y96ZLLeNpHn8VRR9mRNq
sAOM6KiI4qLFWmxLsrvsC4KSaOz7jteZUx/mNm9QLza/pESboGSpXPR0jCL6UlG0yAQykcj88vv+
i9CTQ9v7hTz1ExcRyzg7INsGm8LOg6pRLOgDJz3WOmAzuiWh0tbGyuHzPXlizMAsmyDjQRab+u7S
pGqUYGoLxbsqxUWjI8cY4GKCSKCRv1AZefJKXACWhoyA1a6YpoEkAeIh6XGA8fRZQJIOE/kEp6TW
0+75N39SLIptQ+axyCbkCQHPYtUdzzsK72qnSPFxr0ooacZhg9qzV7+wpz/VHeRBLYMkOdv7Wl5z
K3wggZzLuCsftwnF29YwS9weFPaRpNbfPf+InpoH6hoTLKvkt3a708Zunzt9dCxN/B65Xs0niRhb
L0y23cS/GDMiMg2Ijcrrvpv4N+Uh1bUqOE6tydLIov48A5pz3saqeZmoTX+nZF32QlXpyUsKvoFu
4uz2qFTmya5BiiCAE557iHd7OIa3SnxsYmF53PcVRimSFKcv9JNcBk9/vBkL+DyQvYnCtqWoO6+V
ZdWVqxcYGJuKay8as5VvsQEySTPzsrVzJ+QMHVTCgXBSZ9UnTS6CG2BoRjIFnILvJuGsfJGlSfsW
O5Whn8LTLN6YnThlYuuTzGyWIBlV0CwLpq1eOodNhBrfwgtL/Nsx5EK1LM+A+b0vPVW/4DRa1O+C
Jm18BJ2xWLk0/QSWIqAk2ZpHQ4FY5MRRwdoA32i8Jd7pSNmjwCHh/s2kga5OzfEtsMvgCw7ieYnv
McO9KBwpvZY6KcsOG/QAMKAK22M4kirC8qajQ71vZVebI0apH5U5QzKzUD59o6mDlU8VG/uhRRmj
m6RMwg4hjKi0LzCAcz6ZmIIBclMa3NO7EJ8v3Sj1oy6s+t+jGmbtPIhCzORhTbkrsjjJ3Clr2SU1
i1jqoesqDSKgntyf2WmFz4kKVzxCm7vD+cmNuxy3jCwPyS7nxaTAv9qCUiwszLFLyHuW8jxo+hZL
YeR/Z5Fu9QEQD3ResZ81IHs7cGl+Jw3OIZqUR/zFK/vwgpRMFs0crXKu8hzW9cz1neywh3WIsgPA
kzuwia6Ebr7ZfJJdJRsWiq5252VUISieTJL+TuqzAu5OXOJFUXuxAxsziPLTqlegWvdtSqrUyZPK
PHZ7pFXmgGTAUiaS4UWcO5P+stbN+hPp8+oGcNlQzlPdlfEmHwqsqnorvfQyB+MYUgKE0se4r038
eaW2qLpNc9+wz0j/+AEKlHH4ftDTVDsfPCQNMOlT0qPC7jg+D9ggHhVZfm2iCucc2z07X5ZTtTnM
jZZiT9aUwMeczmpmOW/cpY2qP7aAVaK9wX8o/Ngb9vA5cmPl3O4gpXMA6MIFkk4h+I88NvopoiLx
tWtWMImNIbd+j3HrhTbBvu7P6r7iUJNZhRQfqgEaX0zLqrzpQTc1886D+z3XQDQtCdOQrqv8XkHf
1u2HGcarWXwaxCEvemwUeIUrbRd9cbOSxa2MkL9BISn2lkMH9xVwoOH4HzKpZLQHw+yphVVoD8/1
qAiuAP1p4A45Vlac4TTsHHDzDDCIllvczW0ENMiDGvJw7loquRHULTgmwd9Fft4RtlsTOOBHREUu
Gp+NJ31Eo9ZV5k5tYTScIrSKz1ZR9cOhDZX4s9dAnp37ct0feaxs5cKjoh3h0+fLyvsBfJA892yz
+IepUFI6Nru0cCBFRfZHVDW6DNX3HtrvhIS6tzCbcIJmkNxlcy0HJjpNXVnHr5CSCyLrWhR/yCx+
BaBHIe9EpRB0be558W3Y9f5V5A8Gwrktr/tFZllxNKfAp3+J+hTnNDCAyLQMSAj2VI+NHDIfz8Kd
Agh2vFmjhSwoKLM4t0jPgLlAMwIfB3JAUXSYmaWqTSM1QsXKMj303rFv724xLsP4K8M7YwBPpCL0
UDhugUqJZ0Ttx67JdGOC0VGTAkuLMKR0zpxes0QtBBWbaaEoioe9bln9OwPzoKpOGLsVKDzOwKTx
MhrzV9a/uE++GMovOrBWsiXo6pFkEaapD/qh8i+QUDiEWuy5BvAHCtMbAJDCn9iKJ4Kby/+JRMWG
aav8wnlBFjQ3U9Dc2KB+BAE0jmkEY84SmqZwWMi8QMfYKY7j4tGWaPhCf/T64gZuVImaigy1fGtE
nkhXiEjv217/cBkoxZBKLNhXu8gCwMGl4wy60OINyjOJQu9J0VbKvJHdjPe2t66evx5lgdEVWTlJ
d1lQTKDkAK1CmmMcezphRc6fMvM0n1CSAKOPq1VHdSuJNZ/sdi9RkrfkvHbzaRtn7Ch2mQH29kF5
2ED5YPUQDCUozbwvsKm03+hKp08Odb1BVvwoRJhTVWdgdMOh4AglORKxrR+0lSHwBCzHc0lHC8iZ
d1bvJNosdKMCIdE2k2r00ipfCfSIqmut4/AKqNqyfNzZ2Jrb0wLqQnurKBkQaApm2qQFMi+Do2hA
62rUFeYRBQhrEOmr2NQ+FUnc++0892Wdc10ny1LtTA0sGNFAABdhFcpMnfhYN2J3ErlUbr0w0Zzf
DZDFw0crVyLKBV2p4KSJThzfmxVViVGWrOcmmtXCzxy/zCTUUsefNm3Sd/gMWlglZTi/c/ZygAhb
IfaFhkEVZgpcxArx9CTqm8sFaXeUMLrIapOpiqQXOjTcy0Sd2ZKOHuBU94qa4m+Yq5AjdBvrk/ec
SWQEUutGQlslpOMOGPG0iE9jQ4lQT4ty88QllewvUNZTUkR1oP24nzGOiMsTBP17lbpAAfj5Sx9U
BfItVaKeSOx7/jTvBhW38FzzKDtThsa/BuC3dI0vvQtwIAHHvhBRTHCXusK5zZQlCw6A1kkKqX/d
Lg7hIUy82zZUbW2VpAQBmGxXgwK/IUi0+LQCMSIMQAB96FR/9Ma+CcHchazVfeUd6mqM1cU0TKia
SxRPsBo7o5RnAc6k8uKcdlBI40uU16X0jWklEnn6WG4yAB25ixjumdYldX0lgloTt6Y6yS/7oOeC
Ic6G8kUE/107TdGxpbJtkNT30S/BFnKKTxvKJTGVEPzterVtdFzVqHynh345ccxTs3Jz8y0GeBmZ
/jJOMmGZmuJXz7ZkVNWJ0lNWJk8AYUNfILdmoo+iuyi61xAVMCUWWJDISg/doiuHT5NGA7UyLUKd
qjxKNGzcVWHr4Xke89jeaWmuTi4KJCOoJad2GF9JPtrvF2gva8q1js8XxXYVa4cTyRk4OJoyGR6T
EqenVKG7SBpiA7xiWifCWwXpWv+8wfrOZNB7IzvJO+KF/Lxx9bYOMcWhpFfMLLz7IhIQeAOcEERp
5psATcD+gt3fsym6ZqYyb8u6qSkDu8MggsU8bwPlCHMSHwKKkpnFJ+L5sn1PedxBPnyYFElzRTyr
R95UlnDJq6deHYWfUyOIq1OpCUP7A3KJqKgQXaIw6cxrTc4xg+9N5GLqmVfrcT5ctk1nlANFp5rI
qrlCGlAqsqt+Umn+5II1i4BlVlCoj+r3jjQhNj/NM6sv7JuhQr8IW2iVKuA1LgOcQa5yFJCzKV6I
mMNzEAJ/Mg0a5LcWuYmmakY0XOTlwkK2SWCYgga2V+uZHjhuJWvxS0hZSidvgVLiOU/NuQARMJUQ
lytnZSi7YGIkLXMPB6gVxZFVVpb8FldmKXiDH6AkLdATsZ15AU5KOu7wtwUUEkh+z+jIdXZisnAo
H6RQyg0gHb4VTWvbcvQ3YZUVp4krQy8MdR4HdX2ONhwoMMS0570zVOidDUOWTPTjVMNYcwLLXBRu
pwPskSL45CLAWExOmx7mRPR+kthov59DcXI8CS+kiGTDC6fW8T72sKuAVoQDzvYCI3u8q3ACsHPL
Uag/53jcnwxxB6AnPykLozjTPb1RD5/fx0R73/ZNrscZVnAYgQgbIve0cz0ntbBwNKGLaUMH4pyk
BnU4sBkoQSolJzVXnqZ6Ly9DJ2tf6Oo4r7K+NJsorx0ZSup0QjxkO+2ayn1jIhHjTSvDiRYgHKLD
Kk+RmwOjP3++l+Mg5P5SSLRSk7HJGU92MwHsbkbcGFwK3pvztvfU8AztW/eFDj0eS9ERlXIVRFAI
fKLDW4mimti/tDToQXo7lDiFdZzLZCc2ftd1TEvtlLNl0gfecUO8/8JjfNxBTVCONUDWDKX9CE6r
+nUFEpXHiJhVsYjjmiJXZA7+P350ILkOOTDyycA4wTeMu0j35SrSmZ5pmKHSl0VZcxWkxeQ+mvt3
sfVvsFS3RvxxqP/Hf6UH12n8xz8Plsndwbvij/9Obv1sNSq8iibuY3/rFwJqAlFeHmozbL2ULu5j
f5O/QEpnESGyQqJEBMSb2B/svw48FgQn5QEVPO632F/GcYDDBD9D1ISqH4HtD5VeFZGJ/7a+gPPl
baA0YDNpRJV3svOSNxByizwHe9qTMgInQJgIYiJl7xMKtpBRgVNYEWqtyJYZBDWDh8OkJzXC78eK
P8BJz98ZjuWCESCV8LnPG0lI3qbXqmZ3J46Deuu0wtR1a9CfOE3sBPfcts7KCN0XDw3+qxhimd56
lUNqxFFhfWqMDLtXp8HozfNdklBVWAbQvkKiXLtJ3hNkKhjZcTx+i4lb/gUNde1cg/34RivV7mNL
ZO9geGkrp10IPortp2k/NXGWcPvcwyKWh35Ryb55BvJDkaa2H0m3hWO0K9lvsss26bBFqrXmJtAb
H3Nvx1o0XgOpoSiS4KxPVcyJYaaBlyqkZGYNIYJ/VKTKL0bo2LPMT40zLZKMWZ2V0kv51XF2FSqC
ii2ERTrcMJErAf48HqIK6klkiSEiFajJkwsPLRmynsRwKhwp5MMQLlk/lX+vCn8jKNyaoI9Whalf
HFwvW3/EAlr/5n4Z0PRfRGnCFCUk6rOg+jfLwL1/GpYApAUELGMrBaCqa9F/5HqhSIw5QKqCgAUV
KdIGIjLgSf9IBmBHawtzNQo1rCMWgpZAIx4VxbEv4UADnX0aTZpSuXH4TltiYT8pvjiZ5qGLHXiT
Aq0rJQiprMwMV4dYPx3AxJqTGfy50D0MAGsZlz8+n95mq+SqKlar6nyZ/V1MxdsUJSof+vKv44/l
/Wd3lYrnM/qADzuZnPf1qugvVyUeSL/+/b6EJb75Z//4oFpy3WeoltwCjapEa66fJtuLPy5skI2g
Utms+gRu8Ciemzm/3fQr/8Xf388iUUW93zzQNrE5RCKMJrgasiGi0M3mIQtDPsaduiuxuiyCnIfE
0QQmGsZOlHkoBGscPn5I9kQR68f2zgEUj7UXiS1UWdiwdnUQOtdwWuQJP/dJl5kLvYlMzlpl4coa
SM/QspSZnppJdtLifnSt5YoesfyQBbUvy9BwsZCEwR1lxee0TIvUAYcYFjjeRxbQwDl2Yrp1+/9n
Nj0skU9OJ+bl/WSbeX50t55t/qrcmowvfuH7DTzMSWGZI9hToy+KiXrf9Go9/cXnX0fzdv3+bP1R
3OfWx9F3y0dffujzulcP19r+p1FHRze2+cvmH48BsC2LW69f/6F/6NO9OtBvkbsqxqlVQutvN/no
TfxK1Hy21cRNo+WmHTF6vFr7NjpNq7JdJqNmRbi1d7urxB8tMYIMunejNZWiu9HKIxKk+zY785Z3
m1bEsOrEu/u2ebnK6pvIvz1IvxxU3uqAIqSbbppdX0SE21+n+F+bEfNVnN4Wy4rLvHy9nzADZ2hf
FaAqNne+7sdPmCyzFK/DtNxuVqDB9h2eGQ0Uy+jgty+Ff7tMvo7RpmVx+2Kn2fs6y2x18HFV3K02
ba1bJrTdt+V54N+kdTWa8aLWsW+7CxfrzE0z4maFztjejeb1kuSez4gfISuxGq0p5k+YJugeElON
mrV+wqu6QCgcFepxuz/h7bzmtT9axjfjlgVOeN+RPlrejF9CoZS1d6PezjYgYsC9G300EQBv7d/s
7I//qVYHd/9x0mDvPnrryFbs3/zpKulH0wEpsP1bPfNvdqMCoCA/od1VmVbeaHPhfPUT2n3adnvP
Pet8ebd0l+XtstjcoVh/0IbYfHzyqPKnAqTvOmLufcsRx+TN/a1vV6Ru9n03zim/b1q5b/QnvMXn
bKS3t+PJIA7u+9+sELz0n5Lm3nt0RctPS2nu23Q6iPU3r8dLhIDb7jseFz4h/qaZ9dOzfsKWsW51
vF+AEN1c5q+/Gff7sTT1y3JZb5pb37VAg+47Fpd//BOu2XhHWhMu9m6Yk8ndaCFW5Z8Qxl6t+ltv
FUWrUcSpinzEvnd8RbTmPQScm9bEOFNF2Xz860/xu6I9e74mz3Ox9m38ezCjfdut75ajgwjKKPsP
8XU6PqWR3dy/0as/XX7Zc0yueQ3L8fJBfXL/Dlwvk2F3gaYguX/DH9xHL7gomuz7FiI6GvrJ8uBw
WY52QlF22rtxUjz+TkxPyXL/dhfkYSo/8TctrZeNtffFnrPi86MzCGSNzVX++mr02Y9vljftaGul
gLt/w/dr6NWj91vwf/aeGd+veew5yn8yJ/7sVZ7KRH4tCXwvEfviF75mat8tC8ZvIW7hO7nc735j
k/V84gsPz2QdTYhj0tdQfX2hcWJ0dLB6fuptXWnThriESBiLSzwM1da3xl165obHxZQnWtjukQj0
n+sRQfzW2eBVdEkElM91aScIfRV9emHe7Wa5X0Of1qHuc8/pchQdv44uvfCctsPng/88+Fz7d5LI
3oZfDwGvopsiNHruye3GU6+iUyIwe65T41juVXRJhG3PdWkn1HsVfRo5rD2xBa+uxmHm6+jUCw9q
NxZ9FZ0S8exzs++JOPg19AtNWYGqeK5n4zg+i5bJqlr/4l8U1W2CyHuEwxMvyX3FcHybt9jaU9VK
7u/0/qdbweN2kPptCP5FHRrBdZ7oz9F2bef/eBK91GWOI+Irt9FqWfz6vwAAAP//</cx:binary>
              </cx:geoCache>
            </cx:geography>
          </cx:layoutPr>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 (4)'!$D$2:$D$51</cx:f>
        <cx:nf>'Sheet1 (4)'!$D$1</cx:nf>
        <cx:lvl ptCount="12" name="NSIA">
          <cx:pt idx="0">Yes</cx:pt>
          <cx:pt idx="1">Yes</cx:pt>
          <cx:pt idx="2">Yes</cx:pt>
          <cx:pt idx="3">Yes</cx:pt>
          <cx:pt idx="4">Yes</cx:pt>
          <cx:pt idx="5">Yes</cx:pt>
          <cx:pt idx="6">Yes</cx:pt>
          <cx:pt idx="7">Yes</cx:pt>
          <cx:pt idx="8">Yes</cx:pt>
          <cx:pt idx="9">Yes</cx:pt>
          <cx:pt idx="10">Yes</cx:pt>
          <cx:pt idx="11">Yes</cx:pt>
        </cx:lvl>
      </cx:strDim>
      <cx:strDim type="entityId">
        <cx:lvl ptCount="12">
          <cx:pt idx="0">28</cx:pt>
          <cx:pt idx="1">49</cx:pt>
          <cx:pt idx="2">119</cx:pt>
          <cx:pt idx="3">87</cx:pt>
          <cx:pt idx="4">89</cx:pt>
          <cx:pt idx="5">100</cx:pt>
          <cx:pt idx="6">196</cx:pt>
          <cx:pt idx="7">157</cx:pt>
          <cx:pt idx="8">175</cx:pt>
          <cx:pt idx="9">43</cx:pt>
          <cx:pt idx="10">210</cx:pt>
          <cx:pt idx="11">232</cx:pt>
        </cx:lvl>
      </cx:strDim>
      <cx:strDim type="cat">
        <cx:f>'Sheet1 (4)'!$A$2:$A$51</cx:f>
        <cx:nf>'Sheet1 (4)'!$A$1</cx:nf>
        <cx:lvl ptCount="12" name="Country">
          <cx:pt idx="0">Benin</cx:pt>
          <cx:pt idx="1">Cameroon</cx:pt>
          <cx:pt idx="2">Ivory Coast</cx:pt>
          <cx:pt idx="3">Gabon</cx:pt>
          <cx:pt idx="4">Ghana</cx:pt>
          <cx:pt idx="5">Guinea</cx:pt>
          <cx:pt idx="6">Guinea-Bissau</cx:pt>
          <cx:pt idx="7">Mali</cx:pt>
          <cx:pt idx="8">Nigeria</cx:pt>
          <cx:pt idx="9">Republic of the Congo</cx:pt>
          <cx:pt idx="10">Senegal</cx:pt>
          <cx:pt idx="11">Togo</cx:pt>
        </cx:lvl>
      </cx:strDim>
    </cx:data>
  </cx:chartData>
  <cx:chart>
    <cx:title pos="t" align="ctr" overlay="0">
      <cx:tx>
        <cx:txData>
          <cx:v>NSIA Insurance</cx:v>
        </cx:txData>
      </cx:tx>
      <cx:txPr>
        <a:bodyPr spcFirstLastPara="1" vertOverflow="ellipsis" horzOverflow="overflow" wrap="square" lIns="0" tIns="0" rIns="0" bIns="0" anchor="ctr" anchorCtr="1"/>
        <a:lstStyle/>
        <a:p>
          <a:pPr algn="ctr" rtl="0">
            <a:defRPr/>
          </a:pPr>
          <a:r>
            <a:rPr lang="en-US" sz="1400" b="1" i="0" u="sng" strike="noStrike" baseline="0" dirty="0">
              <a:solidFill>
                <a:srgbClr val="002060"/>
              </a:solidFill>
              <a:latin typeface="Titillium" panose="00000500000000000000" pitchFamily="50" charset="0"/>
            </a:rPr>
            <a:t>NSIA Insurance</a:t>
          </a:r>
        </a:p>
      </cx:txPr>
    </cx:title>
    <cx:plotArea>
      <cx:plotAreaRegion>
        <cx:series layoutId="regionMap" uniqueId="{050C8B29-5EC6-4244-9A0B-7959F80D23E0}">
          <cx:tx>
            <cx:txData>
              <cx:f>'Sheet1 (4)'!$D$1</cx:f>
              <cx:v>NSIA</cx:v>
            </cx:txData>
          </cx:tx>
          <cx:dataId val="0"/>
          <cx:layoutPr>
            <cx:geography cultureLanguage="en-US" cultureRegion="GB" attribution="Powered by Bing">
              <cx:geoCache provider="{E9337A44-BEBE-4D9F-B70C-5C5E7DAFC167}">
                <cx:binary>nHpbl504suZf6VXPQ5UQuvbqOmsN7J03Z/p+q3ph2em0JBACBEhIv34CZ1Z32edM9fS8OL1BSIqL
Ir74Qv+43/9+bx8++b/tg3XL3+/3X3/S6zr9/Zdflnv9MHxafh7MvR+X8ev68/04/DJ+/WruH375
4j9F49QvGJXkl3v9ya8P+0//9Q+YTT2Mp0/rp7NbzZpebQ8+vX5YNrsuf/n2//Lybw/fpnmbpodf
f7ofN7ce0ykzup+eXl1/+fUn+dPffvnzBE+vnn8a4Kv/7dRoP/0w/OHTsv76EyY/I8FZJQQlUiDC
YKL4cLwpy58Zx5xJShiFMQLeuNGv+tefCvJzRSiXUmIsSVWWFP/0t2Xcvr0rxc+oEgihEjFxvKr+
qZSXo01qdP9Uw9Pvv7lteDkaty6//sToT3+bHocdYgkkKlgG4Qr2iCpUSg7v7z+9BsXD6PJ/jRqt
FSH8gnd4RZfeZjnYepg2s9lLUVn0cmgDfZMW09FTt+f1ei8kLRo8y/RFFYxvjdNi+DSnquL1tvT7
R591fJFoKH5fDcHjCUcdP/iOz6RZ1i4+JyvT4pndVj80RAZG6nLwxX0ghfa1LDq519vgXNfMBaey
9l2yU2P7Tb7p6L75mmOB9kaQMYVzEJJWl20USn5ApnC8zuVG3o60R/6C9Lr9qnqkhlOvhj2dS7tF
2aDFmvcpdfN4NoWBFbiZurecusgbWVA6nkZrLar3dtu6U/Bo70477QVpaIXHuRHTjEJjXLm+J9Go
/WaKvRvOy8JNX89qpHKt+R6juit6by85cmHcTzGJKQ91LHBnzsNUde7rn1zuf7Ak+dGQFFMGoksi
Ga2oPN7/yZBxmjJOjF0b5PiLHvH4oW13OTV/vcqP7iKF5AILWZKKlhWS4LR/XkVat24Bly9i6Kvq
VIxkHq78uC36KqhszMu/Xo2R8nupSkTBN8ErYUEqqayO93+Syg25b1uzfWZMenuaq95+dJIPn4yU
y3iVTTHqGzk6PJ/5wrBrMNNyrveUfTzr3UzPRrVXrs6rjr91XhB90mC0eXmw6ybK8aNSSbrLyZbq
5d5v41avahXoUqypFc+qVK6xZsuS9hqzFnxP7dJXdTVXNtXG7/tN5XdX1u1gdVe7QU13stTF+rJa
y/GDIMlUtQhrFU+ZcHHOWZGyscW8y9OWIx1qFU0p3raxmnhtPamGc+a58hdITP5ENrPkep9WP11Z
X8V0ww0L06mYhqq8oN24fUGD5h8T+FbfUC+6XLtEgr5aDGJXW/ZpupoNLcQlpZY+rELTm0inqE+x
3/pcd31hglzP87LnPZ3wPO1T2JoRp841nS7pC89TYWqf8b7UU5+Hz/2cM6nVvJqhXnZWhBOppp1f
SjTQl7tzi7wxzFSxrjKooO50339eVVDuggVmRJMx79GJ07KdG0rGYa5bVOFPpVYpNls/pLJhhTek
XnTRDhc29Q6/zrkkshFW8wjqGLfnSzUs9JatQ1gaFGJ7s9BWyVrbrZfPPLYCN1mS7YOu5NDXyfPJ
NaOAfd6QqcpdQ+H03+ao7XDd+WJ76y01qi6UJPgi2776kANeRN36rUgN7gRbz3pY+Nj0ZNCHVKL3
9b7Mcb1ZCwGqYFTubybVYtNoNVWmRtuKSJ0qJ/bLvSSG1jF07dLMYo4DuE5S/KZyPb8dVzu4k66q
vbjWa9/pk8qTmS67memp4U4j03RxRu68lR3q6nk05ftehfkhqtQ/aCK2XIcCcgecxszmm0n54drj
YqNNL5aJnSD05asVUX4rpAmxzh7ZZsn0Oe6wczeT8V15Iaquv8nzTlCzpEw/VCLv72IhppsBxfU8
7Wt82DnePhjQIj5x4rupoYyY8aRi1ePa5mEbmokSspwtDv4lE30STbTZuXN0qcN1uYmgTyum4sVa
ZnLPQMcfOsTH11Qrn68grviuwb7sRZNSCsVlVl4XNZ23lTatUWASi43gJ2RGP9Ueu/gmoWXYLqZK
DLomfTJbY5RzpxZt0TdWJNNfrJGL65Xl+auFKOPqbnSxPM0r9e+yKPby7Crs35a63x/oFitcx4ot
13QvC3UpKfe0SZAUH8CUPT+1ScWlln2hp7NIYSSnObH21Wh11V11eQq6lkMulmZMds+1Ymb1p4BH
8Vngzd4VKe3lsy1P4qvGhrwglsUHncfJn4u5ou6EvLUFHDBvdG2jdblhVdW/03nzd3zK+9dtgMhX
78XQfpyGMHc1+IgRJ1VOEKtyGfEbSZbpdZoSDIOTVKkab9KkUzITf6FQj9XJquj5hV154S5EmtS9
U2T6UOk+6Xrlee0bX2ArT1lUa2xoaMEJsxjM1VLlUF6MaJSvW+HQUDtuECgs7BtsNxE0n1yL5nct
5Mi+LnrSPrBMWVczXGFWj9Ki1BAbxO2Kq1Fs9253/doU89wNdQs+C2PiMohbjdn4Ci37ZGo977O/
knZAW1Urlcl4WY2ux/lZi/MqGr2t41hnRItwM28lHWtb4Lk4USwpriFGcF6TQfJnvU25qDPx0yuc
puiaCmJBOAmHzYvMaZwaNhbqbu+M4udJUvZ7r9Agropk3YNhqqIXTOn0zs9Fy+pSFA43Wnhztbpl
cXXF+s6dRtVh4S/dUk3PZQobP7HFGWRrn1J5aXs1DU2cRzbd6AoAwanV/ahOsTVZ1ZsW6H1c1vLB
t7P4QgcKWl2T0i8qiouPe+gwOHlbmK+dSlWuW2bn7cYshrBmAkWmehbLYBosNro1ZRU82B7ADYEY
QMN4zkwrUSskAYj0lUbqbMm8bLUwZnZ1yG1e6rjPe1eXlhFch5a1qQ5SQg4wKbu3elLFve8k+U3m
dX0B8/EPo/fo3rVtO9dSLxNgnyqLBAdVOHOySxnXpvQo0NOk0JxqAYpfGu7b7kPHi4I0TCpqTiSE
ODYV6lpU43Gg89kQUn3WbMC4pjhFAHIJz/VcoPVFC0HYNcqugLSI7gh6RoeRvldoNW9WcHjftIn2
r3yPIfpPFrUvMFHC1h0ntD0lbcBOurfxt0kFaputyHo8pdhmfSLDNNzQHY5XLaQm6gSpsH8Zu2WD
1JPkSBvT6/VlmQFRniQr7f1QucnXJYClr3PY3Mc+qPaL6JFdatYp8VGEDaxfugKxk24HtdaYj+yL
1XQBLLlPidSVXB0+235nb7O37NOqNvXbsMKpq92y9qpG/TKvFxR1SNdYZb03pihQVRshAdGE4MLH
wbXsI5Q2mV5I3Ute5Nr2826f9TFOcayNUSOAhIDGr0OZeAmpbMHPdzhmv48Tr+4pj2uuNWTdUHOW
tTp1QzX3p8H2PNxOglsPmT1q/3IRsvsYoBRw9WT67so5rfVt4fs2NTxo1zf7HOxywdutt2fZi5Cb
pe25O+tW9FPT0tluNZ5MLm9ptWd+yVdbrM9kXqbpQ1JVS5q9MEV4vWsnQ6NidG9oUbX4eSyWfb7y
RV7BIx3Bu4eaY8wt2ZtAyVqGZmKelp9dO6vQ1QirRF0jAWQCPGNzcnS77OcOp7neMJdkgm0glT/0
BoDlzUynIbWQ14Xqde1UpPFicwGKhnrofTafDdWaXCVlq70Zx7alt3YqGY6A/DDvFGDH0A4vC5bi
lJoCwARuKkupdrW1fd/FZgDsWlQNswYXL1Pecn8rNlm0qtnRkvUX7KktLgZHOv6y95qyL1Ctgjyi
dcaQs00QGq+RCEi6utR7j7YmRydxg6UYzcXUYj+dxnkHKagRCQqa3oTELxe+zebdIrOm9tTNotve
5zTn8Z3Z9IAv7NKj9u3WDbQqITBkwy4AkGB/peTSzVtNBy/wK6MrhnldcurZa5OhBFGN0Tsg8Dp2
HNJo4WC3p73PvZ5qCJHj8i75dZNzs2iGIECqIvNziRRZ7go9anfrZh/i3cJnvo71VIied7Xeofy9
bomf0YttJrRvhpJW8dU0hRa/wcsk2N3glcVNqlJ4L4uM4Pj1LWF1nwYAOSLmoSnbjlQfot7T16X0
y9Cg3gcBpd6M7ZVTVfy4lNPWnukuw7OZJSPqpW8jgJTKQzp0YineFoCw99p1KLOzaYeuBJi3YnXb
Mb4gCJQpo2aUfbwcSlxVzSQi/qgznuaTXzZSXs2a2HwWY6bTtaRa4psyzho1szZ+PPMKlA/+1TKI
UStfoHQlKZs6D/u4vZhXW+nz2nahPycPwPxkhoJMN101KHPu5KS+jiXU9bUWTnY1kAL+NaKDyVdp
oQM+kxYBwE+lXV/uooKdjc+6MCgCuZu3IEgRDBQLkQAYnls9VCcqiH0dS7rd405WXzJUv+pjgWbz
0U5evQLaoe1rNYZ+rVm1+L3JYY9fMAq4e9mOBAI2xZrPNbj4lkD0cTsPrIT07cC1Hzy4hK7LYjdX
wucc6t4LCiUFShbqb0H9fh00397tpFrfU0iDXZ3y7Extg2G8Hs0SX4lxXLqa7AzhS71UVjQF1Lym
jsjRF2XHe3FCUqm3yLPhtwx4idUSMkRx2rupshezLjQcIa3y58w7oepp13aux6UFNiGg3ZBrTDtx
P7dcvWqZ2dtTN2XIqcz3A1RnskKQlLqBt3BEyn29+Fbq/vJIV33HzNyPU/JG6Se+6p8//+vuDxrs
H8dn/3p+cF7/+vVienBvVv/wsN59mn4c+d2HQAQ9rX/QZd/9+G/c2Z/Jrf/Xl08k2B/UGfBo7sGt
f+bBOAHm6i+Is6/e3H9HnH374JE6o+RnCtxYxSUSsoL/AjX1SJ0VmP5MUFlKWREkMKpKWOWJO6s4
vEKYSCJKYA5L/ifqrCI/C4oR50QQyMeCyv+EOvueCqEcUcErLI/pCGFI/EC4tLyvdm4AYqU9cekb
02E6fza+reb1VADpB8/+pJz/geJh35EhsCLwLrISx6dSEOAUvydDuCL9FIDHjFDRwuR8H/D8uQgI
/pUxInapol2KN//horIEvgeMwAjCsvxx0R4oATLa+Nn7qpo/r3NYizfMpq14IzefD7JwZf8fi+KS
S464OFYFU30vKfNDt/nIYdERltNoZP1dq1XV3zlpSH+H7F7C0n8t6X8zqKxAUoo5OAdQW+SHRYHh
6w80+WmD3AkmbPsR7DkuEcRuh0359fTX6x3z/Yt65cC3UiQRASE5K8GgPziQWkOPBckNEgOfP3cs
dLDEozn1Sg/VAklqkKoF/IISm3L7733qe6EPB+aVAAYY1A07KBH6XtO+YILvRpJar0YLDtjkMK31
UNzZOvDBwrP/SGxSIcZYSWFBcCkgsA8v/xOlZ0nXeS4cADs7jn1/xawMxXCmPoY0XvMOsLVphEY7
/NEosLm7QB13i7n86318f5oEAvIduO+SCUFwCfz3D+rXrpIVc7+XoPiGZ+5QdwFeV8HBgto7WFbv
PIR/42I/rAkhCxMEDCqCJeEs8R9kVwVKgFo7W0MJEoo31cAIhAwBNGes0wjJ6g1QCpGh81+LerCy
//I0CITAoQJ5CublB4n6o5G7Tm+slWmA8snE4s1sTQ8LohQSGLl1BCw+gtHCCunwcHezTIcvWNAJ
jPvrvfyoggqaIbAHDq6HgD/+MZ5IPqm+EwWwqBNEO9886mCHAFa8KUI1zOrctQWDA/jX6x7m/LMO
KkYFhiUp5ZRB/+QHc2MDBc8sGRAMOACZ3KC1MyCcpPnfHyqOf9Q4x3CYgIavoONziPmDoYfEkeEr
w8AVIgxK3nn0IJldNsnmC03YXrxxOazwbNTb7svn5Yg9+HiX6IheVUDit+rtqAR4ifrmK53pwsqn
ul+AlLA1S/0Sw+0qQWW2Ri7P4DXDkh3MCLXmDH/Q1HW0vAlhkjs2ddlBIWivB4Tbcr9j7TTB99TJ
Y9U/Fp8owKszNYx224fRjKsZr3oh8xivoGAbxF3qUgfsNTehAwfZInOHn5gsV345ohZ5oCGnVVZL
vWy4BSNq3I1R1u1SClC6tH6B5Sbdrv1yXRYdWopGaXlMZq04YqxeWOZvYrLdBEcQmG78Jaai3Lpb
7XTJzdsUJiPEhZq3YJbnwqLJ4xPzcoQ5sF17WG2VS5ti3RdzTOzF00O848Pd/aam8qOA0nj6gDc+
wfB50XDyWpgQtNbpaOHZBLQLuAfteAv7HuftUPqOAgfzPZ6iJ8ke/Te67khIFVSycb7MEcLAUj+F
9CflYg39mHhaCyLsdGmhazasl0NXdHaoM6sO98AL7/l80S8bNNwugeKaq3DTAWZd/PvHdaCUqcY7
PGgqi1NLyDT7pqCW9PFZwSYd+1ucIwGCoH8MKssMTNql5PrILU+u86QPJkyELVOyOZC3fMyoAKjm
4k0eF4hLLlMFKliodRu/7GL1LSbsS+h9g6cybfpKzVO5jU1ptmj7ZqYMqdCM0DGTU22mVCzvZZYi
/fY0lfXxmCOx9UgrYRpHEHpr0QhicucxaPrJJKoXUL/WT5Fq3Wn0tF6SGtyD3OME2oGOxog+py1A
OXma2vE4Bk/DZTVt4MZ7NYww0KB2gNVGYKhBt5NzCd4Vwc9CnOZhLfZ42lgFoELE2AnRzLMZenJB
cpltWT+Nr/oBYtLFoxEsxYc6QygPF+Euky5dK0go/V0JPw6UBCDwM6twATKsq5oHDyRnN2nH5hrP
oQ/7u56poeIfZDZRFPezSHLPF6OiXCxnMu8VsF9JtnGkNwG1uPfvR1ilFV+ST0Op3sSIlyG9g1hX
qQVaCdSn7fWyyuPMVeMSSvzJ65CCuX5ET7YfFrDikyMPcTwGttAEA50v4y4maI+mRc73dChwUMDl
dWU1Qe3pCxj4dNAfHV/0FBLG05uSWNrfhQnDCZofVZygLQChJfTWgvrVAA0d/16bVq/QNGHLQNKr
WUNfGjxXlsNhIbUdyC4eln3d8hz59uwJjlQMrYcpu2EHV3lEvGKRal4udgBFE9TU0AZQ6lK0ker9
etPZbPmix35sqwa7SUBg4lV5uHjEXQk4K6ERrLZKc5w4GjgG+ZjEJq+/kd0y+9z5kQDVKCs4WM8H
G478YGYGMncrWbS9oJU0brprOSBgd1opNFeKOg2erv0t6qJkvzMGYO05pVUCZGOBIof59l6RjkLj
umXsdwveAN96JI9cpDT44ZsRC2GfBzdl+AhBp8i3F92KVLvXM8eYg1/4aebD1WYO1HyyvF8Wcu7Q
tMt0OWM6wDEKFkCIb/Y8R/h86sEt+HOA2nOFajL5CjYyEdJWumbQGoVZJKGHtIUAqJgu2w4fI8Wk
9HYt5NLDJlkXN3jWlj1Q4jQVx/BqgUMw1wYl0+mLgfgRWjtqJ6Gti8cp/Nq7Vp/2ZZvFXVtOnG+1
6gc6yKugbTkx4M47D9MPgqww/QzlOahx74SLI1TyhVrLk/Nk2scr5OcEkoaKkqG40gW0Tourtkxw
CeHyUZ8DdcfX0XR+1idJpy28NCbyEtV/CO+lL96Yds9wP6GGs3Fo2WUDdgpqOYK87WMHEyoqEdxV
8MK37qpi++4/EyhDw1touBnxtUOt7j4vm2BDLecy+2fdrDO/MruNczpxbuFOhErAqqwXj26wx7WC
2NH1CPwpCU9g4YJC0wBsl9gGNsgIvMed3LzBCOD4IPCeVulDt532cc8gbLXMnP3+aALw7HDI0A+R
gx1jOUFIe2GgztinZylDJ+qIpuXhFGRwQMpc6OPWCDlDpyCCkjJZ0NbfzhUG34eWAQave9Rij4YA
6oarEE6/CL4clb1qV5XAbQvW5UNHuYTa4LQP7QLTy9yhrbgCpnwayFlCxxIMeRyEY95HDfepPZxN
tetkgQyaV7GSJvAZMsx5B3I9QveS5xTIKUFvG+YcYnH4cQ8RvyfX0BFYIMwja4CXeVVGfUw2QO22
gq+iCZospNMj7KhE2yj2D8vWHgInoANhIFfd8fDJAMwNhyTjKiOFfjYelm9nb+o10TUtPBTSp46t
ojqTKYKrP0n+aLcCYAcs8/hmAYYBpofoolZ1F47Gq7micfSiBATtWwWXAdJ+nPZH7boO4GeovVVU
tBcqwE2X01zuGAbsDrDWH+Paka5wap88No6iBHMtkx3goREg0+8caEvYBuQTCCJO+x0GdHY7jiRc
qDksb+bowLrdiPddv32Up2hdK/G1+BbRuj0E0HO7+BK+6ng85gAu7LBIMPQw4WYMhocISgqwebGo
YoVGOXGg2ZL1QKh+Uuu8wMC+QEd0JIocuVuEvSXv2JCDKO8XnFzFXqrSGNiVLvGxDCMFc+upVBsg
tHpOpkD+05K5BpnWWCJgnuFYIrLUkOp7iFysWwtg6wfbDhNtqqcANm5HQA17+mb5CSgJcxNNlPo3
NBeqmM+TbY9XAzB4oNwMBK2DCB0ZdEKOrni5wFwBrcHcDAMqA2tCuc0KX1kGTf1wq2SykHXKzC3k
iKg1AsTsXOwhWUECcwDXTatckBdBgvdNr54Klykh5+YarJx76LEXph33uoNjlKaLcTMVwASo70eY
eiZaQUoSoithaujpH+kwm3xkTNMtB5ymJBzwAa5HYAc9olmXQl2HsFCnX0lHI97vQLkJdi2gbTmD
MSjXcTsvhWvhczgbwvnL0nb91j1bpB9gPZ2r4xQPZo2VanSnsSJNFaE0tPUUwoEJVotnXN22WbSs
auZhICzUuB1C2E6ukAV8/pS9ofkNyQ5Y5G9YAjkMSPNJZVaXULi0BVQTqBkibGm9LJk+5FlY2hAg
e0GWMb2uVvBXQJ9tWAGdAAFzoGi6Jw0PFeAcgFmPkGq2cHUq3CCOSrs0zC289M3T0n2SXRVvigLu
JvRw4SYJCLcbMAYA+4iRFKR62qsupZPtuaMkj9VphA4CqE8FLLruBBknbfai7eHMTI3n0IYoTh46
07AVS7aW86Yy5VrOpxZaKK47j8z59hMCkNZv9UDaFX0ZHiFzmfwhAK4WwEZF2R8wGsIZB/HHQh7l
hR57B44GWHOFHXTHJj/PlBwsR3jcOASlIzyt035swBw45TPE/2OqydLyMPsj/8a/wbG2g7Dy5smU
EE8Pi8aqEIpeS7jZ5Memq8ZjwscKf/TdMe20xAm8EULzQQgks2xdvvDBb/4VXIwaD8D4jRBYVHdE
AvmNEoO2E7Tfb7FbLXQkoGl3iMC64jDd6NlRgcbHQumpwgXIV8GRQV5CI+qZheMDHww0a4M/Z1Ys
RP+2i3T4Z7/rwwenlh8FLHSHtJdv173ft3jbmdiuBVS+uluh0VVD+essPotHsP/kmiYxCROQR5d+
KlPD4+TQTPEgbEHGGQ+3BY7zxp4JP4pBABz8VkcHxXlyF3kQcuYAu6gVMUGXw1E4UX+wIjKjIzhs
1oB+1keycAReFn5NQGke3iZbuLZ4PUJr5hiiM5JwNzBP4ai15SShBLhdgyTt0DhRjGKsyUIkuLcx
G1jRhAUY1ekb05lDq2EOUlAFYbRkcsEC2m5DP+jLkUIfR0IIt0fQcgB1Ye0navTRbuSRMvSMH6+m
hA/CwXGFYHdCp8DbplAob0MNN8AK8PBWbEcSgRtqZV9e425RhFxyolf4YIYqXJizHsEb0jni9aiu
npyWVs5AdojLROGujhwg3jO49MEWoU/A5gSYM67hMH+xOYjUdf9Y7ZetFLDsU2zQAFt7fcbbhAS6
AnQ9QXCEu3YM/jy51BNi7h8ryZ1kPnbXhCngCc+PMj85PzSmyvnz07kfWD40ZSWUgOtJyTXk9QJK
ltDNzYBsAHsmB5c71Rmy8nF0ElzRWaqmUswHdXqcmCXegRwbFN8wyfKND+cFsmCeDcj6Ub96HBe/
FUOYtkeB8RSGUB+Oj6pkDoILOmgL/Olpe1TgT6xjePSkMNmDyoHLWccHcMXlGCnL8lBvyH7Zt8sx
Y89yEyDuwLsnn2PE4xa2wPrYbrfFCkzC9owUEP1HU69QBEp3Y/gOxe2dniJbyQku4Np9+g0aeQAM
Lymge1Dz037ToqsS7mlQmxd819pe6Fs5jZr52kGzXsjraaMDNDBtNY5evaHu/7B3JstxI1kW/Zfe
QwbAMW4BRARniZpIcQMjRdExOwDH/PV9ILGyJFV2puWizXrRtcg0VUpEBOBwf+++c6/qwCi/NuvM
QO1catsHAQuWoV7FrZOBi1k3dm7u//LafuCTvX7N1yXc/tBXtKr2PdvUtklFO7aU/8+qyZn3J03t
71rkq4Tx+n4zJ98L95Bzhnv1+gTD1VqXOpb0wu5t+n068tdK4q+SeQCpFATIxkwKXN/xfet3bc8L
lWfXDqf3j/Y5/SEhvu6AK3UBD/WvL2ntE62f5UubtwC1HAHFFgyCHPHbRSvTNgAdd9Xkh+qgTMPl
Ns4/VsteqvIM8x9jg0VXdrt9GH+oAY4rNpmdBbqz8+LWEvCJL/TTnmckY1suE0BrK8qSk9YbVs0C
16mjWYGBdvdfGYKjmSW0dezeaFPgP9xyo3VTbZ5MsYnguU8nyxsZsa8DtMDyQwoLW2PXV9G7LX6Y
+HEU/piKKTomLmf4tevz2Cav9TQl7feRg7vlu7ozFtlebUor2Nf9qzYkwBS49vBjlbwqBKZcB9ke
U8OvADHFUu6Hf+rN+5u1V4/86odssIl5H+sAtlveaTba/UDbfi5atrrbj7Af/1/pI1xwE8apb16c
Uq4o1rOkcB+S19qNmo+RGw3taFVRqbxt0cmrqLw67X4pufYl61htet9gXj9TM7RoQ5UUexnQCGuv
K15LywUMhVuW/zj5p6qzOHVeR0FKaOwVkcuSW+SpcRCBy9Oazvu3yPJwP9het/DXiqF2qv0PTE6W
z2uEwKC0uAgh6jp9WH58Pp79voG8bqlU5iYfOuic/bkVP07i1585V8zChqRwm/3jOv2y/5ayG2sV
JtqSVeUcsnHc9/XRhDDUiVE1RcYBujS7RJbm+fdvK/t9Yb2eAK/fdgUJ5hnZP0o/ZbtVGaI5IigW
903DRoD4QvVpPLy+5d9frP+Fsfvpm9rdHvr/0sR9/HOzCrOln7aXffb/i13lw/j8+Iu55fvv/zF0
F8Ebl82NjQ3lyfNRn/41dLetN7SboWvuYzHf813Gma8zd9t+YzNxt00Eg8D2rX1y+mpXCd84Af/j
5+xDtgDHyz8auZu/7r3MjNA9febfjsUFPRH+Nq50gq4ctsG71/02eh+zbur8IJZdUZj9FYq39L9J
c+6hqIcGnKx/cAbahvUgU3r/s5X63Yz7TaVHz1zCskX/rQMriysnzLbwpJ2tyuO0FWKwb8QCL2Yf
05yKiCmOWzhVXOPA0Gdl3Y1brPIZjNBImX4X16NypJfodBH2TbHkHj96NHIaRqZ6pvLLY+fVVnaS
sGXek0RAWstjoFbovuMcCLf0z/yyF1PS6coHcka78A70dKETN8uWo7NRNJrqFChPzbFZ2Esuj6O7
VqCOm1zmcmdtC/+i9Aw5VmBDq90nvew6DYK5P8sLo2td97lo3MC8Vm7vjkcI69xqozRzmvzoIya7
kbUFPULcCDATK6p0O1JF004IRrzosa96ixqSFTLEMmiH607JrYvMTTn9N2XO84daF2X7QkFQq0Rs
7o7Km0Lus+1xy7obT0qa8sh13aaJN/ZGl/2hmrBVNIzSyqjusMhEvrME4Nq6CMqXVTmN3US5LcPx
cge9y4MxZwrkwq7QUwKByyK1hiWLgt6YzrO02YZokeYCHF5V3buxmwJaTawAH3hk7vgJj84gLjvD
KQF7imYU10sdjHnSlQzOUOaX9LIYpfbibmyM4bh3W3w8u9omICRtbv2pYk96phsIq7gN+r6iiDPt
NqnGDGZwmNahuahNLdUhs/iNMhWND2GlRBD7a5GrqCmFHC9cbzbvAnMyg8gpbP5k7sJvi2POjOJW
ZWiHUT+HbN8N9dwyMawMuJkNzFkD1LTxha1u5Vv6U7OFd1ZVO35iaMaDh6AUkwuND0OzJI20MsYz
6ULHvmsoEllOgV93UdbaY/DWa8vcBblnHLskZa3y5xl9bT75XgMhcT5Z7iIe5Vx24t5slVR+NHVG
K4s43JzJPm+U3kRxmqg452QZemVHY7UhsSzUGHYyyly8bcKlSw/9FigZW4XkQ225aqsYZKyhQ87T
qo/XOmzXUxkY8NoLosQ7KG797IzoZdFWBOsQyTBIK4C/1hwjRnr5EFlyku94a5fPrFxu42zqRkIp
Fy5aZTAPb3sIX8ZJmc1/LKa0Dw/0aDo8hqNov4Ri5hhERkqpBKYaQJqBzkPDif/BTzfnYTNn/zOz
tbpHZRLNVdVLZZ0Bwcr5asxoyFDlcCJwTpmM9JiuLw5vCUaRqGorh7Fhz6GGEWAQW9KB9eQX/mAG
eRTMnjp33ApZaDCX6X1Qh/195bYZLByahxW3/sqnhrVjqfiZN33pHLaZyAeUm89a01nVVb8Z29Gf
aU0fFtx7qoq0I9Ll7WDawcBgDkR9juy57iDyl0A3F4OXe+OR7WoVCbKgO3xQVmBX140c1BqV86bq
MJZtA0Af2V7hFCPlTF3MGsOb5W93Qxka2XsDlm7JQfXnFEB8tddtGaN+cTrnWgpeUyvSNth6Aqfb
5fG0ta482aHOfItVWpomTqHZtPrzhdtRJ/OkRH7Ia6vzLlHsnOF8lxb0NUPFwLjkvc38i9lRTdAl
c9gtFJy+Mr3YsM0+2OIhmBr018qblPwKPpRNDwstt4pcep821qGyjLsmgJdfs6Rq+3zyIttYVpwb
meO31lNoe0h0501hSLv2Iil6szgL58KTnzZTu29zWfcantd3Pu19Z3UlaYTFyfamvsctNi6mV9/T
xbORAa80Yq3jzNrWzPzgSc6KwLm0xzzdYmxWw12hy9K4mka7Hd83OVDkeZYxnwYsVHb2oc4mAXKy
VU2dLCJfmK2ocMx5+sMYHqkTbRriITTFe1lr04+DMB1uAxTMPO7HdKzQsY1iOYVrm6YJYlV9k06d
HSQNI6LHwKyy/lin49JEtpnVNxriDoOEt5UFL9W+JPO5nMc47VHaYy4z1jduNxeoyo7nDRGmlLKO
y6wqbybBsOPB0e6QjxG2VvvtoKuUwZNR1fNJr1kKCJpnaVSEakb8cHpTxaY3dN+057X3XrNt6zEM
C/966tb2WnI+7UvDNC9qWbuoVbkZFmf4/bY+yma9mee5pzlBFWevncAsUOX7hvLkMRsZ08m4aKc1
O27rMD0aqm6fZbgEyG293XnHYmxavGVF6OnYNsGQoomWgCXDqEcgZzrmxbyqok9yxQGgmKVoDAxa
GA0ezk6FuyJUezkGvQB3QuBL6zIX6NVR6LvzQ+Ba3hItfcgwMAX/DyOO8IFddaqkyVwLLj5e7bS8
cGD2FlDWrasjl+WKVNvMLea2AvOrylu1HNeMX51JYzUvHQ3TflC+6Kt4UQaWKLyqw/beA1Dw4lAI
cZqY/akL1tYyJl24oAL0/ex9CMyuBQtezOzZS6sONHYc1gu7SpsgAY8I1FG0qE834Mb9BYT9+wr6
mx9Zz9VNGKKPRYGxNo/1qNuPQPZecFgmL+1KJJy8Ededi0djN1ZZ66cVGTdL6NFSRnDatt86nsM0
RXeFVbytsnJT58WADICPT2a3bCrii1BjmZ85jpt/c3ng3Nu6EPb9NNjO+KmBThtPjJewdPRGmNkX
weRM5qnxp647a7AjsR0hKGkqg861DoNXd61xuzCoGJ5x4cLfx97g20U8m+F2nfaIilm3yA+dcNQW
GZllfk1pZuo4r8aRg0d19XhYsTW8tyfRllE69/5+Bmb9R48RxHPvjCOzmkwiAMKib1+rhZV/9N26
LuKA1nqIMr/xH8tFBHZEWWdh+QqEuDQHt+Rh67WZIoOCZj7YvmmfM6uUTFsbh/a0yJ3pOpOWznhu
rfmpbwYLgkCF1BeyGCgbja21YJo7uSLUTTpnZx4YfsRgcd0T3Ls/4JjMhsfQUsOF14vszpga9d7K
vNU++GvpFGx4arrOFTJCxKqk4nJC6TWHfBho4RoO23NdmPXLhDPhSvtD+qKXybxncOa0p5UZ68mr
mA9CwW1zFymgHPscpcz8No+TZ0WL26WfzXzWLzAoKr3r+kKUHHJtvRzCqczsL0tl19NHgDI8H4y2
x8Y/2XlvmTSFtA7ib3DCX3myvSMAYET39MD4PBvHPMLJTzhhOHVubvCloqzDOMSTaKvqoCxT3+Z+
OeBS7Rhk/tNrOnAVbogShNvadBzx6zVRNNwp0Lkf+VZZXzqiDU5baSyHlenyoawm/Y/4Pb4j18Ob
ZDHq2e3dv1/PNZaC88GCXVvlrcfRG3OPx4PFSPbAbA6oaLGmxB6b8CAoF9/+1B2++8HI/ZwR8Cs5
9/3qO6uJoQOnAGkEv/VcW9mtQ2aVFNL75Cr0hiFe7Ob5ry/yH42dA4hq2fSdxBq49KC/3tJiaJts
YV+PjGl3s61ehwdYmPZBlpMCIf8DMv+TL/Tn1/Is34PDFOHvFGZqIWv3ufKikforGaRR3zGEMq/G
vhj13yl3/7E++WIOFwpogeETvne0P61Pw+rmDZnVo71h90FDbihha3M7Y7Q0xPVQzYeWAjzBdtdd
+LUIngy40UMmOmrPVrIvzIFztyzd8NhWzXqxGW2//s2H/M8nzGdEYPRIlKCHF7+FQExSClXO3HzG
5eoAV1edoRynx++3/X9Ba/k/a3H4HwSXPbvjjwX4H3rLKXtsfjE57L/9h9xivcHE4AHkQqY6KMom
u9erx0G8wQgdwIVbAa88ki9vxKveQnSIBWHA7JSXxTIxf/6htzhvcCNgiYDT46c5InT/id7i2L+u
DJdUEGJGeOdxO/BJv4s+P++uLoaDKgsfs1YFWLP2BgRuyLM5jkRufOo727jC1JsV8eRJ2pdGmxO2
o5CCIVpX1Z7XmXDnxHWtyYzBNe3HwRpq+9QYTlNdVANW2fNu9zofXFHnE87OzkWANrYQ59BiVpu5
11TbzDi6C4wLsUw7dtGV5XSZTnaVJ603IulmSoXxGLaNikSDFnS+WqFm4uSmU0yghzt8HCyqZpVC
HibCXL4V8C7hZR4sRpuESozF0cfG/8U1XQ0mFVr+cGlnqi3PtqLV7iPG4dW82TrMXcAuk4G1Ex9v
myyWoL0ubGt6QTnxu0NY5JN5ropcizMO1KVNfIXBJSrGKTDOvLR0T4qicUrwbzhMCxmqH4Jtd791
jEX1WaGzBiitqlo7aq0R5cdmsnW15DNELT5s91uDk/QSBQW02KjE6sUiLDpKCHNzP2H+dexoAxG5
UGDzDCjaKQTnwQdqHqYx6x7gVOpH9KOpioOgwzCSGiH+PrnW78NtpvDOqxDH/Zo55SdBQffNkbVU
JAu0+TUzufrW99uxRfMxHRh20836q2UDuDjKZk2/jV3aGXGlPeMTulhGO14Fpo7D2exZMXblu6dM
EUgRMzPvKfkYMR4BU9LuwDhqeHIKXGtxqwr/g2kVC7bX3E6hXCWMTByCbe/pGPivzqY19O1I1MGQ
uHvNHMGf9E9DLSjNNp4LXXBolF9WGtuH1jeyKerEYBpRl68inoxlwbFpZmgsNfkCyCq4TI+NYc3n
dLbzmgBTOmOSl43x1nbptuMlzzMTC29RXM6lzG146yzPzsvWId/Dm0Y+amFo7p6VGYYddaOamD0M
ujTijWiYHLlszN5tW1g8iSnP9bl0LP8b2TWYP1bXHp6wWTf3vfBGfYCwyGiPzSwtD0vWzZet3tRT
zZRTHIYmxxSfB4UfGyvF9Mjg5EYEmCEPpVUvbcxUatkYqAQ93XYv62fGgNkaTyv6Hg+jXspYiNn/
5KcOlWpFoZLFaRkM6tJVg3VX7dCicsSmosFyFupxCUoUKYy8H9peu1OUZ55qT2JML73J1U9iVmUW
S2z+92YhZy8JBm8lsqRocxnPQy9eTFMjXwQm5r6o3ByCPRY6xyIqvWLMTrOZ9885VSOfDtxtgfCt
0j7GZDgw6Eq1bCMGS/KlN0ujiuE0iiEaNzpm1p7urnDgbuZJCnyt53NepmWsO+A4Xs5wWpOwJADg
pKAZ4JkJV4qCTNvBMZ0cfNXd4A3lwSk3+vAyzJ+rooHn6+Go1bEf2qCKy96ZD32n6G3mKTUuLGdu
XlKZs6UYhJI8pz6RGR9yMklefD+fX7LOxMOZlYZiv2O0n8djEwCal45/zzRjUnFfWsHnPu8nFz7C
rx4cIlzeeapHzdtmq3jJMzCxY7rZ4SP7VAO+Br030nE64bUnU/lNaKdd3qetzX3xWJJVbAi3vqg7
c9sOo1wMIhR4LOc2ssM52lWLcjYDij9shmvctgGA52dZO8F9v1boMRs4BJZkPE/EgaRe7EufLI94
GMIsP1XhstRnTd16/fuB7Ib1SzWlZXcRCNM/Z9dI88hVPuSUqxA3I7Up/85Pd5RQ+KPpH40qDV5K
vWuzzTi4Kx7XTVxbJb7uU1Dm4ZNlz0FzlF5G5kTYz/1bqw0lWTNh0RzTrC2B4vfRJMsxY09ruFiU
IzVnnCsE7ARbKgXj6U3jSnWHdUBqQRxNTIKaljPdT+2c6MX3PrpqSVW8Gy3e5hNBUbFY0v59Y1Qr
htu+c7dD0aEexBszrNu2aJYwAoLDuZ0NHDlR4erGT3LcRGRQgZvwvsx2TTvW9MNHXAsluTSeLol6
YQx2UzHQ//7c1dXo0SCwlOrumcPAb5LccmXN3SpQnl3Zl+gSbDTb0bWcdTy0HptaNLQ++QAKesgD
R1IpbzQjCx1Vli78e6rEjl3Sd4zheq3LOTuXrM/5XLdq43VDshNxCSZaJbrpnM9datjtYSxmu7yc
nXW68+1FjHE2mVVwLC0rw1+GReSrR4iVIsPI5nW7mtJFW5+Xsi7seEEQdqMBnnS7bQlsMOEgaqdL
qnwa7rZiXXA+h7DUcleDjCXyjTltI4EF4EqW3c6sCZk9FDUSNN+gtW/lMK8vaDQ1xGBWd15K5kRX
P8iiss8sq8/Hm8aClrpf+FjiY2UZW8mqMF2RNO4yrgfsMOJb1y5uhPzpnXJvKW4xixBIFMzuqBPe
tav6riHQDGW8scaP2l/ZVARLIr/q2XM57KsOO346BGkYKYs4lbQSfHRAti3jZqdLFY0UWOF5oAsU
ZwuE+U6ZsnpCpIkQ04wHP1ibd/1AptBZV1T9hzRDjrgy6Np5BoSi3HdyXjYVr7BEoUislOiIl8Le
VkTnzn1G61LNae4c7wrQGIQSw3TecNE+fe1S/7/e/i/nL+vtmDFtr37N79v/xGvJ7b3BxOpjviO7
h/rW+8NWHLwhoo8gMc92hB14mED/XXELYvyIPGDGaVJgozP8UXET4+cGRPtRcoc0r1iP/0nF/Xtr
utOcrhA+k9bdG2rt//2nblEB16airZIJxo56UW+XnZinQ2Ggnf7Ug/xJE/x7X/rjSlyIu4Gvd3dX
/3wldKeCWIkqqZqAXS3rXBJ4OBnLY+2bT5ja7PJvmsz/tLsCgAKu0Mv4kDO/e3q3MZ0zJyySLCvz
U49iMcTFQD7DGsz4/HXeUzNNNnkm6KrG57/+sn92W0nF24/KXSb1f7ut6WzlsEt50phE8SS6dXrY
eEsPHBiqlNXf3No/uxrdGQsIeYG+ifbs51uL2Dg0TquS1iJb6M5Ie5Jw6OJbplQto42/Ccn7s/sa
cAAxgMdP4Ji/iVG5xeBIVSpBxaxPjr0ZyVD6905ZuOep8mvyCgvxrrT5x1/f032B/NtQ6WNfthkB
IEu52Hk9fv3rt5w8msMyUAmioIy3jjy3cvDiwhNf0x5EdzVINPrnV0SzYRmFrmt7e9v78321SeXA
lVEn0mxmD/oqcBJE+unSbZmjWBRBiS3n8fqvL4p15vcv6hAzYO1KI//EBvPb4vGFq5yltI9g5sQ8
rUu/FRFPfuaoYCd5nn07vc6UkYZnFEAuiPyQecyiR/OjsZhyjmdfo+Vgjlvfr8RqmUljcY5ZwzZ9
cgsak7ilJmSotZbkeeC1U1fggbKMS2tsnhCnvTCi+3HeGaHXkyZna6v+5JBSpyKsMjqLtF6YN7tB
R9aNt6STn6xjs75lcDi9zwY1LAmYeXM7siJA+8m6Sw+VbNsLw1a5SMqiIhAEtyqhfZWzueth6XWK
JwV+0I4NhrU6njpLqctAQgkXx6Vfhxp4Evk4T/w6LMnsU2tRTKe1dbw9y64mH3NZiC6h722gx/1p
rp+Hql/uSdvLObitvHzvblBmt1PYuseZsJcmaTOvdJJs3uy46pqQOgPvVXaQWVER89RiVDjlYzhN
gMw1w3qKobKgzPS3h0m5eRajwlkwWoR9fFGTLtQxS43KhQxQ5YP0qHIo71lcSdg11qe5tZzmFGpG
HUAIllUew2bzxUHbk8tqNuVw466L7dDNBs45CTDDt0xPw3oAfSyehcJ7FHWpLraD7VjeBR6OKT0r
lDM5n0UmmyKiKSybc7LayD3ZjFmvXwqVr4rp9eRa96GgF7EimCyfeVsp9cq837BWxQxHN9lnxlFU
HRFnBUO9ZWhle7vVpWlcrtQc7kLmmS5qgkgmp+zujVLO/nHISCe6mZRtUIQZzdiV802zDE73trTB
qAHUwfWP2VDnLhVcQHaNpRZvZh9sRjNMVhCDkggZWl0Ahnl1rrNsYn6iRRAiq+duafhO1JlFLa8s
vBjGfVZzP5rIXIyB9LCs9oggSoLVctcvtsyr9SrwiWK8mjuh59NQTFP3THhhR4G8JxfJLeq9YSKb
E4rC8W4sOib5FTeRsj44wZKKY1CReUTfsMfAJsAky3y/mTaqLShM3yW05k76hRes76NyJOopWRl2
QJEMyn8Zq90Rw0CF+ny1tpn3MQxGCUfhlwQPePP0cSeBt8iUOKsikcshoyd11vtsCueP67KARei2
TueY0D3giTxtMGIH83zfirx7P+Kga2Nr05lFxzK1OgqqMr2u/N77gh8zPdWbRXIRnqS1jVajcGS0
4Fq6MVs9mhHjf6pJZ+sNJAjktOxKBovi9StW60PmWdunGuj5q2Et1mPYl9UXaur5a2eHTNw7PtNw
UIVZvZOEQz71OgifMVm1j7OdupAiVT8OxyXomChV40qcGlSDcet1OKci5bviq/R9OAsb2/+HZsyY
kppZyP2sld99xN+AAs5wkBTElLH1C9Nnl87HCdxHUrpoM6RrKB0zoFvrhy4XLoqK76bEO51PTlN8
scZ5Z4J833kWnSb0yZj94UI7Uzkm5KmVMkYQcb9sYacyIJsyC6Paxe8fbxT9n6n1rZVpHv+KGIum
TTLnbU3cJQFA+NxITk2YbbcyyhqM53sYIJZSw0mRCQ3RprT4dsmDC2vb0gxjhLqYQ2KRowB8+qPh
NluAZ5ooRWZbk3vfBiX2wDDzQbf61EhZ7F3ovx/I9G0Y4nYp691x6gc9Ycg5mKWV10enUJLpt58Z
A5Llxkiv1k2tLtNi7eprnPLpnvGbjWmEyWG9TnXtreSQ+fK9pinfIuaY2Xngt232Ng+8fD7U2AHT
IvHZa9JIy9pe37XYL/JzYY1tf7HUo72BlpAfcEFcKuSqtjGYHhfetjRROObKiKxG4UQ25udrMRCX
+7HXjdqOXmMJko+LRkwfvBo+DNB887YoJ1hFR5hyhEzoe3qiyjpvqQ55RoTaYa6MQA+RNjEofQvb
SYafJF2pvDKyJkjPcMjaJCuHhiEuh6La9gS1pcqeLUdP/RWeakIm/Jzk23Or69oQomGdu3dlO7TO
JXuujx05VG3AQT2G9dlSMlfC/ABs4cVL1i7dYXXHtH8ODdNsLsFoa+eaL7Zt9xguFxMiI5UrBwqj
5OF9WaSj/XbyXblHjs5e8dQvNTIfI+CA8FYu7V91RpiPmgw50cknr7En68BO4Ghm8OPqzufTPAmV
jJOu0ZLzOf+gAnMTZy17X4ngan+ShPC+EF6VvZ/nPL8c/D6fyZwzjGfdjfrMCuplImdLZcUJZNbB
yoCP0QfKcEEzzKbqltj2uNSxdF2DuAnGqZcqcGv8tC0G/8hvDY5ZnFeLPg0pLH2iC+1+hbFY3dgm
GY0VAvqN0jNkN8baSx3nHl1pbMx98JVZM617n+vuCS4uF4cy1J1AD7VkfSbNYHCO89Kkn0l1SScd
KYm/4zgX6XJPTMcCReUZ5aUoxmB/4sypzlsza/VbTKTbBQVA3tIre2mw4AHux6twBPi6hkeyrA9i
yYLPmjxk2LvWD7YDpE+g42abJ9LHtgKhfXbzWX2YGFME5xsGQT+R+QK215WWX19MvjPV16qBZInG
zh3qO7KUNjIMlY/miIwGA2O1adDH8xL6z5Dg7n23DeGjO3jGDcOGhkc5eNaNaJzqHlbBW89cE6Qi
3nrRMEBzPSWOg1QzSKC3QGdsZR305JMaeR4rjqYtFsaQEYVpWm575rDPV5HkBSJGtVr322oEoHfa
62ALSD6TCHb+ep3Ti4FVT9Q/kXARBOzWs691ZaFNdm4G7jGoUpF2l3rbs7PV+gqNtLavuwY+mtTF
zDeO5MjhUDBqGfR3M6iGcdSIRN4TLijSqH1jTfHddjyc0zAiG0eGpzt20aBcyovFwGkSU2J06ZHA
Vi2PxgDjHUEUde5lx5ukPhJUGIxXPaPg7NLMFzaaCHNcaBKuQe40NCvFRCwdyZsxKIPGCF6sKPvE
6nLn3mG3SqN6GYowFqWjK2oD4ncOM7RPRq2mJVgLw1xooax98sGe/Fj69kpNGq7XuG+C/tCnHEbU
OnUZHq15hcKqh5KNGDY2t0gBGDHGJ+2Qjt7z7OVWB4ADL2THvi9k+oJTbeqBrRZeSjMnrvOuJtIB
SjLk9gVfw9wrqkPFEvsMyKyeCKQv+Dr2OvVATj4xl4I+/lFJc90uQGz9PCmyzH6Zliq/wWW6fNFd
U78nDBEM8H1ek8aX2EYIBEdSK93TMA/76yqdS4HN2kfkCtMbUGTxBVLQfOwdGwoRinN9yFtcvOfB
JPMHH24si1uKHUJqTXzJUKzBi7ep6jY0rJb6kqDULx3R2k4sR2BKYJcmq66oCpa3WT9RAbIBS2Yv
aynLpGyX4YvWTsUGa8FLHdgPyuE09Ri5I4pjx6CKYJy25cV2V3kB0efG6ufPQVdMzsFqOptHaLrz
dQYETPhF2QWPI9HohAN3hhvx5M0zAroLdYAu2d7ldYMnE0uwebaZCiUgDyXBrTq1jKdsdrvzqQXk
jBdCxgR5I74pSWguq8dRj+E7Z8YsjI20XqFDTxzm2bnQuGwT26JJoebqChFZeV9/2rB+MSSjZPQP
/NUBdh0NsE0yBh6v36Ug2YQzp1rcq6Ge79q1a+6cKoU8C3nbj1SiEryn6L+s/hgWR5TRkgDRofqI
5W8j22iGeYoJYDLKKHQmpWJ3SLcnwVyrxUDVmg8j+QR5JKw8uCT5nyxdbafencXQ/1bP2/ZxkCUe
dd8nRzYO5UJW9jquNuGyjZsdW+jnMoJOFR/blIhVYhRouC5xOcDeeh1jlBhaZyRNhlAv55Q263pb
tWmuYsfhaKxtx7HjkREVrg9Z9XnsUDt9HOaRPoAYjPbGxIXbHC3l0cY1ohquYBQZaOq0IJv9e0/7
/8rgf9moI//zJD761uS/Oh/47a/GhzcBgA3yEAF7EDY8on9N4s0338kIpt9Icq6zi33/1gXtNwJv
A2cXfgmTcTmShGaWxF/i4b3ZtR9BMUHaFKGofvBPdEFh/Sbz7JdwwMVcKBwTLfL3v9/BXsuUGXLx
3+ydx3LcWLtlX6VfABXwB+ghTCINM5OeFCcIihLhvcfT94J0u1vSraiKf35nFaEimQY4+MzeazNC
io0Zl7BBmgEUWK3h1jAgye9UK9Ebd4zXBqKoMuHL8Fl4VN8nnldgXadu/tALDuNNXLkIDy99NbjG
HLJ86+i1QoIJUuaBU9nYlOYrPBG/tSiRaSCUWfKYviiPgHjMS6y1UuxnU7Sigc+tRj21c2sCohiG
rDxnQEV1RHVQhV154lfu1zhcuBmnfIOVG/lUnSqjShi6D200HETHnXjLEiZL2BGlqE2REmSyy97W
Qsor5PhFjaNsQNVLi3nsJsoBh20kS4UJOC7Y/nrczUpNPMSs8OIp/PTlNEfdWDgVcuYM2XmSfDYi
Se+H1FhMn1+hd+7QqCDyI2WGX4JUsHnUSwVqUcMg/imMuwQLAXBYhcW8ofNc6druAXFWLblL1C85
A4lOgrJbV9N70rQtW99QaTV/pm4tHUIScs1L9E6hgdLbwR9pPmGsrmneBLFEKw7RZlMFIjWcrWtR
jjwVFCO0amcKQW/tulrAdMxUJIhlBknBwUiWsu5j+f7cN3CNgnlQ5K0xA3/kG+tYXZCOplhhAM0a
ngQ6YKXoZfzoCkq/xYct1qmBai1ZstMkViE7ew7FG3TfiYpGHb6P+Pfzk9GmTX9Nmirt0Hi1+cDX
YOTLwaad7PfDWNBbcqC2TFJDGUgrSucFxtkQi8XDHKyZQWkN4eeC818NZj7RV2SwvXGXjHHxVhkG
0RuOPab0brWMwfppmrsM/XoKDDfo1T5l9AI2LdtlCceeW4zJpsKmTrw1ZhECkK7s9Mu6qB0tAHZV
HWL6OLEN6nrtjU5bvGOaVYxgXrXmVlfQnDhqbxrYd2xrc6ENdcRjwkLc7iE2MW+s0WDULncjS7dc
xS7ghPAYCaFpskqAb4jwH2iD0MJrVITL6GpiB9ajt1DFNtaHjKeIAd40PAz0EPaOEA7UWhXYigLh
/Wx9S8dOf0mnalpdtRUsTEM0/l9lZZAu4KmROtjsbDNHG8dZRUaulK/jqmqvAKpjhMqNhFUHooHG
czoJP6coj086+uJvZbOo9z2wu3fGJ0B5p7IMv/aI0D8TpO5f1GFsjkzT9acwNMsvsrZ0zV5LxwiW
FaLWZYfOXk391i7nowy5c4lctI5Fw/A/WiyvR+3Odcn9OGHjqJIvwMoXaaeGM3EeSavGtWfhPayc
Cu3KTHvPANARcmoC9u5AlTGXs9aF3ANoai5tdw2U3k7rQEQ5E2KAeQIXoZLfJi19qTdpWoGYGPv3
1yq2xlfNSvonBOnRQ0xmQeHhE2WOE1rL8N388VWDX+guUTGpt3y7JZeO0qMxqtuvbUoL4akzQhAp
bXhTbZJO6MuxsNrbbE1iUdsJ43u0aEz94xbxNXqm2e4YoiXKW69V/alXO4jnMTXvJuKOQsELZonH
stSARQmVanhM5L4IkTZ3WnhTzi2Toa5ZR9tT0tTEpBBb7LvZz/bL1epnrVh3M8dCTnYHmJrIxQBP
Rg7yEi0ALp1dO9lESy/ybsE6H3ftV1olgQTSqDsd0Q0l+W6NouJsDxL7QrqtmBlm3eou3D0lvU8a
jA47Y1HGOjCrWBoOWrNyOhZVrWiwhRq1Sd0hr7LZRyYzNqCqdAu8g5pmfhgp5lOh1JXNy0oVs3my
2MXKnims+ECHFM/npoNuEmywvTjg+m+Vl1pSleVjsS31C/JEufbVnNNtb+t6dUtbXzKJs4qt3OyZ
pmyugeEa18DksW2PEl6zSWIaUkoqLaphj/17FMlq6a9GwxgwnEI1cnh+x7KP5ah+SpjHv0VhGj6r
uRnecqlzs4SqUnxOYokvPHKTnLHRKJQbNR6Ny/+USP2yZX7hPPqnGulhK1/+13/3iG4/9V+lkvEX
gCXqIZStKHV/RE39FC2q2l/QwoRCmaTRDMvaL5pFPKLMFADNYgPVZHZG/69S4oesjTCMipv1IHZE
8z+plFhf/i5aBIXGa9DNjS2qAChSSEj7bU/EegWV0jw8j2wCfXXVrfZGCq3uJDNJug6MfJyV44UJ
rI3Ch4ncIQktNVjiyoCUX6h3Up33R1urEOAC9AGSoqwOkQZQzQ089nqGT6KYT1GjH8RU3qY2j4x4
kqB5QajfEyxH9hJuAYIOpO8cH8LJdAaU3L3XvkBB1+B1SqR71hLchWQqeVLRf6pt9JIn9TVSxAVh
I5PHdlxcRQoPk9wYu0gyslstLdTHHh49I65am0+SmaRKYOnZkpPl0lH1yczXUwf1EoP7KE3fGJqk
p7HHZzMmCx40hDiPlkw80cwM1tBzSdB6dNVHyfCdjsyOUW70qrIvpKTDizZgWQo6C0uMZS4k5kRY
ZKapxcWSte2Bo7m8y1rTeNdg++1Xo+33BQ/3J3VgmuHMiCEuRVJjBudbwsMkd+G+yI3PtFjMY8Eo
/wvangl0/xpx+k3l1VhF5g29eEXHPpMSUyY3SZNcqjU+rjrmojm9WN0QxCBtRDvcw5l7YC3lG8Z4
G6YKxKv6zhLjQ2nHD3O5RdQli4v9Ei1IMT3KY/rD6yRB5TEHdk4SAXZlZZ/DZJpRdiQ9bjaw8DuK
B9WxwgLa3zB8r2MkMJByjir7GCKqKpjzG8dqNKT8EzhzxwqiHPE5lKOe79Ctri+zRMF5TROMh51b
rGwZal8LBbsAvwSSkhy6eQ47fS+NGWbISRjzlwoSF3qkcs4LpdqXoQHjhUgYdjsd6Sov+bbgusmX
opju9cmaomfkYjNTm5mBs7QDrWhkuy5V8tBt0XMRMLN0K86WeNRq0kD01uwQJY6CC0fiCdf5wmZJ
57Dwsr4zNl1HN9SKkGcLtIRHpZ0RztBsP9Lzb6kw6KkWRGOxqwxw8IVeD+7YqsODNQ+4D9Y+OllG
WV2ltSXcYx1z3B4j2H5nXar8MizIdkurrp83n/BrnpXRHRLOvPPw+nDVQNk0puO6iqXywmmhKxCs
lUK/EBvEiuQXVjuuUS6xhvt6Q7DyxBopi6D5Y/8Fb+gZcGlrxyg1rjmdiz7oEB7vLUlI3qSnMwwC
OR0Zq2jsYFg8Km4IPMRTm7BQHE3E67EiQuucIEe6xcIBxXQSU/4QWpiEMk3hSaXWRcaOTVF2k9Ij
DFIa9L/WGKZMKVcFLrdJMMGbvLKpA0ypvg0QMU94DeXjrNixHyZ5drDA/0C9ss+kXyl71R6MA8DS
FjRKoXyP+rm543PWd8wcWlZ0A14LeeKmceBpjLcRojG/l+XN1kkM2QzfUy2DUSz1hVlReoC7Jx1n
U65eR1SQQZVE9qcwKgnVW119xE0pdnM2wfLkqepOEaGGvMLlRGji4BmGXu3YB8VBudYqO2jiFGOx
zvs0qiJecx4Pnlml+m2xNNgvx7jzjHzsb+ppgIOFkvkSo3XEtQtvBFDN6ETYYu6iZDVOtm1YBQjO
fPRnkCw7YwSuilEHmVSx6HssRrIHjiwkFUpa4btgQU7wZrImkvEwlQvVwGiRcFJUrE37clKp1JfU
6yaCI9RSFF+b1ZKuQM6Yli1cvQTvxK2rcFW6HXxA5H1TIXkFPi7ziC9Su7XBTXKchmUwQOJ19aYi
BadPfW1QeSKE1XqlBXkO6fMxc4aH1MCoISmRv0KzS2sLFSEBEQEtZsCBl3xTs+z7ArVyX0qt7tSo
EL055wCt8xPpZrsODQynTCX7bElTdvzYgrELw+kb7fLMBCKYevgCdtbRLVcGHOgqU49jk5oMd8tu
8mzaWfBlIZ+AzU+tLE4XaY78Is1P6Mn20Kc+Jy10ZXCDMq1hQbSgoqNKU3UPpY12PwyK4iMy/bTU
LlAj+VYFsOdVhpyfYr2vPTnk34uWnWmH49Qr61QN1hk+5GRkfm4Zj3Y5sBSTVnSI8tjdwciiNgVY
5yx5Uj5xd0E5VFeXkvxcZSw3hrC4Y8NKYa31jRs26ztUUWKq2iX00MJ9RV39Umbz27Kaj2YYH0Q2
GR48W25fG8gCPoT5uGEOT+z9F59ycPDTqPnGM/k2Ww31VNVkdKmtepus9bBHpMm2V1hXGud8x06N
48KqJ99kAjtCDXKiRdfRt4q7MpPOrap/VC2L5KRL/aicpV2UMi/O1OoQ6+kljIrStWTjKSyzydGT
9mOaepqFjmGFxSeUjRLaQXkHfuAOyu1ZhtTJQ5+DH5ltj2B+TPxw4YlrGee4tTyFtYeLCvOjs3mw
zfEtUWJvNPtHOQY8N49ccdiI71fJOpo1Uno21Wxa1mpHaOfA3qjdz/VHqOGCb0I3Mbo3MKiFt9jR
DtoniVrk7Hnsum5pXR+0fpJcloXTCdc4y45QoacIy1cxx4nbA/51AL+5jdjccaJ8hOxEz7TEaJ/i
3MWz+AS0T3fSFWOtoJuHENX5Pap+16yj2Z+tsmb9I+FzIGeWbpPhNs9Lk1w+pN3HkcClG5FzvDBP
gf9WEqYSEQ2FJ+5xrm2eEjnpgzaHKVhItsfiKkT2bc3FAaV7oI0mJLG2sX0sz8UOwcBzklm3fBlf
cW3H7HbNvS01IRwJ1SdA8szowcQpXH7LEvNLLulOllgP6qAbDEoBE7nQBowtB/AVN+UVjh/vfWq/
GB0+STUnLarCvohuU6m5qfouKPN8elmtpTtPHPYXDZPEc1oVKw946ViIZP5Mqmj02JKrLjltmttB
cmQEjNXSTtm/rpNFQliUPSp6w5THLnWP4JlHOEU3JVm4HtuGegeuwOKnW1TrRsvAS4ALnC3Dcvsh
P5pytht66p1wXOGNCbs6txAekOZaK6P/KtspAydLbaW5p6ohZxub+zeWLqEvFcMxhfPcj3kSdMhK
D0zdd+3UMYtj0KM5mdbGuzRUvudxV3lWZewWjZAu3BOfo5y8EJmHRAshPW+EuCAX9Z3yWJYj9+8o
3hKLRU2Y29aN1WUsyDEHOiP5bn7dWKFnREwx5KIpz4hHzgi6SZGrmluw0zNLbyU6pYvQjrNQiEpL
AQ4lY/oF7Z3GNqhJD9A78itksvLSKzISi3J+IY9jAtwwZF7HeQxgAP7F56IUrFpKIU/s2Vl9vkrL
D/dI3NzbivRg27XErlFdv3R8Zg9wvjmplmEWHjSO1ANpvjwCvisRJQu1vx3iAU9KpmsSG6gpBBhX
8rxE754oDuGG9gdjpMEJV0U+MMmMYK8lH0RYyA9pvbwRONRcWIeIW6RuHIObj7oIsf5mOZaXzY4+
LzoogyR3BLutuY6fhnS7P9g6gTxUDlMWH/BSrzxT6/Qhnq3qYdXqL3CSxtNcKKQRTsbixY2ynERo
MgIT5nQQCzMBfDiBLjXlPlFCPy4ZkLLjIzi0Qe8QKoECMsDUwnLXY6E+mjC9qQgIxmrf5WF8MOLs
bUEM6NU6e+EEKT2wJUNIZ+KuPLj95InFcbBI9X0ZwSXHZ99fciUmRxOQfByMHacGrujZGyWVwa+X
M5+Udb+R1aT+5Pcpa1D0q5hfR4txJXlj8ojuS6/kuXuA6AxbZv0JmiGGFAoFwVVCxvu/0WiKH2Sa
7iemhlja7beva0hQs/yTaaO2/O+wrFU5Mjq/YJy2Y1CVkvvYzu/hKgS9F1vNKiDhlMHiSsKX7mY/
4Dkz0qYz1hty/DhfCZ6dmDptmJ2f0B2pFtKccZpvPB5zCwAMTLPAMLwL8e4DHWipK2j2VOQuhicW
rSmMM1KjpjhUgqtdeKJto4g0qh+QIKn+gQzKdP6J64BDzQ7qn2ghE8SoomLx1HR9z1qdTsOd1K4b
LujiieHrMs20BUfSUJlUGoUd24hxf/CMRI8D+wyzRMuREqRo1R5Bom4Oar4u87syGTPGoCI7p0xN
4AD+NFwvP9zXzOLneacZqHo9YeXWcw8zwHQHLBwBT5L5dSkT613pYYy/tPow+gt5Ez56ts9ktSJv
JAXX7TvladCza6Wtr7OOyQkrhDvIw7CP26h2VtE2x2YSHnsVQsFYwZ2pf2qHRIijNmWWI6FtcZuy
f2XFhbcm47kxtyBK6m702LkqSLXEiy5Tv9mtMV3mca2CvGT03/IE9WVVDoMlE4U3jCXPMcN+EaOy
jzNGW3opfV8xWB1KmzLRJSan2FdKc2aqWj1qK+p7g36dlEluQF0brlm+VntJWaMgtcUzX/Eta2Ye
WPEe+WXqitR8Io9OB5QxvZPqfAozZtscXtel1F9R8NRBHE+NR0guKckAgjZV4AviIR9g8YZ4QneV
00lwrzEkbjPYTRpdy6jfkZp2zLXmFajxCdT9qybSeytfYW+bt/qwglwiCa5Vu8mx1uQ5r+ra0a0w
PFYjlOyyzhfXEMXnqil3KfRbAo6x3eXMCBxAgW4KhM/B6vI0QzY4jmg5Ce/k4K22uFU9dWN18YYF
JlthpeSdWEa6l2RUN2NNUQ+pCDzA0l/VTIx46XjIw6O+sfVufqfRhIfZSp9yXuwYEEoL9YR1HGSL
qnTYiAJlOhxKNJeKjqfZjkCmMg464Dh7G5vyZkWAzCQvfLDQPLrjIDUnMoIPSdq0p3WMb426XYPc
VDFJTN1txOt0hhQUTR3b90ne7mwRxXD6qre2N95juZn3JD+pjlhx6/B95T75vDQ82TkmJdgDOcAf
EfObLHhiLXLGUUr6BftxcId1iCmrymolGNoYdmmhfbXL5l7Xup0moyjgdZU+wQqV3xhGcQeCKD7k
bdG4w+aVkcv5q1wv70Kr8aCIPmVWI1QfH6ivrSjn0GBe0rXdm6N5WjXCE6NCtIGY4uJmqQDfgFg1
KDk66QgR4SWWsBUx0KQxn4fetRcYPz3aDMbG0Sf6mGGnzdWLpi6XaeCXtzhbXLQt8SnV2kMZpx1c
7hng4DgD9WrrbThFhSAlLsl0n8grHy2W3h4v0HZ0pfvWR4BtyO5wtIXrhGAxg6pjfE+l5HWo7cIt
UnGCT7s64JnPFKIGAoT0zHf0KiOmcdomt7wBzig+sSGkli2iYGqn0iNow115yb6xSWjYU9AApQRT
z8ApkVmoToJWyZ9NdmfTJGf7pRGjuyQA68EY6Hi9inrPbKg7aKpyrVq63BrsGsK86F4bm5cOmqMr
o7h1CL9a9kpNenCi92e8zhWCa0KN08w2mOKMX1StCFTR+tWkrS5ZfdB0w2a4M7U89vMSp9KgJEdg
PZe5XErAmes76P2WiN6l91uUNX4Y5rTFIl8PGrJuJ8xM+aj2NXySzdE8ob8RiGbP5RbxzfD9yi0f
5LRgsbG+SJp6WqycrtSSarcUZspwyIBAaci8RMZ3iBAWgjEQstrxTmEYtNUCjg2ZDY0va8slvIYZ
ztYJtKosEU/fDC9oONh2zNRohnKxE2xz4Yqr0YwDxoHb/Pyc4qe6ylX8gaXz2CM6RgoKFqnfh8uW
FCYZu1bN0Gi0w+JQxK9sPVTa0O5rSuGsMxh0VzoS5MUHbifkYiZpCUm2t7vyOmhMqOzIk8fWrdUC
sQIeNQZS34xZbbwlN3Za+plRqw+sdlqL8jyVJDhDfYAr97BlhYNlciBMvlpVcZ5qaY+b8lS2y5Nl
RPtQ9A+GjQoRtfIXyLcPasFAg6KC2czMom0p1/yocQWG3byrZYqaEqQNQxPFI4wLba1WXPHCEpax
rrMT6uEzyCp0Zb3q2DCn2fJiS4fxeacCc6N7CuNrbPCPUUea5kyFrgFYsiKbeWj50HbEapbrg6wj
Y8zZo1f2fCZ+BJPzsl9L844NhldTvIAFRH7Jyp/FMNOqmmo1XLtrT03sZ3hm8Zpy3OTxy9gaRwjO
XjlzDHSddY7wIHtFB9cu1dfooCbKt8JWUZt3bDzMyoW+xYdImSXY7xSxTwwy7f6aPnOKemgddzgM
vqFG5s6YpTCYx+iqh+0Hnk3fUoYbxJff5H5+XHpTxdYia3cJsS2eQk8s6RParxWatJBf+LURR5Dl
1mHtQQH26a0qZO5V86FFdQBN6hgXNVYCQquRXS1uiu21tgwvtRIscgNDGWVq3weAfJxIxWnM27eN
UnoqreVaGdzVMKb1wDaKNJiN1hHaQkFl7MC5vttl+2hl4oQ9wwd7PPtaMhPzzbh3GcenKDeKXVOU
BWp1TBBD1eCzLK+LRZLEJo4PTWM7c7/XnSrRVak8z82Ipmz0ej25WZUKedLoFyhovHK0LipxerfE
8A735lqM7eQO8WK2QZVGaoGoqaMkA9UoLloNK+VR7QaIQthr5W7PzW7UPg6rXP6YYkZMc5GtC1kA
tFIMHVOqs1hXvLowkQHDcojH26FplKA0in6n13ovfPb9jHf0pkk7z4TCNN1JuZzANhihAuBhoDGx
/Rnw4rcBGFN8M+k1adCUq9NtNlGDeVq8siNzco1tG8NxmEw32H0K5a2Ssq9MICLzpJM83T7NvdyC
7uKf0PDK2tRz0yMcGQJEr3X8HTKr7qn6xHUeDk1boNMMKR61nuVDNiwIuQwRGnsYbAxudPQBD3na
ITMepzKgDjWWwOgt+dJkMnQAK+1X+AQ5bAOPpmzKTqiOM8IfcHLXTrUt/HZpVEZzsFHbIENwuF2q
PI9wTy8QgOqeFrhs0dYzfdBz1WF2t8pnsl1MAmWrmJzYhSWTQ5hBzvC0bNEry7HCiVxMu74vEEjk
i4YRutQr1CGVjKQEaacSX8cJPBqPX2IZfaYk3WlUiW+45Lqut5e2lFUc8ZPeRx5fO+5KBAoR8voB
IUswRgCJUNk1UXFgVKSVBywR1nQSPQNH4Cydg7djJ5UQ5tBxaOmBZWp5sOYULFOeQWpCaS3x34Kg
soJtwXKOlhR7j2pIGMqFHpLqLVSp2E9REq2+USoNpcsgSqc3hDEcLf6NirQctjEWMQIwobgUXcTu
Vvg0G52F3pzKz13Y8Gr+pjyeYYly6/HiepRmq47IbVyzXa60LYMe2hVE0CyY810/p8KxUA94aagu
gUyYiwM5t4DJB8oCmGXphUVf3CaKVe9VzTrHBvt/3u8IWR755F0uuiwgAgAxwxhVx0bXzkkExiwk
6tgx1/ydcNMUmeDa7yUaqpOSV7KXZgJ8znY7Sut6BAaJgaBAk8Nui7QBMXHKxvDpskoLTARCO9bz
DJaxZTsMoGlzQ9A4llj2o6YDX42qxR2K5k7Ga+WWaKF8RWMZric0UaWwUr9ESMsBGvUsVdod3xde
I0LzvpEKPjwr3RpBgjJS6VjbE1dTK/I7MuFUAHdyu9em7onRcAeEEHmFu204D3QKMukapICFqWQ8
qKbSnYpktv1JtNtophyPob4me8hTdyQP7dUWt3eGxtxByXGPJflGHfrj2A6yN0k5phAjqjauJWWl
Nj/Ho/4dD8V0AYexLBhNpnMuKc92Ui2+PgJSZHQQBixGB7dCpeJUWoP3IJMZBOKuQ7HRBCbToCpi
62JPgMWqGQXlUOmyy2COaU0/OtIwWXuVbsCdxtzeJVlR3iPL7e8GeT2ZA7DKuaeAGaI15OG1QNuo
pTwotSnas3bqnjvZTHeRGsWPoAXPRFh8WFO400t9OubMGHf5POpBB5HmI2Rb4KcwDxxyLiCajgbf
esq0eISqN6LXWQ4ajLhDMdriZiOe3QIkkzwDydQhGfOXIZfDfcIFz2Kw4/PHou7IQ83jI8VOY6qw
Zmthw86tYUxJMo6VDcNKyLWwO0/LsNkwzhwcFP3jhYWafFc0muK3mTV4jJsk3Bn5hK9TSH4lD1fI
JRUct9B+g8KRnBAQ02f07FIyiS2rNLKEGpdcnImPhxaxdoBI8yJous6PUGRQlc7QDdCi0JwVTXtE
qKpexhCZh4ztYOhQgdtzTFHAFMfSZ781WyCrEQs5Jjlwx6w2ofSTpwCpeezCsaucaFWV+2UBD0yw
tUw7DAwzMNjkeAr97Q6ujQZaZgH2h6ak+Ca08jnW5pTqVIpZm4l7uRl0zD26RUZK9NaYknyyMhxJ
rq7WX9SmWHzRUTpUcfwcwiyH2KXoXtqxQIlD5PkApWIgKnCeMQFY8FNtGdMtJNZHynPtscwn06dZ
jJ5GU7ubs+QDQKeFfa9EKZI9mUtb7qu8fMtULbrTcrCYm5xv66HXHcSa4UTLgtIQ1e05lpHvZ0wV
EaNkAhYHrgkZrg59bl7fjyY+4KnogBSHNgIwY1rClzWiZyXXQhxVmMB35dwRDRWl2XvJQhkpX2b3
DkaDkT11oTooEbMgLPBbbIYjU67nHWxoxdX7iRMqo9pAjR+9A0O9z/OeIZIsGYcUav0O0fO3AsLd
DaTWz2xiBYH3p7rtwFu4URLvZsYCha60z9DKC2+N2h6MXt26AFE7TpDSPqQl1BiL+HU3WaaTZpoY
8uALw/FTTJ+gq8RHFdUdOl3x4R1ec7DPd0pr34w18qJtZEaDmr0wSIoQ3E2Zm0+99lAkJhsF8Diu
ChgW+Pyx5EHq4ShQ9oaOgr5R28I3h1VCOyd/5hs9Uxqqp3ZZz7WVHIYy/q6ZsGn6uol2GQbI16TQ
TWcxMTRUzVAEJnzaS9Mvt10nsUiJMm12ib541EPwqzrksttqaHKPCk7yRltKCAE0BqQD5aQdQi30
yYZLsXks5yKSxCEHrOQSCmq+skjkz0AVOiFtvGklzr8E9fhNOGYlV2DMetnEWjGX1TtSBZtHp7mp
2hppvWH6ad9KElRunEzmzgT/cO4aPdqZvZoe5iFtGyRFpnWH5gw68qhOz9x4wD5wQW238WtdT7dy
VT5zNTxh0EwZfIuvKWN0DNcMZ8GaUta2teYOUfGuLop0z3y+uFAxeewWtw+B079dGisIpzrc9zyW
fSUs5YOk28ASgYB+7Zf4OZGV76tA+66K5UUG7Vg6mE0RVFbmvI+tTnFyq7JZaIVPraFtVdG4x6Vg
BZsu7FDr1kgJZEcWrQT4pDAevy0RIwBzZUQz80rPahKvTBNnk06b1obzM1WcJKmHO7GmUUBZN+9m
IX1JzDXyMa8lh5q7em/EZcl+sAvDgFJCHLh9NFchvGu/qmZzQyLlO2EU0UEGpPsk9WA+w3jx6mxd
96lJV792ZY2jWEm9VS/wCrGbOEaLqXG8pZtskjeWGRrkDVFnPpib6mKG0knMuPgtcZqH6rGzhie0
7ZlvQV45y6NIz0YsTtwsyVEBW0UdtnGP0+FDx/XgpmnGHHFmEYZ1jzFyx7oTi2N0Uknj1PTwvbWV
6YG0xpspYW9jy36uRQCGS1C0Y6Z4hp1YDoBj4xRC2JlViTaWO0YZgL6EhoHLhqrM7Rn5Nwkqt//R
hP3UhCn2P2rCgiEpv79LTtJ17wMysLJPfvm5n6owSdH+gqaxTatlA0wGIrD/q6CXFPMvoQjVlDWT
IZzAxfOrgt5k10XwOOH2aMM2Af9/KegV+S+KKsZVkA3AdfxHJLvfYQWG0BDhqxZiawHZAzvMJhn7
hasBg3wZlTC9RjISRNdk0yM56JfkIOSH/HqW2iecs4r0L8QC5Xd2wM+/ayF7w6thGor8J88DZXfV
kFd8ZVymK9UZOpNDFEeJIvUGFNt3miK/QyFC2Gj2+otq72/4Hgpau1/4DD/+NDU8TFRBT0qYwx/Y
goUMrZze8spguD2RhNeAEcHkvgOBnz5JBBkw9lVUbtNFmboDkNuWNSs++cnlB9Ro9y8vZ4Mz/H9c
xI+XwyMEd4UK30TjRf3+DUxKF+GvxvZaMvBlbsmjyutyXWYGu0ZsrFM2OZuwY80hJlQtY9u0gCfn
KnaObCUXSYlDiujBzP3nF/Y3V4auKjoXLNsQ3B+QXX69Mko7k8x5tS9xOii08LlVtp4+YlZC6c0q
agrXujlFalPVP004H/P/jr5Xf/MFbb/4zw8ENgC4TQuJIkCa3/+wwaCDhIToKnMRfK2Mofo6V7bJ
1nFmaKkUystIPA7Qh6Z6pkCP/uVtb9/+f/vrQkElSZ4Hju8/6B1bxqJpdPYlBYH3DEmp/wrtNt4h
/4uCf/6Af1dj/vziEXjC2+Fa3Kwyv79PjQa2WaXwEsaa/GQpqNEVInP+5Y/83dsxbM4cSxcoGI0/
7m8EcuiVQu0ShTphDHo0P82RjPSm6fun//ztYOgx0OBZuAn1PyAkOSKgnpye66CYw2ODO/SKFKA5
/PMf+bu3Y8GLBR4hkMqKPz6zITMI0cmTK5aUBdCEERcHGdL+fVr1y+mf/9TffT0g96CYcE4gw/3j
vqymKVSQGl71llnPSJtKPGTE9vBfrre//TMsdDnHdS63LVfm19uMzNUFY0fCh5Wtj2lRRzddgrzw
n9/L3515oNdVDVILyl/N4qn2619JewuSSpFclQFzEYuIHCNuI+D073SriB9LregfJnU1YLDMvcrZ
m1qF5ba1qohgHKGt/8sL+pt3beiojIUq8wBCk/z761lzszKK3Lp0fdkeVK1r93GUNv4/v+vtTf1x
K3OuQoole4fCVd8eBL882+oi5+hulIuqsn1NyQRgulK+gOz/Otvt8Z//1t+8IZOMH7Z5JnY3/U+I
k+jJb7aN+TLRXh7EEC6erEXGvz0rfve6/TgyTHDJUCJ004RQ9cflT38l05mqF3sZ1SMxvSXqjzre
vAmV2+ggRZtQ1X21WsBoqGFqvBrk+/mtnmo3c9hYhx5I2zNSuvBFpRJH2Cq3/4e9M9utG0mz9as0
6uZcMUFGcAS6+2IPmrU1WbbkG0KSZc5TMDg+V7/BebHzUenqlrZVEnzZwEEhC2mkJc4x/P9a3xox
e6fptdNhsP74liwns3f7GcR5o30MCZQ4926/jUi6EULsXKGMixkkw6MbObjHJiqbxRSZR+ZgOtcf
H/OduePNMfcGIeL82Btpe5cKzmlda0OssVhRnR5op8SyBq1X5pq+m4V768yFyHr18Qm89x54csF4
LUgkghzfvnNd3QZkloqdF+px2xuqPacUknzyslnLZezfWt/EF0BEHLYFdzmLV292S0/fojcA45RP
ftuNlehonqHSsyYrLVYmZSIIKoBgezo/5H2AlPGXdq5pRBsQKmjUOgPyxScf9UvA3/5p8cH5jMzu
smzdm7lnS7BYaewd7zBAEVXF15ZOchxMqdjOmUq+wmwjkRoRdbViEh/vxpLggjjpE/4tCC572ygP
FaVD0JgOm2B6GJ+Mti/ryt9OkfWMyXzIZ+TvvSD97ARDG5i7DovAiRdXIAxITAKtjIjmqMJAetOp
trp3y7E6VWpIvkl88gikm3ZiL8tafutGcP/HusxOysKov/z567NkIsDag9vPPPf2wbp115psF3aG
csrDtgwUTV1U2B8f5J1xES+IyYLARjpKgOLbg0STBbAq6ndFbfUkFEBJuKWb44IRDeFilOlYfDJr
vzf9oJVe/N28sL7wl2n91ftaz/1g0XrfjWanT7GLC+Q9qf1dufjVBrWwRY3JHr8PXlH1KHom49B2
zP4mROAhP3lJ3/lAF1YZH49Pi1R6e+u7jCqXjH21yyMDXVHS/TQFQrSPb7C1rA323jLPZwEpgOo5
7CH3rhf9Mq6suN2BKHHoY+NQjVWrDsMQlyAQIe/YJslooyqflJphostYRETErLop0BB/SBXYlvgb
PnkK70wenBQ7PkcyS8j96VCB5lSJoXZDzL4BEtB9PXfPg28+hkDC3XnG4yM/m7Deu9sMd5IJEWqj
eHkxXj34rPbd1qnqnVxE0QD68SymtrO2LWqWlW1xH2rk0ZM4Qw37zVjGTdldOcgQYDCgGWYN8vGT
efd8lsGJlx/K5bKpfv0izhL+U6DLXUD58pgXvdwEE3L0Pz0I2EibeehlRUBExduDGGWkBlU1u4KK
6W1iJu0XKyZU5o8P4rAN5eWiqo1Ff3kFX91ZQGs5TPhhV3S2epKDm53McAc/uZLlTN++x4EjfeIZ
yNcgWtDfGynIjka64dKkMQdxA6hYH4fzXJIw1DtF8cmH+c7swS6FCiQVD2AC5Me+vaLJNdPBjtWO
vFK2tJAIoqt4dJKvBHySHjKMPsQgkI23yFm7Y2O0k1M3rut7p2Pr27hmY68Nj4Dpda7HFj8W2MBs
28oW4PHHd/632gX323E9E5a6z0T2+xDiOCF6YbFTS9D2Bs8aejUS+dILiJAJavnWSQpQK0EBcRsN
Ef+vp+koaisn/8OXYDkTdg5esMAPBAaMt7eMQnXux820czMkUaxLs82MmPiTB7P/zSx7VMJNHAup
FaRQc2+tPvl+ZOio2w0lN5qE9fTCxrjxt630X276f5siXo6y7IJZzrhsCvaOQg3KCvqAMETEkTnm
PdM7SYaA2nabABieXO+QZOsrVSKToy1uPOugwXymXfP+k6e7fDiv3/m9Ewn2JogEphcKPL2DUtCe
M42Ul40YukvTHM4bZPfbJpri2wq0J4rZ4CRvy3I7+aN1hAgDKQaYwWz65Ckvl/7RGe19GOMEzEaF
ajcPBjYZBtkf+MTyq2HAvhZmXrpA6ZEsZWhOrLr509FsuR+Yr6B/CEEISrC3JCGVnCBIp915MDLW
pPeyom4RqHx819+7xGWIQejjwBox3bcvMtGCZFLNzS6a6nkTuyAomb1LQg6tA7+o4jtyq6jH12Nx
2MaJ+cnBf5uul0uUFuUEiqoUFvy9R54bJa193eyQJ5n4RAYhzop2mm/82CuwqHnOmaEM1J0isEa9
bvwCE82UyOjZ6UvlrV3YnJKaYWUFn3x6754ZZAa+bzbKHsuVt/dFpqUGCtCyn0G4MvcFy/qEHCCY
Aqlxx2CHzoqNyDH+CnPtlioAA5gVWz9MrzFNdWdVUTcPHz+plz3m/tvImoYEFVZQZJLujTm6L/zK
lXqn+wmVm6ji9t5KWg+AvJ8Q+8DLqo8q2ufNdqRahLe00qW1sZt+uLFQO2Y4spIAGBm9Hwe7QNcd
psRPQEzITas/sYsme/7kjJfHt3/GjNeMlIyRLH/2hhZmE7NC273DjorwBHSXG2Npotu7SQYPG3Ke
aUQP2CjiBuWZZ1x0sFR42izt+sOPz+W9sZSCB8N2QPgmQ/fb5wk4ZIzcvt5ZRkN7pu7ogrtW3vWf
vTfLkLB/yS/OcSYqViKLqfz16iD3iXsRyXLJElSS3xTqMcP6bW2jZjSOywbp+qqnZ9qsZ4TjxQZp
r7Nzc68Sa7p4f1xU5QODAc7WUNisAn87HV+rSMx+cN7CcTuL0O5eEdYef8euNtz88Q0GirX46BlO
+GfvU/ZiEjzC3DivJm88tovC3Y5ZY5x9fJDl7u3dXWqQUro2QyIFtWUKebX28lihQ1j0zwFS2keL
MW1TUky+yjJAImBcyvzo4+P9PjoGYAVoA7EYEyxc945XzmFfsNg4hwjU3pn46mwC2gd6eYPfodGE
gqrsU4qTzcAoNGDf7kNIXR+fA+PN/lWzMqMPFRBWDeWA3snbq2Y3hTy7q89lbJMJkA09EekyNfQd
4OfgzsFtdwufmv4EAbMappLdDyhwCfNqL0cKWuDfIjt2ztGGh0j0cNzhTAnjoDvG+jpnh3i6ZuMb
8iZvPpma3Dwx0Nkaq0VXH0NndtARYDCMerCRetxZ+LhvmtRpnmgT2HrtmFYBFYmgZqSWM17vjT0S
cLN1Cs947EhruYKZk5FEyQz5pFsz2lWEBj85Lvml26rJaegOSe4djRP0seOoyMb2XLv9OBw0nVM8
TVpiZ9KUSNMNBuXuGg2DCtdBzj5jZRGX2x2YHuS79Yz58odXorpbDT1ddSAo5Df2okWiZLKUOc7S
arivSzktigcDRwa4g7zZeL2U3y0ZCeTrBgAPJDGzf8GAWjVrDi6ydQVBqTsZ06Aj+gQRPj15uljw
YFNUQCtcyNCTVjirW/MQ849Vbwd/qiAPawSQyZPO0Oyv24jZA8iLzTzCxhN7Ao4AY1pXgfKLwwK2
J5FMfR9nDuzMJdUX04rpGsCOZOcfgSMWznnou7Tkp2DpvIedEYyXATLTQxm2/PXARj9+BATG+lmm
iUkAnxwwyCDLK+eVDqOhWZnLYAwbcygiJN1q3hWywZrAUg75m8bx72+Um488wCyvnFWIsT2/1emQ
U+Ky7eyL6DELbgIiIIn9CytW4OHA9hNNous0W6lRHeLH4+ls5iBSV0YhmS6Fm4srd8iFtcPI4TH4
hT398MJprXyL9qBTRxYP9z4jAQ//oYhR9ZI3VIbEM2nakgY51gRtBon13IKVZhtkjN8rtLeAFM2K
ekW0aJDJpG7nHXgFvGh4RzVyz0hXNzqPqnYz2T4qfy3xCa9BOzqXkxbZdTQ3vEGkGDe4GBrMVasw
GL0ADmdQRRtapLzVQVgD3pGtP4D2cmQ6HrD0tCJqv7JHA1ZTYF33I97jVTdYE+yBICwUlg7Dlmci
79JuQ3ZU9GDrWJsHSAa8G9BF4xc5IaQ9sJM07nG6mzB0xhQ9OAY1/OgkC2FjYe/aXwJL66+sin4d
NoMKnRQiQPGD+O3agpkTiG0xJ/2p50gCkBbARj707RGe0Bh1jMOvQeCBlHEY6vTW9XAuwptS8ZcE
2viZJ23jtHEjokc8YCIxgse6c48rhM9fNKCji1GHoOVBXTK0NRSPvmrTL1GbjHEAPGgebMaQCAEa
Lr4ef/DLkPf/aYD/sCymmH+NA1z/3//Sz//24/8c91WiWG290jUsP/hL1yCIBQG7xDRL/559+9Ih
/pXR5//FsnMhzWCeCSzaZ8wl/8zoM0niw6NmLgsBYbvLdvKXrsH+i4I522l+FI2Y68k/IgM6Lw3U
19M0oxHNSCqFrFVZ2+9Pm2m+aLybRTYbRvrLGEYBs2JHvi8cD+2ZBYv42jXUPYWHMvneJUUmrtuo
E5M6NlGRFZB6g0in/o8RCF8IVRbESfVjKCRD8Pm4RNrMYDehdL4k3SRgr26al/wbstvKS6zs/iO0
vfzRXMJy2EuQm9PbTK3HAG8nxH0v2TrkvKNHrC0id4KX9B1Omc+B+YVUHjtbEnoyuwDF4i/BPX03
pw2JmXifQaQUI7YhosauTBmr4zoiPWGOzH7axsqyweqxo8guppfQoOolQEi8hAlFVcB21YHgTf90
SRvSyLkUwU6kEMWlJZAwzlAEZ8LZvkNFXXLkluwi/yXGyA0YYdl2ZoJ8oyx2nf5smJmHN5brA64Y
28SZr6a/E5IIa4Czp/3O+krsd1KfJbVM8TeiiZTxliGl8A9cwVwG1CYavlGTt7PTKYvtemtqaX/N
myW0ib02xh31d5gTHaThGEovIU+04Qh8kuQd6EdU/6l3J19CoRYGSk1S6hIW5VQdevjmJUTKtZZA
KYTthEtRxCdoyqoloVMpyuQCAAcjy6aHbEKCGXDrg07m9VnxElw1LxlWwUuclcxlHqzR/OgvxrAE
Xkl8wxmdJrOadwaGuS+ePYYF3pTRtPEijZG9lkCz/VWQW1F0Ggcx4WJOIWaQPirFneuJJm4PYa2C
E5pBxeMp1B0zBe5RfrGp4+6Chz4U2yozQaxlI5jBl7EwR/5fIqxMicO4VziuyrU3U3BlKBVEqrRm
FnwFgafBRVshvKQIJs4KhWIEHnDo/HDdIDbxVyrX9svqK7DWTgzcD4q74f8Y8oCXLg+AA6xhj3XT
Bjush9Q/1qF3ykRcRge2NweXTOrzQz0iAl1PZriY29gSUt1NEhc5dE1Z3zfEeG0p03toERRhznaj
JFn1mQijg6EzHbJDpMwc+Ah9+EAZCGyUC5P3a9JoiWlA0CVa2xG/o6n79i41ivIKGB8u46Bqs+e0
EayfqmJIHiNMHjcTIKCBxZcaj8jxg4Sg2iDl86EffQiDJZqPuDv1zyFVuHYTsnFujTgtvvI3vcsa
b0q89fpO32RxIoEQpyVYaIuotbVIS2IU2yYHiDHaMKI3dRr096kkqW01W6oeua15x6I8rsVPzA3V
NbRaBXCvxbG0MrO5QQ2aDfobQsJ0XjutdlLMChlQKwwo+c4YCW/C8Knbp2z2zIscYRCRJY3N4o+s
T3c3jGQJHig8KOZxC17fXuN/0Cj4vfChmAFnblXakYHb2Do9xVqM6N4YW2wuE2x2ngVqqHAtonQ6
cb1yujeHVj/K0WsX9G9n77CM9YoF39yg5M5iZ0DhasImttKayGGnzP3jCNHvWWYY5mPOok+uxg6M
wIYVXXHFQZEp56o0KgLwLO9CmGPyTYQ+VKgIP/Up6E73sSKng1Cvhp9baXTnX+EkxztIC/VNE2Rx
s2LfVt5GvamvyWKUpyNLcwI9BYGYFfosbB24w9HvDkAgSuy1zQlmtKY9KNrWuc9T7aXHYWOE4zoy
woJkl8KgaBwV6LxlQ3DBqm7M5twLXEKISjOHNym9rNpEQdHdFJiwBuoZibrpiK5HTeno4pTrBj2f
GPGMU6xMgnyFENMg7zzFRHSOCTm775Rffm0wUFoITtnzbILBNYdtD9hx2FIuTc6onMMVdzPGIjI2
KpmvZGUW7QLviB4NmePkscHEY54PDfWUqSKdznDGLFh8lebPYwHZFptJGO4Ks2EsnROgm0nXDdi1
a3BXHet8tRLwiMiYjOP4CT5q2q+GrCcGIq4npLBu11hY06MOV5wIas/byjL0D0UbIuOehhTSOM2q
7CfQ9u6eXV2Ur0KnxWMJijBo1sCX5Rdb2p67QgmDcwK4rDhvWbrj8ParhXXKUuAWSLy85k2B6Wki
a/oRhNWgIJyV8V0U5fJLMZoDRA+7ar/myZQdZ16LKkNkI8mTadaEj8XQsAMSrSzuB1hM3qFlE6Gz
6pya12pM3O6r4jH1QFk8Yin15MVQw43MZ0sXgy9CM19tfVbp4SmrX3TYidUW0TatVWAv/+7gDwCI
E2HOQA+zKttiOGH1Ds0R96+4dDAdQ2+yDcJ0gViHF8CzCpwcTRwbG0TvsMEywxzYeWUy2JBVA+S/
K8ggIWWjrMmLrZkHMft1hBYxfra0/vwJn6Ivh9Pa1XDz/Nknpa9sZ86nJcWSTdGYm96q1ZU7YCjO
3TsPtBnm3ND5abkKL2kJviw9qu2Qv4wQuGq2vqWH5qAwhwKTNy6YEY1zrq1D7Xt2e44HJkblENTy
1oJW+tyWc/plcCVGsTnIuTItxgLkEt06Pnw7LIe1pWUpMS1FmLGozi7Qq7I1vhTYBf3VOBUOtwoi
DD76Op4Y5nCgfDdEgfG+RArxgKGJvItC8ws21ZSJx6hW3rAWycCOkHsurkK7YUPooTNBEOA9qxqV
ER7QMPsZV0NGk5vEzAX8M4+ntdWpn14tu6elRAfFFZ/zZc+Og1In5p1wNc+pAhZS6L4F29/OZ1Er
sif4tAbATtk6W7bjfG1hWqjgAFr71K2la6U7Dd9x4G76vDh96OdPNrvaYdtRThi28FE9JiYrrh/a
dhjjzSB18DQ4XXamm1x+Zdbz0lPefDwDUTHr8ziqdX3IBjUoToPOt/EZZuV4NQCe+xFYqgUSF0Dp
T8rcvZCiZq1UkWNcrvFOwB71nNZ+rok6xk4u4/HCgpo8wo7p2cfqaaHxumlZxFQrJrjUnZuaN7rz
neqko34RHFaAVE8TE/oHFqJcXeRqYUUlvEOSUSaydmnJ11knMyX0rvDohhWE52BA732L2QBkQ7OO
2Z/eC4JJT1WV9rdJ7Q0+DbQyPSyLeejWJW8My9Deqy+RoQfzhgEPUzZ/Hk7bTnT3dHN90oaqaDgl
GMH2WGUtegV3CBAjIbVPy8MIVdC3ggY3yitQrWcpunTclXDokLNzUSeqtOrjMTMlITpKXYOfImAL
xAMWi9Zs/ZsGh1SC+UO0inYxgQx8V/g68JzXiyjfcJxTnvVwayk7+BlMJTV6QhBscyvHKesObbvr
I7zvXv/dSTtwUrM2EiaBUIsTdKfDPdYzRfyxWZdfGsaZG0frmaym0oaLIqHkbOE3pUe5YW49oySp
d3IN99jUIn+WdZR+6bLQMI8yqY1vI03wbyFRRKdu22OK0aR0IjrTLZkdZuQORLQQ130SUa/jUjBd
nALYZp9vRL7xnNYua4OaqOtgk/nKCTFR5jGiUztRh7GbTUQtl20cHcD7d4hfqbzuGhOol61Kw53P
/EFFcGjmsCXIIu1xOgfdbGKadcOwOGjxaB3ImGDfA6etIB6AM8suARVi64QL3i8wQZgSwJ2TEUdP
H1HvKRqfOePPd9P/6/Lrqc//623y4cNj9Yaav5Tz/94cW/ZfDsXnBR6BzGCRuf9zb+z/Baxe2Igi
MARQFAko3f/aGsPMZ9+L4tplc0x5mc7Kr52xIf9iC2vTjKBnIJhrfetPULBLi+Z/NsbIWZeWALti
NsVsi/ltbyu5aLm9poVZGasmvbKhNBLx49bbsRXyk7bu2yMRvojilLtgOSYDNI6Fpab8qlKua28K
i0kystbJGuIURERY3ts6DtX21a2//Pvs/w2Q2mWVkEz1H/9421n5dSTa03TxuFHMUm+PBHWhKUYH
KmUMtkuktl6pcRo/af2/czmuz+NECYHf1d7vLkSOrxpFtdVJvOYookJ30U5KH/gihi3z8fUg0H7z
lJbgSjrhlDthT1N0R6329ooIUou7CA8pUgMQYx1cq/A8aIok2za0/esNwCnWH9HcusQW9rI7pVpD
Zb1JZtmDHHTZp8w9al54DRFTgB8xkwHTIpOAvBhdzTeg5UwJnU8WZAdWJVLNKG6zi2yQQh1q9KtP
jRUG8EycbiQ6r/KqbwHShwKA/lhaO6OhPLIVUeP+TFhjgNwxib47AJbgAEtKDGIOJNZFigENB7YS
w/phG2OC4UMKQqQMHIbOOqshqZ2EqUeRthNSDTs4Ne5tp3t+tzRnHKGEgLA4UEp7T15QehRRRGiB
IcoCduJZ5k33Y2v2d3Fre0ScpSHtApX3KdN5yTJjpT1JqFLsNMMBsNn2GY5hQdCjOU6PPb2bb+NQ
FD+LPHHOmyojDJHFX3cNpp5ExwzzLzZiFlTGOqCwcUcv2oblWlbGY9s13m1oF9ktHH+aDokdYgkV
nQUzvwiKtLvzU/KbzY2Fr+Wu8IfuYgb/0a9LjKnfseOU17CNWSAJjJlnhWH5EFbZUCcr3Qb6TjnI
lMs2SR75arqHeCLLh1XvMsOH1eIHZu/QPnj4uoHOWDwZpJ0UE/KoKCJ4TOwz+cXNcI/xwHIOC3+a
2vVMxe2e+q/cobgOrgB19dBcBCVzrPt99m0UPqJ6mY0X9OViWrSdzojCU6JZl1lhf7X60TDodkzN
YxIE+hvVteFrk4GQXiXulDw5MmtvAIeJ/EBMejhXGS0WvLxuDlFpjsYzPxhdUBx9zt4nrkfz2RyG
9AlHfZ5SoafZvAKxEl0JXCXdhpmS9o9y/B4/a4las4EgLVfU8IyzXOShCVOtrK31GBAPhmnWKa+0
SWVunZNzFVJcmYS3sqqIxos/z8V8ReEkuiSzo/+eQUl4jNQYedeYkaO7zk28eNVoTINr1YB1ByTW
EY/V0J8l6EKLat7SWHdpZGiEGNTJrfqpbWhz0DTyujurLgChCG+QT7BPWFA3+DphJYZjw3Lbq5Bo
mKmR7QxmZXtVaRdYTz7OBQUCGDch4U3kHMAOZ5fqsytYpX42fYfLbDOHN2Sirkbp4Aauw5yvLOeI
OV5MVf+w4takh64cPIllZwy0doj/uFVpP99iT/SDjTLd+Afg3QHzPzvMezZs7pVQ0rLXVe6F6XIy
pO+hHFBXJnsO0D0hRSD25lZWb3NSJHnTaiTpm3qWI/tRG0A2NtnkycdPeMnKLq02U0Uk0SpoIzbb
SWqyLEGWXwiW3SH5mnM19ndzMUDgHPj+nkZeoGuZirsqoPkPaLYbdq01Ts9+D26c2kCYwZKJyyrH
HR36W0IOy27j10uqAerNztg0JJl8hbvofSed0B9WTieBkDHgqALCX1g+JMjLjVUL/I83KpoULv6q
jaq1DCXKjTiu0UiTOQGdts3ldF4VDbQA0zaGC36uuF0E8cXKMtEHLmMaragoiuXPmSTzu5HWW0rh
ieCxzZiEiLvKPIjbLbme+RUGijzfCrsarmlpgKjsMxPQUO32G1cRpLGxYbx4B61rD+Eq8is6OdJJ
yJEsycjwD/vWSaGEpgL6t5uAzmLfMtxbpVOPa6tIOCfH9weyZWotGMzIL7h0QsuwjwRhzdsgqU0f
gjHhFCvTUcWJznOIS0lFaWpDbgFsTXA/ep1LxmcPKHMvm+Op8wln6S2PMhf7HjNYIB/Opeop4IJY
UsmTzduKM1nQjdnksZ8XcC06mAas+6GexpRv7vM6SqYTqnTRc2JNjr2NSH29tPMi7Tdk2INPRlYz
3nQumCUuwSa1q8BybR9liL6JocfeleCtQ/ZKtG/fPoV92JG8bXZgTyjCMvi2hraOghJ00CoZKPhs
ak/Z3yh/UqZoPcg3cWKYzx2bY3s14Wljh+e5R9KHGMCuURAqaM9aHhmzaI4zu/ShvhKtcdarmIw9
CVh3Alv7xczy4NFoHPXdgs4KNdtoo3YzKB2dO4Xf7rQ0a3kYWGTebSs/aST10jhJNoXKk1vDq83H
gfieaxsuULFmdjdgTrc6uaSNuKRdTUI91dlgfYvinl20Hsi3hG4K03BFOBnaus71mkfsHWS4ERlT
bmgrV4/lkA9XlTLlhjRI65Jpwdu1tYK3RJTMgTA872ng90MraeNeEICh6WVm/uBfTCDMF6qQYpKh
U77IBYir+xK2RXwdoL6fDhTdmB+ZHQqXUngOUMpTAhu19Bi/VjbRQSdGgj2KmtVLsNlLyJkSGiGm
tmg4aF6+x4a7AbPNtSrC/6Q3H3kioSRVREsWTtA6F6NVJtU2Rth+BPOFLxI/RnMT9Z5HQFBDKEaI
Ovy8tl1sloYttEMPNy2OmXvbQ4KNqGqbS5Yb76b1UL0EvM0jyEAMPUvwm7SWEDizpNhJTznVpOAs
MXGgNRkBiI+GVxGm3XgxFLYozqrJoQauXsLm6iZo7h1evuwABEV+hc7R/xkD8d1ZpKpK1gGBiiHK
kGHn9pC/jyn5Tt/LLjXBXy95d7NXyPt8ycCjNdp5qLt1fqqNKuk2hkLwvB4hD8EYCnomBwoD7m00
tEgVTHaSNgAfGxR3ocauPvAmSharNJ24rIHFZLAQytTZRH+XspwhE1ijLR03bqnWTMrbXs9BDFVv
MPurMnfoAFmNnfenrdU0mTxuIse+El5DHdwUaB0Qo1IpYR0XAU5kgG8ee9zmuTEboPh8ZTFJz7D0
N1kfJ+N6wDCcnVLeJR1YxQxbvDcVcEk9JP0l1ChRHXZ+Kw1Y7kvc28g+XCMMjGbkh56nvlB3gK9D
n0dSbSPh9FIPVLq2iLnVUV2KMduOEKPa1eTAgV0hoeHB21Y2PpZ0VNzNhLvwJEU3QqRXnBUJHY9h
yg58vw3Q+ZZaTN/mwhBXohU6Oqj6dFIY571UXGrhsjBqm4kJzJyFf6Zq0+sPEu2m7iaNQNbuYg92
5GYCoZEedKPl5jsaYOODSqtGrBwmR/S8BvT7TZr6/Q9F9izLyFiP/srWcgGu2AX8AWhaSxV7inxg
bMC/iZ2cNdq1sWp/dHM/JSsyNpfQl8iwUAIoaK/g1lQ7rFVg9lTlW9clR0ozECMeMI+HPDfUphi8
HDgoucLN1TyOqE91L1MI0DBkyNpxzJ6GRhH7lIWovmYbEBW2SW/HlY8eLmKPRA8QPFvQxAJCiIJC
LS8SnYuDLjDEDNm6z/g6KCdswPbo8kTSFjHUliABYssTsAEW447oUTQBEQKK1kZwztcETxLFQUun
cx+QsXvVive8CZmczah0H6nqI0IGROMzJ/RRFtjnjW8bnBcIwTtUvRHYKrNNza8kn431Q5KkAbm3
dtvQbRE2vBATlC2xHgniiec/rzicJ0+qaquf+t+Xtv8TKxEWdLH+z39/86f/bXUJqACvdpObB/3w
q0e/eyie/+Mff2MJ3vTtlx/41bf3wBGgn2ZIth0Uckhf/1mbMCznL/OlMsACUNCIF/9dm7DEXy7u
VPr2CPTxqwt2o7+KE95f1ksGIC19Nvr8F/kntYnfvG3sqpcKCIJczg0uwrIHf1UySPUYMfHH54YC
rzfmPXaDxPf7Z5hrsOFM2C2XjgWnb5MpM+y21DH66jQp0/TR8btiOs50i8ns1e17p7iwb51ZzsmS
i9wP4xQlhr0yRlGUjYlNiBDXqb4pcsO5r+ngBxvXDrPvAUXm24B6/x0bZcQ9Hx96+dX/U6uhh70c
Gg0F98K0LWffTJIPwggXeAgpBKD5g9I5Y/vKLlUk5qWerPjxzw8nkAybLmlBSDD2tOayGCW6r/Tc
t3OYaXGsiqe0ScrvoQ+GsIdn+ePj472tqPx9ea+Pxxv3+mnTaXJVx/EsMTNFZGZ97DYo2PyUP358
pLfllF9HEtxA/MYC68yefDFOUBBMc3Zu5KU+ZzdWHKfx1F98fJD3XhSx2BsXc4jj7R/EgLXfsV4+
r/yuOpzID/upmoSZPG3zYwL/mseuoc+jYPx+cnVLeWv/NRFkoLFJ9iy2AXv3sc1m8hWjGLomKVN0
Km2JtG+Irv3Z8a/LsYOlngeQyDLXuA6Z7bzVxxf+7t0NrOUVJelKLPXO188x8NTEDMXxM4I9iCgY
DtH6qT//FjBWLaIe1Ck04/bqlpnj61RX8TmCRuepM5HdWeacAuTK4nNRK3358TX97kmhgmtTLrVc
DidwDL69KDH6mSOc6DylM0+WZ23cVYlILitThlfgCsd7kmnbQ7BA7O9JbWkPcFzmS7pnOR18fCrv
fCZ8jsv/+Czlb4+3L3uGiTA6JxnBWmsAXZsQwQhdlar/5B6/cyTwABgFTVyCOAWXB/1q+O2UkZVF
6J31rK7u5IhiVQWze0A6QXr08TX97qPiGJQ1TIGEmmLqvhmvaBjJPKzpWOSsL5pb+R2akv9YQ0Lo
TgYvcr96YZxSF4yL7CE0OsIgprQevn98Gu98sjbzDVe6GG6DfcstDjO2Rq51xtfD4gYKm/0dZHK9
Lcx5PscqW3wFgFocF7ndfmITfWdox8aEbpopBUeyvTyKV7e6mON0kf2eESgEpxDv50GWx8RAZpM6
CK0yOv74Qt+736jGJIBpIuVMZti3x+sCO2bOFWeYdBuIfCoji60jWANsY0MVa+jleEZyY/ctMXzr
yAhL+U2laC4+Po337vfrs9h7wRjjQ6+rxZmT19TFwilufrZT0hx2TktnPJ36w6kK6kPNnuWTF+6d
MQoPo+ks2CEGD7E3A7glmp5hts70WMwnmQYGZvWRSD65vnc+IILOLYtmDUgnBsS3d5kGZWjWtUWy
nqm3odOLQx0X5rrFsP8ZBuC9Q+HNXDADAn/efs8DLRNa8Z6Et5zxd1u7U3vjxTHsXUAshHvmbnTO
2ns4TsQEC9luiQVnY2USXOw0X7yhqnaO3cjdmA8UEIWj/OmTe/HeCIoTVmDTZgNAK2jvlfPpWqLD
GM+oJUxnA0qorVUG+SXSAPdwiuLxGulVcNDiPD+uaREfVGpsjkOoap+9+4K7/nZ+tNjfgeEymR49
TBtvn0oQa6NvDPeUoJTsIsyTdBMldrd1e7c9NIE1ron4sSljU3UMrTG/8nOw1siTy6OayfJXzvi/
djsur9r+6WCqRB9Lo4815fKRvPr05dgNFSah015V+UFIr/o8ImjlhsQ2sXG9OLpWnkd+KATazWwN
1kHSOf3Xj7/Dd56NRe1YwEFwXUmlZ++WpHEzB1XpnVJfIKcKvfqZiJAYOa1C7OJ45XWQjMkRCdrB
iUxK6DelLC/damjWn5zI76/xy51YnMw0Pdm0vr0ZlGdkjwDtNCza9Ad063oTOeOxX9QbOlOq3zRQ
To8jrYjrbczkJ/KK/s6vG0gSsZyPY9hcK1IG1c4fJvuzT2y5CXsPSjBBLTslwbJx/xNDxwBe1JWn
9MgJfiKNyyE6YrKPRTd2503xEJpzvmWRVeI36Ynn6xAwsJLvTsNKL3I22U8Pn9yud15lQYIobU5O
y6P09vZ2RbYe8Ziap7JLunAlvaK+nBOQobVm7RHVdX49BTBbu659iMVitVgIjGFfTVfEk8SfWfx/
X3hanM0L2A4vOia7t2eT5+n/Y+88lhxH0qz7LrNHG5RDbAFqBiMytNi4ZURmQmvhAJ7+P2Bbz1RW
919ls59NmVVZZUaQBN0/ce+55F0L6+zlKtujRHQMFq8Gksap7bdL1ddPs0zWTNG6vF1wXvzNw/Mf
f7yAkydWZIZp/+mLRHCn7XbKPEfkfe/mGAEKEHg9Q7k9Ybko1XDfDpG+Zz7ynrkkzfzNZ/EfH4+V
1eFS+6796u+vPintQc9d45yW4LuQI5M/H1Uudopcv89RCn4Yk9f+BGPvMg3SE3mc/Pzopp4dmLw/
m4Kwrf91ByKoJHycVgKro/3nkyUvtUm2S3pOqmr5rqMDP5rLzEoAXZDdhVYPRZeM8LI4OBIbzV+/
Hf9+wa4ov/Uw4a0wuAJ/fze0WNkI49KzwVb8JHGtgGo1s8+//iHGf/wpNhIIsiF43/9cNomkr81m
ic8L2Zi3M3KbYwvLJuSkIPGjd+0dwfTuPkWEuCEa2Q4KAeYUpSA5ivlgLe9Vb68JfUwst3/9m63P
2u9nBS8fQ4NP4czt7//pYcglM/SWX4x3xzxMlVHcFraf7OREFI9XuhOQAFmi25R/c5Kvb+vvPxcd
FfUrlj195db96W3PeraIsGhOnpN5+WaCik+WEGwCcuGHqmZtoySab/T60991fde27s8/2ltLHWp4
rtY/v+Te8xHeTfG5JVfzxmqY+6HDxo2XGi9dRehP7xgN/qDpPhob56xUK3ZCm7udtm49aq1FiISi
AaqA7B9du7nzjXK5XwzRXopmHMNmjL5afXgaVGqd5lRCOWdsH7Ztp20d/vVvqoR/L8hdTKrILtY6
gcptffL+cCuDR8k5U+EsN+v3A1Wdt1liae1bQaD41mI3cv/XT8y/P8rrD/R4ZGhA4G/+6ZPjccEI
YDunyUXtEA1es8syOOd//UP+w6viW6kj9NFJP0Qi8/urYntSL1oqTmgM5LfRtQsZNGWUhrNh5DOQ
yVh7/Osf+O/3OQsPpE/4glj248L5/QcisGgpOtpTPzfJxu+mcZvHhrPTRGn+zUtzr6C4Pz6AzKio
fRkX8rnxAq0/feeaEkd1mjvMvjO737H4IDypi/TyVS8dsm08kMA1i/hieTVrTi4MCVpLSKGyxvLo
dNK5mEQGx4EguP6gq2wxDx17upj89CYetoMzp3dQQBO2nqXn7HPXn+QRNkD1Y6iW4qc26V3zOKPQ
R9Y4kCQS4g+wXlSbZzfjqiBFJACh2l11pcZVYsqOArkpqcFCgdBEhdrWg1uw2o8HIJurTrXm4xro
eZGB7MyrlLUllXrrXwWuVZfnXz1m6pvCaFS3KT0LMWxSdbrkxl1FsqrOs2/uVTrrrCpavvztL/K9
p3N2FdkmV8HtkA/5r+4qw42t2fmJRCF9oE3Vf3XlhAHoKt2N6xYZb2Qaxmd5FfdqV6GvS2PxPa0c
5L/jqgS2C4N1JkZMBMJS6em5zOzsfsjJAgtAcGlPDAHMeC/znBSvNCm76byk7MjD9ipB7q5y5Ej6
LKjZiPLmVTgZ+3qojilQOnwXiJhbuqDn/qpsjklQ4gmuZ2PculfdM0P/1NnlcftqDkM5bvyrPjqN
o6bZNlfdtMkeZQzmPnVhIl9V1RRq4pcV6+1JX0XXbZn1akMkHUad/qrLrq4abT2ZZzKiiF5qAzJb
1bnSWJ5sMHqg7u71fCToaZTYdzXQXbRQJQyOuGQvRibcqhHvLE8duqtyvL+qyKurolys4vKiHVFj
w8dln52t8nObcG0CjdJRnfqrPt1Y0zhCh4WqF+AtRzPegGIk2QOQXoViZNW5j1fN+7DK3+NVCC/w
/RORRiQGO8OrVt7Py/GFr8GqoNcFanpftB0pEa1NKsGqtKeqQnTPySM/BxGjCu/KSBuCYlXoD6bb
vnAoTlgq5gkFf2nESK2aicVRN1k/nKvYX8SN/dDm0G03sl8XoMUyI/3hsVzWSVWJaHXAWf2oEFm8
ezFMte2A24P0XydX59xrcrHHny1BjvcIbQ7R2PrJKYl9VAgkVjIn0LphITG3dzU3QGEyf+F7QNTW
FHlpBmzkjX2iSJwMahePeIDtJoF0Xi21HhpaXKJN4+EZznaaVMk+Sl1Kc5+on3LPUgoY3dwKdBWy
JRmBC8xPi7B2PScPc4JUhk2D3b/kA6hwf5SA0T+ddHR1BCNu/EFYlNUjmrDIwPXbMbqxlb7sSRFF
rYIdLH3hQR7IG0OpcFdTDMYhy1yD/+DF9g1WMoQrCuFEczQqYR2mdnZYsAk98bbLrMFY0qeyJd8X
81BY8SGP28TT5aftRCnh6ZnuZRsU5ZXYqKbQ+oNJtMy79MinuXP7SD0QUAWTppHJ2AcWb2S00yxP
vpQ1sQNhk61yiV7ptQcZFvdjKNUAiL9tLEqnHKcCuq7a04tNn4xDRpWlV2vUqeMWW65K/6ueGZ9u
80V67hZLSeHdZHONImZuKlTraW6UKJ6wkwe2rLFCEhRFCcRQ/Is8e/CVeuM9WTj+0JzwROqk0WVa
sTfkYrbbFsteh7gvMgkyGOru0UGiRQxmy2gg6A0vtZiV4Urb5g18/8Ct1wI7SczhORlgxIaGqsiW
LrKUimQwyvmWlfHyjLqKYycaCT6K0gpHjz8o7Zeb2GJGe4cpO3DEpN2nEB1kQFYl+sR05uAlDbkb
L8OsmVBT66q6dyCWIoqZfPWqG6N6F2ZrXninBKHnsZc+8wEQVYDc8NFMcs0KIcaQIFVEeMW3FRrC
dOs57EEDaU2dH0y+EZc7M0rcR59uFqcWsdNO2CGSunEssbz7A6VX0Ps5ZhlrRA8ZZMIgecZjwY3l
IlGox8fRY08729wpIeha64fwVHIBIJMKQuZsUR8EaZ6PJqkcr8xbzM8RH/7X5BaDsyUnvXgGWsoR
lLb+i4Y+6TaysK3gdUBhvi1JQgFEbUeoE5d8QvKi4yjMdn2i9HudhTXhCoygkGq6k3DCtrbpw5II
R3dAQa59qzwT4EDfk4mR+Fb6atqj8ZNRrPyWs0YjH0mfnIdKCvQwDZH37NWosW9ywNO01e2SuHvK
eiyNo1q4JcGmywjQFeF+Sqc6RFaCwTJQwO5TErpyZ9gkfUe688hDWW1q+GDVqRNCvYF+dMR2THAP
HskbTd+a1Cfale/V0B9JlnNakuti7WnWXLHVmsGK9zmYgh7whJ/6MLjL/BmFEnl7iIydO11r8hx3
8erXgL7Z4+sndpvYAQ/lU2APs3FD0cLAPtUmLAFq1ji1hYhbEfTk5JIGO6nq58TKpgxFhVkmnBe7
ZeXeCn881lNWnpaUQsLgwLtLFEuVn8IZh4PBXUP67z95EFc2BF5FOBGA1L271q6gR6C85UgnGcb6
INovazYUQ7Ammit3Ikud8T1rneSorlyKBk8snsYRXEUJVI7IuRVi4bEnm8MpnhjLMQ2DUtBemRew
gocHWm5IGNOVilGvgIzuysqwXRQ3F/VPhkbuO4fyStZgs2pbHGi5+IoXGd32i1N/qSuPY1zRHPYK
6agsPxoZpazsjg5zSRtAAFhzg658D8bEDQeOnz5aK/6juJJACup1LoUrIaSVEXLRZQWH6HQjC/2n
q7TXAqZntseMBmeEJAuYI2XZopJWQmr2xeD8oSacaSi+wa4coSyARkYbg1MyVhukiumIV6zMiWvA
4msG5Fr4fGHz1cUckyDkb2N/GV6cSiZxMDZYnM2IddQ2d0T71jUGWdiR60bprnWd+DXRW+cHsSNA
4jDooC6cpsT8ga1W3QvWhFgOTUzCOH9b536UiHvDrIhQQLerOTmwSt7BUBJlWAYCFhiTnWWudaRu
kUFB5FniLdaS+GaOHO9xWaL5cWb2+mQZsS2OWlkzhKHtgndU6CS9br1+GkWIFq0+kx2KtMhFGfxq
z9n8k/CVvt6gPhFPUxdPT74XWUnAFJPzbzGx0wSuXsu7mL2N2uGd7OVDI1pscJmAAU6FJeDTK2tB
OBh1Xo3m2U19Y7cW1heNWqEmmYoMeGgf7Xjvqjn+KDBxb3p/sS+wyLptbeR9vKeW50xRqvMYH1m6
eav5alx2Eqco4l/+y4dZMTDexJPuTduU4/cihnF8AmNdNMcUknt9aNRc3KOQcvccMkm5T+faXraR
dBgBSJMcZiKZbflTxnrxUOduvK3tshmCPvIytdHVwj1pcXyqsCMy2QkxeDcL8Y5u7e+WotfiHdpa
w8DimGULJe7g/wLkXnvhhMwu24Az5eObfbxxFz+zCQ+ofTty0ID3NlqGYcHzPS9SPJb5mD/XMX9q
l3Hl2+Godf37GKdEctud2xRnT0bzErZEfxrhMJLrtebZfu8JDkyYGPOZbBzD6z4pdInf8TsVkXs9
94x8xtriM8lnr4Ka0tvuW0WCjR1gHCqedOKbKdNGavWtGJlDb3VHRq91QvIKi+PlA+hi9mL3pXXy
IKCs8ZdqRjzYAhauxm7YO1PmrtS5paH8mcd57zAwlQdrxABHbteeSPHCCJOMYou4GVPblpRe1mXi
zbkf3DTB2JgI74b71o5H+jQyH/Dsa4jSD+lYgCRhv1E91Es7PpU2Ci4iLfWl23gqw/NvV+P7nJfz
Q8FDlaM27FFlaYSvQPVEKOYcOF7RG0LuJcR9SfPmzCaGZC2fOfO6eaqh56STPf1YLfAp2q5uuhC5
UC/buuvGd4uZoob5OzJ/THOU8URPVr2rmxnpuW/18lGbRZWHUTdnt+yi818k0kC88d3FfqtMMcZb
LTFSkm2NqhSnJJ2wF2v1PKlD62aeQWPVdHFQNWiv0Qg3GU6DfGoYI/pT72yseiIlWhsEdsU41ucb
yFqEwBejFIRxl5KE+iUHNCCaNPrJMAumNXev02/yXpveHJzgNoG7uvyVG6N5FNaM2JvkPPm+biNu
4x6FJCbyTG053wnJjk1zIhqdr3aXd8WdF+WkOReqt/dJt8Q0dk4mCOPL19bGXEz1YHWJwcSV+dLO
bTwckxZCuMuS6b4XUhGidRub2SaybYg+gd8iQrTrCnmfHyPwwH0a8df5oM9CTxGaHDhmoX0bTGS6
QRPR5WxoetQvoNHasGtnQ8uJXY8BEjSl774TnWpcZtV0D+A1jG+55A0LShOPQgDOwn/rBo6OXd31
pG6NkN+QzjvgcELsz9ob+iXU6nHDcnqnLL34lbml9tSkxHsFC4SDnCIKUmHQiJygT6Q5GDN8EaHM
tuBiELaZUsFtC6WGcafhOjiJlrXtrhUDdTSy6Rm4FbXqWgnaFN9dGYvx0tbQPrZORaBG2MM2+LDN
tuy2zGIIsyP3sbqLWvxEq/uAQLBUb+vbhZNfw2Gf0GNWkza/962F5Bi0llftVJV6T20ft+3OiM3o
+TrA+T/wzX+x+/vDLOvfhHOX73nym2xu/d//KZuz/4Guh2kd6iFBhALk3f9RzZn/MEHarOEXiMQw
jjIY/pelD0HdKmdjtreOp1x8e/+SzZHig7hknf15Jqw69tL/G9kcLrTfpsAeo7Z17g83h0kwSQH2
Ogb8w/DSM1ZIa9btOMV0Qfpx2pUbDBxJ/2YpfjMKcg1QwTYpfBqfxJ8MTqOMEcnZ95FW7IXT1OOD
NdWmeynSFaSgR7Iff8WALLqzq+S49Qu3Ho4dI/3uaKaDVe4iBLMIo72ojgMakljuaoK1hxc307om
nKxFGYdmIdJ+Y0w89W8NSVmS9LE5KdWj12Bm/eGpyaHktCYXXAs67qL7kcbkYRS0WATzVrlKfmBM
7NOwddqWjLnZVvYdaq5ku6ILy3DQU9u9JyZsBViRkpNuOoYY8kl3ld/uh2tS76w99cr/qnx1GV0O
TbLo8aRrN8AELLnWfCnqcWH33p5ixjABX/V93V1YnHkvut5+DH5tRMfJloQKmA7x6IvuPttJ/Go3
vX9aGlKit7XAYLTR0gWSGlkTHiy4mr3mtozcDlUvmswXuAe4h6QFvJhcwLqPzsrPmpOLebF7sbVU
W/ZOR+bpAuJAvXD4LUj3eQVtecymyrqrNFfeDFgFu12VadMxr9ZMOTzUxbGDcMb5DBDuqeu4QUgc
H8ss9AbpyeNSAXIOZWMbDxa3po8Zjy1BGhpVPH2mIIYgimGF0/fTbFvRt0VrJAdN5HefZmfIW0uC
W7hvmRTDycFOkAdFNpvvmLTm7xlxjvcKzzX9fnxRUjibLrM0Jgde4zz42vi8INk+zolh/QSyFy/7
NF4UdLV6cnA4M2y07C97GgT3A+bDdC/smc1qnU54F7TeH98Yfnk1hLSu2Gdx3uYfaTI1817iTew3
aU+zucVs1siHGFMJwDB8O9YGYUfm/mRrnhs/gak402M2Y4c7zsBgYL9Phc7YaKyZWEWhbmR9gZMA
e1xjMbMylsw6dG7FHBbfS5rpx5rS0fxaqyzGcdqsq3QLi6yIX+teLO67q886Lg9828PPRNNSLiMP
IBOQuRb437jvCJOuKsgZKKOrjbkGtw1rGd3u9BXIvp1L0yd8s+q66tNnBhMdxTg17mM9we57tqKu
01VAOihgKEr+qlNBb65UxU73k/y29wicbIiw1nPjII3WM7b4/HDCimQAqWyElptiMg/H2Cpc88gC
vzrTAXr7TIzt3lRdees1xN5jZ7twVS1MuoZ0fsSB4H7U5EWeITObu8gV+OZKZOtogbNPTP0ToQiZ
FwW9TlygsSwq5DejKs7i8qBlWbFPfVnmIYJiMMUoHMAgEsVK4KyaljNsrHwK3LnMnrDaVmRazQOP
bzYMLzMwvjNnXHoAbUHYY1plG+mrXynzh1viy5+II/PA2y7RidUr73sVUVBkA/thBgR8H1rHd+6K
mmElTCSmoGgX7L3OSXhSZPEhmpOp2s3aOO8iY3Ke8Uot9349d6ccrMJNO7djOHetAxXG0/Y9xIwp
ZPswvhIEWI/4ACl0+FISMEtbnMtjY2Ia7Rn0nkVnkbmem9bOGXrCaLO2/xxF9iUz39iUbnUPvqLc
mEzfcF0m9tYbbbwfsYfNz4YFGdSMXDZGPysUfliYdLPTjmaeaJdh7L4ZuBNDKFEQ/EqFN7NZACbJ
DO3D1DpeiHphenJFTY2PZOs8tQT1spFXkIkQH8G/usyTNn2KkaReIZr2oe8Qd2gMGkMaXzid9KM7
4gplqNmacbYTrz8BioDbMmduqFWKya7utDuXUv2YFM1j5rZy5zgp7hB4TvtFYCumaExvk4JVIH1L
+5BA+j2OWEPfC6TafeBYGoVWXH+is2h30HaGt8hzh3ugaUBFIoaLRjPnvCNqb+KJPOswbLGN6H4o
tWI8Omn+HcVTUmFB5WPmO2Bc8Cbwv3jmEghkt5tpGsxdUXdzaLdY4jTf8g+x6ajjMLkmSSya/Wam
pnOGPVwfxzapT73Mz6PZdpvFYUTFHSa2VTuUB7sjWbcROJMGJ7LIARfyElWxpKMRLHfrqv0+y7Hd
Gh0uOqemz+/MAsXO0n+6fIRbkZjmQ6PGXVHk8U0WpSVjm9k629TG77nurGUfDNSdzeS/CLGZMM8H
DvCtLvP0SSF0eDeTBGMFs/Fo3yNRPFZub30z4rmCGSE9/UhPTgjpHKnyxc7FfYVpMWw13XzQbM/a
aMCMd45ezxtALeB2GUWOiHoOVpE6Hy3ytbAghHKX6F0WzpnlnZRN9+/PLgH3JgwpFDhfQC85a9bQ
O/6+XqYydHzNclbr0hjWMrUe9czRA9ObsOBQHg0POGXdbayY3XCWAZEEWbdt8DzyANXahaZ6CJpW
X5grtlV/ixqRax2zQRmHWgoIb1culnvfRCR0wgRKfxGAZ3U3gx6nCTNdzJZDYjB7qAaK7HY3q9qI
+2GvYkh/IKocBp4OZl4vao3oW9JSoJN22bHk07ZxRLp27rL6SLJW4XrOW5nTQkHlcyUzJIt0cEtf
P/A21h8RBJmdPh3V4MghxMQZD7eeo3XkEiLLkd9NB+8Z49dI9B99Z1THhv6Xh7f0d1NekcJa9B85
ocOh66v0kJIH8M3rtDh0sAU/ZStJa6/h0tdhxloOzk1Mz7uyVKwdBhzmDz3jx02ZSeOS+k6/bVtR
QwcpMOyJvlsOqGNz+DSQTZRb4+dysQbbNONkKbMNPBrJMB41dG43SyyKl3KYigzinlt9KVNSaQlC
kLGmVdVGlqW7s5r8uRQOxkpbcxF6VUXYiiy9wIlLv9dNYT1rQ620bd8LOjHwZadcLZmPCXXx+Or7
82vX+dWBNGNC39UifqbIo9adFUzUxf2u5GraiFzj3iOD++QVTv/gDhXHBn8hj006uMPRJzpbI/HB
BeFUmbhyM+ex7gg+xSE2QluYNe+L9L8O87dynxtRvEk5948lhQ7RPKho7ztztHbNemjpmgkrtB5k
vst7JfpzXXVw0aeoNR8VG7aGW4h03T25SNZlQEfyMU3+o4Gv6ltNObxzsLSyz4nTb02qKQGvosML
RZ+WY43H/YeT1yk+SP4uLknqmIelEiCRSa0F6tMkewS8+YFoX5Ns+9YbnrzEmW6SyO3DGPcpq0QG
GkdSX6sNGkxk1cvyCX6KgfBoYEDD0frWuzOoDMnwmvltNQkmbmSbByXI2PnQdwn+ryb3rXtn8fS3
wWrgWHVGDUJ8iEbnVXmN/bUUevfMVTmWYY+zjzdwyG7jEm2xnCzjmDqp8RTjs7sITUUvRSXTz6yd
YchEQzU9j6beHNypWO/2QhFFw97jMhP9fYmdSb8URiFPGX+FH9pard9grXeeypXwZs8Wo2e/y2x7
YywUNrUgKgHlVHSxu2Radoul9Y8joN09yAQBPnKBsxBSfMjuI3LGdQ9qVrb6SS6L98Bv+toSQI2T
UKorADIxzE8PnrS4tE3XzncMYqboFQCBYd6xKxg9YFWOt0wBrb0angya8fqiaZU0GR96FrioCNE8
JxotDRlkDHrT8eQXDRf80E6auDAAXgg5LyzmRRhKJ+NkR3hmdy5LVrYP2CKjgyfGfMugagk0g+n/
1CXy0BrEBFgNFzKNQph2zSuvq95Gih0WrpOCz54LMKCAq48FXvUbTWnzWQ3iM0OhdJkX4d93jZ2e
i4yJEKIwg7WcQrcwCKa1ACXD3Fh34gbxXaKGQyVmtSKC6kMfJ8XRQSp/FKJ4H7P8HgdfwzqPS9+d
x3cJ/C4kB73aTGxH95pQzkHjdf/iC2o9Rhzdod0r872HefVsMFg9gRiSe/AmzoXDlNmTxqaJraGe
fO+cJj9PcrS+67Xt9rfqukBiHbgc7FabY3qnSRnHcaY/3BhoW9JbynrnQyDkWk5qNJjAEETfN3cG
gMv8lf3y9DMybK6+hAlufmAvOjbHOJf8ZmXtmodmVO7HECVFuQVU5sudXSSDftRBM8UbFnPiqOqI
90NL1mXeUqAy3uqKDSOZXtfNn3Sq5oDypra2nstemmaMYfHFZZw+HAc4SPbJnITq7mbIF9N3G4qz
iWhqkF+J07LXna6bTDgPbDW964ZzKFGSQasqbO0iY88t7gmd4a3zoggXdDZYHOfCiYlx9snOIQwb
rnLIkEy6CERrq8FkOkTufS6lka/J6XV0TxSdKy/2yIxoQ9h6vIQAlRULKF7Uz9EBQHjr0Qs6oZeR
NLMbxqWThyzNPXuzaKiaNxoUvJv4ulY2TNTDYc8apDoseMqImR/m4aClw4tIuvwkbZswvHmQO3yY
+l0dV8muWSQIAZm2X/rSxx/DqkpwSWh81fqUUehilHuC4Ot9isEooFontKoxIbEQ2Dvln/MoIyaL
zMYONt71s0eS27bRnbe8FSNPvu4WJ+Z/2ilS5rQVWcE2VSP5PkWCxFq8qT5ZxxaQSygLvgqoBySc
mLm/LeYCWkBW5e1BE23/Y86X6qSztvmsGalwBqLqg5aFwGA3GzXmdkYtsH7LfomZ79t0hSle7r2m
LzO01yHTIEGgEoAt0t8XJHuesXaMe1fzzW+zXpIvVC3Gzo36F7ea552LG36ry6w9jxVbjH4pzRsP
tB3+plWNgAHfe/OTotsupg5Es9KGc6638W4yXY6OzDN/aHXfnmOGNg/RbBp2oDcezIbZZURtcNsE
g8D2xnoNKjs7WRp6vvA7UTi8KQvLnsaU99bc0mpPljwre7Y39NvZERkj4gmQIf5N388pECC2BxXj
6ec+irIjm1oUFwU1zZEdDKP9wTSOqEhSpI+TPMeqAnFpGtmhv6qeor7e1mPSX/Tc8yRRBk39niZ9
lqU0BOXg3yE3wbbQa5DWKCRFNJ00YdXuHYxdX+wzA+4aTXJe/UvG+n8jyP8yVgvn/x8qdptEP9sE
TfgfoNvrn/hvrpiDrQR+yqobJD2V+eQ/mdurPxdhOSkRyJhxVa2+2n8ht61/4CXA9UIDgaWT/L3/
HkIy1XSZXK5+xRVqpfOnrtbo/0lq7v70739kcKGJ/20IiVXOotEUNiMZwVYaWtnvQ0g370ybpNUA
/lJST/tZR5wXgHvS/eOS67N3W7sRZvhpTLDsDb3b9xurz9vumEaY7bgsHRiDExKtJ5fgIbhkeBjV
nV+JOOIm4uJmozg0uneqe6NkJY8T0cwr/gQMwY3R1SDkm0LXkl1mum16wNOB/KHWUatdwAmRR4HC
i8Vpm+iDCNjfzUYADhzwyAiND6aUxq6GPtWwJ/YgVdYHA9Osiy1i7WPREkeABFI6BZVwZ2oaP/rI
0sRKQ2g3EFlLh0TFoCpsIJG2yqiFmI+49aoLj4vAhju1hKk0U2TKKvXbzUy6NJuI1FWII+CXYdkc
nQo5hp7UdHkAh+aDTVjKGxMX89aO7crY9iCj7tql97/H5HC+VVHv/ailyQqpm8WAWqrtRnaKw2A4
b9LkR75GBhUT4g01FZeZk7XgKs5y0J0VI6jNgJrcO9ps0apHa0nZHy31oswtgWIo3Nza9ZatPsYM
bVMxeC+w4izjkRZiWC4ibYcbeDvexGeo5TWcfkRap5xw8u6OtkvH8poOXs/yxczOpmMB42JENL2V
9K/DrvG9WHXsZ0r5QkLoCNDRJ3Lh0AENokF0mtTaNmi8Ptu5ZNu+NJ77FTug1EM5t1EXSquPb3N2
irha08nddskwrzwxV3x1jNvaTaoS1e2dWhugK9UZM4LSE6BgyDNrz6mg9g0MGjmx8yzZrIQdTmTm
jMA+gCkVlhtOzEcZSHYOwNm2GbpDX2naj3jUWNFMKknOhuziB0T/3S9sq899EtHVxx1SXLY0HmLH
PPWSR5w+ZcI7lDW7PDcmK9SWFuikswCMpLLPjCADWAP1exbiYbDB/wRjOrAvS2BIkQaS03Szqlad
CSu2mEhKZQMQTuievkxwluwOrR5FEOkXy32D7oDfzTCSYmdaFWkSaP+A+Fq+3v6M2cx+SVgcd2wP
jM8E62y+o0SIWFgNJPhA0eCrw2nuuuOe4tdlMIl0DBRGU7xKvPYgRmcftdzAmP27rYn6DoXAAFym
aSdudSDn/UZvpfBpqxuCIGIzSauTyd6qCxIdsnLI0s+CSSLVzNggWYzlLc8i+VUoNiV7IFpmeRbe
ELEyR1XTPfpNMxPpEWnq19gDrWxAc0RUE5n+o2lGc9lFdFfIHMfUe0spNe97p/ffKtfNS4a7hpsc
q9zqq2Os8uKOkkinHMpNifAgcfGVwtuPfprdrNMUs3hDu05rSzRp482glqxKRaGcpvxZxRFIFlLg
l+E5rfLoneqVT8bPIXRB30LUscnAfqSbpo3EO3qGBXSJ0ci32GKyCtskai6+lxbPuslP3OJ5nfGU
Kiu+GwsGjTyFzpA9tBMglI2lawA6pLdEBxuUodojsBb9NmqdKd+yQ2yJM2gqm2iQOvU6/JKLwwWM
/wFZpyz4KDNEKRCz/cGqN40/IaYpMeEsu4TSdwgi5qa8Qj/Rqo3G/hwybD4ml05jDB9UhuNnzMC8
Wm7AQklnN7va+K7pbvVe2I0JxUZBHkFFYkYku0yJRdgHi46Uf0Y9hGq3c6CWl+qz8yh+6imi94x8
UYIVnesJoggOvQfpz4uxdSbYKqv4nDqrngjJ2YwMjjEx8XUj0chaiP6VNjumcHY8VqeuW9fxHTKN
+NhmA8iyBejsQ9IUKBsnuQw7Inc4khuby8ebc62AQNR0xUXCwK3OfZGzTmjmNBq2NlfQQOsp0mLn
yaL36eaK8oN9BQ/GkEQTTXPjuw8dRS9jRTbHDjt1rjue5yl5T3ArD2HblcC2SGxKnvA/9h1JRlZ1
koVpdADLPJGGlKCMPDlMdT3gyiB1fW5M+NO9VsDbm4xco02LIA0FVWoWL0kXMxt2e2yeQcM/5pCJ
df1iJpWvhS1iWT8YEzjaYY558z3u4ywKe3vMhg2ujv60ZFKnsERu/WPyE70JuOrTd4Ryjl4ebdUJ
pV4gQuomgN64NX4oRM63KGqTLDBx/h0FerlxLxMI4EB681sxOeLZZEj1DhKm/Yo1TsKQOCHnh9EN
msTJousvEwqPOWBPV/1inR/vp8WtzjmrgA869eFCOh1U8Vgi7ArqJm2rDRzIJAuTpjIe5n4xXh2R
RvS77ho7xFbAfZONpaoAq/jysMZq/so0sDrYT5IkbBO7/3/snUly3Ei6rbdSdudIgwOObnAnAUTD
ViRFis0EJlIk+s7RY0dvHW9j70Moy1JkqiTL4bt2rUaVEgUiAo37+c/5zn7MU7zx8eB4n8A5JZhM
dYaym0HRocAKO6Y9uIsHcWLhLQHtPGZsYOlOwKsZ9sSbEVEG+xYqD/v7TK0+pjyUXbOTaYRwLic1
Yhq0Mv0iZtTy0hKzQ1FoalP6cN1m9zoyF3ZtFA+ZJs31HRxx8L3AiQACluumXWZDYn7NPL2L+cGl
E/3ZyAZ8uoI/aIHQRInu3fPIE0N2bkfagEuQJ2dY3to5i+6AomDJNZA5U3hgw6KY+nhRobOA19Y8
mZobXCOOVDDYGKp4JfBvs2ZI2bj5WdnF9tp8lYoXx43G8Rve8ag5r3LK0IA0J4Q+AED0STCPMNrX
n8RNlM+x+RzlWorJSZ/hcfMoQooOmh4cULBMnR6etOwf43t76TS5bbW2TEnqD2UVACXX00OYjBG0
L5vHO4oy1VnmpQehia99YSv71EvZmmzJS49y7b5iD44pMx+ki+0lx6ODa8Ia9Ncma/jl8dcbOjQF
ZLclGMAhguu23EK6517ShfNb5016dtnygFC7jm5zdUGLdaUuQj1LvZPYy8RibQuWFvhsoGHo+S4e
CVecsWUzmS4uURWdGwNNI8+V0pAEwTqx0ZpSq+h86J38okYM3/swhb2kj7CYIlN+6yeQC6dRNsyk
KgjxY8FiNa3tyft1+ikQwaHx9Zlr95A3GoJeA7IU3zikTnOtBknEF3ZkBp7zxmElzIVsTXfuQJhk
U+JITZpNajSN84jqIh6mEKQbrM4+fNMBwNn7kjndzFOCaeumCMlZYr3hYsaZx5h65zaD0x3KXGXz
CZ951vuzPiStj/DSdJ9SHjz5Gc3r/avGKvrCnULnyaEK0dkJdrLJTqi2NfamO3jzFqYe2ZzFwXzt
VxbpggAb7joa4sF8WaNdm9u5F3q99gBE0bnGiWGE0Uwxb1xW2tNG1U7zzDMh6XfW0DKvNYRODCEy
x8H91Dk9t7lwc7PaytWHBT+sj0zaDtjSbm36Et8aJDcW8F5SsvzG7G5u7d5oDFIlcRbibHMYhVB6
0OV7VgaS/hML0zRVWVZcb2rem3cE7RBMuVWb24r4e7zrZ6ezfDWOWODY70/2tnaS9IYcevxWGsyt
CG7YEAx5Rc5nXY0wjIzqWl1AJFpCa1eQNDdtY0POVB4culMRR3zEytHje03UDlgKO8KH2JkK3b60
evj6RBf0+MrsVdSflBYsQFa3c1+dyTGHZjbHIcMbjJvMgmjtqR0/4/UtN0PfZ+UFiQqgexXzHuMs
8yqcnpGptHg79A65RvymoxZoOt8Cwh9erC19qYQJMv6xPND7Jg55HagMLN6x7gHS3OwExPox4uut
N74M2pKziG7j6jWqE/SVJiyb9LkGdzGroIk09hZzm9C+utiirRa/qZwBL7MZdTZOZRh//UTXluXU
Ytix6/CsPHCsyLCoGphMLdzOs0k1bNG0g3dn8xINibKZiX4TK4Bz15aSZt75hkNiysHlRGzwFlU7
pQojUnXR/RkL/l/54L9gd/xKPrj5v/+HjfF7LPnxR77rB5b1B/xwHCIoCJjYxEqn+K4f8CeGcFhq
ApKxTYo88A/9qR9ohv6HC8uCDkq296C8VxR1S11C/N//pRniD0CyNtE7qquky6vvnygIR/T4X3k+
1+BXwsdkkx7EUeWYxocIpuEu0PpwyTAvz2Lt0mGEXfloiq0WDBPqxs6ctdUiXRSMI+XgsfwLjVkb
z5CiuG3ZHC3sGEIvXfbaAHAOiCkUyhMxGdrqSOzS/LQXCSJj5pCva2SdFBu3GQk9YdHKnaA1mc2y
HYiNK6p9NSCcsUeURzIRajeicNQ3kNaeyYXes5QFI5gFppwstt8kwmwKZdkmMjSg0mowa4yIdvUS
aYnzDPa/+nb8Yv/RNf7/G7hO4lr7z9rXzWvdP+fJy7+qt3918eu//KqMqh+VsPXH/xTC3D/YLCCf
r+46oQMg+PeFLMTqq3O4glgvkHZdjXB/Xsgm7H0UV7LpXPoGGVWurn9fxxj1uOIEhH1QJQaFy//k
MnaOEIYfrmMdX5+jo4Ujpno2geIPGVhDs4WdqhqHBBB6M0KhvfAMlkfnE7PiEvIsa1DMPG2Wb0dv
YV4wGZN6iGW/vsARzBqySZpLzysFIGkwhj2Txwi8MPCWobKrAIvODP3cq4rP9LOw5Z5mOnzI5M3J
FyPvRw//FhPjbWWMMX63LA7fSOHpTM0hbdy2jo7npo+d/qIzKdH0F91czEPvQoTaO1TuDFs5dQ6t
Ps7CVm/youlLkzhecYIVRcz3rqOa+VTMHdjKQasiO2hwAx+ocCXEMrB5oNs41QSbi0UREO0o+g3G
uMfNltaFoocITyBaS1JFw2ayCtQxMnrJhYejmve/0ZO2XMS8aLwbNcxGjuE86TZzSSyF1kyIlDXY
F0rRk4cGrwY+Hhjgl5lb1uz9qFl7qzrQtJvZUaS9PFnZJ+M0sumqkiq/iivhkuWuDfwJlHgY2Ail
Vs0M60Snk6RNKI+y2ALfYthWilNKkN5tou0rAjRbPqP72Dr5SivcLaNVVdtRcTIBWWqCUvCyenev
EznaJ6XZPbUJrHM866VzZYe2uix75m5B0y7sT6desWLJ25FVhWSiBq7WztOvuMHVTUVD2rxpIZdi
CaZPcw4c3GnnpTks/V5fYF34PMVKAwIKy13fpHiFLk6dnMDeaGxBLpJ8WXozqaGzbxZAW8khGfSh
hfdMdIE1PUw/HyJuFpM6X7w5SMTMAqDwSNFsoMuXwm/rNlOsJRm++APmoBqHaCIxtkTdsg4SE50m
MHYU3XnCir3YxbZdTwERKvbFLomm5rTNDO0B04WWPqMRGO0WOYMRL5WxNQtZYTdi2wiQs2TxTAYU
lBlSvVo25lJtGRKKzi9MQCqw82IPySIxkVIoPpjrbVOriakQSHEGNUOKgjYwxIC+v3QsZG6rarQt
vF01C/F5Bsl3im1Bu8e01E27OAEth0UsjZK1jVA4N0nftP2dlRtpHEw17qvHFbVd43UfuuQ2B2qR
XmRl2J4Cuh2KsyTpjOEyYjM1flIdhoSTZqQxdVcvZU8EqM/M8KEzCHu88Xtr1d6bE4rGcQlp1q6d
Z0HOpiKmeW2tgAY/0mcj2cXNPCXbaaZvKKjjqEtOROrWxUatOmtQ2Gs7HERvx/2Ul4oYLEMjzTw1
2dF4gUZaVOxjbwbqjdIy0hmZlOQ4UDox39Fna25Vwiht18CpFdvMGov4MJlEfvaemUP5JzY4qYso
HPTSJ2BYF5eUFvLkCiPRGd+qtOQlSmKo7648kVi6TxS4jHdWo6fRlm2ZY6NX5Jj74jbXO6pbO5sQ
Tbn+KQpklhxYNzTFhZFj+jyQ12urS4J6MU3LPCzik7YdGWPnXZlYJL01rAUqHqgTLpd6JDjXWo30
nX5t880SBsiBZcaxCKqWzToD/Jy+P+YNmPrqhLdw0E4zLlsv49fh2+eHSqelXWIqmZLG8NYf17HA
GwkO623OJlEHJVH+e/anHL1A2a4DOqNxP016qJvcYgURDJf0asjzTedPB9vgcROzWeebkM26isYD
uKPWovtkWB3mJG+pnct4WPRvNf1jzaGYs1rx/E5jan9GJ3kVRuNcZmR30GaNvrqP7Uq9dfqih4dW
SvWGTc96Sw0wWVDZKnj/pWglN2ucV/euaF2DqGBbfaMEgssnt2pu0rKksxdbY63SjbnAs9vUy8yW
Uqf6IK5sfcZuOAFCSSdo7AH9nDWbArN3XShG+giKOrFUcqKIDfe7pQynL8S04+Yc5Hx2W8NbzPYj
iTDtBMPcVLHhqTTITLTzPQCcwOt7iAyyyw5DlbUYryj76ny1RyFXw52Ei5BysTEHLoa7QtBQmgCJ
0Ul49vPN4LQNfmhaBkjlhr1+G8eWdWKHhtVA7NdC7yBFG14MDEi/QQkd6a7CRJdulOiAH+JIm2ba
2mi/g7OUd+eE86zSF0AZy13cutUlNZcQESxkidsqylXCmszoPJIiUhq+LAt1XtQrmh3e7HytqJKV
+y7x8P84lBDwLCLw7uBcJx551oQr6xo/vXGLx7rLNtSrWPFu6WfjLIywa29Km4oQv48ynBq6Viy3
tUhaOGKTfb+Wy61A9cQ9oxl2QI0Stf4kl3GhY2Eeluf1EBi0DallGxrn+tU51iy0gDEcu110hVzE
/DjdaSpVj53pRhcjigHt3XmYXaKRlziRi/G+zDXjQdMnZvMh+thVb1ON7NvVmhhmYBA6W4b1Q7M1
ElXc4dhJzY0pMpN3jEtLWECbFepqCh1U28tZ0zXJCjtl3AVKnL3pUBtzhB+gsAT6ETZKv1n58UZY
VjrWL3vAZQhfvj6i5lkAEaO0j1ULqTu6n1gEdOqgHyH1jP15vdW4GmLm/oI8FXqhc9lPAB7QXRLc
qSv6PjtS8DEdIc0nJi3hvnek5TMoICksU2eCoi8ScS/HUr3k3yn7SiZX9pG9T/V2W/hUHE83DruN
ZyOakzsyPcSXyyO9v54SDL00thnmnuFpdcm0gE+Wuj8Gj0YGjD1sKANwE917XtaCACOqrDMRT+YX
UACEsSRuv2/WsV+AAhkk2hqaAP4F/mGMZB72fEgElrxveA431Iqt/QWZLcQBnr/S/N412iIw1heH
n67FBwnO/tiH2UUfgk5gk/7VY08CGy8g95299ic4OlUKWrK2KpjHhgUoA8NVg7AFW48FzavFSGY+
5bKKH8toROHQmADj12QlxUJwnl0Sdh1m2U2vu4icx6aHWGnyCg8Q/Q8OdRvojkwfM/xaE9FLMcgU
aj0GsHQ7QQABksnL6BRHp1YyB8MHGIi1gEI0NUYS8OPpFRgCGiryhlvWp2cZ7V0/tlggxo+PiZXb
Z5hvmAQpTwM4r5Y5dfdqZDfma/jupx1i9ATa7NiWYR2bM0xC5hdatJZqiLVfQ65NQNs5y8Kr4ljA
4ZULqUb3WMwhWKmgt6x9HZoWmW/qWOKBfsawyDiWe0xrzwcLv/FTeSz/aLNuvsAEDom8w8XGXztW
hZA6NnHGY4rPdy0mHgvPCxUhm1qNtIzkfVOcMKOA4TAAO6GhfO0kqdd2kvRYVIJxlb1jeiwwmVzT
3XrHWpMiyqk4abvWI1O9Np/g2B4vixTfkZ/byXxTWXn7AhyCwcm8tqc4VcvrQx5LVWYvoWCFRTPr
1MQ2EGWmYwkLs5fiCp8NzSySCQGIBEyDLWsGGVCvua6zIx1mxBSu9S5c/tI4q1hrXlMYxDRlLBry
gT2oIklBSGNfR2tbDENt7JeYeeJveizJ5dNTsdwJPa7uljaibiY8Vs/oxxoafW2kyRKHchoWUbyE
6D3AmTrlERwB7P2UUiVrr01arOO5mJK9NbqS2OHWssriBushrTiRrg/4Px2E3gnAEM0Yeoy0jzRG
nw5jORb0YRTJl3qyKFWAgjI8dAQXGEikVPKMx3ae8djUo46tPYoXHLLXsc2HuR6K2TzVFGOFgDYI
U1i6do9cGNo3yMrxM0Lf8DSvNUFuN2fLNZ7ygkH5Mo72OsegeqY/NgxJqyuv4bXSO5QfO4hiXZG6
ZZQenqtjS5HR2/op1ZfH7qKJcS/gMXBrrmVE1yvz3NqQVMD/I9YCJJwSOtPZmcoR+lBoSMKZPJ13
Ws+wus1GQCp0dI0XHbClfGevJUvIwslLUgo2JfNawmTXqr+fqPt8No4dTSlv5y9Vz1jEJ6iSfW6Z
Ayy+V/Kq2OAYze5TUjk4KlIuHb9noXotS8+4nDGPPIKIngDFwRKy9swrh0fykuQIJhR7qAvHlqmh
YeHSNMuU4RAw42evYs+w0YjbmFBiPJqqBtT7r8VaX6XFZvqMRbh7iMgz0R99bLrqHSs9F8f+K/5z
eVOspVhsb/K1H4uqLPTC9sFLjwVa5bFNqx+SqOM1wPYNQEqBxVxby7eyybPv9LWQS/dQXHx3remi
+wFYYx6t7V3zsckrknF/QySAqEa5Vn3NI6VfyzhN99MQLc/O1Obhlh19+wrhkaYwLqzi1Dn2hzXf
u8SOvWLRsWNsbPXhIQcJ9gRBn3oUh5VfuklE3Ls793tZGfMiVs0QIaPtsvaZdcdqM+9Yc5YeK8/6
At8A0xiWoqM2xdFWXwvS2IfVFHode9PiY4easdap8QCjWS0+tqwV2FDeVDkySR4VvIBLPGR0sjle
V93LY1NbfWxta2FAvLTZINRetjG1bseGN7L6fMZhn6zNb8cWOPm9ES5a2+FyG8omk+65pSWYxzZ1
WPjUWUXaNcyEunKYaPFStbdhg/q8oTaSknoXglu2BWRW0U+3lFSnNFkn3RuxLlf5S1OsP044/VlL
QfHRxOBHVBMt/qjcKtyakAqMe8YiyVVUuzMWaeznXXH+z7Wy/5lVEAxSfiWpfX4tX6Ov+Y8i2vEn
vqtoGmIZSVFd9wzQcJZFQPzfMpomnLXCkqIIafOk/a6w/dtQZv+BTIze66xiGnLUX4YyeiKQ1TwC
rTYPCBjL/0gOXu1if6loFukHibLsEHeRRG/R7N7bycAlJtNchNc29waZdjO/Y0mYK59nNhQF8prT
czU54f6HT+jq+7//o43tI5VvPSoeLxPskLHmaT+a2FwWimQ5rllSkeSbi+RzQw3tb+DfPz2IZwoy
xdBLMeW9PzX8nQ2NjO41WE75gFTVMpdueNT/+lTW0O/HD5AeDx2DD4fBkff+KL0bopBJ97roKfLZ
uEYkryVMvG3E7vBAEdFvWOqrqvm3w6HGcsms4r2x0lp/yCBnqRgdMvTXIhPNmT7h4x6Fdd72rI1+
fV4/+/Scvw5kfmDg0jS8bl2d65EwYED5jL1hQZ35vz7Iz64+dgbYpLFUYqv88BXZEYvjOLaxC7ve
DX9pYL5AYOMU84+2A0WD/R8QVxz8+qjip98ZQE2PO5JU8FrC8uOHyOw4mePcvYYah3IgFemQpiNS
EcaWuQMNlX1GOQwhaeTOveW21PqaRfScRORTWTL308bKF3nG4JdQV5yLMMAygufy17/lTz8blymS
a1rQ3Fcf6o+/ZK9U3/A6u65Qz3Ym8BOEklQ6Ps765M0wF++KWax++PVBf/Ktu7xSubR0ZlHWx09m
XmLmlxN4QjXWZzU0mQAa2vj9VfEf2dw/+fhd3eTmhyPFY2ft5/3xzLAGDPHc69esBVneEDw7fvov
EHLUnams+TeEaevYIvH+pnEYt7HW5J4h1v/xIYfglypVJ+e4oMBO4YgAVJW6eXXKrtytOEUPllUu
UqcPhiPjCkYqvCvI7aI/zDoYLOs7EQvIGEt+R9YEs0q+nL1aWgdypYrDc5sXthdAu0OiSRbPvsnG
lbxlrBCuJS07WrDxQ3QsQJP6zsHIeqdkYY8MsBv1Fg8tNQBW5OoDpEyzpXmMtZ9gL1WbLKDUwD6Q
F/wtsVUug0KKE9qHTFxrei8y6tsSlhP42JZt2zWlgLzXT+eY+szrenLhZZdVkn21BLluX64OFr9y
bLF3wVLdhcQSWeMS5LxZ6RfTri1rM2PXpIrr1Sey7DP+g7GZR0Xtazta45MtwEFu8gY+1sZqGDeQ
bK7dwq/mhL/SdGH3KuOy0ega7LSXqDemNzQPeeKCTEwDi1LawXeZvH/mc/ROjAlnz4lYCg8TkNtG
Z3ZTVcVJNcfdrW5mBtWSZReelNAGNL9ujRLTAIQjXH5ZNcZ7nKtY2yK7zd7Ia+LyjAgrRduk6Zbq
nODw6ozkYTZjW7KilZakYF1OmE0CxpnWwbOJG5ziRxnd3cTm4akMbVwFhTctVSCxQ9If78YZqZKu
9D6bidVcRfjeLquCI/hp5uS3ZYoutalczb3j9RLt+dd1dj61PT662tifu25OXLQxM3W1UEB51uhe
9DX2nIK62TQuxd5WU/aAF7tMd0lmDXDpiOufJy4+460x1CqnSr4ewz119BlBOSKPWRB7Yx2ksU6y
ubZtTds5FCeLAGcJ22Yx1OPG1BJwXWIZ62d8RzixsC9Xl9iPSITSQMtGnWZJFIIldUjq09sTvRCK
T5KNJBmU+REImBd9bNDqitZJGLxkxj10CruA2As7YOPQhYyXpRnNJoA/EV5WWW/kF1TiOSVE6DUH
QeXm+LlLsu68MSvzTecKna8yS9BnH2XjZcVUQuAENpj/wMteiKjMoAvwygpmOuXi0T5I9x7OaG+k
CHGXWktO8zp0Ct1nI4rnbCjYvftL1+s3jQCkx2aWUKovBoKYGJyqgUJ5bO/U2eux8za6pU48dnAh
5bYwCfChwoHkDUP7VZAjt6fb0OynlwS6+p2R5e3T2DXJZ2d0IDcO7Aht39B68+tIhvpOOoV1nZlL
8uwR5BuCRHoQ4lOvyk6qiav5BCT5dNlM3HpMqmR10hcV7a2ca/2cGCNf0IJX+nntnHnkN2jv6Ynv
bN8uF+eUvA6USFdU3pOXrxWr86Bob669rlBUy/XzY7imcLYGny0RwsjLssDRdP0iZ/74lCB7Cr+c
ivR15muAwyTK4VYYafViUyX86JZuUyOVG9FT3Qr5ZTKZ0W8yLy0/ERkawG56GaN8Jm8ZpDHJO9Fv
+cavXHLZ2kYrneQRGZM+oNYgMI8zxbI3zuoz3YXVosYdSocJM7E06zLQoBrcVXIYbvV8vQYnvf8y
takGiK/VPRK9+GE4g6mZdRr+5PgFG1F43bBFy/ZNQrUnU0p8P/sC40Trl+MQX+hmAu7A0VxrZkqB
28zPwpK51tBEgkJpKxFvo4Kyiu1fxVMAjyLyAkMBzcZeaoxXmArzawZbM6BQSxPnNot2/AhDZ+pb
qEZEeibNizzSCWCW+ZiG/DrjusfH5tZ5uVWdtK7akc5INlkRWk1EgOB0SMfsZMC840Le6vr6qehV
tcS+NGiw3Xmlhma+aSraWB3UYqtIzl3KodsN3RHoBJt6tAoy0r2jRvMzW2+XBbjeGpedYhnOw9lk
wqwNrmecahiy2osEw6kO57unkq02as93urIMt+tNAfPBc2uuB29p1nddhAxawxQLXFBr+XbQHONM
mInzVla9B1t0wsexmKT8fIlttN3kEnjcOIRDfrCYaJ5pIAImhhmR/UhjNpCsWnep8l1soq+9aWvf
Bkg0X0D0ekzfpnnptlWqJ089otcVhcLDqxZb4pWFOJDPqUz45msVx/ACwihOAw3c8rTVwHZc10Yc
k0IknayLL27S6rdoKUxT4EZEyQEAVkTbAeFy3a+ZesEtw/c0UXJdzDlO6dyKiJSlQDmpjiaS76hs
OtiUTpEAc9IM691IlvVA2W0G2NxVzmXe0k596Nw8xZdlNtQ86V6jJduBuZbpD9ix71MoPVPAQGN1
57tzt6Emru+YMHD1BBpdBdmmlOuFJe3GovG2qEGLSjMO7QBR0SDNXNpf8bxm5ZZ4AYY2mbW4GWmz
I0eibIQC35oxWO8wkc+84bsW441pQ6XagtxBsZB9T26coLw94fjPwxdzkuinY44VOQ4Vtw6NpU23
Y+WBujIblDkxn8+UiViRlB0KvhWHmNdN0qxWMhbgDofFLnA+VINA6jEMKqMTesT8MeGi3zpZ2BsB
O9VMosPmYAVSDezJhubYtrnQDYb8u1aMLkbmtuJFZefMnQ9JWNraOSPKIT4Fyh9624p8+3RStJV5
T7eHe2LHyHxBRxPdAyzcYtx0+hyFvpU5bhzQ/9qGfgmv07stmGWW9adF4GMmpqusazKnzhOB86He
yFaOn7KBHYLPixmxfOOYmOs31pg1eM8b9FmEnTU4gINC+wSvB5M3Pappw5eCSX1jjkPBxxkOEsZH
T6bD52WEPkfSA5+ocmRJ0tscp2gD0AV6Ew598Tb1Zt+T3mzxVkzCcPfGjIv0KplNZHT27jE5ZWxQ
2gHMefHZBqHgHtRMZatPWt7hhwjvG8OpsnQ9vgtnUCUbaS1esae8Ilp8xtlLSZBe9WsPKv0OQa13
vNRaRQfby+BiCU+CeAyNejsKj+I+iP0Nwq7XmBBrjaWDYrrDOQrAdE6zc+Iu5SkNGdpwMi0S1Knn
0Vfvj0cE6urCfm2/g1GtFZJaAY4mG3yEp5I6A6Rq9jBV+9rGOG2zUMGeKEg6+d0RwQq2iB1ZBzTm
E9MUIK1FuMBrXVZ0azwtGo9lgpjY1MErbCExa7eThV/hrLCHoTupjyjYZaXCglwDEHvcuvwjs9b/
TAFKrLv8/+zpOnst14abH9KM69//Lj9J8ceaSJSeQ6kdO+y1muC7G9E0+RMeUWwTyCRSZoLx60/x
CaMWY2L6GTw8XkfH4V8mLvmHI3Wbfw/bv83eTf4jF9dx5/XXzoytP8YpZBPLNAhHumQk328FQ3Cq
zJLFs4WdVRgPCOw4m2CIWKV2jzFLNTdeSI33SdxWtuLxyUj+GuKk4QIdL6L6G2IV5JvTAU10evzh
Q/yJRvVeafn+q7m0xlHV51B/sPo4f9ylGpFT1WHWf5sI0GBn0kJZ+BYw9MEXNEo7+18f7f3G26XJ
xWb1a7LZJwIEKwG978ejDQtWKOiTiNyRiALZLvkXbuz6+p8fhZ29bukY8Mwjqu/Ho8QxIJrYKElA
r9j7rEjbk7x0hstfH2X9Xf/6Ur+fy1GiNHi4o9p8kFdcvfIix8CPXYsi3bEX0S+9Ke4PJdb2Mzyn
3laP61fZRvNvTu/9V/bngU1qeZjTIMm564f8gzjWNN7QjpIV7zxG+NjFPJ4wr2OeOavfVWq91zD+
PBQNmainUtDN9OHCXfDsWM2CHYRdNQuhDqpmvDRfRyI1ulmI32hBfzsxVyDNssYl90v++Ojp/eHE
PDDMItVFTMoruu9ko29d2b7Otvhd2dP6a7/76lxBb58nufEdYdIV9v4TTIHsKtnEq39CkGpJk2LL
CkduG8bKTN/G8gwD2/ybQqW/Xfu4RRFP14opHKdcmO8PGsoBJ2DOzjMbFeR7dqz9G69l3CC/vi5/
epx19OestV4YW98fZ2Dg5tkpx1loxX6wyJNtoqROn399lA/qIpcGpyPWghv+p/N/PxwGos5sdAZz
GYb6PQtUgwG1N4B5jTD7KHlBJi3IU7lvVegT7AQYJQ6ZPZwsenUxe9gJhKouTXu5+vXv9bOzF640
LIORgQsX88PZQ7iq8MsRM6ZL7URY6UyglB38r4/ykyuVpiQLUY8zx9Lx4bsk8cpmWPIZF6Ma3Y0u
KmxRVtsSt86Zcv6u6vJvtyGftSHhhpprNMj6WE4jvTDT3BSFQEsjbTdK90kM7lnrWqdMrqPfPKN/
frC1fgrl3eUM33+CFsM5GpQ42CiL8lAsenctkooJBoX2Biv8pvndpfT329HgLkT95RXJK/lj1VjI
ZkaNgttx8MbmMo3dBxI0px4kCz9DmaIHQ+seEraWE/rfEpItKfTsULQeCLGO5ZiM+G3nMv1CvFD9
47vJwP1tEY7l65Zo6e8/DYCsWMShMEJF6okRjUT/DfS376u6/6gV//164ii01Jgo0ui3DLvePdIF
1HeXIyEr0pAwn01ouVMwUD1G/XEIYeU3J/WhsnG9eTmebQu+3tWq/vEBaLJLbGgLSTa1rtridBhs
Skose1bnDLjrM7vuumeC0JDgNIQFd9uYrnaPC0W6gQrH6uLXd9Pf71nDNA2xrrQQzBmavT/7Dm60
WyjOvsg8Yg+w2fvpMM1UD/zmvH93oA+vM7w0sTXGHIjIEnQtVglbIdTvHg7HR9/71wvn49JFwNjS
JvD84ZrJp7GpoGkjw2p6eNPh7wHcShEA03ZTx2oWmvaXcUr75NBRYDqfoFUiaHg0P0e/OeGfXVf0
X5B3FNb6mPrwoqtEDgQMujwpFW0JZp6MuwKGWODVg3b49ZcIJ5+v6d1pr+8Dvj6BjZJU0PGN8cPr
W29NVBSTvTl2sbY5wAunZkQqryVDPZaRHvSMIG4NORX2JqxaQOPGBDyH95QlvG8iFO4d8dISL4o5
lkNHMUJdUf+zYZfnVs+s8ZvyRYHeci49BZct2VgxXXzYCceo9rN0acLHribYduoUZSpWGcbQ/BZa
UHatjWitfq/ymSDZlPAKKkfQX8UGE3pY7nWQSdKgS2fMtEDM1tIFYaUvlzHRcxzyKb8TtIVBdTtG
Dk23HSa7G4JRTSYpS09DeurT5FukRV6HE1iL7DOz8pYIbbMACdKOgHD2rQc/f+2EAuBqmLOJEAPD
WAWdPnXrLhlhG30tt57W9FRxnimQFPvCdhKqWqDrOzO7+2HMwXTSLrBmlwu2FdEmjpBZwwvVkkbP
r2NopMo706tIqvQxrUsROZsxjzPsVwPWD+KzsycmEIKxUu6Mw16LVH/iVGH3lTlQd1XjP7x2QFR1
ftvSOsDQhw0Ue3wJATIjk/05gzQc7bGAkb/r6zJ7Grqi+AaJAucO8zvMzSQGSTIOY+hdgcwNH5Mi
FawD+opMQM+Nl5wacY1cInLlZlt3Ugl5p8mMk0COHuKKHZrJ46DZujpbSpZTeK3w0pEeYEWIsjJK
MK0paePH1szdxQmIwebks0n6anzAsWxOQ1oLNLlxqOa4ipCInNOmULh+cjiSadDXU2oHqRvme4ow
KmIgFJQAyRNm9LXBrYlNCr5fvgGNLOKtF+VJfUa7xfxFWmRqqY2QqDxQkOQhomwj3ERmVZA/FDTa
ikBlBQn/2qwFKFLXxlKcxj31xKoEz6mJ2f2UwnK4Btk5WTBuSfmiTcmIklE1GvXqyxzrZLpInUoj
jLNAv5tKFlZu1HLgnAKRfeGM6j4CyUtalOz4tVblg+bPpq3OV2JzErAyEs5taS6TfjMWqQLLYZI+
29dSLLkH+zAayi/T1JIREFGnf87cyVZbOjk0sfemHArcqZSVVrpn5WBjBDxJeWklJ+xtSvtQYB2m
GIgMTrGfUle/QpFPnxGFuviimhJoNOWQr8QaLacdQLQ5gDm2CxHECMo7fN4C2IPaaAG0BXwuJKwy
t/GrNVNBsMnidqXNYoBGhp6sVgchmoqVkiMXb1Phywo3PB9sPPxDXVq+Z3R6T+hhcZaNjceK/Hjk
rv+kkAbwewygQHoJgITccNQzBPVYTNnBdjsDCFbrLtBlJ7yCDSNi9DnpWWAjoNV8YldXecR8myUi
MKsYUDaO4IKgfCA/x6+9hFjS4TIEwBzRoNsSMY1tJp4rP8RDZfj2lLga9P5u+Sq8xbrPZyEpSIiH
/CSJkCODoawJ/Aldqx/jcRy9R6LKS3svQ+DXAZ7l7KXJXcFdsCjb2NuI7x4uS9zxp2i6tbMF0FCo
nWIciIk9L8ynIexysWsYMyQb05sajaIFPX2JUUyHfTHH+sFg/wFcPFXg0hons0FISmNCJyTl3exY
Dzi2HyOuMOXghqbHqu5n5nsp7gGfjrTmEj6pfCCokxKLAtbjj0B6ej8idW6iooriAV4BVvOxMOrY
LwjuRP+PvTPZjltJr+67eGzUQhsAhn8ikZlM9iIpkZpgUR0CfSDQ4+m9IV/7l6hrad15lQfl5Spf
MDMBRMR3ztnn6AAZk+ATxjHfFYDBi8joGxDZRAE8jJp1KXCKOYUXiVXloJKmnLT7SJ83HAKiO8tD
L6zCtpCC+9Y92ggxCmcvbQXWgVCRqeNhpEFnN01zdmuQOk+hitfZWryfREjxyontP9tZ6D+DVvyK
2neGvv/q54mnXyqpPKhJ1qhh4XIvolMcBnb1wx1OPvvC6Nbm45TmdOdgda1zQso4mc+y8UArgCAl
Ekd8FsBSBCaaNHKknYq40J4jyZS6x9BezKL9713iv2d//8Fu9Ifdxi91CqQqfopvfv+v/5Xf/JdP
LpIMMiekgMMuecu/Rn+GSX7TMulG51/EKNnCM9z6H+cZ4U4HuBn7ItcnLLy1MPyV4BT/siybMy3/
+h4IZR/zBl32O5QZ062ftkW+TXLU45+PUMyZClGBP/DHcY0y18Xzc9rhChcSw1QaV7D73OV6GPCY
wwEI9foKVXe5cTb2xxXvwO0Fm4Xyhsx09c2HFlPsnFIkSPJz8h6/u/lRToV6arJamrFtDw49U17r
IJakpl3HgjDzawO+1tnBBxVkdGwqLHehhQeaZqVxuFXUhq1RR5m9H8GerMnO8Ma/c0pG6ScbsrKK
F6N1Xqypc5fPNZws6wMrZ0KpJLF8SfFhJudrERTZBfpbZQIIsET7RIEAMzFYJpZ4cgyb+iqFs/jg
YvvdnO1NMceb+ktdY90oy4lZ6haCAo00hguxIOcfc8yw1mEWFMy861zGCFGfzvQ8DIYrrsw0ra7B
dBb6wPLYo6aPC4atWXb6k5HPa3sIRJ/j5i6a4pbn1DlOSPrZ3Wi5dHhGC0z7Mg772anWA6Vh43Kr
B1pVITT5TF37dh3D/TrIDJ9IW3jJ1ZKpmmx46w+PJQ0TGetNHQCmR8UlNWQ31dh9aajaTJnSCvXk
dbN3k7EKDUiEcouGr7QCDPc+R98vYZol7PgImHyjBSm9HCufqFWuWRbaXlG114J1o2pmtDxy5FX6
xU3gG0FCAqgTM1YxyQJVpRVQlEOeHltOrh8gZsBO9NKQWKdum4ROxQwObGTYBIEvwsRboaAA3brq
14pSpBTJj1Ick5UZPS5Jvw1JByFrKHruAs0CTErTM0bwS3mY4/QgX/ylG4NOHqfQs2FV9humCmyF
P1BbQZkZVIsufMpLttGUwmcGi0W1AFTK0wnovYJb1ZXkKSObMdCr7wWXlIXU6sgTiZ2jTobioR15
g2JNd7dSJCQtOJ2eX96wkTM/2AE+/ksAcyRZRg/9lEV88p+EA42HCjzfJlXT+3KJHJ1WX0QrupEI
jL2s+y5MZhXZAa5wsi5K3KxZm31dsyD3adHJmns7qzInppi1+VTCuLlMJdCXONmocXun8vouJihZ
P8+ezSk4LVz8H7Lyv9ojBqSLBR3oUxrm8m7BzZFFmT/liGCFA/TNloax1UFwkN7544DClis3c9jY
iPRiLNiqE1au8/yS8K/EFkBjgEFZQY2KV3suyP05R8LOHcKg+WqPhzLVEvnJlBKAoDETxFAIcijD
PXy1fiADhQ9JlB+d0ChejL4HGT5nBWonvm/9qVwo6YBwAE0tJ6aN+8UH6HkK0OkqtrUgDqg1tkNj
v6JHYE8wbPFAjx0pKpbj/pNGbm1jn+SWdVjDRLM3HKUX8Rl87xiQwLSjJTRZH5Okh6o4973x1MPs
M9DVs+RrSdVke0A+TPXVupoulaeW00M7w7Jxvw6GvHZLBRchp2nl6yzd4kmSvyESw31PZZ+qiHIs
HWW+nVrEcc3tsYxGbZavwyDbj9wxsxkzxw0aBu600fGRE3X2O8LIO2dOxRNVGPC714bNbeR6NaUO
lVUbly69V18B+jlQGOBcXzXWgCjqYrO3wQ5KGqywP+juRE66Jw7ojyNkmVC7xzokyLv3ksI7wkoO
jZNoNmny+7L27xX+PyzBHPH/Vveum/W1+pS1w9efJL7t/+kviQ90iOOztglGV0zJXGY3f0l8JsAR
Yt4h4yP+7bv499cqb9CNxEyJxR/nOc3OKE7/u8xzN/8LEcDiMITggPLg/qPepLeTFv4oDNgeNCUb
YYtr/bzKm37uGam35VtMy2Dw03hX1RDk97yXoCf+8NX8jWb3dkK7Xcvy2c+EmOppi3ozxirAlo28
WidMEDhYyCAF2BxSTtCfuyYZLx1QjOoPl3w7OeOSm0F3E0pR1uy30oxXUEWab0B8Q0z9fgSeEtda
Zn8Yg/7NB/tuX0UoxZv7PV/w41apRK5sE46FbGTCWl74yOoR4gOFAch5AVknryas/Psv829+uABd
BgzYFg7gdvj5h5M8+eRuKB9MBjYjqUtMICrlijNgw00df3+xv/uAoQkXRLBd3eSJny+WJ1gBbeyC
tB/Xig1f6H0hhNieWmNU5yHTdIL+/oLc3z/N5DaNQgg2oYT3fZ6fN5tPbkiT9FzDlGySl2a3fJpl
oi6HwXvf5V54VdXiUrZd/PuLvr1ZtovCAOaKLtf03k6zZZ/MjZjzGSYaYC+zEvg8yNj/4Wb59Sp4
uE0218K1efCDNx9txJJrrCb7gtZS403mq+y67fxPv/8ob+8OJAmB63+LpkBhocD85x9sXupgVZqc
u/Is/YQlFWenLZqLzhqq0z++FPYFHmjs296vn4cmw1zmkweLEBwYTD0yih7mpWWidw18wx9+o+1O
+3FYywdD9ifKQbCMQbX55tubsqatmg4nkMEg7AR/Mfkg1Th80AyuqWZY4KEJuoj/8LC9vf+/XzXk
DAQ7mia7t5P+lM1/qwK8RKUl+vssWefLPAjrK0fRa7wsten94f7/m5uEeSlqIK9Jgkbe9p//MJNm
QgWPtYIhmxGTiUNa2k6Bv8x/eKz//ioeJhPej8T73zzWmQe4IasU9S8224g+x9tA6jT5518e+yks
B1vrFmud/fNnoWfGl2y8Cdlquz02hWfcJMB0znbmt98YzrV/kFJ/fXds8hABLJZWxvlvfQZYSkXV
KGpqPWc98S2PcIbCdtf0w7OqLOaYmqpdbf0px/DrjYnWiSbP2R2p860YKIArVbqGA0x01o+xuDYH
bPzhKTHW4en3T9wvP9v2jrLJqmFYRarZ6Og/3hzthnRGruVQEzjdNSVB+bFGGfqnt2DgYk7CzbAt
2qgUb25B3GS4HK2KU8CCC2hnVAaTyL63Hv7hh9neUqaz3eWs0Iwsf/4weRtkYdAXzm4RqtmJKQxY
oTkk/cOrgIW3Af9CvSJUh2Po56swg+n9wuUmD2m12du0TEQdg93976+y/a0/vZx4Ykl2mN72JiRy
9uYqC/MUSlg4vDBUMaDurOsd0ao5ykWXH35/qV/uge+XCsFSs6ECssUc6Md7gOKXbJmYx5AWlWCI
l2ow3YtFZb4d//5C2wv158/kQcvjcMu7liP/RiD78UIaCGLT2yu0LCUSi3f60vunzK06A5rhgtlz
Q28ukWj9sieSPGMiCCY6Ff/x58WAxZNlMfviJ/TffLU8r5zI4EMAcRnn9LwkKjSPKNqq+cPn/fU3
FDb+Gt4em3aO/fXnz2skeZVqL/RhnTRgVMLW360MjE8pyKzH33+1v/6GGCOES47LwWHm2G9ev2K1
vFZXM+DxcVW3vuHWaLtE9P/xVdzQ5ZBBtMriXb994B+WkqVOBTOKJdjlADhixGOo2QO1Rr+/Smi9
/eKCLcrJGYJMLIvJ96bXH6/jZXm+jgyRI5jG/RyXrF9dbE6y/eIHfaJfjC7L3WLnt+xP932mEtzY
rU7c9Jh2oK8fhCasdQDo0PL6NKgt2mmbPoK9nVSFeZVRnPLF90ZiC8AUCv01ScoGCEriItMu+NH1
Q+p0o0/FSM2Afc3JduDVSa1Cn00A2bCtO0nXV3buQoZ5ABMsSsQRGZnpu+ENL+l0CS5aOw+z+1zO
7niYuiAVQFptux3vvTlZRli1Oab8ta4H6973oSDR/J0PNLKpIkRszL3FPzI50BK8R6fee7Ixjw4V
6CA0+HTqNnFDw3+RmujZtQmbYkUbDX1qk0bB9MJcmj48FVlo1Xdr6DXLxdwR/LnH2whOxeoYpFyx
314q0jf+QDEWjWkqPI418hA17hZ1Bme72ISDfrYz713TzYkEBNSD0QOLZLj3RQXoiI6ppL3PrdXC
6gyYjtot1U3w6zs2V4zVAkXHjkeS69lOk9Q8Nz2QoydbmBJZiVLurHwtpbtBrgJab3ZU1EngtqY3
VPue7Ep/0u5I62RrNSD2tJi2jgjC+lGmaamAcmZlT6YEbn0RhMqw9+6Clz7Stm6yO3+R4imQdrmc
oLuWE8Ql3/kGSXk291TcrbSdlX6j+dWQi/W+yxBDkDkGeU/Bjd9ElY+gsxdgN0BDVfzTN2EZtxPN
9RNoqIpgKFgzwTxKDFUJMk+aIjzXeMDuBniW4nFxg26ByeWCt9v4ClNYxXpMad7cL2aZ9sN+mjtp
fAqofnAd7OyAp2507laa0RjNMLEy8lF/yZgnXmhnCejWVWXHCElUHMxc3tXAY2ywJc6BWFKvH1QP
a/rToinzcTaOVaDD2HNU73SYzkLDTvd0OTAc34FpSX1yy2CjqaK029Qcv9BFAITODdoSbAOAcVXT
wNQj4DO6dqwbswpqeaZhSTK/1lDxTvwR3efCDGrvmIRUh9It2X4zOkGgMWzwW1ymE/ruQEtFXTV3
rWVYPXjeznHGz2ue5PyqgzZC44L4nRg/mUhm9TEdwrLf22FbQN0vPDwSdZODYQtzDbyLskPCP5oE
wnyhx6z0o1VmbXo/l46f7Sz6bcPruZeqO9Kt23wJeKjGo+x5hj/DI5OkKY22vqSLlQL4Ej50eZgC
NQYXjiwsM154eKZ9Kb3xpp+cNL2cqdso34VOVljHrKHvci+NtrUBA23GpFVqVDd6tIJlZyVosTF8
afqgCP9VwVHmCdQ73qSsYFiI+RqMJWS0K5pE3M7FZL1HdDepTOIf6cYufYYELn0psQK489hsnhgw
2z3IviZyO8bIBIJp4d0lnV98XXs/YwNMCF3SZNi41skbJlhARDna7kJy4glPVOFWzqXqqtS9G0ih
iA99n0uD7yr0EBrIKa7HvktJYXPfa4/cUh9+aL0+uzZVaICbQ1P8alpDl15L1S48mr1bZ3GRqIZ0
QuoG5UOrAzgyhtkQnwjzYXp1x7CnYq1o5GMz5WUYAX0N86jg8b8p5nrS0WAF2XKCikTNCyQ2+BS5
4MB/mgpp0dLILBfAI08jtRPQLfjOyuq+o7HZjIq5NCC9Fe0DL36fThDMWGirNBUCoq+7XiO/KkyX
RausyE4xVBxTNMuOvEyQK9rtbFPGEp5ed+gy7VVRRq9yQKlerrIItppGorFUSxgLH17yDE8G0w2Y
FmldOSFkzhtrCmnA4H0BfB1JFYC/b2f1CzXhMo/rYQ1fRMnCGdlBMIlvbYvcvMODVveXYKj0CHVG
TjYw+KAyyA+bmQZhVZbiTICv83bpZA4hI2eLLg+zryF5u/bQLwdzHK11LxnyA53CW2TtSJfhp0jN
pl/PkqcFVKWRm10UDPXcn0mMkJWchfKqOFjIw1y0xA6x+JRlbj/1hMbgMoLkDs8mSzlmQhpMCGsx
FGKPIhaG1U7N4CYubOV/4rXWmtei8dPDkHpuG/GwKPOwoZuKSPqN63/EdTKG0WzgRTwvQwqZnF+y
Yd6BN2LeqWXlk0zQiJq9cpcsj7yx8daYUXL6jBTFKG2ZJ2JeCTFOvLrKd8rImCYMjOlMgDRaLcWm
UIVCf20MnejYzZYS2pNNbctuCR348uPmYBoXabcYEwuiYRR5uR+zRU8PuZW5gC8NAthRWWrjVhmJ
T9Ba5eO0K0s/VdiexzA/l8A1aRDa+Fm8u3ANHXw5tjgU2rnYFDaUS7uydRX1IUyGqBuq5VOg2m6M
cteZgrjQ7cC7HeOFQT0FoBa8ZVY3xDYdbuXJrNTg7jJ75Lw6qg4LuT2VNrTKMaToNqFnMuhrWV/Q
zGcMcScBJYJqnxIR0bK33DP1W+pIdAp2nCYkHhwakZeXfelhyBKic9/760ist+osDqZdWpr53hkH
UpZVkQD/91XT38t1LXz+HgJ6OwJbXob9QVBlmtdFCB+vXCskqKngxGl6onm2Wfp45GmQpful1cgm
E9rqF+njLEBPJQ7FNrPugO6yEtg7CGMoHpqqtXqvAzBdpOKL+hUAWJNiA2qsRwKN9IQ0pd2esSzk
ErUwn6h+rHM/9tOx828Iwq/BgdnCHLBBKlv80ipNwt2AI9+OFW6N/GAvKiGUjU8jvYXqQBiSFtyq
d3Y6H8fpsoUA78T4bEj6+mCM5HVRlLNNfH3K5wd7rUYvagJygjduDoz/WOA5nE/IMtw7lcRif5n0
OLsuFXuJnqx3aFebbdxNsjOKW6p8gogdbutd44FZXA+VkQXuBRph01OG4CyZ91lTjqNYX+3WT/eh
ZiEVu5E8iFtEynBc9ZFti93sYQl0tBW0E80QrlEN5OpyvzuOlER6pyw1yNyrskr6KOVwiDxZDyDm
BPXnhPo5CT63Bh2pZ10GaGKQFy2mwo2/3AfIOOE+G0L8Qgh5WXHQiRiW/RqklFYy+NFqz6ZrYxC1
uc3X3/IVoIIN3rnvnK47Dm5f3ptGQw2q0N76oSFI37AHb4d2n5JaeaeraTwjxzpbXNgertLEcaln
WUg4QrcXEBcxNWpNPDUJx+eBKNrzwtmW280OB+tAcXVNb7BZFf1hzJZ+g55CDKSHA7mOquIvG0BH
7BpA/x0FDE57J10TEofHX04oumNp3BlDbdyYGtANt3wNbjlvFkbkIzOFNO4sImcJTDWIVkYCIgAa
5WztHNjBIKSsfHjVLOoTtT8Gai7h656eNBzGH9o8ILVKreIE/tRS4rFDkyvj2kIa29llQQ19CQgA
9uaa6pH8ZaDH01JZJXQEGNSPHqU/BuFtw6NLAvPfnTBT6pydspzTyKFW99kGFJlHgTfO1F8GZX0S
IJYXro44s2uHGcYTImq1dytKHfarmQINkLIdv5a9LbCOLWpDSLc50fOBol/+L47fv6dRRH5uCs3I
dN2yF3vObNO3OljUB0Gl7gkJnb2UWVicljgLNF2UGkV3tfiaZ9XTNAiw3vTwX6ucISjIXR9UruA4
RL6l9/Ee4lSNbVCnIiZ4K+8gX4KzCDPdUi0n/Y5bCT6pv28BDh1waJrGQVOpIA5msUK88mtvGnCh
1XYPNxWn4L5Y8vV+qHOciCGL6RWlSCk1VNhLn1qR+uaTCmwq37Quxtu1dZ07PHrgYwPpGu8wgUsi
veYoDiHFoletObrDridYG/BWUw1g+LS5GweOjGyxi5LDsA2rI3IH2iI26ZO0L8tBkhxtdyC1mgsO
GvfMPKavaVvX31DqqWasjI7VE1aJrSklmuvXGVcLGnKv615d0hwcMPAxV56PdJfkWZmct1rQ5Jxx
JtUUpJDNfbEDjpX3CzKuxR/oluZ8aCyqlp4Kd6QuaNfVOrDqaK6Wpb+VtVHyTBrK7NoWPyMt77xe
ecnvKhptniafpysuy9obD4MiDLufes97Trt8fHQ5CVJaxiGUwo+1bgLupHzpo6afA3wS8MEu55U9
e+SvK6cQHtaMe84chFzm2HbhxuvW6FxoZMH6Orfd8IW6EzlGTciiw21KHH2njBbvNlgcCjF4Y9Aq
JhIpD1UYBH2U1BXQQUoH2QBTHw8oL3PM92POy5t3bWlWx9AvhxN1p5S5tiBfb2rKKyp+BrqgaN/A
tpAOSRMeiQcXz8orHbx/PYTIYjMNRMJew2dvHgx1ZxcC8i+ZaeiVn4aMc9xjWaGRfSwGSNAxHAOw
nnJm570r5kE8SaXDYt+MaKCUbPl9tk+cahwPqbtC9Kn8wXt0BfCU48xOELLkyDAhvAduKPPLGuaA
vxd+QU+PPZLEZR7bfsYU7fJqE3Th4Q8cgDW4VjGPMbMm9uOYcbBg61bZdjxigzl504pTuWW7ifPd
mtdHjKwD1cxh52CrNa3nYPHEdb3wD8Fb3LNSZHBf3+PKMWEXanPL9HPzuzump4BzggHM+g7kPlUq
TIcVzUIaB/ARIAsMS1GO9ecqxCsJotTHYE8dFGiIofe7MzjcYY4XOCT0rAQVkbVpaIZXY5I6uwK7
bvVMQQJfH1E/kwSvgTm8IxEByxfn0nwDM7kKYxuQbcga387v1j6ziuNaj7BSptEwsiNTPzIqbG4h
2IEhESffnyC/jCNz5x1GFguKSpZh1s0CrLVXY2WlzzwBTbLPhFL9zvcq+9FosJXyCmWvu+tmsW3d
Sh6ojCbkGWS7kb9nx7ew/5QsoRHVeDz77eTT3aXBD+OQJeVt0hIZDj7d0a7+7Dd48HdY4EDq5L5V
lJRqUd+2577kbdgA4rdiI61CGJEpcbioGLLyYzttUZNucdllryaZZ4gF621CpeZXXbVrzc400/15
UuP4hfsydWKHipDs24oTpj2abI2Nc2JlOPdJCkrkabyV5SnQQ18fA5/TZNRawQB7Soym+bGq3BWy
gJMXbazNHnhxm/HaGSpp3ZX0QTUX1BTrF8KCmj3TmOlAQ6UuFiO5NpZgtqsH8Eouz1c7LPlxUuxI
hhty94u9L9rVBu69clD9zNwgrz6auRgt3KFW1x9xPTGl2rU5R/VHMLpty7o32cJ4LvFZyQc0RR/s
KzmjgudUembZvSudEvSBh7EXLzn0R+qyEjF9m+bCWKKlnukV593tHjStWyOeIJFdFWuQfPXasfrG
3nZ4URjn7A9jooZyq0bLxwOBZsA0lmi2at1O5c2DlNimjnYZ9PJR9GjVDAHa/EOf9u/qYgGXAb+D
eKTHreHgIN47OeRc6HMSJ7Jnn/ieP3aVddXW+rZu3G9hjTtZKv9LXdrzCybyLqaMPTwKfzp3247T
UOCRqrkHYTTZ7uc0cBd5+Z+KRykp6q2YWRtWvR+7zLgzRO10MT4wkntCkT6FmdD1L0wlKIpcfCaw
Rxts0u1/Bs2caM3pj/N5nc74vnMTKILOh1u6BK0HDmaUpASDZHe6TEF3p8ItPMc+q3j6/Sj1l0Eq
vbEIIhYkDQhv3tvwah2OHnemwA/Otx0RW5IRXfbhvjOx6/7+Um8n0JwLkV2QkLAS4E5/y/ryZjpJ
N3jRzjKy4jplz713+2X+h4o3V0ERMVG8UUUw1LyZ3XfCo+Nc5kBgXV+fOQPVV/hanD9c5ZdwGJfB
MPs9q43OaFtvpOEuhcdi91CVwskok4MuWHV20CRq3GBdsdxkQDlvasNZacEdtXeTKk1wCdpOCvvI
Yf/z++/2735Gi3S/Q4TJxVHw5s8ZvcS1DIOfkd3yEE29H0aG2dFf0hp/aRb/tl/9Bzfs/22++n/l
L1XR/Pf/8leDVtj0KjRZ/AIM6RFX/tt3ZdCcw+vd/R9vNXLg/9qrHf9fiBfh9j/Q+dBWUbv+sldb
wb8g4oH2pATNCkzOf//EXu0Fm7jz/3W1TYxEn0aP4cnAxwAp9GdZJkshxFRFdm4moyV6zAbCda9H
c/Yg1u7mxSYbsKeIFNDbznS2rrJjGq7FHKXbxzVArXOX986NHS7mS0Wi3umHXSXU0O19JrZptVUj
z6Efh8xf6MM06QCs9CuhHstEu0i3uDp74GyyP1Il1441sgQ+RsjaBhyZebdKT7pPflYybS6tbJgf
nK72qv1UDd64n1f2CjGyOtV3yADtZS+3EwChl1Fi9TXXh6XgxLl3QpneiKJnYMdppiKIyrK4wqQf
5ZfUCWjCa/KcSlOMzoa6Altucip07W0dx+dDpg1sSXbyg5pdZBtaY3+91IZRGhEcGq/NX9x+VrOM
UqlXNjBAp/P3bmO3ZheXoz9ZD4YCf3zEqAvXnlPQ9FiGKqSgymBocNdmU2jGkkkiE0yC9+Zh6gdB
dJiJWVRkY18c7HrmbymZdA47u95gWC1VqtV+aPAB7Fy5qNOscIbugrJin6Ea3VpHCxUh3TMYq8cj
zfZCRNRjMNE6BHg6h/HQ66LT1q5rh7If4ophSbqeYRuxxu7yXrnmufSy+SIQtF4yPrL0J+JpcgJg
hE2UUEglBzj1sDakndJqsuCy3XNsoM/wnNI+Dh7WJXgzPyxE3dK7SvOfUWaCNLvzQ2a66D2rRSNz
MNZtdWOGlBBhW9Xw6isjZGpcuKmBdNYltVmf1gISDQQda2VrR6dBvZuYwaoTs6a2ihCF2uIAL9tn
QNjk8CLpqw7H/bp07XROV9HdtB7tiUdzmN0CpWqs5tPUCy+4t6pwXTghkbbcb50MbYRn2/aiicyg
hWN9qZ8ESLd7guL5C/JaH0QSi+WTWM3Z3sh+6m4lqsUUKG36K6A5+nqhbjjY+VlCF0dIAACeu6fE
sF9ZBMOdVRb1+z4YpXsB3yIlnyDyGgqFj/5K649rXiW5XXRUV85zswfpXgoiVwv4KpnAN9uDODFu
hdG0DG44TVgkjPOwPoPll89zzj4s7jNgJzG7amoDGaNljO3qqUsOZjWjuqxeakUrZVHA+2Rl3FnK
6+m/wWnPOKI2w+4w57ARo55JxkdCcpzfOFxDVQ/FRClkapDPjwJ4thCVSAcBQUqzgXl1JYWMmjx1
+bukb1AcRRbqteOaz+NcGd+KIGcQwuYlzWhNpYaGqftELUHa95Pe6Y6Z/KFN6/wdVVrDsC+CrHHg
FM3ypdTExzBMrFQRm6AH09hRQ/hqzL7fQgRETT0YHInpTU4affRMBjsx7vHyvdcUvkW5I6b1iKd1
vaxF175iabJTvOaW7S4cQnj/Mm5FVHTHswvTK4tThEZ+tGV1Be0RNkHj4zqE9CCYoeqDVxmMVXgm
31SNZByRMPg3l2dtiiddduJxGNmx3SZq6sp7jmleP5Ie5qy7xwHUV02M9DEkr9M4Ua1A2wp4ebpG
HDz0X2bqh8iKZ2TZaPEhocccUBgE4G4DBnKzu/dKbTqnlNlY8aErQfefkOZal6bOvFzeZetoVQcm
pHK9xHjUIX4ripTah0I6frnXDNy3l607tlV6wZPJe/v74X0J4jkkjrGfO8pqp3PFP75s9qCQMwox
/I43d5zUruGfmaYn6n2Sj8I9Buykw5sMlaLaj/b2le2y1kuyT5OoQnFLOhTDE8JawRDHSAJXXcy2
1fsf/AzsBS4G3lRJPARGluPyH/0g/cJ4hYoVuqgXg2+/IsHK0NSenQPhT1XHDEwLP8pJ4FH1N1UA
FeBONuoCpl3wSrbCfhkn2zAeODmuzOKtAcQyI8zpbpkr61WulAjv6zlfFMdeVhXolpYtny3ipt2B
JCXl9EzwUKWkYQ5yLwdvKm8CZSzTcWCE6z6GwaAD6j4FlLXJndIHJgDWI7UpqD1obpwcpVFj01d0
L+SRH1AkuitsJ112xISSqzKhqp4eEYBEe+QiJnQc9ycYeRRytDyK1HjAGm2Le0XfeHV09Do9oXhI
faAZtc0u+IkpNlk5NGuCsW2WxDZngG5PedgIiFNrIo17y6O5+YIRXEjoQpJDwoWbKOvFy/yZmZ3X
bpEKBo3G1oPrtxFJ01YfuyVFIJj7Iil35VBvbduCScduUlXSHIbEoMhc1sh+DBWb8p2EzeXtPTfT
BwI5c0obNEtHxKkpTU81+eH2wi8Y3HvEy9y9tdFRr1HsmEYQUQqoeCGp8o0kcMv5PtHWR+5j2rcp
DEBlrqtUprfDaGEEyPwqyc8gLdQ18fPlycAJUxxKvs3iZhnBF9HgHoSMsTl0WrSaya2LiurbMjyv
wBEPRCub+gg+nyIpry6R6HvKJoUfI1MWzhTXhe0BxgSPynFP9OBCReVC0ShRzh5ykfc9q4BrfcOG
Dmg0M8rJ2TNj7kguDoojF1FQ/67Mx4CJexV6xYFvd3ykvplKXQTP+mHMtfgoW0qzdq0nmKT1+UIW
Ta50akb+TD1AnLpYZ7dNDj6GglfRO1VrUkalDY4tdgI9f1rp9QkOtpE49xYNI86Z0DjFeRabKxGP
dud3l2yvZn0bVivrORke8lrnNmzn7JVq5478Ux9YSZCAkRXV9DTnk86PhdUkn1cy0g0x+i597NEG
rcvUX7P6ph9VO3yG5z59cxOLX3aUQPKQwQpD7stBeCMHKFJXjIaxjUS51yI86N5Tx67Svdir3Kl1
xHjOKu8TwmvGCdxm5h8C0kqEumohmlsLCO94IN08+zvR1e3B64222ydZZePe4DuIYBgwYB6yJUMX
bkpFJLqahpbJoEhfKXcwm31daJoBU90Y/kUfusWLsldmohaOdPXOrhZ8DYY0On20HLq9wrKjktSt
beZU1IMu5rmYgqw8KNwDPLuZnkSM1oF0uIRdmZ/JOy3hK4G0sNr1zmI18JkBDceZYWjvmZlkV95h
m82Hh609PcHeMVV6ZL4SG5ViRyCPMtAUEQ1H0fAxOh5kqH+ZxSMJCYQZcTTiWemuEi3zb6nhmUCJ
c9OXkAMtEowrZepI5G3T33A+XClzKFPi7UbuI2pYwbyFfEAG8pSWrIxn6WjbYaPOUPmE8dS9ZqGV
K/zUtsRBsgr5ASpucc8mK2FmljoDrc1pEpgXIMu2+Vu3LCoahe2+gONlUkKvi51EhSkUW/GQTTTS
pQpeVSKhMAQMLJnwwQ/M2WNVBu0enjddE/bRt0ONE3uXIMu+snlZ5kMmZenRn+m2H32KfR6JhW+y
7YD7oigne943IkFIFla1EuLPm/VlU9OhaIZ0lcW5r5NDMhoEMCtcduUBQcR/zmBbDryfXOZMYTcZ
HmKNmX8jpU4IUo0VXqwmdzUpfafYMl1YMHaLWpoXvO7mJ/43m8inYywZFoaJv3FomfTtmEwEAaFn
X1Gw4tvmJ8sTk2LWkixtpNN6eWiqho67Mh+cL35p40OhMY02bp/el+y/2DuT5biRbNv+S81RhsbR
De4kAoiWEew7TWCkKKFxtI4eX/8WmFn3Zg7qmdW8LHNSqaJEMSIcfs7ee+1tXsVNu9FX6whlykg+
W6D1yyEuENYh9ooh30tdo3gw6aV6m7+L43S60ljxqhLhk1yW+OhSOmgyTGUDNZlur8Isz7i4Cm3o
e2QkZ3BIgGkQSb4H1v9O7v9Ytzz/fnR/ot12vyanPv6am1q/5o/xXTPoqqWg2eJf7JEM3vzSn/O7
QQAK6A7/HYOyiSMVi+a/4tEW9c5M09Dl/qi+/b94NL8h+qJOrBk7qwlu/j+KTXEp/dv8TjUHCy0T
0/JKYvNsRo+/z+8Im1xA8vzenFLeq8i/3g9kXfveot4J7dTOIkipVN51/pM7+CBUJ0ajJ13Z49dS
53OLH8TLTss3b7XNvfyVPbk3BRoczmO+olmHKDWxDza6CPwkXehEXTASUpQ6JqdGaa5207iFTqfk
3KfPfac3P9Q3+3X55sDa30zY9JsPG3+zYhXJCqRnfbh3vjmyGC29H37qVfgFviGzRFHWM+YbPkvP
FbhW8Q2ldb4BteYwtjFWkUiQK1zptTDiIdnO9BJxa/wm3FIBuqJmUo85uabRvtyoxls7yfToJ8hE
dgWjKckeLjj+4jAueRYSGgVh7s8ePJ21iZ7222/kbvuN342+Uby2bMHyat+I3g4kQxlqSDhPtd6J
a9e7i9hQxYSVs+phYWwXsV5NlK3A/xYGyPeAoj8tO1pM66Gmr5xga0UGy6yDHsx9tnkdv5nCWDHg
Czu0e+LbUVlqhHgj8zLA/dYwba1QYlyLAFPMqPZ4CH8Ti0HGQC+exwSSceytVGMtrwj3RuDs2GQs
5pdtJCLe+aKe8iBOVygytHUAyYPLuLKd61FjPY2bBdmhYF4nkYukEXiTtjxhi5mhLQPyJovb11TF
boBYy+5A1zcPoDafQVhgeolOOZvbbufilIUbWfvFSLy+EFfdk+2pIGKVB7keTwOWCX/xwhZDN/Dr
SbYUSmkR/JH/HmrdfPz6n3+sO+V/f6ihF7bjR/m3I239ij+ONNP/JwFQKKok6Ijtuetu8Y8TzfDZ
VcLH81cmGwDtNYT5v0lQ95/IAZx0rgBzCoyVc/DPjeSaBCWURwaQL3LJRIFo+A+ID4b1Dfj6v52k
TSqfnSn4FNty2ExytP79TBu9LtYVMOENAe9pALCsWvmpJRKxUuQGCDnMkTELxgjG56026xX4a99u
vf5u5AJEryImF/QrY61Zjfkh6Je0WMdszIxxtBssJJ8wKajnvmGWlhjaOk6+jYchrHt2KTLjVrSo
+DXtjak9ONwpKdSCFfqhjwvbpnJIsCxz6/E+LKtYrRZ+fxdNHiF98F34HFv5lrqVvXNG9K9GJvJd
DKXN/BUVn74/ptsFvk0A9Tm7grxK36KJlmyyer9VOhoHHAfJDm66+zsFLh8K1nN3inq7rWsYXSj0
Ce+VmFW+sRj177yZ85kb62qUmR1QWrxyklPBnZE5ek08mVPd3KoCRwvlBVV8T6reOxd+au8XZ5mu
bgnSvF2yDvxk30LGSQYLw2KHQY0J1vnSm/bdN1kZ4YrqNtGojDsaB92Vs8RsWImlDOcoYzkp+mba
Lx1+LlAQkXHCiM09qHYq77Z1WQsYJV6ViCIMuyaaWiZT/OTHNdd6RNL4YDl44eY5BWE26HydKii5
xC3xW3n1e6Gk5ICn84GXtz+1gPC23NrgZSW+fdQcI99D+ZXPjjXutLEKkgrwPVpnbOwqlrRB4pT2
ruLGeWYBzGht0V+84Fl6ltRb3yaRcUkr+ZzCM990qIT0AExp/LLMKjoXEOnZFkcDiK4Bwpam8uVg
WHSjbjQ2MBeHzjhWso6qtm7m5puE742Ho+HUty02gxNRAu7PObaBTVX7CTx7Ogh9YWqPvjMkW79d
J2SRQfooHTqqWd3smoQph/HEPkU5KILMG2aKfUw2yanPn9denRivXQ/vazNJtvFubRxba145XtaF
WmotcDDm3fiNc7Wb0jrrSURiIJ8hJbTK3He5GV/gzNe41NziGlVd9rWIxaHiEnPiMe/SAVvDzMqH
7uEXp8z1h6UE9k+nJvnotmiCdrHWoFdlM6np2bXBwrCdNfNMTCK9Sy2vPbaFuW5DluZUzjLdqaK4
4c5QH8qYSnTh9ZmOXaqGMWrynMCwXfMiFG5DLxaXYdILIAMUj+DET9onAcHsodFGc59hJmOcn5/N
FAO+4PAgYslDLsi98tSzrj0vWkKVtGn8YKuXHbvCih+izB8ZrAQjSFU7MqDlerr1yikJgStlga5h
7MuJ8IBYKG47zS53A3W8Fxsa3u3q9LsS0O0vS6ovq2HaF1+g4bht6O14bBmxzw3jyM5w2zdDGaRa
Ggn9xJ3LdfzqtuxgX2KSnNM5jv0cvrqfdRTI8KqfYl2zQFjTYXGcY/FU0g/G+ZQogiN9PL1RSxNt
6J8Ki7nh1U7SKP+BZp9vo4wvw06keNsgPFc4FpFpDBlE+romREJIZTIGRNdiGjrL1mO4UNkxUk4T
OFGcv44OO4RmNMRZTjR1GcgjJ2j8oe6qL3OQn6lRu3fN3OPSoVx+Cz3CBk6P++tlKrJl3iufs5Hr
jSwOGlTCmP5n/DP9Z2vIZFg/W3aHSbFy8RPZAHZE0Ma2cfBpNf+QYo63ecflqMmEc4mGIQdRlusY
hTDjGw+sGt16g2DhKBmy1TJuWFZz1JhWK7inFrxq91NLUwt5Goj51miwAxgYCav+Alvj0FZ6fTBV
fWRVAc8KoEjEe+1A3zBiSGHRXD6/1PFwIkOO+5UyZ50GNj9yP4WoT9wFd7Urdlmnm9Bk5oOeJ9fY
JM0+VPljZ3V4utcmGwx2egOGJE/2raHvijHif1cH0hwbkrE/Rfqos0ajd+S9WYwtZa87Qw24d82L
Z6odNtMtm8/QwjRbZd65hhRTiByejXUm9b2vMKNEi9ovSXOcs3qftOXVU+bGxf9XD35YxNaOBd3t
bLGFosPG9xPOisHcamwejQ4aGyvfequ37Ulj3bcxrBpgshY94LvlJDCJ9XgBK76bkQ2vJuY7/Ols
/nTxxGnmG5iNhmjDY4vt1mimbH9LOdkUvzszA8VoEfKvrdAskvsGMSAcvPK2sVjTx9mjLLCM5mqP
pVwFTaGbB4wf4prj/PvSTNaJp5Tswr2heLom+AiDEgfIM6t4kibSkM+MS8khVyMnHlJ2uVkcvGgD
J+eOUpZiZ/u5FnayZtNJWUxod/5vE91ozy5e3y6lcVOK+CcdR/jMKnaHA/MBJLSlJyMyfkZT1l2i
BKv71CvrKJskunWI1QWNCxextKrTRIoaUyI6GHlXIg2ZOHEGJuRA8Sin5JICHQOsUSWHuPZvK1fN
+KNYE8MVroLGiuuwitwmJF/EZ7cbvqKluhiIZ64n+8+ltPhE+LeFtZiHaPQVRrLq0dajR1ujbIPb
CvtrfJqsj2iQyh36tR1ry4G5S/Jmh7PzauAZvuSuO2+zfLwfeAj6dmltp5LjA5foKx5mItODe+pn
xLeovddj66YZTU5EGlrwDEUbT+nF61hQE8GVYTx0uPEuTTm7HyPgvhObwnIfdVGrNlTfpjsSauxX
ut54T1ixUPRAA66Vxn3ookFtCva4v1ujNqH5FUVoN6l8QwzU3mkdvPDYYPDsvdLH0OuLX6y+Tk6p
m8eOAo2QU2/cljZjFonEH9Fget/tZKE96khCPZXE+zHx3o0ptumgjh7HnOVzlnHeMYhjvaIJGRcW
UF128FVxxw6+2uh9t8ssnkLUBL1GTB1bX+W3pF43mDK1Hx1kwNGxWJsr62YYF0z7rToOo/ZupOnO
0xtooF67SybIillr3duYEWmBtgCQAGwqTEPba0QKQ9/Ufrf1KC7xMj4sunzobb/mSoKB0Kgx1dMX
1VfBlPjyd6bzkNAWzcE4SDovTpc9aYHqIIfBDRLupZQyz6hhqvM3XaPPzy2tOhu6pBj5Zo3iE8N6
94CX2WiBu6bIvMNcgxV2sa2PRfMKntzexgPoTZXheOsjYIYs6qw0GITe8HdKVH2h/zo/LflkYIAb
n0yT+xL77Y/Ig6yZIoEcJSo/Ij0j7WA8JC1kzYwSJwhExnyj8Ofeta6rdrJLmEDnLg+aSHP20pPV
V2wu1I0ZejI/G3rnj1sH5fLDxpm6GbycGHAak5ralNq8KnjdfcVPbOOnotGRoPUXM4KbaHus06E0
LccZaBZm/bFZtIMhfYzzWizkIWoR3rueZtsQ+9+o48UfWNrmTjNvmwL75oZWcAc+aFlZ9zQ75D+E
FvMHmouH506qS2eLGpffFF1jZ1podMoX61CUzTJu69wpL+1sNj/0aSQ/xQX3KF2952k0Dccm0Xmj
mZg06RPzbjR6StC/oWReXE0CECW/ASpNuic6g96yAtMtauJi7NtBGGfKecRbOzfcbsjobNLObnbA
DdoQDe9uIeGysafpcxp7cO5IvOUdAqheBwg93kCvladl+7qLXA5tzRlPi1LttNeHrLqquZ/PvWFo
trOhrFwf4u/oeLvPpmoxviZ7aQ+av4LljA4/UFBU3gOJzWI8+Gk+Yw7vJ/WceMTCsDuWxsfgN8kL
vWHLsEVZsW9qAmUjxURDN8JIjWP1ZWnScTYwfXnxZ8QyPO2zyKyT3tN9fKmqqizPnNVK23OMp1qg
pSXaBcXbDBOzRx6AJXan086lz7j398oRmb4zXfrU2G06jf9aTo2HNxDXxLhNJjVpD7R+qfog4Ijj
GMYjkPZ82B2nCae4RYBc+rQ23yTSiTjUjpeSHLEj1w76pGx/TFPt0S1TFKtVfGAnf3R57Jh3rD+o
xyowA5TwlGHTMZQtTtaHC4Dvmg9snLCPlrb9Kcg7PTWmpoYjov8wAFgrIvPKZMlj2m0cOd6UM4tr
rLTEyeDRtWr4KPuqZB9LOWB6nxR+UZ+sBF3luCj0mwNZQ3rP5yGdTnKQdX8eI+7Wlir4e4Gq2CyK
PRPwrS4OVAmL3cJV+Wsuh/hodYb8zJPSD5LFHO4jrbOP3lw6d0nh6duqX9Idr4+2Jf3hsedBX8If
gUGAlQ1ee3BfT2lMYZ0L/o0iSM8GYC2TxdngO9QDeNbPZa7driqMKQ3nGFmte2hw41tZW93y2FhJ
Y4yvJPzestyrQ6dvmhBpnmPK73duazQPfZp2ZAwr/yqpTHqrKu8jalvvIJzhpZysBqe2iyFVVMYd
Ud/kMdKdR3zX00bVxTOkwCpccyoyak5+ESMk9eNdl4pgrGtjZ+Xamcw0qpVmPbWmQVyKdAE8XNik
db2b00mG0DSMrV6J+7my3hWiPCMBaUff1DHEV3tTdr+6ivBBNb+Mo38d5+wVSJFgT9dPRAjs7IWX
+r1rkjuwpMx2WvORV3dVJ4922f2E+XYonBn4WmEfhqx9dzJegMnfFt0SiASjsDOCjaqbI471FVOs
vZil/gCBfpcMxm3v460BV32K/PEXzgFnU8d+dTW19lHkeHTwt9/FYnyAXHshCAXiB2V3u9TDZYra
c+Sad90En5pk7W/fZBPSyJOMpvnGspB1qoHrezWhRUGoiMmFL1X+NvveD0bx8WDJ6Og0FuEsh3GI
j6Gj1/v1IVimh6L5Tb5044DDzD0eZZYV4v7ZcfgO21F3fuTdcv4O4K3+mWhpxQ4SwX5hwIhz77Ob
+XnY85Gt9/vsw4Ene/c+J+2EPTQF7Re95172U5DZOBt6+YOFx5FSFXStoguKOV6wghcvU2zSoSeG
fa+7H1qU5AEcooSIdjruBn0Um9mqDoqnYB13V7cWJJcGc/noyHpv0jLj+x6K7Vj24thPxFgbvFq9
s1jU/PEtk1PbmG35jqO1otOAOi8CM18q1XZVR6zS4kDfmkZ2nnL9xnO1IKupjNdYf9NGaRBp1a2H
0c2eS2nfE5LYN7at7tMB07jr8VP2nKNLlpNY2cED3rvw3wkbuJgh8sdaaw9UyTO/EEbOzEcgl1fw
GNdMTi8Tca3nnKBfnkYk+Zer5ctnC18vhpJTMuhH1P99uiiwec5BqQa3Rkv6181DbOjw1c3xPHTR
gVKVk9d3DPLyGc19SxY3NER8xGv8aHo1RMcxP9H1FhiUa9wAwzl1OJT1VBytVnuOqr6EtJ7+mqhI
C/F4W3tddCdABWFs+g/WHLUHLOEkkzXgm25Cn4shbSLq+ARmdectmnc7OM0tS5Mj+5m3rE2/Ii6G
y3f5PO6Ba2qJ/kYfMQ7yFH9XyWyd/dosD5A0ApVwYmRDaQRZMo9w0TX/bhzBWLNIZ02vt07IHIVi
Z1hbrMKkHjGHB1bUFfd5QpOBZxKgwUu7Vx19uVLPb/NCf8TQE3o4ejOnvXhp9GRLqOCj7z/09Abu
S00iTeKim4yGpYa/LwY671jpoHeIk8GW26Y8VchOO7DN0deQIckW+xHg53EW9ZZnWxw0WnNe0A92
8GeKPTuOe+o/T2yymLtZSR5wBjIZamGaDQebhud9o7s7cyyAXFf25yKSt1bzT66sQ5ZLfFBS16Ci
qrxambVVun8kQk9gnRV47Lgn4pShR/tcVtZHyE5h7OUHMenahRixqpqbYmzkZkS3lB3WBWF4wUp8
KEX0tXbT4d7fWPXkcZuAWQkp4kURVPWb+BUhh3dsu295ZFfMjK4t7jivMQFTbW1DZ4ZZHRaupV3w
RDzATt2BEQ/n7gEt/Yh68qybSzAsxYPJD1z46tibTGswxDWDK6kpMeOjT+qU08CjtYDlE7FgNl/G
HSM4hGnZfICtCuM5flIjo3iaZ87OiDXajDVZb1u9OQyV+asstMNiLL+9VU6l0ROPhZPzmY7WP6Ai
DoXekrrDJTb41lsMJFbuPCSoyrBT0RNIjO00HSo1RKevoSlPoxyhPiSXfIx2nTEFTr68qjp/N3y5
tSPSI6p2WMWU1bbXxjuagcPS7s5z2VxG7hwuXv26Ei/TgmYujfQ1K+TtYOBr7Ntz2YhrmmnuxQZv
gJGFJYaS+BLdKA6d2X4nwXorbXWFZz5tDORATvy826rOOHKReCE1tcM7BuS+emd5dpycYh+huMD5
jnHwROMNVjx92zjsdfE7SiZX8zmOqqArYgi3/Da4vuDc0/K+wT/z6OkFyr0gwjnpu3YEwm+kOs2F
FvlMuzR2hhlb4IGLj9woYnpM200/9T0lAglACC4i7wJs9xYP+rjLiRFusOQohq1anepC8GNJSmoE
ZPrZ8xIEKeyH/ei0B+6D77LV9K2RqNDJG0LJVYmPoIXQn+XPQGr98c1njOIqmwowBpRQ5jmOBX5X
2hscLGcuhazeAWSvluuPRUufJMkarybGqW3dVIGj6IeklLvFA4wemLVU0Ic1I3poE2+2duiGaXUW
2SKTfR5l4nkp8DvzeuBODsXoGE+YBhLqFJqkoYzArOp3xV093xGtwtqIAyH6qtxoHHZSdvZvBEX3
oVqG8aFBtMKr42tkQKl81txNS7Mri8tc9Kwza21pQydW9TvAB1JYNfbWikmK9uqgKEZ5XbJRe2hG
u36zEQVHwpoV5lJzTuY3P2oH5uw2mdOdxJ26bDPshxTNCi99NqfIkbheW6vGdjJClYc0u0QHSczG
wAuWlbwjamGrZl8mi9seM79yaOmcdGsKe9n2bO9LT9tPc1X8MDPR3Y+eWm6NScbJtjS48/6R3fiv
deAfq6D//1HZetWXX+lffQPrF/whslngVnH2fzcgwiMEvPkvkQ35TccWANTeBmTl2A6C/b9ENvOf
iFEIaVDVyMKQveHX2qrvkv/5hyb+KRwfZYowgOAf7Pr/icjmeWh5f/H9YxQAkkTNJg1VJn8aKZ+/
a2yAY1JNt+oXgon6PSNZCJN3ZOpM9dPEHT6Zc3FK4IFv2LIyRb9b3r6Aj2yZuGU6GTr242A9IhQg
UMigm0F2sJrfAncm12eCS3nolkdc7ztdFaeqONP3foMw3m+cKTZerfhkmQ+G9pF3zsHsIgYipwv6
ftBeKuOrHoyAa2hjHkrX2trtp9aoc78U8lgqkQeuQU8fonW3U7JAcelC18u2EbUW+Dd+RQpIjYGK
Te59Kz2rorAkgjCtuK6S/c9yyw9F2x/z1TpUUJ2QXSdPPdjLQ2rB4K6d+DFhqR0PI0QM7SQ8WsNI
L9ro2xtDVtRSdMQne9YbuoGqo7gAJUgmkWoOWtfvlVkEbpvvib2dGygH0fBjcAcVcI9btjBrEKPi
r6rAitplF3ZJQHW2pTpaNHCpWAc4sOoECxeMltgYnqsww6pqlDHlrlyIIXCDyN6N6xK3zbe6OROX
/61VSeAVv/vECsXCDlk9e/5XgjyyOOttYfEfmACvndGwxOPNtm+ZujLZX6TtPC+T4xwsGhgB73r4
A2x+KqW9wd25sfrkV9KO3DJYJtiYtKWbvWRjs6NyG3BKdqAAp94YMw4xzXQp/k3TeoOd96QVN6b4
YHH85jiM8ezN3pfiM/NxlbiX0a/YvUmyj3WXK56Mn1G/lPtcT/uzY4n22sO6sUr7pccpxynOLpQX
2VabBvJKEtv6UwMe3Y2jFzLZgZHaZpjYBNaXfdWO16IHhLARbnuihejOJ0a5T+lhqVgOavhZYg0P
dWyfJwH+CUeddbEGEbIP3VFfGEzGFFLPeK4IXsdZ/6uJct7RlTpNThnqWI0t3qRNon4bGVqNV+wF
sVQe2jujqdYzmZuBxnJnEy90DkXexcFFCPEUoy+X/kiuHeTsSjS33xYCi7Cvx3tjmLfa3KCkeQe3
JwVCZ1um1aGRjwELERLyWjB6uOzkfe/DNErWFrelwIA/7+F5cFtNbyM3o5J52BWDcW+yd9S9Rwwz
G12NkEJQMzWuxqTcqGXcKs9GDmm43WundBDbzApyLd2V7c+2ekL9TfSXiPncFNNxjvKwEnQQUSdc
Hm1u5VQQwxjVzrVHQDXj1tn/mFAXnPKefMPRTDrep7CQmM9ZKxAXKpP5MOnjA4iwvbFUtwK8jo3B
28I5TEF8z06agp3qNUq1k4FyQXkTc/UAbKJod/p0zSDzsK6ivkY/t9lE3cFvbXlN9TeTuTsH53E/
FjKoK2w2ej9ikb0pp2NnP8iWJx3p2H7X9fdwG5DW4bl1p0mMj1A1jkt7X/HhTwf4m2QvbrKpOKQJ
rUXurTnEYcoOoUc9Q77BUCQ/MW9vEtLV2wjztJnWoULnijLnaNUKs7d2V8l3JzF/RzF3VkHR3fA0
RYj6Np8Gbyl5V32WPP9d3N/wTAKFkDRPn12NkSCSYZHwSSPotW0SxjfzuUAAafiY18h6czNup+VX
pP0uZbUZkDBr+wGP5r7L7rMs4oi4DnbqnxfLeLMx69jgxgYj/jTWBsW8fa4cG3HC1UPu2Dfochie
TtgetlOTFBs1JydPjHfQEphJRo61kcVrAmPDTbLDIMQun8ch8Cz4A0nEAUhrT497uVuvifK+W159
78PnAj9i8NeTEkiBHvK+Y2YBToX1OuKbF4bYao2Mtm4x/HbVclo87WaZHolaJR1pHOHdC6t+aknY
J7F6X0fpJMYvbCBZV8CVj1yaOONRTxeimoraIZFclZ121w6FFhRJmn+2oCU00+bm7Td3yBM/Bj61
3OPudUZjMv/6e8uzRiFk/UBJopGvpCUEIEEI8GgPuizeAEhuGNaS26Kw701FaJjGpJm/WHpWmbwq
YCA/fExSOoNvVKykU0zOtnJ2NWL5tapw2VNelZ2k2e/w4uqHRhh9SL2IhErXPjQksrezQgfodPqs
m1FfXdPtYIPtTaZXR6UtmbpcPVslzdpsT7e6o7W/htE3XwknyIOakLUGcD1bTLnyTa18BcGeMbJZ
4MdlFFARL8KhbaN9Sy5uw19wJ6rhIBrvZ0FH1RkPdAy4C6dqBoqKnVrfnwim9c+RTbkB18MURgAn
UZWSqUs7qITJ4L0mEHzShJUwHpUXRoqtbfDw993x3s59PpHJpZmM50iLQt/WkTSq2IX7YLz4Mz87
JR7a1In3XNfvhsUbj/liUqMgXulciUqYLlO9mzp08fo3lhbiUpVefhpN7Z7iNtKh1zr0ibeRj17K
GwsqYKXHfJ4S49m0I1ap/XkWyWHyl1fAVCyqpp9gEL2Av4HYmem0hY9wRE0+Gp2X0jDFC8w0FzRw
yKDE4C6n62zrdHm6ixMokE3yqpfjW2WbrzUV6rGEhAUy55gUzV1Rq51Wta/KHfe0viUBkSBs9oZO
wqBsDlV8SwFdwBJt37rL+njZUFnDm8puRsxtmnaglneTZB0/zFTrYAbFuOf6czc5HikIX53zumwD
verKlzqi7mWeoylo7NYKjV5rkXhzn3a1tEutbk/6oLvvNKsOCnY4tyiC0bKTacL2Uu+i/qkUVRIC
6oh/OPTz2pyyRMm3dSLmakP8GW2UW0PNKEhMZebQhtM6BnY9u1sHRMRdGQkuRGnWUu8n3b0Ss7jH
TJgyBtNe9hLVjkiOJCXqe5xXoLrIovPwnwcrPcg2ZZU7lnv2mVKBvYldSlkWLwE6CKGoZKlUsQXR
am6Ubj/6+aZvZXGSDZ8jlsyae+ZT3d5KwOjvgvIcxqMCpmBhTD1HWGv/KCHzEAH1lhQPlYfe1Wj9
W8WbIRx6FJQgwXQEbIxmRh33kHBP3tDlN6ROXO6KsjtyJtqhGOJ5J5fEwtKPRcXz5LwvNLmcO6h9
9+bIg6MzcG9o3cKKRfxU/pN0x7PN9eKlByFw7MTI8lkiX1aJY91YUzQ+am0yvQu++6uT8EAaodQD
tSPy6rWtc18ts3fx26m651uJjnQYP7h5NARFRhcINTQvcjZ8hjgMaHbR43PgG1h+9qjv+9xwj3Vk
54FfeNEdD2Mm+8Rqg2yyIu6D+lnWlnbtjar8LFO9fIGrVt3Y5Br56GXmpof7eEzLZY5ZjdZ9scWc
hi8meabVZ7xJ62bv0zaY+xYAlLxAQXW1jWV7DXw35FbNls9xrl5nQ4v2fhQ7fCSp6slU2NqZgZV/
qU5xbqahKu35SVtk9VGYvv2SijYKq0qOh1bnpkzkjFhHP0cQuDzn2aUGZPVomQeiZAagrhHukyKt
dpw9Ldn5Mr73M8MGSNRHF6Ga/lxZQ/Ygcucn+4ITGJ1X2lGY+u8XjGlJ/NRUyxjq0SAvMqmPY5ZW
XOEM9xDZ45GAQ3ILJYoV38jeyIuIzTL18xn1kxsxiScqX8btojcXLRoZgCKPeDComxJW5y/AX9q2
JLO8saR7YzbTo6pAaK0XEu6GB1fyw63Jut6kMRf2PP0Zr5yoOnPejN59yQbd3iq8sENm30XY0U7O
IG4y+TvntQzmPMWY1HZ3esaTGBAQ7LNUk2EWL6/QoF5LKGaBkcUZeWayYSYSWjz4D5TtbDkGz+xR
0A+s8d6x9VeaPu86zGxguNYIGtaU2CjNPcmf53kQ79U6t5gMKbErT4bZqE2KE8xxRnkZHDaFrI4Z
mHwBJyWBO4aT8uS1LoYXWhZ2glUJFjpYWMVEK5PSzJc4ndSlSAVyfpf42Z3rtzWtT/SMZ3bSBFYS
RUeFYhqObNqRMuYSmcqumiMPWdBxCjVkx4e+vci8768yTbN9PxTgMIumknwyinWD1ZQgw1wi5FVe
sDdrYlZWTjIMmNAGIyy6FJNbwj7oZl66yuRn0qqvYZy0cZvXlR4UvL+DUVXJZ9s1/LSt5ISq3rY3
HdWKBJDEypMb1aGGC9jvaqnb6dlpp41YDjZ01zeNVsmw0YY9pVq/MrQTYGwu4llFXtJw3hmKV8lg
+oD0iGiChfP4X9/yH75lQQ7i329UtsnH11/XKev/+0/PsrU6k4nf2ABI/+Qh/OlZtmioATwO2J99
hr5+yZ/bFJNfAVrClwl+1SFy8b/LFPefQiCBY+Q1oR+Ae/+PKurEupb5yy7FNddvC7AGv6nPP9To
/X2XUi0OgTjDOfWabDRuKUZUjHwKEr8+Avyif1GahYaBwesK+WT5VbJWN/BOJL3IvBA1IDEnufhP
vhHb4oCJqXZ2KWkHeV5Ac+rnqsyaBxMOF06LOPP9XSaI2kKPW7QOYCbVmfWuVaWJvm/0Pug/LeWq
xpmRpRZNYrHNyYQ/5ZuP3rMuBYAztu3Rhp9ZMAMuSgsm0GgHkcaRAJDaSDhjBDzSTUIs4y5Ja7Uv
i9U5MAl936ZokPtRgwbMTcIhDFjOeE6RsY2C4+k6Ka3Ur8J2jRXGVpr6Ddhd+bYMlV8cJNhR5w1o
VvIRdzSRgySAGEibtomXR7QhCFe/UtfatZcAut5zzxSJqlFExJG5zyy2ob1a/Bargj2j1fXFoq7M
CJX2ppQT4ZuK/fghK3A+KkCtqCESLFrf5DdUeBV2gimysG7p3vGSB12bkTE2WWSU9deU2tmvpqGN
1QaK9v/YO7PdupVsy/5K4r4zQQaDXQH1srkbtZYtyZKlF0KWZfZ9Ewx+fQ0681ZJ2y4JzuebSBwc
5Mnj2CSDwRUr5hwzJ+4UyaKMb+IkYE/pGICiHhq8hnqvqR/IEJvVD2pAy+ZYvau/J62nf3IyJcl7
KEZEozvOGdwrqQvzpI+aDCmZHZXpvu+Rk/qQU7MrTLZk2Bm9EFeQviJOPtwEh2WGIUV/xayiXjJh
5c2XInITxKHxoDw2/FTMt20a8C000PyafFRPTDmlX6pF5XhwaJo4nNIC2cx6zocjkdg3WpW92Ww8
T5bY8VIvhsQJAdMNkFFzplxz/9Kq+dkhtpGoASvRR+ytirlExxEn+I/4CAdqnJD5pDAd9SBabW18
5A3sfIKlCWgZIGcdiH32qqjh9sYgrqEeyMLbzbIW/vkQq8Ta4qGa9WlMjHu/a2rlGudj6pawtSLX
RyIwuOPZMmfZGmEMt3jTRsM4bftkHDqOkbyxOPG6vK1OOS1WT4NafrKZVYhrhgpbiTfeBLoYP3uZ
GrdpyWklHiW3uQBTThJkSUsBPRByIc7ly09EPrKHQs9pIAtEpLCfyLG40Z2mvKnJMj2ZrXr6EnOy
dJXhVtiKXM/GJx9UxhdVV5YXznBkgYgjQ70DrlOdCBQE3DNA5Mmu1yWGvWlsIHNEXXEjak5AMIEj
6WxaIb/MwmueYhi6DxEzDAQf2eIZCT8KFYE2ge2FRQXHc7MUtd2cOsRa5lsfVS/VmR1wVpr2eW5c
ZGM+3LuRk9zOmqMoP18hHXASo55aVyQItb8OI/XQ/AMPfRaBCosGVAulATrE4KVSIa9nO0zPLA7S
Hnd4HFs8UTMWBrsHG8IXn2kKkzYPCsqJrpp962Cb7TDTJrJUvDwKC2KVOIdrag43AaflVjhQWblm
2MRGJpZdNHdLXZ7mNJDG+mfTKUo5LGp5RIdh26Ou45BrrjJK3JVDMHXVrgoGBa6Uw3k7KM85OmwB
zPluO5eQGqx5ABBWdSYCnNlWcg96pgqKcPa4+Rv23fktnHh+5qWtekepOxK+OSKiZuuwu0CXTwrz
kJIvLugoNDJuQ3cSpD72Ho6Or3VcDAjqKuGq5EkGcV/dBQOJzQ9LIev81odYQefbGuvuErh52l26
Ub+kuyBPgLRRTgBa/dwl8wh9BhMr5txclciwgf5uos5xn0b6l8gL8tY7wX0hD+w4MBbUZon/ne23
E8wAgLn728QpkBBNhXGD2mcOq6RAKwy3nSNQlD1bTasj3wj+oMuF2IYzP3f964S04K3GK7frUhtr
CATH0TgEI+QUb1b9g23TCyw7EdB4s5dxSxB6uU/HiaBoZArWYS6D4i4hh+AqhnlO77A2V2wfQiF7
iPFfJ548RUhiXI1uo0LVCeR5buUedBP7p2ajUiprPTuPk6YGHVSZbMsRfjBHmOUJ7bL6ImBVNzZz
u+hbgKNY4YPCGXbsgewt3gqUn+gTxUFUvdch0RLBXuJuOaSC/b6Tl6gtByiJcTmeNaP505WGdYtJ
ENcZ6FVUKB2i3iBpqrtCZ255jkQLsLztfUdB1XaPScyCfDaikW1/RIXd15dNWs+oNklBJaXJ85C2
iymBNk4OuX5IS5czxS3SkQomtVPK6HLuChn/yNM+e4JKKIxv7jzm8QU9Jaz5UZYZEcDeSoClYMrA
URYw7EgsVT7Oxb76MntAJ9LORLdQA/YBRLQQJCAriRtCEB+r9ysomCaSGfuXRbr01RYx/bxpsbAf
MtGjd+w4751JzSQpMyhRbTtYNnZ2NZoBR6g5Vk23RW2IJEr79t4oa3JyLA4OlgByNIkF/qMzLua2
VRJ0rcnb+aXsWw/STO5eD91C9EOfBzH0BEtQ26Z+ZZyY6McfqamhlI20VvaRoTScTkfnnPrApQrH
KBmeJtfk4UN94HOzyegjLc89xKbkU5TjEtprgqf9A954fc5JvbgoGweDJAEq2LE9I/kJYyXWhx6/
Jm896uux/FcG0/8cTv4XBLD3aunLpx9P8VP//NS9rqh//Uv/KqmdNdrREkxvjhsD59dZ479Kamn/
0/I5sfQodC0zoFb5vzU19KZ/8v+V2PMCaUKjWwPd/vuEUjj/dE0OAnyMgi70L+yDf2EDXM8f/58H
kLqJyl2sPwFLM/ymgIFex7iAHBt9K0mgJFCJnC7+ajGL+dK/uimf//Xn/aNi2tBtHfr//V9v6WdA
gSwsjYHkR5M7uV7z0SjSNfH4ZfTNnfY8Mduv0zjdj868q4MCdbXk3Xt/wOPLYijogLjJubeOY3nY
KF9f1myX2OXiuQ0HdidX1LY0VzxlbP5yFL69HtdEOh1Plyr07ShZHoM1yHQXtjAY4Bn34iB7W/5l
wJkUFtRRk54QjlHcu+sR86tEnwyiTmF1VY9VYZYhUmX0jvE+R3qW+v0thdzzOHPE9/6lrTfo9byQ
goBQwcz1aBjIf3lHXw2ql5hCuDd6PKB886zRxW/M7p4zDoH424Qi+/54x/hEKaiqJCPh82fnub4M
ry/S02iXqUCG0LC9b15ED5LhUL3G+fDBSL9NDYyupoNlFdkWxxLe+s9fXRkp4TWrL6auig/kGUtj
Hgpop//BKIJOPYA7nLWWdfReTbkiN+OXiBBFTH6WaWT9TMa2nz8Y6LdXSxDjyjtsujws5ApHMz2T
wRQvbJ4Ax4xxSOp0fggAGoV+lNr7xqjFz34Y/jYEkqe1hiNCKnewKTv20dMC+O4u9ViM4SAkSe7g
5/adlMYeB+NH0aDHj4s+BC+Y71sOYZMgFI9mP9Zq4FK4nzhTIfgOMR2yLYW09v3pdzTdmXysUMx1
3NXEdWLxfTsp2hbDfCAW/K+EO50QgT2QB35R3peR9W8hz/P8v+IXZMuFjuvq9Vr4h6EkLzSIUBeh
BIFPb4ci7rxq0NAjK8BosFpreV6Bd0ayc32KaL44+esrkwBZXeYhrxX817fDtb2SfjtaBfQ+1yGh
y6/Ylk40MM+nYjLgT7N7/Cj59+iZcTeFS+OHMgYru+0d52falZv1fp5CX2LzedrI4GbtRf71hQlu
IP51biIBbcePDHtP2zs9fL219D6NzRKhcjFkuwRnzW5WdvfBi/ani1oXJhCvNtPk+LlJf13uSyML
ed3T/eg1xa4IOEX928fFl3gdxMR8xqSn+ni9OlV2kerGQmgz5zUeRbjzOBgEZ4YDFjZzyK3d++P9
4ar4gjEVeV7OWnC8Hc+TxrjwMufhEpVZyKKZ7wqr+UvwMBOCR0R5wX/XOuAXHfXVmksgTjE5mgPB
tknd7TAB0MrHvt6/fy1H35B1FOCqiDwpj6wV/PL2Wga47cBIdAGrBNuS4G93fbxk6Ps+DDn901AO
YJmAIs1irh8PJSwgXoqztxmCfJiMcr7prQD3ldDZ099fFXeOhD3eJsx36xN8de/GZRoLstDwJLvx
bTNG8/mUipGDRTX+9VywPZcG72rdYO4dV2mRaQ0pgm4UE/iBc47C0YYCdfL+gwtiVYeBS427Xtbb
C0rs2lOQIEo0YWhmFo4BrE9ibKP4k1kFzQc5rb/Pbyrc9TPPh16CzTj6PJKZ2dKXWEk6BTBm3q7p
0qzZTb//jP4wiu/CKApsFlqLMvrtJdF1JhGZV5Q9ewNLql84XC28D6b3HwfhRaJ+ZqZL5+gblU5W
BkSBQchXKXYpIj3aCK26fP9S/jCzfffVKEdPRzQxXUp0RWEaqeQELe4aLEZGVAGQ5+Zvh+LkgEMF
nzRpZpw86uc7QB10O9loxBWfXkRXTk5aoZPdF7RVPnhCv1+WdC0WuPWMgu2WffSEgjyHuSOJEPCd
DFOP51UXg4rTJ3YR8u/2HixDpIit3yZBccJYR3dQRcKogSLn4Ypw2jkolgFUWv0Ho/xeRkgXo5Vt
2YIccySrb6ccVAkFkAHCITD+eLrEoFt/K+LcH84nBPZNSGBW4X8wA38fk+2Hy14RczY8CPvogSm2
VULRwQsby8aknpucX2Po2xY9Dh1p48R6f4L8Yri/2oVwK511JSJqNPAtdiJHA3JMGlhJjWGY2MGo
Dz27CeKDGzT4kgcoUneGcoP84LIerir6AWYkbn7zQfRN/22w/MkF5ADGNWzAEWJZJ5LmSiLwM4gz
IK7uIJu0N/ajNNzzBWb04/u//vcp57DPCGjQrzPBMo9+fJf1MT14PkdqKYkxLZapbzg5XqLv8OpR
mf39aDTFAovwZiqvFaD2+jPRdxA3uoY6T2UesXRl7oivnWyHDjUi0QsfjPaHmUCEs7ly1Qlnp5p9
O5qI0iwdQZ/x1FcHqYSuvIMRAWcEry3RqVNTd1/ev8D1jzyaC8SKwhtlsfCY8/bbIQlrWgAaQMjs
A5OmqvuiYYmATky2aYs8Rkp18/6Af7pG3l5g8hQsnHoeDTiasu8NNHwhFikoP7F9j2X/Etc9wEaQ
3R/M9T/MFm4mPSLvl5z9GMZkFxPCkA6qTcwuBezN0De3SFbz04yUnav3r+xPY62fQ/hP9EnY3b+9
lT6qOqUVMkZo3Whx3do4h56IYb/sl937Q/3hqcGzWvfAHN9SrB+tuxhaYtePiNRbgqbZtlhfvwq/
N9G8+hay2irbFVrHH3zDfn9yPv00l5YJL+D67r29vtoX2HZTk3fB7ftLENLRzjGVdRqkGZ45C9Hl
316kH6y1BVcauBKt5tvxDAE3M4GJx/Z7VgcArDDyxrQbLwrkQ2dZlM9IJ1tn+/6ovz9FHxcDRjlY
GfyNc/QOgjyXtUcca9gRY3RYyPdCMQo4q0Bv98HkXLsVb9891i9S4CQlDi6G4xtqI7MivQgtbSaq
ccJoLcvPbdCB/LOrhfOAJS9u8r4F3pPqkUDU9y/09zlEo4H5anKxa3/o6EILzpdl2uSgubpuuESs
4kCOoWfJoaiC7eUU2W3klE70wbC/1Vug2UzIkbz/JltM/+ip5lOrNeG2fO2CMjid/bi4COzE/+DW
/mkU1lBps9/DjXK8rC3TIghsSNmfl06z9WDtcqbhjx/M0N/mymplgcDGHQyQOVtHt3DNj5ssh9rR
QpC8WwsyHAUDjytRy38yFN0U9oouwM7jD1GxjDDlHHRwoiRmSrgkvUlTlzszM+bD+xPjD/eOAsvh
KyRx2CAOefvelVZKrpOYSwJzMI6VJqvNlqPg+i+7yb8ahkLQHmL60+06LkOU6EekDvgBql41nC5i
pn50fYPcxvev57eJvj4lWifs81iVqbLeXk9szKgvYgwYQYsCftP70WSEfhN0hOtaxulc40PfDwKE
8Pvj/vE+su6RxOB69IGOFunczpzMrXQZdk5A/GdkcACX2yL9j4bx2aWzuSRzZZ2kr3aycbdknecq
bBWuPTo0eNMJLx/tsA+mxa/Wz5vlivtomxYvk+dzTPLb9cBFB9zA80JnEft656JgBH+B+s0pTmvY
/k1K86ZS2J1bfzx4QSU+eAn+dEdf/QLvaO0IChyXI6zlUI0Gngaf88j7US7O9d8/uNfDHH3o3D6d
dc/LFU72PF+S9/fVLlGk/yeDrMsHCrC1+n/72MQ0LQb0U2otjWIbkg8hekR5QnN7f5w/zf5VJIZk
ielPX+XtOFWXTvnYijJ0MizHCu/QdS+FoitFxQfYz2ujCyupPtpk/PFREVLGoki1R6/57bB6dOrA
rBlWQmWHUbRky30Rj/YH5eufVmAb0CZbGo5VsNa/HcadyGWJW+o7CHLE+dRa7rUHY38jlU305fu3
8vdr4mVGjIeUjypIruzR128aPBc5KYdrMhqMLkudkMhjp139928041BEsomHFcB38u04yDjJf6hZ
sOzFz7MNZJ744Mxd+kE99/u9Y+fuko3KmihMztreDuORvNYIGU/MBE1W6dLr7ZSgovEt6N/v37l1
Mr9dOiipBLOPs0O6iPLozpEpTiAGW8kwAS2wz2qjPTSdLq8S14IrVZX9B/2pX6LFNwN67N4xQ1hU
cGuL72jtzZzG0cIY5zAD05hdNZDc6qeCnTH+dzvoCIZ2GuTHHhT6Xd6AQ7/zMuQfp9QMRnPz/sX/
dp/XJDraMZZJq4RjkKP7jLYiS5oaEEjutcY+9cgGNWlmfCHY5KOKkmlydKd9XjfUnKzRCMJoaR0N
FhHnCgkt9QC6VwYrJVFPU3DlaSl7sP+NCVQWcXQ74q+UhsTmxM53Wa7gg/o4NPh0ZGFBG/a2zec8
fcog/1cI0uK63/RL7Xwq2GldO5wpOmf5bKIA7BqkTTvdefY3SKCDez63ZYDntrPdORTd3MZfYep5
v05HUoWNaFoo98DwDbCaMDvOtbBRSMJY49EEsxjVp7Sm3XcdQbIesnAY5yi6K80iOOmxm+HhirM8
jb7LgDCHcsdXyoccbi5eitdV1NpeJSAW+prvkdAlzDntUmR80UluEBlSx4ZVEI3pdyUdOHJ4+/K8
zkHb7EZkmRn5LQVQmUscCDg+cKAi39u1tja8i3KCbVDsAgR44FMzx6mWOPQhGGTAq8A/n3mOX0Rh
Vtl6frb9uIQ2DQdROdAw5okYo7hfw8gqcymze3u2E9lu5lRH7rWHtDQ4JeS9cj7XmEu8fatdu8cM
KF2SjHQdWDu3keT6QgKtiIlVdZC1B6lHF3bRUmgYFtBam4sIl72+UtDNjK/EewpAPNPQTbc+hCEH
s6llnk1xgj/WmJelegF5rV+yejTExdI1hDaVkanlGQtcYV4S3J11p6ID03gaxzUJ9L0CqfQtcxPL
CVkGXR8WSRT/kBRVPmrgOJfmJmsJIj63iVVJ4y3NwCS9N2QSCUKcvQEToJSdfq60zWk+2IYoyR55
2/JoG7VOFd2QG+C7Z5bT+N6+z5FUPZQYXTOUQlXnPs1dYhZQ1oHgJlgbkXHGO9KR/BKcejeb1zEK
nGgjDfIjrghHadWuXICZQAutgp+Ix8RLVxcYguHblyB7RzMpKAjhhu1wCxHeaTWNcRXY9P42EBPT
+dYeO0weRS8JbBN6croXcmtM1GhJj6zf5bdtFtEMfAjalAyQLq9QBOo1XJ52ngmqw5gIgvC6lGwq
M1IeDtOS4mVj4Un6JjpBLAvGUUduege673akyThCcYzreFfIivQIj+h6FHXmbD9bU4mc0QkWo4Ka
GUPsqoAp+MzDOrvqh8x6NkWfp9saaqR9AHo23wYkr3SnDuZS0mUIlpzDRPa1DHNAI1iii6Z19lVj
ipc4s4ds66+6r8PCRtzZkEg/wz5R+fDgZaUNaAl/SxXqxSUlCwmIC78EjSdpUGtSTqNW32sNSUud
eQ1WzrBLQF2e+ZE2NdbkKn5WNdsUyJvCrqA4uMOjt2TOALSYTypITFCs+FRcqiAawO0NvFZTX5Jv
S3Y2NrQ5ofe6DAEYu6klPQeTRNTvK2A5elOUfmJuJwPS2WXSRD4C6mjw+7OsHWMZxmlm3y4EyZIf
kroQoL0sy7CDpBUn69lgya8s/Ml9QzzWNWu3yHdV77rZV4PEJpYbvzWXE8Wa+bMDNfTgTKRS46YK
socAeztKPVOB5Y761p231OCRsTXHvHwxRWR9TSYOqjFAy0FtnFhMaGoDZmwI0K92H4nuS80vc11a
/X3ZaPPa7AyiXyB7VFgyiD86Zx2qruDUj8UpgSzAFwkbypeQXlB70wxTXoR1afg/J5K261M9zCN+
qGwU6UWTWOYDgQVOfGh0VhgHNEHxi60sqwFr2QfqtAxaB9cg0lVjk1Ax+nsrbbPsIq5UYJ1JZWJI
TyAaETgvxTfyW1vtU+8nRsvLPvvpGYFL/jlhW+Vy0cCuq7Y9WWXGzlexXYdEZCv0g5FOXIjXdW9/
LiMD9XTe9iV5UfkifXJolRq/Rxznt5d9WXuECYyQu3esJZ7CyVxqgGJQK78UCy21x47Az0cf/m/+
FbFTbp0XveHKEyyULPlt7Nh9GIzWIEJrzI0c6lU1iX3p91gFNzqCGbLFUqBRCdpzGX8rgIl8b6ZW
3LtF7Ud78kVLZBA2aHaymPgGdDt0sFNLP8aO2+vIKPrytsjtLriP8yaNDxjgRtbumq0I2T62uLbF
YspQZJHMzq0osFuyDruyC03SDYATtQ62yw6UaoSits6qq7iamuIeOLUtDuiT/eXCixGMfU2GBm6y
ahq+kuCISUjMOSb0mYhZN4TglVWCgTkzzEOnmeUPRjEmbpgN03gGPHJWp3Lh4e0CPyW6EUFOHoFD
rXV+UpXkP//sOO3X7Jmm8omMO++lDVy/e55zZSF9ItLaAchW59amWQwQXnlTus4dy0Zhwx6NCjP4
wmrV9yfITOP5rOEdtcNUDxmhkgDpCN4ml66L7kXrtumN4Y+mxWT3Xb1NUTV3h/Wcf7rOLdkkN2WD
mvvUqq2GKU2Wlix3JLlX5a1vLvCdNsBxRmbJgh/usgMqkJ/1TRcUJ3EsQR9hyJWaFCT2M919ZQzZ
AHIW6BUZODlm8ulxCDjVf3KGuI+vsbWV/bM9+zOvUBolzify4/wXCRSdj72JOwKUAE7sTZXhXDzV
7kR8RVSzLB8id8hzFAOuzx0Oq3pO2zsqo5Zp3BjV5J3MbmHJW5lr04JRTy/x3gVhE9/M3OnxoKdW
FVedXFr4RUOJ7T6LMXOFvj2uHGsh9TXe08oAMVhm7XdOW4c4DHItx1MnFa15aho+lpm6Gon8sLRn
nzk9NNpvTUKg/UqBK7uNw2n8eWYuygc2ktE8n62gakPs2Va5YZHAFdPBV7a3lg8Z+6rXnWIJagBL
YU+WAy/mJjHHyiCOOzfUwUpaCEoGcYLOhRQpElj2lYV1CT0KLfc8zDAc2smE6ooMBVdsGS9i/gzb
Mhd3k4ubs+0gnl5MHOcOz01gTuoTCtmabouXS6u/SQT6kU3ZKzHsB8NrrM9elWX+wRwkiYiDafZ3
wIwgPUi3CQRC8NHA9srniY6oYWS1NOAtuiQmbAYwu+ZTE2tlfCMXAI+vpUv99Vfd/j/y2/9a1Q7/
fyfb9qWsn7unIX3+x/VLM37H/vmP+uc/BtKGmG5x/VqTu/5J/4YGWfB/aNYHNvLNNQmbrfi/XW7i
n9aquV11CWsvbG1B/Nvm5vyTXlJAZgfKafZqlk+L/L8VuWQNcZRCf9xFpkaf3BF/o8jlGHXtdLza
E65i3FU3aK3/QVp6DA2CbjUZxsz6kuoZ8HkQa+gMPelmTf0TF+bIwqMbSszaLot2owNlQUfvhHho
IBrkHG6qGBJrAQZ/w/nqWrZ2bnI6DUEFBj0oC5z85bKkB7Sx3mcZp+2TO44AeXLDMHd2nq6+0mge
FzwWBfkHHcoQkmeoL04dBzl/mKLURIfO0awLuIXm+TZ2VXoh42xoN1PAd3wz6llQUledvaGaLb72
3lou1rbZSL68MX4ce5oXY6+NpSOvQU2UpyNGoyXknM99TpIIs7dDDiy7HjfH01DVxY8IJQde37pO
LkcT+z3uD7dIOAYgZ7y2swUpsXYXyjpf1YDbaY1NIBLaiPotrZ4d6SzjyeT4nM7olM0KpoyhuO1r
FRkbQ6ajz/bEqB7p0+kVmWYJ3neBI2LWTbXHZYxpInAGnOiQcfVmGAKyFGCOtPctG/VmB2oI9I/V
08DYWINdxbshspSmdne0Bjm/cCAlSDAeN62C16YqsXZ/oBNPAExSggcgbVvbSXSMw3GL/MlGarkq
hSYLbYkTn/zLWOScu1u1dzukQfPTM3z8jsRKT/Npy9ewOjEiM132gSbiFcf16A8bWuf1TNBw54g9
p90F90Vk4w2OILxqpmuYt02WO4/g/lBisy/275wp6aeDqDP7rgY0+5wTuQ37xcMhyY4te7G7eLqj
4UixRS25kClJf+gLaSDyhzdOLZC0NMa+PQeY4ElmmiyQU42tsx3WxC7bCHh4oJUnjrC/JEPU9lhR
iD2NTkvlO4Dn81SlwyWxf6YFfiP2AhDLrenvJmL09m5pNjY0enjjWKT0JxPf2BIdLMJOqhO3Y53d
FNGQnXV2HECFnkAiD5c+VRVghnEBOCVJhcUaIWK+qmRGp7h4ogoS15eo99o54XngfLpoy3mogAGS
Thx96tjBgT8wJX/1iZJI76ou6Ow9krZcnboiXTeUTRRo51HzsczI4O6sdFfnTMnzBR/pdGGSLLGQ
DhHU5r4RIBX4xe2Y74Kiqj3s+bmozxrfmPow4/Pkk6BpeD1BEkVuXhqVdsQ3u5K4JBe7AkkeuSMA
ib7jqwt0C7vV1wlXCjnblUiix0JA9rkj9lOoT6DD3eacYjNzvlV1GhTnFbjPRWyaEaXu9yUm5/Ua
/Scx3jNn0/LaLAWi+USB/TmY86zUp6YZvemc0zfRbud89EBKRIFhsB6MvrJ3IBCVeSNbnFQUllm2
UJ9E3VXGQ2QYyxuzFEec7TwUhlri3Vi2FpkEMEu+l7BVkq1pk1T5EBdpsvLnFdxhA2sYFKmO5gVx
jbB6u1L7F9plR4yywTHDUhXWcGpV/fAip7z0L5WXYzPEcCrZNIIPYHdM8hcxOCw20MvIUhyfdCKX
GxAAbG5ZfbN0O5MNnoIExni0c6e27K/NCvI03ShffvFU7ef7JIhIT5uFKHjuCUsTXgyVcTkOXIfI
VeonhPZhL6KJdxrUJo6u1OaRbrDXQdGM0Mrf8JXKSqIr0/Q6zTv4wzntGAyk6HBRZkzxRFYwNiNi
ozno+pL3un9e0I1/k3AWnkm4NYEGO7P6jntRj83GNjtW2k1Bo+N7PPdlBoXYFf0WgVAH199N+Q3x
UHjGDghP0X8JqrRjO1XNOb7osRoi2jQpt8kYTQhj8Son4+2jGcPT7+WBvjFmrJw29WVC1DywZhf4
YVix5a62wVjUVwOxVDmLUNMG+qdoIHEcstEHuIqnefZDuPRlse/r1G8O02QWZ3mTtWvETCSjT3k1
kB5EyBobF1ew6Aagqj8XOczRTVXMdhq2ZHeapPSm6bcBZdhD4WnBP3Ot5kG6mevslK44gKvdom+v
MV00Fw6ROjDyrZImXkHWIwYJjMPBtuBFvrPaYNQ7a0pIA2LLqR6qOPNujMHt+i2xNJa+tJC7fUoJ
4P1Z9ymeqcqPl9s6Hnp1aC2m3Ilrs5km4CQBH+tYY4n30atwvs5g3jcd35wAi5U1e6G0pkZtKnuq
D3aLO5wt/PpTCRso0hAuTar33mg4amMoWjkbdAuiCpOoKSairOyi2E2lr8ntcMyHumCbu8OagQ7X
YeNM4EI0PafSMOMzEu5sd9PNQdCHsT07PemXo/eVNt3YhEJ7QPJtPMJJyLy1T2qjD/hEEw4AGcYe
VblLMj3wV6M2cYmZg7eRxJoDGRNp76LmXzr3JFdz027TxpyqbbkAAaWL1oO4xp7nHWYHUdB2yBr/
VtQ5z3BUGmQG3lSM8lmafS/4OtMbWDIWs5J8js+9sKIo1Jllf52ahRZqrgoINE1mPmaownvSVFNN
vB135DtVjQN3zxvmB47nyu8YqLyEr7JQ3Ga7DdapbBu3eGGTb0veBj8KAQxnLQNyN2S7x49wWoSY
oReUJp/OxD/N3I7fkxdY+S/MbqUA4y6FV+yZbknp4KuFuT+XOLnpvFW7MrUM54aYEtgWZmUlZMPG
DdvifqYtcEFuRswpaWkZLySjufW+GVQm9/FgNKdL7HOgWEsrdkNfWcG3KcjqK1heHI8QzJeytmO5
v2Lzmfthxsc63eEYJtLMi9rhMAMtS9m5UGDhlI8rfKEp5OUQzXl/3Q111JKkVI826EiLcKhxgk+6
k80aphWliz+x7RvB5aVtQ62Sk+ce7WPMBBeKI6LmpM9HijTlcqMPS7xE1aclNfTD1NnldHA44Ptp
0xdnMiCgngkawWBx0bMnnrfBUC8Xbmc3P5w5Ne7zSMS34IXhrPuDCr6zu87lhhVSv5S4Qsbt0jft
QzQbQblXi2FfgP7oieLVspMb/sf0ZJr75cnuRt+BXmRIUL2RbTBHifitKGvN5m60wOxttOi9TwX2
7jFMZxaUUBXKGTegobJze24HsWvTNiL/bGrtXdtNA9b8Jf2hYlBcRDr15Q2SuPYxmObsRzyQrbs1
J/BomxmM0mOrYlXQXuuqr/SF9Evd6OZzplKIjf5iBredF+T0Y9X4RAkb8fws1T3zTe6+kG41d2QV
WQSCZF2T3aVOav0UnV5ugrqlC4crlF/cGuJxMo3yejQs4jqsuoB0pon0fpb9AOBE9nHwvS2m+F57
hfPkjcC/YA/31fcGgxdColwHF4PtUl1FSYQ9jwrTfyiZKZezN4J7qxMSazeZrdB0YBleAAqYgjAZ
OAH+hfJoeW10nM3tFkMwJ+5m6TXfXThAHXhhop82Qzc2twgO1AlJAZxVVOQ9fe6QWUCaEx1tIzId
ghtdIXQjm37Rp7Cc1xRvP1f3rGumsYkxnWnWZq+OyWCxUaLOdj/Vu4wQsG7XrLOFzPS18eWmRb7z
SsjzSBo64NGdboaXRvTdozQytGGuqqNsp5K2zjZSDMZ9NJfq2a1d8zZjxUA1OQzgv1MK/a+azJGB
I55srPfBQPDvskRkdRHaHMShzRY/CiOgX3rnOMNEvkcDVoOcZLOrTxrsvMFGKA1KKKW5jRHeyIfg
ZMg62r1Liyd/s3hU0yE8Opf1vpYNxFMtad1THRu3EUhPzqGMNceqs6O7FjI1AaFUWcYWXw30Lytf
6dbIsrW8nIuowpcdLBDBWmLNKS7dyb13LdlbEKA4H4AGR70eTmQwik3uV0QxrpCel3me3GAXKard
rfA7ScGqA74uhmtnTwOzBGwIB/5wEYfJfATIwy5wSho6oTlJR87Gj7zBDxuTQXeIF+1vPOfms5Wn
zkPnGzY2sbFTn+CtFt+iQYzkXi3B4O8GKKx3SRm3/t4j422BR4HFecsujJj7Ko/Uy2LSO+QnWSY5
WX07xHtel/GEACLaHxHefXAKlQNgQcS0+fk+mk299ZGHAmWMHF2FYKfBeBdt4SZ7OauSg1zsOsAB
BHnuIQkoojnxzbJLwtoZzAH4dgUuS46sNfseoRdO7jSeeTTwC0lJd6ySOHQ9ozy2LDLfskzC5KCp
M7PniHUAb08aLbhXgSoJpdjQ49PGLX/pzRmt1yzmBDlsZyNapSEsZQThaJpYxcRxzn6skK+H3sQ5
3C4nPBviXOGmZGvYWYEJ3YjZlnrq/7B3Js1xI2kS/Stjc0cb9uU4CeTOzOROSReYKJLYgUAAge3X
z4O6raa6zKbH+j7HbpXETBBARPjn7m8hl90QaUhD6jWgtY/Ao/M9kPgYkatBOYwGi6Hhsfexa4cJ
7Wb5Nh9mCw13cUp24ksc0JXFymJtHGuq6z0bmu6ZLvKmOMUk4yBQlqLglVEYwo1KgQAbDYnjXIOl
smiWSijAnio2tvtOKhqeZrS94KLmBm3aSHy+WjEGwUcuNUGzk7eeifFBiHgnOGuUYeq43Qzzwmiz
Q2n3w0tbFpQaCIQtyiEDalNOZqoHyYsetL2+FVkxtht3Lku2r2Bw8V2XRtZFPC9psGEy77eRN0lC
lUHCMrTpKFFp9m3JrbWT7kD1bzn4OVtPq+T+ta0Uxb0rDfCRHAgpNh/oi7dDqQZqLogkK+qQoZHE
gNcJvIddVRbiULZenh5NL028Q8LC3FwBMsj8sPiJqC6w5LLswPqfJTzfvUsdOamc/ih0Bs10Hc6M
O/p2/dMer3K68ym31UPT0SgKS3ydGS121tb8oNkAAopw9bq6oucudahrSdlepxSD08YoUX33uUMJ
w0FAhTG2fMCi2RUykRb5febATISdXm4LCiNFlHA8hFc1wi+iuh7aTN9ogXVK+WjLBgyh498UJ/Xy
qnkZ4JNpaeGw0DAjs2PgILVGCc0P2VZbZjNjVDXUZKlN7v6HbjD1LCrKInZ2ws89I8KZEzd7IDux
p6KgZjO4QaaV/m6wFDzFcSJ/cwPOrg9XujhUdTZ4R5QPQSNk9gxerRRhn8XD+H1w6ESnT9FYFu+R
MsU4xQBZMgecx6KbdsPMK34Wg/xdv4tPcjTpHdhZVF/Gz0owSmb6BhmQ5ViBQNu1HHAlh3TUky03
VLu2oPD9mdOli7pbIaF9WLXW0mzLyU58GoZckcO4c/v0YMKlwS9c9oLi5JJxNX01mdFtXbcO8vdC
0EvkgySi8L7pFj9C92umaOYSVzufyHp/J7GO9Kyo1LLt+zmB67e0ahR716o4Y/o2Y7HQEnAzEKw9
uJdtPtYGHY+GP0fmgi9i2+HIzkJKUlxxzIpKdUcWeMWd5kjpPrYAp/NH5dWUTVjOIqq9V1gI6s6Y
4e0Y0KXNyFgGZn007S1qbwWTdaf5Ex7CPuvdJqQRO5s3SODyMafR+CfTSIee7E6Qsp2VZOsru0Wr
NlRbmFnkirK7+m7t3cM+qarNPJTqh98bIA2nbvD3Jk8USB65SNiNfOJm29QOW0IqXHSgLvb8xJA9
9oEg5pNN2UnZ8ptZfPHs6k3AAHY0enAZU1DP2xxRkPrBwqv9MGsMv6F+dinvEQdwRTjl5B6R35ox
nBvgeuHc5RASpon5kEZNxzWjmmbegT5Lv2UEEV6DAZgefgXuWjqdG++HkdnF+8xIg8ac3KfRJdZm
WmbBsA4negXoMC5MrjNvS3RElvOK8ywtmfR/2rKcQRVAyvtRanSQbBbDZbdisNliKclhlmyk13Qf
PPyajAJPtvNpGDpjfpMZ54PjHCTTq1LVkHHxpeTkmAB1csNiGBWNJXlSqPzCw7Q2983D1I/XEqyL
KvfYPjo2Ug15OQZyVGclbuRq9I+ChhIu8hqICWOSB1Ky9Zw/DvYg2/5Iss+v6ApQlV2IHQA20e90
VzmItJqTdOKJCqCl3OAGst0tRLpi/KX8xaSZp/RA6n1qmm1TcA2fQDunEqLq3okz6hM3tZr0+hkr
lAOkxZpcmjxd2gGixEctErtmljoGs85W7VwysTIFQW3bpfchTIeUlseBUkTFChCU7qH0rLiMhrZx
BVA0d1jAtnCAS5l7oozv7dpwGJHBUl8gm2HoGB5LkrewqNLYAdSxuIn3WBf6PH3iBYvZocpScao8
j5nnNHvEAZ0jTMUolJWHQ3LK66IQo69+AaEdxosuJCc7aXn6YNBVi4FoJadXiWlRE2zij9oo2lra
9zhnsPijN91CPRcxBVo0tzJrpx5cNS6y2AaQas8A3asDx6axrEy7ZydZiNUuxNHSDzPTRnpbeXlP
7hPdjZWK0iKwaZ62+yADRZnZQ35LuDUaPERsXVqokTkBBpZJ4NALZI2cbqsXaDtTvh+ov6dv1Vfe
Vad+Bh3MM9EuNYoOOf63bgTrTAHGTWR1jGmxa2mwoyA+6tOJUrZxSstPfY7bT9Fkxmtv5DrGoLHV
663VEgXhMOGmgpfrBKg06eGsRIFRL9rRJqhHo6XWe3ee6KVBhDyYgMAI8hbhaNiZQ39T7U9738pA
oNFoxj7Z4BzOW0wT81On+Yyjxq4d+xNtRVRI4AtP2cNC12VXBAejisCbFybHMqMjRAXgrkMi0ttv
NJqmHxpN4gF6UqE9ibTBSpUbojK3MyrTwnyQB/tYT016P5j8S5CrtP6CVJQwbG9HGAhj02db5MzJ
ua/Nhgk4IwA/oZ7fiiemymP50QAQfu2WYNQA2fjU0w0azU+8Vzqx8GjH2ZeBBspX8AgG8QtyJkQA
k86wiAlGQsUrbVe/Wqunn7o1LTJCftwbxjafR/mtwWLGFy4H8zEfV9iK0c/GL45pCb63sngsoOBS
wYSZgPij21IUl+dVqBbHG6K+B32FjL7OV4xhzP1IF5T6j10PXoC7mdP4ZBntBGZs8X40E3SSjZeY
8nPAE0y1vT4UD7On98nWX7z8Rl8gGcg0I05Pps5zbnHt+R1ONcbQlN0XDbjEPP3s2Sg+IopwjTBL
jU8E4PDr8GqLsappnXOvZYmo+YjY0DZazvMcsofIs52Qvprpj89ITJRaM75VpDI5aQh7uQReRqGg
nBa2mZqAhL1ZhpyzI1Md5UVxGesgA/vcNqJsKax3DSTNxItPVF9rkdfnYCVZFCMVRXPL6+JOix0W
8UzVnGeGBDz8xtMCTluxpvWvNnviOWIIiuI/avP4HDOESY9BqSUjA6mMmlTTYN0Nbc0bL1OgUSPH
j84/OU1lDte48e/AcfvVrqF7FdHWFEDGem7QownTBXxWUGZfTq27GV6DmsEN3sq1iRp7u3PNR/qt
4ZDpHm+WsrDzKLPd1t5qaCXGVvIOTE9SJQ0b5bWZu8HvwIu595jCLbgluSQtdVhJUlJ83OQZWAwq
ZjuMC7ycbObsCft9pmJ1seo0DIawLHDwFFJD/uDo6z7Fo6W/+vTkLrtqsdIHi4Y17qV8wQdYojd9
FLztEUVGvxeoOQOHcsQMWz9JIdpfwdROLwbPkw30yeiuFA2bbegR3cJ7kmQY/bwGb2zS9cy/VGnG
z9I2YtwAiYWXwpIaR/oWP1Z2ZWPoP4ipUZAYUBpXeb4LgMehAEPZcitXj1TZpt+Cdkq0EJSXe1io
1hU7H+MoHQRmi+Okd+eqCPF4wDLnBGg+cX7zTnHCRnnb2bkzRXosKJWVExO6jTnkBvQdt17c0Got
mX/Hotl/5e2AB02vyuEDhGRVPLp914OFx0eG3JPFDIN8v1GPFFgGGljW2rpirpq8TYvf8huNhvoD
tbAFblBhy+yu4/PdtT5Zpc2o4uXVZvQE8yolVI/qQ/OiLRpocjphY20DTUlOG8sz0seh6pqfrgX6
jwqftnttgyahaVGUza//H9P/vXDWwbz7v4/pcXg1sun+PI1f/8Lfp/G2/Tem7daafApIdf6uA/ij
IIsSItqpmNCjUqIq/DGN1yjIsvBM4z2nREDHCI2V+Y9xvPk3m7ACSxPxI4zFdAn9OwVZf8m+EZDE
dU6jBPFjPh+RJob1f0qtyLbjgFW4jDwSRYm6rjnzoTf85ZGMof5IcZ+DAVE5HBaMdvil17hfY7ap
T7Ts0b2XS305QnD9Xpb1xKwlkQxYAhumNb2naUPcwMUkOg5Vcw8VukpDsrrepUYyb9BEETI2Tpeo
59Fx4leMXzS6DVZf/hCyru4aXFoqYnaKAa6SS0RydLqw4QnW91wsLkwPl28zpYJPihcegIGuwSGd
viCCN2/aaDU4v0qBqApxwd3rcT5RfD3628If47fMaepfUyBdLfzT7/7+7zaGP/ffmH91N3A5LazS
/P7QiTBhrDmQP13QNKiMuaxmB2NUaTzTIyRPZH7LnPTi6D80c2d80OpYbl3K99jI9OMEoA3z4uPC
UDzeeJZq0k1po5r0oIFK9kp2/tKZ03Iq+6xiV9d6xufCesKAn4vjA60z8v/jS/wlJsBNgVuATh2H
LAeUXHN10v/pO5TaghQw41C2ak6zY+DE+9qcp62rZf62ZXmI/vVF+x3Q+7Ml5K8/8C8hHCvW05TE
v4MB3Wd1Z7gB+XDFuVjKfphtoPAeuwx78k/ssHcARu7KpQQLbxLnmt8YUW6RXimVGf+9cNDvC0ED
lL8GGAnpW9Y/XwhTdtPIjY95fN12UCLTnLBHxP9HAOQveZa//xQGXg5BAboH/trsIrSu7Twsu5sM
De8O2ILE7E5T7r++yNZfEkjrj3Fdot7kXL3fEbJ//jKWVSwZ8zCX2Z3PUTvDx4WFzoiTM9Jm/Jqq
lC0aWsr8prtSf5WOq9UMXfX8p7SW9gsvawzXhgIhhGjkaFwXC5t1LGufhll2Fpp6DORbTWhSCpdq
tG63h4MelNhtrIsKEnVvYP1EICwT8TSUXf2tFal7mp1KwgUBFZRkJkfktsYrjae7oxSuNsrjpA+Y
0Ix8Wo5WbcFv/X1d/t9e9p8Oz+2/WLc+617+LP/jv75k9utn/YfH7J8WMv6Ff5Sne6DjeC34lJNT
90hLyx+2MqByhu3jm6Yz47dB7I+FjHVMJ5RLzSOlGlSCrUVC/1jHzL+ZLH8sgLxpTPZW/157On0q
66P4P68Qz+QD8LLFNMX23vEdd30v/+mdpbrcow5ilS+qKmELNwI/0Q49WJQtEHT7YEv9h9tZYq+L
QP2wF72jydTtb8IPmjfmXdMNzGlOikHz6tU6ELyiMrxbbSPjaBEDfpUhc/celV1RBae4DjOpO5+e
lc8np6JK/Pe/OLUZfDJVvs90okRz16eM0T2/eUvpwYZtbENk1ZWYXhNH9HetYxWP9iidOxfaEkfs
RvC3c0q4llbmt0Ys7kucpvPrNOQ04qruw55hZDJMNtMjAA3vwITEuowuVeL4StmVzlO9DeKyvpTQ
YLq47G9pBm40c9RHjqxxBY2w8kst88hRQT9YZfdRJbH2RidOf6Phxwtzw2P1nDjsp05S73mQh2M1
Z95V9aL7yrTsfai09Lj+TW3kX9SBgz5ravxoeROfBxGUd3jUV1Y2P3yaNOer1TLvkGVAbv0lf/cS
LuDiWcWNw+1ihb+/BsAo9yCoiX/7/Sl9FNgbO3EP2rb4ALf07hVLRwe9xUGtW4kOk+MeapoRcJT3
zhdE+OYtULZcQqyt/U0ZlX5wEKxvThAjpRvpFKHpdNHkOV/8VqeW8AdfQtdQxdHwDWNP5/rKUuYy
51WKEauH5pYxdrgm6wfvTT7vHMt4i8pU3EYbGWzTcMddF9fkm2h8fMcT+lmpjmac2S1BHkusS4e1
d3RbEzOsER7A5IDoMz8qxb8JvY7aaNfBvIQGzS+vnRElZeMV+/Xi5imd7MtUYUUSc4y47pXvbV3y
E63xA7XmXVJBHZqt0xzXy4oO7h0Cm69cY9iIrLbC/qSjonPYJIqcuF/A3uSXgx3yyCjeO5TsnA65
1X1An3GvtlPM15mCjh9oFVxFf7gW+IDua7IV4dAxTeY/fdVj/d4o42YIkdDMo+dnGlbIsS2fUAA9
IIOjd9OytjgbJN/23jByuvSV4b/qhUElWiz1m9PP/lZ0ln9XEeffJm7Q0P5ujc2OllMt0nhscYbr
aquLKT6zc7UuRR1AQ6QD53tWTLAL7ImhgVWkIS2YA7yRnqOkhgHzY0EjwX9dT3HkmE188HAFfFh6
g8pGeoszu1T9SouXTmQ1S3fpEyFCv/H7z3x0SkZhAfypBBoUwWoGn4Svu9vIDe83HpbKYCK5wdHW
2Xt24T60+mi9CUxij7ntkcBJzJS8gTVDJBh4EJbFlWefCd4h0efxcU68/Mpdr95kqhnberLbISwU
J2TMf8m1wwJ0onFN3xkVFDUXg78FgQV6cGOO5pWilPgxYAjHrdUH94oNe9RiawxdvTUvzNKXa0I9
zoZuJiuyC+KdMtP1kLBnnoZSEkNP+mA4pDquKPyAib/PrAXcHyWeV+ryrZteQyDSmzhliqH0EBko
QW6rEDjR8N0L8RrrveLH7uapdI4K27Ly3A70pochC/HYoVvFIfFQB1c3szSmdjE037Z7Nmp+twS7
8ERZegyukUp+PmEtd9bAI2FRMRWZmWkfNbx9aM3VeBo0+7XhkHqfKsO45m6TvRR6LE9mrdnvXUfl
+iqZI14wkjMQW/viVHWmK7b0SlhHQxgvHRLJW1B6zpsCzGwtjHQWjOrPXlY3bGF7nxuO7cliVPMh
W6i43Yx12p/suotfHVMDoVv08yHGyHCv3FQdZIUCuokrBzXTKnoqiERxRsjULi4y3SM21iBEDxha
SNzKZj47MiXpcm3ZibWoJRR+Vn4w2PzE6NJsUm06WKnhRXh5syf4osFBoVfqoc+zDyFay3HLTX23
MVPpvhG0McGP1Wv32rRC3FJv2yldXrn+CmhGBzK1rHI6gLN6R9y/fUlG4BHuZDinFI7GfZJMGkas
3o+kY0/fJ7Ku53SJHZ5qFWy7YjV+TRh7pwIfYEpcb6PkgGzRmJIjlZf8XJTJd5IpG0az7SN90b4V
S7xYm0k2Go/KxCB3QaekSL5MIvJ05hFDnguLCPOdrGsc26MxBFtMp8HWUekhsQWPdww0YLDVReY4
f5ue7+trzrmcmNcEXTkcdXcODkh2NNn6jdOcy6qytlLN8lK0DKQBU6+DcjFYxjnlHHeGVlBhTJYm
N5ThtI+pLtIDm5IxrPSJ9GkQA1PRMSjIgUifNvrjL21OfPYA4rkb6uwoG1G9dCJYXrHC++d5SvT1
kbCuDGIR6AWF8qfeqDkLuIkLS8kdNechy7r54Cyac2SkXt/Fc7McqLgbtqbJoIF+6zpSWuxtTSJl
V/wSCfA5hvQVH2Sr4c4KB73hgfBZkOXgnbqltWA8xcHNxJawJbTLjGxdqVjvcuCYdv6gJckj0KP5
mjhjcGaYWnyoFa7bYEDYMAJ+jhGcmMiZYygss/pMVhKZWwXMqvHXg4mym52Ejnpfld1TlcxZgN8w
9mjUwgCB9xlsvD/NOXYucFCHIK7Msw955UGv3Bx2owZbz+UHctoe2lsA9ugjp3Xj3K3mCtOdvmtz
Z591YproBLaqYcFm1UOJmexuTnipufCrN22MtRcAY/NIHY6dhNJgJGaKLL71TfsAHcbY47286ODn
HjKvAfQXw7Db4FQ+OPz7O0er7pU2EYge6uGpHjsSWjm5mTitbiJ1gKF5VBLB84oksKZN3JKtT9HN
bBZce7GqC8/qHCYtN3Hnk7T1OH5UQlQ3hmj3ncUCkFXmc5rXkVst7+xg5yiesnTXBM6PIDa4TXvf
2gqmVDy0zCGMNftLeP3JyjxjJ2VAFMCZ9FM1a0Bwcw+ISNB3rzQOemfeNPXWGC1jh0RJ3EkUw/sy
TA2E+ZEBD/QweVscYyJuGNu3rtasEN0jeMxEEOwx8+OBCtKFEJk8yVEfngyni2/0qWhXp/aHrd2a
yW5gABxVLeucO/orsJ2pppMxAzUbTW4HrbRAxFrzLiffvBOjsn9ZtPVvy9Sb2+2M7XJT9t2Ly+J2
qTBZYTCC33bEPMVss6alZeSpMelgrtw2okRIf/FJJP2ajanc1Wx8SUd2DJSZb0cz/ri9mvsW2Jo3
7awGmJk/+F4IBqiKhmLCIuAAiFE80ifL6S/pMlohlaDutuNcfsrzuqIVubogiBSbVro9dcJdjbmH
94SPqfPF6qu3XJrjdjHMdtt7tnZ0q17sHWfiMJvSzOOXLoxa4nOovfCOXG18wFSR75jkk5fmpYiP
xCuitQttkzTOciCwP+8WqIHhMPd2iJWZB41R4hkvHn4ve1QHHzvOmuvM9prd6h+k2t193oHV1Ttm
73ynOEoytZzJcC/3E5uCmkz4r8St8Kpl8kcXMKuyMdM/LOxX9kzL7TsqM9gND/5VOOkNYEIdGsxo
NhjI9KeZZBtWD9LGcHfDBibfnoUBsu3smcN2CLQOBX2xv5esbr/idA6OtRi4uxrKR491PfrGjiGp
4D1eaNalx9jKqIwORHw+gxrPAYPpo2eX1j1PLLTLxXYuvpCYeDAtZN90ryvuHMiJ13ig0wB8rzM9
D73W/sxIZUQ0O6eHYOGVojrqpI1myC9VOS5n36/Avcq1E5cmQoDMajDaR8eW9QOYcO27YTHoDXXH
jffjb28dqwo+O9us5/t1vPKoeETBNjdW/E6yNT6wJ+xenVjHqeeupj0t6+yXjNH/LQtocI9zp92T
jMpLBisl2iI2Xv9+DIR+8DQdPIis+/ZhSAPwtJYbTzR61IM6Lqt50HIr74OFYiH0Nwxm1LtJes8M
Ztn3DXdealCkU7aj9wpdZdzCpoBzq+OTvCRBWR1rEKP3mUWFGMOAjoh35lv5JS2ci6GtrE8shjBz
2zTluIM70cvNNJo4Kj1qpEfwImQ7Mg/+JhXVzyIXSVR13XD2J6Y7XkrF4eTSvZsMMFfnxPk2ET8k
nWy8VGuWovaGD8n/tU0qnT1jQyJTsU7fKVDR20njdFItotu2nv8Td8myeknVIQGnQp5JL++GpP9Z
qMrgN6203UQgmlgCm/WYm/Zj6DE6MSZ+9Bax94EmEfzRX+fZk6FJGDRR7gg3swpCP6VQI6hWtNfg
XKa8yy62uYzvBXaYa5nO9pcRCOOB3FZ2F5jEE1TtsSmbcSlNll4d2P48QDD5MRs4rqxsSHAX0nCN
C3IEBR27J89wklPd9tq2sGwGoKq9m1YroM6hNJKJ3ewFjr6rkKo44BI3XkknyI3rzeRyNUw+jtnf
DcX8wbsTI0Wd+ofKs3cNAXm8OtWu1ILXWFbPxTQ/Vb1T7Xq3K8I8m5/ht5A963RwjuPLVHl+SCeF
/V2Mq3+wyr17a47rF20CNGV61uuihu+Ez+p75WCZm12DhCiPwkWInNVcfWTCoeekMt6nCrvHpIIh
Uj4kHnIPKhyrvASgucgXXWuqu5zvdmzY74IDzp+QGI5eSs7dLsbiWwmCeEAQu6EgWNGUyfc509/r
dS+VadazpDdpF8T0zbKzPeVV0YaTU/zQipoiD8NhWKd9YQ7Dh9XcGn363ozNABhovK+choiL1813
cexqJ7cnmL248L0tnH4LJKSwq3FbKEN7YzTMC0Zb7kbl55tiKDxeNxj7AyojLiBdh2272M2JtPGK
LBYOwqmPYGGLcu8n+ZVtqbHJdbsmFzPFWz3V5y0mIYzm5poo6NUdHtLmF26umRS2wtaXO8aC4ctn
qhhM07OWeP7ZX4bgB5OSLhp8J9kOJREC3eS0H1i/dFauEy2yG9PRd37ZQKqvnFvQ1iSA2Qsz8Fdf
c++p44j3nkkzhgrsC+YuJsrPr6Y+527wo7GHp0XaWDUD85KByca484VT+5eVuPAAihOqLo5D9hRZ
7wTMLOJz1rBuouRciYXs6XCJNIJSeQtCztaraksaq9ll/fxal9pZC9D2MzFebOgTjyLO/dAwmy+3
yHdKmh+OthyTwE+jgnLksHeKq1JijAhDYHTu0mHLwP+t1YO3jP0t+Yb2MNQOaSaWOR+9ddNQwUBK
ftOVJCyzUXOfBhbJghuCvL72vfAnfFdBYe9JrX8bdQIRGq62gWMhiUcoT5iEGL40+9j2bg02ng3u
EoYCOYYSahjxT5jMy1s/6znSL1/c4OQJcvrbjEbfx9X0CjSwegCMofZaUJ9o5xEIAOWLbiT7qtRy
4gg2Zrb2VesDKgzK6WTq6hN9jiCbmMlI2B3VCJ31bGrxW2VpywOxiu9Nhx+2HbtvhtY+NI7xSdTq
rQ2C93FOvnLbvxuYzCYW8HIr+EpK4+gL9t1maVJ/gpcGnnj6uKj+J82743nEVR+mwlI7QjfHhOzM
N8E0f8NcpLj1qJDsFfX4zquafOsA74jKJC3YaHYk80vX3GiyDQ6seGJFDc97u0QRJwSit8j3pUPr
g6hOU2ftZWOfqhrXhqm5hzZZPmpiKyEfpyOPRHY8br9zMZ/6OiXY31xrP6W5tBx2yipZVtUxSyTu
D1R1gneyPKwewR3pOipWaDEHk4waPxpPlNQn6EzDTs+o5F10HX9UFtC5Kh4L9uYJYEM0T45NpXff
l/EeluKJGuGjJEDocqrYBHiGNoErT1Oa0XsJZ21OCdWq5Kebk0Pw6Brwq3GP2BS/eP1IQS6WyHiE
hTYMnjiwj3/QFu3C80D6Vj66AArNTHZbeHRXO86P/SSx0vnlWw7SfCAAlMWAJHU20kGroiZfXsRC
yHFOMy1KCtQMojAPFevWJivmV3NKT3oZU3K8EhgtfV9Sz4AXJzimCXh4P1MH1xXJswUBLsR89h26
2pnzMPbxuiKY2xi4WXmV7ScziTEfety9aYok3Aid6c5Sej+lNDmDw8IKe+KnXUikXjx2At+wgUrY
lZpxggSmhz1mor0t+ynfAl4bzVtlSMmBvME5MWSKGX0N7dVEJ+aNLFIEyKU2uIQ9k/qSkIJdvi2w
so6+3y7Zo5yq+smTafor7irjO8qYfShrZd4HplapG4uJo04YsFiAuwTD99rrs2wDjz9Fd7TjNsRC
EhfcMby+DdNUw840lEFYSuTd91ympKynnP+NCUxnhNaPe1m7FZbsXuxqsC3EXbAoqSrzx7PXWVZ9
nB0/Lo80JzbexsGFO+1rmBQjSlqQkWSxfPB+uAetcluRwZXX0WwT88o8sTsXFTfMFoJi1lO6ZFrp
TegCYVU4xcoCrZlvKhg/TDnZH+46TFU9QeoqWpKJMLecKRJm09ek86GYpPeAJLjolxk3IpqrTAh/
YbEpp6ich2f6xOjr9gJTXinOwpBTgESc9qIRSEwkBVdrks8T89NW7FjOQelLHax2vygsn3rr7ntt
0q/UeDkzRRFjvU9tnXmtX5tPhg8xJRwdL3YOqlBze/RHmyGBzjGhsvgCT5Y9JsGZWZgdESwS6SdH
OFftadBavaOpi7V7g6ZLKNgBvChfhC8T9yy0gkos/vBHvazh2bQbXf9kp0uBlaYckdEj3887/W5q
3eG76U1tejc3jvzg7pXBFvnCa9OtF9NtcvQmIJYPNmAI2O8gBum4IRPqbQs5xhiraVwhLpgP97iM
O/5qitGJHlD3MGW0dYd4XJb5MKVzzs0JRPAXNEp0tGVyjO6giMYTgo8ta3ieILxfdb2bg32S8Zs6
mL3ryf3sCKv/UG7VCu2h4mB7Nh0Ij9T96P4rkz43alDd1cayFuz7FIR/1HmdYARAYIhExZ9ng8XR
FODpcm+PPqKi9d4uXCoWriCguqPQOwevX2YfOKzgrLSYF0YLcEYKlhH7ufve1+ZD6KntSlKNOZuG
QV3ixg4qXITfmRNI5zHTRTJdZFl7gvcNwfNqULjHKIht8WX3ROG4mPzQ2MA6dw0mkX8udQ/l1Mnx
J9/I+2jR6Deecc7nbLG3C0th+miWnnkTsW51TKx1w4iYtDTMockUdTuA4iULvjbg/NktzERfY7aB
8ZMc80FFmg9cNvOx+G+Qf90mqkYN0cac5YdJPxCScsdAgD3IiqVVeUoZjNl18puOVbRdj+7l68Jr
O8oDPNNvtH+M3lvt2nm1o6iqGHGGD8WZuGhTbOZKcBeYRInyjfDy4NvoFKa8oDO9KNowIwKQsfhZ
JV29XG06dP391Pi8a7KG8hvRU43wmlHMavDKqvX2SEF7MkdjiZ3c4dfygrOfNd/AOLj1hMq/6U7n
/Bycob9q46BZhypLTIGeTOZ2Y9Lb5hFap94gy9r6wU8SPUQsWwG/c6Ip8+BxR50BFeFwZ4FNeA7Q
baP1ULLDrnboWu286C7VPCV26V2qeLGjoWIwo6wr2+O68O85nRPGceauom+Bmjt825B/T7YtJtpe
ungq9vZvYHHQpTmhLPSbUu3Zu9Uouk3fwmhvJactTOptFhYTKS6kR8Muo/Q3B9ln7DJumioFpykp
i76QT6VdzKIRLr5js+f3oZO67mfMeBv9YWxWdBWH1yTUyZa/lw7m9LAxzfYjxY1j3cyiocvANVPx
5SyJcdNafTWB8MMeg9llkbd+A5vFym6mIYaSAorAQDoj/4J3jmOR3QTReXur6KsaTjWfOthQOwCv
WO8RDGC2ojSssGh7ML0otbndN+R5CCBUiaWV285MaTLadDLQw8FbPOaThAdppwIRCYW6LhbFvyU0
eNHdhFbzNdF6F1IEJ7Ye7n/sbD4tUzgftdiojtYy4xzUdPfGlq7ba01f3xlEN3d4oZOQ3c1+SUX/
/N/sncly3Ei2bX/lWs2RBjgc3TO7k0D07EVSojSBkRSJvu/x9W+BylvFCKoYphqXVY5KqfRA5805
e6/NvK9z05ropTZKqB1D7bUsZ+PKawsT5XCSYG5OLiY2PhXADiBD5riTiM6XCjFyLiLjzs3LIbvh
bmKOq8cHMinspeWNN1beqS5udcp+hSBvrdWfKaj6CydvvrHUZueSin6AX34dmcqPNp/m0FftBn5S
+bNqmSwKuoONI9ON1td0XqJ8CYi0PxvYxS3B7XnnhanfplUFOF/aO+l7YhmDLFsYWcbGKsfpBuww
wELQBjkSRAtmlzosA7LfRs4CFeby1q+DhR+X66lone+jlRVuoqmOO2EzXvP8YKUZ8IGQwtxNvixp
tlESINWFox3TGAW2lTV0zUr1M/sbkhW8MqWGbSAaQD2RBzHTV8WqrmKsN8DJhJuFbGOrfMouw7AK
vwF94n6Iok7OizIr74zOwA8/+vdpKcO1NRZfHY6YvYdWq1dwfmMFHhdFhErjEuedDZFEGAhs1dLT
orngXiziGnPiFOfGSubacF1gcN1PObXUhkrApmmMVYB9HoN5cma1/Y2RpssiMq7lVGw58u4UVc1X
pYykW6vKNbv7yu3z3FmkaXXjeTrzQAyrE+zAkCO+JXM4qZAKJ5Sja7tfNzpcdiq+56qNyRTE2VWr
ciAFkogNQQKHzHAZULWLn6aottYZrqhbJMrloigG4fbeKDbUK1WXo+wZVoN4AwoJJZuqTt3CbEy5
KOvZ8hxMEt06ASxLfwwEz9CPYMRzZguqZuOrBWGoiXnmlxrbEzHHUycrPBNyByz/m5Tpsm9Kf8s5
hi05rvhk70Q2RxSSgL9S7O0fRZhzCmgQbUNx/KYUQXyW6fEP3RbBlyER3wfUcG5TG8rK6ZHIQKWo
N2blr3SnWxflJHYjkgi4m6xOqvel0vphpSI429aymzZFpLcvjuX9JBCWLXWGL7FMqWyS6fo1pgK+
62vDvkRWwSliwlWdZLEyV0yLJSHOu0TRh7VUKbsIg72Po4npJzNTuJrMcPji1OarUAExDoNzJ2rz
esysnUJY+qKxy5uq1vsYXiDV2jRohrXIgvtWo4dmyP7eMDRgHA1el2ns0Kyqln0lQ6rljRwf7WGK
z+eoNVeP5IsOs9Bn3squbG2i6m4H+ZpHaq68mq5YNyCGw/7waKWYC6glU7ATLe1FY2y4n07vkkpx
S83rZ6JUbCiGweaEFBE0Pk4XTdni2BlQBxSjda9Ia2DFRwhBF5Gtu6rb3/NYWBsCVNblaGwpGisu
xN4fEACCTVgpt138Cj6EHF/n2W5ptpliwu/PNA2XK6vuIhIDsG/ipNKUlVb561ZtOLcr+zE1r4XD
Y6+Fnexgg4rLMfBuUtE9RdFtbkZXscLuiOCDJceIM1WNLqXedMsxUq6FXyjbtEES3erpk1UlS0KU
6ZRHw7cmzLpLozTSjWJhmfcH60l0zRLUwFbHzBrl+X2X61u0zes0abRnT20eiNJt7hMVHKXFp2PE
zrNhdsMqZRaqGvN7VaoxiUz+Gi45HnVvWLPB3o+JbrhMx8EWVduVX5jJVUooL32Ncdo3gjhSLRmu
/IAmIenM5aJ1+lVtaRRfZhG9Hku5UCOZLlQ5nA8V4Lqyc9ZmT8OvtoSPPVAYF0boXKft0F8JM7wy
jeTeJtwqIDNkqRRIs61WuLCgt97QPTlRwdE1DZxVrkSXmGk5a1vVfd4E+6aKl4hWHwHm0T1UsE7U
2XNtaJsOlT+0ERBFOXLVK9zCQHejr75VbnS/QBDR3ADPPqu17MoK++1kO8swSrZ62FxGWOXParWG
D0C3jD1QBzcj0pKln4V7maI5wIOBx3NAu1Chq2ODfT+jfSHdeDdVAqsiH5X1VMt908Yv2HUv47w8
czqpzVbpaBkBVkfgyTeQBJQybGBreTQ8AU1k/8DJfOXpufFDB/6LNzoIXY/2zIJmagJpeYbupMKc
S49iXeGOXtDh6L84hLzsul7jmK81KDegw9D/7Cwjw8Ijz8220S5ryQomoMF4rg8OFb6T1hhGEC77
CrLG2kIOM1GbKrU8PxMzetWBZqov1NGRHISznRZ4Vxwtlas+ieulQa/LiflhSU+JrmCxmTrjS2LE
X4kVQh2M7GhrQ4tVAJuwPtFUZR6F1HdeldKlO8xvrMAouBo4ANfKvM1gB+2OUmx3JStdurplKddt
i4e4znqKlHHhWq1RnmepbZ9jpwYfEvc35GJvJqr6nCriaqnGrdy0XmfvW+wMm74ezhq9ugw14yuL
3JmawUkRFbumMFElehwNZEje8BL0Mr1p9F6/RtcPpUhHBmPH3nnka6sSoyTHFKqsJGXHXrEJSng1
Q/EkmrlsEjWaq+bkeE82Xh+j2jVWf6401TlajAt10nd5k3xlTaL1Piwxpd8XSY9Yqe3BeALymumZ
nv0TD4iBAcZsRLui62e89FIPL+CbROcUWp0Ln8ruPghLPSLbrsbM1Rnyp4nNd4cJ5jV2WDhpoqXL
NAvZw1tAoTT2yW4/cuhGYuQsWX7sy57q33lq/x95/L8qy38YiBo/UVk+Fi//8/Wl+vlyoKvk7/zS
VSpC/IVU3ILXZ+maSdIOkstfDgFFgOUjbU+ydAsY9LN68m9en2aB8gNfh6dAaoigZpTf38JKTf41
Y87hfztAdiyk/X/kDziUsxv8fdvCn8APmKsguAQOZZV+CmjLgOcBgAOVQywBGYDadczvcBDkvoP0
+aMg4oiJs9LFqpj3uaET6/oamVH6mGvRPvBahEyKkkOdi+ZTEc6W5MosGvko7VyctbYKGcIm6B7J
wCRQr9AAtB881surqI05Y8Rjnn5DwNGeK2i7sPXgkemEpm8rzVG+tWXOXBLl4yZopfFET0F5lOmo
U+HT+hWheJCtTFr9SdKNO0u1+yVMqfD+3UP9nex/vg//kp9yn2xE4rYgMFMSgyBneex7+WkO47eM
M/11jtVESAherU5K4pIM6NXkPCdglvAJon4xMiingdk+G6PDQTORFuoNVB3DrUJ+E+xuS3RfVTNO
x3nfVNG/CggFyslj5ZyGO6upKoqXWttiL2R/e/4fXAdKdwnxUTiktB4r8bva51yXv1JpCb6knvcS
6PG4SYqISdxUDLgH+c+qIKnbwnu18bvA/OKkCGyakVr9aM1EkcbXnvDWdXvPaCRLsnreRb3Y2X5Q
ncVZJ6/1LIjYIefhibSBQ9vC2zNwUCJTIOCzIUFy9rq8kwDD40h0jiKvWQrgJ1NteU6NgXNX04lz
LdbzU66F2Rtz+MzndFQUx3wYs1XiKNxg6kmzxeDzQpH+gaTA+yCZtJVRRM22ybPkDIQqOCYy5UG9
chSMhnT9+cPSP750DrJIFaSbJPuYdI/DC06jeqAEnb/gWAcniJI0Rb5VR+XP3MvE65R4JTb0utsh
CzDCVdmpI1w6ag3uFBrjY6+VtJAIw2StHMSVkVlwb1rcvz86yheriUNVQLhRg3JyShXkDzaO7xVs
IOWrkRfrPkisZBmKLqeHUQfWdyeaLJpHHf0tdp75Izv+8k7xbJpILQbXs88vXhw6l3jahBXZtmFA
+tYcA9X34cVLRKN+EDTPegePfJELc9wTENA/VAOwcpofYb7O9VDFtzCIDu3PQGEFt0N9maAIuQ2Q
UwSU2GpuXNznI/pm2qcQNov2G9jI5hIk9zStB8O+Me3a+DoEQ3/J/1XRMaCYxWSUI7IIqgvNyMO7
wbZvLATwu8+v8cMLzWGK99jiUyRpSmrHky+7LEiOxlNR0i7HIDGtklgJ2M1pGSdyTy4+H05nqTl8
oRmPfzSmMW1+qY809GWkWkLHgN7SYX0wPN9YjeRcL7OkSSNkn4541GPH2nYclWFbFiMY4PqLoKXB
sbVjVhKW36EUERFzLE2356qR9cNU6RWYA8BTe7iFpe6SdAFhH4xL6ML7qG9Cu+zu5qBCGAmN399p
QwEXP5hKVIiWDsgyY19eKXpHvwLZE9qZ9pXvX7vikKKDQqiwtHx+Iz6+WqDXpClVHHiozI4DnVMZ
ymFIp+ceROIy9ukZjNwtgB5VcFYsZtoAs/PnQ/7m1pNTrbKYz6E2NBYP32aYgFZjFMOzmlT2zomB
pFBg9pcGRudT09aHJZ3vZTZsMHNhLzTmbcX7aZLFmqpQVT/DN3gwq7ykYtTUyXctIzZjcogcN/0e
bz8uC4iPtpX8CAFGXYySs9mJnyLmVfFgBuW95mVTDaHygxAKHv4UMBGWDYrxKacv9Z2CVQomF77o
tYgqlMVDhzrODQbO5ZHXI29RpK88BMSUPYiIuO2MdsnVgGEuWWpqO/GGDtkLfSvDXgD26ujidh5I
3LKo6oVVVdkZwZ56QV84ANspUDgwZAqO9vMnOW/Yji5Kp8c2e1scXGO8t4cXBaLWLuGTPCZwT1Eq
wRD5qda0Kyo+8yskZSRwZHbGPifBQrgq+HJeBuAhixp0JUVMX+AVrLTYWaALje78drLOA82kWYqI
OXrq2b2/wkdnRhDKBEY0mMQtOuD6MvZH+TANeve1zD1xpShtB3VU28ZeGd7EAUiehTXa3ez8AhGK
dgYrBvTjPNuKsR2/x0lbYfMc6c8XjYH2HokLnuL2XEssGCwaehMHQjCKbKTpKFE1U29AcyKqy07c
wSMP5Ty1E/xrWarkBkiLd+PwDuodhMraF48JkdnlgtYOpi8cj4uWjByqBkE6+Wi3xspaas6QnoFS
GxDHUHvhcJqgd6n8aObhUaxOIDBaFaVB5COddwFYNHsFk0O7rEqJzXYGn0MmaaT5zdtL8N/jzj8o
6L/7HpaPzeP/YCRDsHL5mL787z9uX8bn4CVJXur35523v/TrwGOYf5Erj+NLcqZgjrV5uL/OO5I/
4eQCs1zXHFvI+cP5+7yj6H+Rp4Q7WUW8/bbFY6n8pyNa5e+xTUaIS6UJDcIfnXgOv16bFo1Btw6o
M1+uBJdwtK3IoBEJzxHI6BJIMmNuE7IH3GDZjINzwpF5OPv9PRQodo5x/MOp4fA1z2Sfsh2zEesQ
07G0FAeigsXh5t39v/41m753JH8cxdJVi2hHNsYWDvQjh3eZl2MXMiFBN6TJbla1BByGB+SPR2E3
RpuCFYU9i3W0F6bm7o1eUtHkGYdpm3o6yQZNHa4/H+VtC/+vBWO+ZQQekkSrGnMkraYfXYxUhUEc
bEZ8gzX+LNvzEvzkkMlFG7Wkt4KBmaz9LPfJx+TcIOmjhTFo+PkyVys6FmSJ5NeiUC+sKbj9/JfN
K9XhD3PkvKyy72Afbs3U/feLahPURmqrwsc/huivRB6Q+0azQLwFxRo85tKrkRt/PubbC3I8qOCg
rzFfMqRx9AJ1QdY3HjxVmt6RvaNPm+8aVdDZH6x6Y9hpARSVACbC6/pd59AYqzTzMgvMATBYFuyI
tYaMYfj26vPf9eYPP/pd6Fgt9hc6+3NuyuHNqHoxInjPQjdBSj0uc4f8oUoTytKCa2kiH5y1gzB0
lC8c1WiUlSQz6ZH5zY6U0YWH0J/bYLY3E9YLFPGW/wL8xUd7BY+F1kuR+z/oOCtnNiLTL53ocAIo
UKoXkRJKOgIKyYCVHiJK+vyyPn5InPRwfTEtSKFr6tFV9SaKpxrFhTta0+DqephsSl/2y89HOdzz
z284o9hCsAlkBTU+HCpjfYTzRUCJYqjs91naEMakSKhzvXRhRFknJqGP851j8GLa5KLxP/KPD5+V
lEB1rYEIdZvznNuXdGLUlISAcYQV+Pml/e4G2ro6Iyck5RJNPxwKoFmsFnOHzDInJH6q1vHdQiX+
fBRxHL3HHTTn6D2T6heP6jiUW2uLJohU7iA8VHqevTpcceIAVRjactMUlrpWtVBfty1i8ySxrSsv
0gQyV06N/UXnrYLO6ndFfIt5t1gElL2vA/wzblgrxrYU0Q8b5wD9WKVdw6CZVsIm4c2gNb9KIp1s
eL8EVU2C2s7GiXti/js8mLy9HCaRNEznpsoLMqd+vJ9lqBHnQxsMaEEpdrshICVXkE69RFtAJ0S3
zaWCpyqGx3ziLfnNo6PNTTmIYiNZmPrRqigq3UR5hqY5IDtn65Q9Sk9wnCfe/d9Moiy7Bv1jOAga
oMnDy+sHKyGl0QtcSg0669U4bNjPktfUwfm2+zFAa4jn5PP35Xf3lPATlUOXgX1dOxq0gMTasTyS
qBaQXzoNUXyONSu+BZ5VbqtQC7+1+pisbbITTxzvf3NTWZfZYlhz4grimsPLjflGpn7EIcj2u3WV
TMGkZZXtie/hNx84tTzSN+dFgk3U0QduNzKh9gxpLeEo6MZCDFurVFFgRYp/4vV82xy9n/jZv0Eh
VB3wALwjHGgPr0hgKsYaU8hFXGk/iCFGqozfnMygTV+JDPdXfetbTb1WoKJfj1V2F+AUWVimLTZZ
aCebAu7FbhCYGqGjRX94u3/9OFq9BvVyndnh8McB6S9tdOwYD1ojuEH5m154ILlPfClHZ1pm7rd7
8K9hjp5qTrXfnBpVLrLAAc8/thokwsKAIj1OT1hZZ+u+V5+rZATelciJYV6SbBi2QXtD3rGxbCrv
eeBoOWP69F3laO1aGaFOCmGvLMLdbjon6im1ROmK5nq4TiNU5VrrvHz+WYj5WR0+S8k+WMxzNZ++
6RzdLibmManQ8C8a2yYhIix/ErTlfOXDhf8SWu1T49FJYtcVz71JYq/cHvokFc+RfVZRB8n3gi7j
jNcn/JYjo0VOZEwS6AL/pnYLoADZEcJGNACgEnFhkYzSt64mu9CfzS4JJGYJgcxo/c53kQVGJ1aj
t+Xm6AI5pVPjZqVgzgakdDCZluBcequG1FO2NGjzMO+/c1nJCqufs2fXkc9SbvTFjlqtOOD0X0KS
vUKEJSsvBR1WG/LETPSbO25hRhAOpA18A87R+lgjoUWMP1rsefLha2Lor0oJJRX4nL8yZTKeGE47
LATNb6q0qCE4kpoTvKLjST1tYom7bAaKIYQeOu08NrGhtAPqjxbk0iZmQwn02DOJHCpjlOcpcaHO
cOKzFPO+6fA58Ekw6bN/ZfYFF3L4HEa6svOJwl6g8oA2hL3rrqHN6bLdbs8B2MML1ibjAsZMfqZM
KPh7p0QMk+aQBAaEfmA7tMdCpEwfRRrvwwpBHux9566Lu3JJfCvyEedEn+R4UuUYSpFCCj4Rkw/e
OfrIKfrqoK0bZWGSybR2MuU58bV+Ec+U7c+/w9+OBHeFgy3RSoYz73beNTWakvIVEXZQsJTsFbw2
7pWCYpITqMqJkeb7fPAcNMxxHBXp+whejGPqE/7AUTMwr4Lk1Iztj93gmMY6T3skmCEF588v68O7
Tn69Q98CgRo7aXz+h5elTegmkTKxk6knsSG5FDZYIlHi49fEXf35YB+vjKIqHjHJuZ6OjTj6sJyi
HCD7M1l5JspDuPR5tdIInVioiHtvYjuZzrSAjMHPR/0Qfj1/YHxinIdp7bLvPXpJBpAwkP3npCVo
LLba3nXpcJF3kmgF54wMoX1syQ3UjHP2dSc+qg9vDZ+T0FnkuGJeHfPorJKMRktw2hS4+hzoCXaB
2m5tx+y8CRT5/DI/3FyGMtkYziAfQenkqGkQeUVTWoJdDFGpYtnhJ1oEQ2GtsqJW8GUbA8zWsll/
Puhb6+PgZZ1ZPzPLShVsbshPP3x/OlERXtUi8A05lG3KNkEyo2XYv/re36DYcidyX6wIx1HhN/Ic
WT3Brn7r7Co/vj/xWz7Mo/NveevQUy+y9OMPxw67cgJSxXNuBmUprHqoF/hZ1AVOebSdnlVsiLhR
r1DsphkbTRVTSKO2JyhiH9czWzfmsHpJ7ZTX3Dz6pNReSrVO0sJV2F1fM5UUF6YosPtz3Frqjv8z
NipvQ3wpqt1o0K5Mr6g3Ta+NtNQV43lI9c3bjflvEfQf8yb632s+llH4lLdN+L4COv+NXwVQSZ4i
G3GN0xu4LEK15D8LoNpfnAR0VmPwjm+0yH8WQDUxF0B1SJCUTTlBzw///wQf6l8O3TrNcTi+m3MN
6o8EHweLgMVsTDvVYvfBfwktw9ti/W65cXLFbyFFCQzBvb9lK9ssIyt1fr0Zz8P/81/y61/f6b+v
Sf49CqUAepr0Ne3jFhQIQbjHmNcXNvudcx9BNPjHSpyYmWiWHl2N5HpoxczdTPFWWTmcJZIuCHXR
m/iC2kaKBSf6UVuCYrGvbXL6ahwmllyWsV3Fi0EKy/WLJuqWjuya68Ixa41A3ja7y8Y+NFcpUpuc
+oAv9H0Zq7JD9V8NKIoxXRBEQgDdzE4GgDsbAwb0W4ZodzLSvJAQl4FMPGuSAfrAhiMBSAWk4fyU
ri4wGLcewnNwUSXuh0L3XJ3QZWwMCPtvaM8Y2VZt6WYsAdiYZNB7g/4MBbO2t3Jo5sAF8oZQCGbk
1ShtHF15mGN0qB79cNZbuvHFsEI7vFLzAe82XBJA0WYU33cdBKYVEQj5pQSalawbv4TXoUTpwHza
eBwq+lZFBE2QCUaSiioS+xtEZfYymmjMIg+31QK0cKDJchEO1Pu3A2k+X6lJdrZrCNpwmwLWdrEK
E8eLNm1qVgl0MvSpZwqOqFnhaTkEkWejv6tEPzXnvYGZ7FHmBsQnkyShjCxCWZxV0SQ5imMFvvZC
FSWNVvVUWhJnZKdgCbxvcLWz8hEsqPNYgwm/J3K9eO1SXP38CUBRH4Lgj1BtjWf8u/orNSMj+65Y
3lS6RcLOd6VllMi2ToA+GGLHHHxACnjfrxq7L6JtIZQKQwYBKESWiaQDE1XadXmmRjTuFikN63gp
NbMVP5qKSKVlLgYBdEo00l9JVLBEbTplgZeds0RE2mVLLoShogjZVaYHox4NAEdznYBR8KoxG8kH
gpcbbREYcVZsywItMO6Q7tce9r/T8z/mPvK/n55XPgFMB3Mz//qvuVk3/5rlQ5pKqc2g0KUyzf5q
Tgn5l8nky7Fed+Yt68xW/Ls5pWt/zZtLHGggmElPMf41NwvtL4fZR7fZF5i0K/hhfwDrnfeL/9rz
0I7ivzE3zOh1QQT6wAnF35hrlSSGorcllB7sVXmyL0pcPjBaZILtLLx7d2NOz9O/RqRuNMsF2MIe
QxWLNLCDarJ8N8ZsD0ptQ/rMqV3yfID5cFUcJVA+sPZw+jico5HLNxCPbN8tltEOgjXpQ+artw+3
4eJqWLxwpUBIn6vFvnCdE7vkox362x1F6AH2mKeHCuG4Ik24T0HFkQaKVz0H9VXC4SAgUrTA3+L7
CuKny1TkRLi8fn5bP47LqZu3DNESg3MGP7rmsG1BxqiMmzU6YLx8o1TaJRafM1NfGTpUjKi4EYmx
sc0fn4/Mm314s21qC+wPCWCmhoza5/BmN7aS++MoYjcneh2BBeEfKIRXSdfd5boOKlADDfb5kB/e
WoacAdfcYpZgdqeHQ4asGKnfMmRdjE/1MHR7KyK5N2iVa7ys9xXbkC9EfcYnFv/fDMseivMyEjF2
GW8ag3cbGRUptoX5hqgtcmA1GGTiKYZGtMICuMPexIZ4L3tLef78Yo82HILvhFHRgHIgAHt6/GBL
zVbKmGg6lwJETXqK1iTfxsTGTPr5OPPx5uCjYRxg4rTQ9bdT+/yc312d6Sc0cktwHl6dUFDT1gMW
NEwMZ0AQTtzIw6Mk38jcENcN1MbokJkTj14Z0+/o9NH3ADXTLMLpcsDxRWDA59fz8b7Ng3Ccg5xN
3+u42FhMSZJr1ImhqobQMSzPrfuhW30+yG+vBC01NU3qp3DZD29aCnuY6C09Itor90jtgX4xTNhC
IjVY/vlIiHVYSTj+S/u4p+BHTkQQ9MhrEAD2o6nZ5ARm2cqJC/rdXYOwwFI1NySNeeF5/xZYeUQL
tMgjLGfBnWVUt6RbnRjiqMf86/FLviLBokgN4/imKfhFCnXgyXQ1xjzCXMU1utJ821X57aSm+F16
0idHre0IjXNAFDqkAImsVb+IqtMEZ2I48QNkvBM/7DfXzkfG7aVtiQD2+BYPIcgRFY8bmp8M/EUD
lHdNSdD78sdPEpkK76WwKFUh0Du8xQBRSF3052gdir+Caj0h4wuJoPHzYd7auocftMECa7O8c/aj
3H40DoQcDbkE9QzUTk+VAyzNb6I74NlEg8TY/oSaY+HL0d2TYAgewSQ6SpRtvQ8NNT4vffLtZDQY
u1IWbmu1+mvT6hBB0botJ7VVf37+cz8uI8YMuad8TryEw6xweFdMy6epJC3uynibDD8t75JcoJtR
v/98mKOSxtvLR7fRmLWvlk2B+mju0Rz4PvFAq9PozD2ha/26hyN5aROoqWBChkHoVjWVRvJUEYkt
dGKpWvxGqwpB/WZU4txcqUl5Yu79uLKwNUR0MW/6MOkfryxpQWTC2AKI4qwMAHD0rwene4ybbWvs
Gqz826zUTsUKGNzQ49dDdxzeQWQBs7bw6IYrKaekSIvdUlorUgySBeapvZc3JyT0x18VUD3WaKZI
Vk7EPMcbokhThNamPNgCS/6VE9B8bXtRnxjlePU6HmX+Fe9WL6zCng4wgm83LwVZ1b5FuvVknolO
L1dYJdoTT+z47h2PN//5u/EC1Ql9ADWRa1QXUjubyq/an84Tb0PofAyWwW7fPBYdmLnaVo3DEACw
SYJZpDZ0LNyNJz6Iw1KjhSrEoIpn8j1QmwGcfjRNiDjmhE8IB/Bjvz+HcG5uEq8YvncgA0B0VPVj
XdfqOkQ8Terzda0xa5FBQdDu5z/keAJ4+x0U7inio1L5cLlDMpJQb4/g4XDBAp0ibMojgydQjVUj
1G5FGPSJd+ZtQn//Cfwakh69TrOeQvPR6m0bvW6oGVVWabXDRpJqfoM1lORvU0+IRO6iW3xJxhI7
GyUdyNCmroj1EAfXseYXLu7ZKSu3unVDRaq8a0rv8vM78pt3TKJXZf7meIZ75ugdI3yXsxFsCVd6
ff2s2HoML7RmKfS84ZQ+/dRY8/f17n2mjZ0bImJaHIFUjKr+E1juegjzE5c0Tyof7vi7Szq646qZ
9kE/sXOHc2Of+1mxh8Xg9qa8AgL0BeIuFbW8fSQfMVl+fjN/Mw1Rg5lPzuzV2LsfjTyF0McVveI1
NwlHHCozPquEfWqyO2qA8jWxrNDtAr+OxACZ/9F9ZHFEBB0KtjVE5S3CNN0SnqyQjKy6BsX6KvLv
c6qgjpftuzYgWzc4MTF9OAhyCuObxsKDim/Wlh3NhL6SzulkEsaj7/+0GnmZ6AnYYZWovzS40qrm
Tm0FeCEdT6q3+/wmf3iLjsY+emObvHPUuO5IutWfezi5AiooRpYTM8VRp4abfDTM0U2GZwNojTKC
W/bjyrJaYJzhY0OJZUF3Ym+myAIw5pVJu9MthfyvDDChVnebzy92fmMO3uX5VyA+odFMz9E4PmDE
VlmrYc2jJmLwGt/TPlSUlaJFt3rirbw8/eMJkvHmecBmewTC9M0k8O4TtWGRxDr4ITcwY7Bb1gbu
BCSRdUVPFaLNf3KTKXFzdeh8BQepwxmBlIaurvEKcZOdbVCE+8Dobmon3GeyvNEi56IwEbNpWAnA
LBPLPNpiMVan5ujjndH8qImWQcRt4Xai4n74K+LQ6tu+QdExBZls75qa3AR3As5/pcSlrL5mOg2x
20TqebkeEkQxXz5/yB+mDUSnNrU2inecj+m6Ho6f1QP6gIZNYTz159xlsgTN4A8rKFzjrBYz8Edh
jcVFczgG4Xgp5V21ciEKfTeMlp5BcG03zhdTzR8ab3T/g0t6N5w4HK6H2DEFPrwlxK3tYorL/dC1
t5+PMX+BR9/GwSUd3bbBlgHFBqxtrKzgzftq2WfWqvP4GpkTTlwQAVIfxuNgrLN5ofQ1e3+Ovw3Y
rGhNgRkuKhOD4lCPgHEMmKLVazuRvQ03QsEoX5tK7K2cxstvc46exoKoAgMQ+4TxDO9MHRloAu2o
uLJ9rw2+Bb5tJJdYaDMU4GMHBQFWnTHdiskaLpNeUx4gVVtn+qRO8Y+6Lj24vI3Mr9LCmNi1BVH3
WvVa9arVdruNq7K6RmKeFi+ZHYorT+2q+N7RQDQxabRAT0FyW1Fkr2pLse7Rq6c3vQh6+zwUdW9v
x96Bb+yEdb6pe8wllZrje9Nq4FXm1A1f1V50bEgme7yaoaC7ASUwwBbhvYYsqw8+AUkXAqflZWQZ
QBjjptjKOH41jHqSuzoeMA4XJIoDMQ8mv6R/ayKkqCSYjjHxfXMzCg6IhCcpotx4mc75iLY8hiS7
WocYAPcZlV/YvUCdKX0CEn0AuimIQvGyc0iaETHDqmi9XdeE+nXcROtENMFZb3jevtTibk3eGnQN
cNzfVCWeqq0xauq5qmXyBjuODqFkujWBJlyWhFPvUCGQWRqT0F23CDjLKPN2Wu1Yrgc4etXP2Qtb
Jffy/qk2kjEl5ybv110rm2Wqh9ZV1TXiugHf0a5SI0W2y/NcaqMytbc+Ltd7oxnqnoIUaN3lQIc0
3XV2hp4jLlTQmiLlxqUrvE9tOMM6CUWs1eC6T8c9uWoNKoF2UdoqSP4ith7MPKlfK7XRV2OHsxML
kmsV0zJQx/I6HaA7816C7U2GV9sEAJYH8ZzwGGSKtyjTDdgxAKYodSDxmT+LdAwi18yIq4imZKmE
vbmy4Guh2JW+TsiJiK+x0qo3PC+ScsJQ1S6ccnpC9T0tVB6avwj9hPssMxxXMftp3cle9Q6vtRrZ
1/lcVcqVxvUjoDx9LuE8wQ77FtfTk6WH5nf4PbC36h5SSDb/wDAudh3Bx7swJ94Yj5+yE4V4LXQJ
EifuSS9J43AFKQ+XlbNQkviewLxkQbj2zu4gK2Ku/+IFL85Y29lC9UflYTDyqzHnGTMtQVga4Vbp
Ve7200iYSZF2Lv8SlBpr7PfVvNwrk2cDp9VwshatgNkNV2rK89GdQGWtEFBr60jrrkzWObc2R23b
p5zsk55UiHKFw/ku0csOJmFEr8Dw56JX1y1KfQh/oCUMF7WRtu7glc86yMVVGSbFhaNp056NU3yF
CU//2Q80NF0SxOTeq35MSXRGWU7rXafJfOfBGkYSVNKrpJnuU+Oh8Oh/av19zuuR3QC+HfKV3dMh
zRI4o0HtoGcFqBzf9grtmoWqleK2VV8l/OKlardLM3CWwLK+E8n86Cu8ZoOmVgTG1uqSR9/cxRS2
zuqoTu5rD54N0bDmigp5EO8bJrayIwuxVcp1q5jiuQ4Vcx2WtbNLfWYFurZgc2LtoirkakbYjOQJ
E3FKHBWU+jox9oR2r/sRlmNT8wFBAidNaEjhIxuQKVUxda5OorZrN/lXv0uKJToisdCgJWl9VK3C
tMYah2V7NfUT2qxgK0nsBVe5C1AAStX5YbRiDfFg2bA8JBMh25Kooaj9NgDSV6OQ4aJloiXQIUEL
5hxRtrVmrhpZrMyh3RZgiPRhgYhu0av9ou68JcvAosvzvtl28NW+lb02LMkOeWAeWzpmonZ7dSST
xisqzpjTqwlnT4YFfqnE+kpXtiMohmnBN41ogVR0KNasStqTpvY9WwC8kLwXe1kRCUxelUkaQaT3
iA8mjk2d39bPeOafbd+4mdQk2dokvdOc9tIStl7jrf4/d2e2IzeSbdlf6R9ggqTROACNfqDPHvMc
0gsRoYHzZKRx+vpeVFbdSkXmTXWiXxoNFBIlSArK6aSZnXP2XnswMhL53Mp/EDHfNLrPBDDFgjbS
R0QMqDlq7yccu3zfoimwHtnmLQn1wHEJlXpfFo+FdI6++h28NKLJ3GeziosjIblXKzSwT4znSjqv
GTyZxs/mMAZajz1n2nmdOMbz0t5KdIz3rQE5PggmltfKGFPiK6aW54lZsnWSAODKs5onB7I+7UFr
ilQSJkELnMhjf4AE8NJXtb2JfJ1BbK3acTpHlDWkKcSHaOL1jhZDf3fKRpskSKdz8lj1YPiFmU8H
wyiNy9gtIvewdKV30Vd5Ymxnf/HxRJQO2Qz2mVcuviTO1tiCp9jAltvgwUD51fslAcPWl05PL+Yw
kbvOOAFa4TBGXwD+wdqLJnM5LFLeFqJsqNfLHNNSfWWOuXXkULslwXhLtQAEbj4j7Q4L1cCLrTZ2
CtJ3mJONbrrpmOIixW2lIknzT8MDIWrRfMlAJDsgg1ER3HexEN+U1XLAaUa94wS7g7p+JczkigbJ
oYugFJMWg7M0aq/T4TrtaOghAgGEltSnonAICRnpumCpddt7NSt9BsE6wqAX5Ixbo5+9QriYi3OH
YZl8dImvOiknMuKJjip4oXlFZdTa6qTkKYuFeg6mXJ5XP2OozYq4Y7+qiuBiiuWCfwygPA+zCa+d
RLGwmunj0CV1wyRZjskYL4/+oIlLK5DWPRViGIjjIP5nCP0qSfdB7C3HKNZYpkbrS2wKcFf1inyt
reaVleqNFnRDy7x3MPBOwXwX2wZ4K0iu14VB1hzRceaUbrpoFteGKEoAZvE0Y4QMSC6F0JuDIM5Q
doSzFcH0nYz6avJmc1tLkT0ZuarHsMQufCwC7W1q2gjIa0yp0qPderrbqDiIr7Ol9T+3qhkPYCWX
gC1FTuQHdT7Zj6NVWXo7pEErV3rmSwBVNsvc185r3K0ooDzAG5gue9s4yaZ9mHyr/px6Esiss7T7
xjUsj7u3yjfQlF+XbjnfEjGH8dkMXkTWt1eNZxxRvowg8BNIaV6DYJA/Fd9YU12nG4+V2kCEE1oD
NH+wekuzNyvigWTGrKMdfySCB9lVXwLOzoiFfo3tmgNKlPqsoWVLLh+IEziJyydnnq8rmO/Z0Y3F
MfGbjQs0pDkAqEH4UwUjId/RdBfBqPKG+sKSfXtfJ+SOz9Tm2z5x8mOpk+Sy8sdTn2A9oLMYw9Mu
P6kMdH1VqGTX5ndl5D9WTdXdBJH3AqwDCX0l9otsOhqBE7gqRS/SIBusfI0J9g0uim7IDw0bAr6a
JbqGY+YdnWW4gaD24OcSJu2sORAioYZqCSv6XljDkIYAgsGfcuY1QuS691lLMqcBL+PszDWBZ3bS
vRbzdA92/Y6g+xdjFofRK/r4WBSsMUW/kwKhFD8xdt/ycRHDLlJCkLpoWtmtSNld+uikFme4Tfsa
9X8mjShYiWjqfUyq9qWPfHXfcNK9abuKKK5uaR710lzMxlCqbT0292lKqILdQ1rLe29b103+fUlM
iF9qem0aryTYDTlU2BbOcyKzaYse/83T6beyXKbLxJ5iksSAaZ+Vp6/SzB4P1sSHqCvb3Cd5+ixE
XUPx1BAdJwNgEZEDROAVF7GsgeAVmX0wBFOigqyXsNO8lr2yYWEbZM6xDjy0gNuRD05rZl3jbbM6
fXNVsnGHxvuOTpPGQN/EN6X2z26a7xrf3VOIblzm1o6ujUOfsfsXragvR0tUx6EG/+gSKXV0LQJ8
Et9X2wDsX0y2uilg5C3r27epE7CMmPeH3G6vvMItGNvkeC4loZSHIKeWHRvE9RubMe9wIchdSDYT
UlF3cuE6Wdjos5rmrjkrSOHIyMpDLvo53niUIF907EHklaO9cdpk/Kwizj0yjd9dG6yeJjOdY3J3
HwT156qdk91gxkuJHBc+GivG3PP0J/lJaUtftQ1HqqTvp5tAVVA/wWHUe/JqJ3S0qGu3aW7GDMPo
DYbEOg67xnKBQDLycdI1LH5SCgDbgsEf5LhxUlMT7IaszRw2SWJUdplgDS0DRROqTeudnZekni19
trPS7r2aGW6SWviSg/yApc/5aU5blmwI882+UNo5AjcBhcIzAEgun56rNZHIqQ2SLPLvta3VXeb2
VbEXY1DcpNhX7GPPopmALB05dVoEHyJsGds63vLWVG/LGATtmQqZ/N1hsZvqciJjeak5xguweDno
w3vCppBjUFDG01Zb/lDAr+7L/BiMkOKg34Fv9cKAHbK/ysuemJ5NNAX9llgu/m2zFeTuvaJTI/ZM
VwayM2czOEnw7GtM5tJC5jYz3W5HJuXBYXBKHx1d1htkKiIz1MUs5pdU4YEABTjyD8iMoEPzyLC1
6X0vzHuCGVdEYb28cLSasoOglpsOpOVN34X2mrfWjRRI0Tyv1qAAs3iau8EjDXia5yda+bk4tM0c
fIttIgu3g+M1gKJEcut1Rf8QuLH+pG0ZVbt4mZPpssmG8cyftIzPY+zHJcJ55T+DghhId6uLSbyn
ZGTdUmPULMEgT8UNpw9vJNcYi2kUw24No9SY/efBiKvoJkF7CZu3mbz0MtOdG1/XYjYllMIYou2K
JGP/6S+bOrGOkxrvx6peAJu2JEU66pvqc7IDZNV3YVNSVYWMuZU4l3nVBi81sUL6gs5zUW2MRgSH
PJfBIeXw1R+nJUVRa1A02Y2M8x07deTyMAbXs9OPV4zb4TJlF9WaDBRVrd2FFjRVhe9oyL+MKlZP
qTUml42aC+orC7ZUp4FNyhoL1RPaRjkOiM0fjeAB2O85dWuq7oxFZdk0brRhF9mzyzVDcl2vdGjn
Wxq3D4owrOiMCc++pA6Pz2ydwzZ2KFnNg2XeyZwamDg8kkxLJbzymCxbKcG8j1RnRmdtyTQlbEdq
c9vZqU8KHgCUfdVbu8EXS7WKXK+LNLoQqdw15nwh1IvjfZ4XiMfKSveRmGtiVpUo7khfcKNjRtih
3iwLj9013Oj6rqnk1ltuuWD9OtoW6KkhW/PSCEVaLOqqqyV6Uf7WcBviCC/mDt9/kkmacZlq99BC
3+luGJtxmNfANVVdNl16mbRmf9VTwhE43hjcJXeEWWtFCobw1KN0Tc3DMC3mt44BgQ5TuUQoNIWv
HgsO/jLnvZuZPQ3qAkqfuAfI1z6TgfDUXGC1UpceUBp2yoafrrINNvvSwIVgi74hPKLGDkJc046M
4Gu3zeKK1dwNjH1DQpy1L8w8uiFnew5tTIFbynOYtlO2SYx3Gw6KW02k0fTQ71ljK/D6Gfxo6Oxh
b1m7cahcFvcC0P2QbswR/CZ3yBOFBRXaKU8yWNpilyq3NJigpQHrW0ww3KZyk7vZJGJl76g66a9K
aZwT2/4cLPP0xYuLHEmr0UCTHYWPM73qqWS8yiXWDLP9sarpwCha79Wln6e92htTkezgvafbIbAx
B5rF3F1DvI7o3ogIbU9i8g/mlFbsNGirR5gRF7mOEz8Ehv1pys2Tp6KR85qjp3FXI4hNQHFbWAd1
8tiuYIPd6DnfOkccSq976VtKrmNZ9olHfypxtx6TyWurqkRYsS/vct6TRw6g8X0fNHtJHly8Q6ks
T7ZFv4nYVXHjzwD294WBrjckPHeYHh23xsbqdC3Ryn40bjuvA7ndP05u1bjv2iIVJiPRiHZHKjeC
jRkn9ir2D8uO9a7aJ/BKjZOWxmrHJu0vUeexHq4HVNq02YIzUYrNtTaBcdQmUdGo0XN4qcsA61sb
0gKaVo8C9GtpyPwSRf3Sb/sY9nyzVPKqaZVmsjA0b9DzswkiAUoQryqJqJQ54jo6B2vs5wCAd6hy
VkU/XSi6vPp7USRFdlf5i/kQEHE6bKxu6YABFcZLnWfJ5WR4ZnUD7H/mhNdP0Un7LUCUUNm6hR8U
kR15HiTxFGuSu7+LorqrOCwkPGVFvGzJgZqyfU6rog6DJcfgmwfjaYG29lInIqsuu4QQQsCpRWuT
/mvnI7nKQ5wdFnv25rNFeoszuDOYawNBONrzyfluQmkCHZxTDA6GnYHTiJtTUNlE3cGkeuzY878W
psqNQ1GjbpcBgEUDL9uWVa+/KcgQPFVmA7LX6K19zr/yMmoN39wFVhYfowVl/SbK+1q4IRlBgkgW
qEwzRjLp7yGGT221p0HdlPK+6T3gx5yWliAhSbfWDUXnpzEVDgWW4UwdAZtW57G6h6aOkfpY+yRa
+BEMZ3NwTIfFjRhdJ01D/S+rNLnl8OQ80fi+Fd1SHfNSiIvZ7OTNVFL/WJooXXbPMTujYS8es4Fn
ivaDVRNXaQ6+QxlWZnJntzOt9uNUmM3I58dNubTG2zgikTFIEygI55lGWRB81hbz8Z+NDnjwfsiW
MH07iKO8D3MnHBlLktSjAvaitildrpnV2w0eo+kXo52Po6X1QkzuXAv7i4+y8sMU0Z7aHlsGMwpG
Bz3GLmIlSit7yRP3hdp03DJxgio+OPUvxhUfR0o/risRhTOLNgXEwZ/nLwmq79gokLQNJQZTE/fY
dTnXzS/EDR+nk+tVJCI2F60SzpuPtzHuDcIaCm5j4rgbUVmk7tnkA3j+vird4dQP5q9cex+Hvz+u
uA4oPeJ00NF9GGP1yTCLemRgWJU3xnwRdOQjJfIXY8mPg571Ikw/AZowXF/Vvz/fPI6UFbK5VQ+Y
nuguU2vtgoH8Q3azf/4YgrvFPkELSOBo/vlCTWE7pb2qLRxaxbERHbIqV9e5rtr7lNipf3wxiSqB
QSf+eAfB/88XyyYDaFNBLqMzUBNy6OCA3dXEiwrxi/v3J4ECNxC+JboS1P4r0uTDDTS9jIxi+sab
4TW4qaK9q56iEsqu5hxDWzzd+/LkWr965v/ia2OR4yOiZ0L6//EDpniAYzOiICq6pNoSWGy+TJE9
bqq8qLdRnRm/uKF/8Y6hesTR4MrVUf3RJ5vQi4UNw2MS5CSwszV1oXas3d9/a399EUgGNnJCXPYf
vjVpclIYU14xeLtp2Lc5FXni/Arj+Be3LjCx265qUQAt3gfhimaM2o2CW1f5NwRnVuNX0uZU8fz3
n+UDBgt7Hs8450qHhE8TWO/HCSohOGXeEM0LaIaJWJY/d+n4VrCRjW5xFll2i3JnDw63Dgvw6p7y
jzlYb9vTGxpOT3bFbTY6kmiCOrj1xu6fv428iKhCV4YoesIPa0vSl12rOS/QdbII96zozA9zU8Gy
IKFEICY6/v3tWL+6P86v1ykyfFS8kxaqeL7bn19IC5dbDdWLvaHLDkE8bwrfv8ZjHQo9H0cSaeZE
vfd58fr3l/3zdw04Acnu6mngjZcfnqiU3b/N4UqSHV0e2Dm2E9lksnPvSVv/xcP7l5dyJE4G3soA
f8HPn3AiadIe1hZFSfcX5xx8aExwFNi/2IfW9eTnO8mGgPyTjS6QFt/ez9epmGoFXcM6KtpsyzR2
2+uGMfKyG4mxnXGkcTb+1RonPl6TgwO82VWYA6SGheDna/qjK5ThsbNrsNrhPFmHPrHytfhhIm4+
dVb+qau7Y8z4ojWpVHN6daK/zzJGln//hf7p0zuw+FB6r4gjRM0f7/JgWN1MoALZVimfVtzVo0lA
TBkKRYFWHKtfOWP+9Nyu1yPdEEIATRjOFz9/csk4y1S1zXBgV9z2F0vYbpH0vfSHv/9YfzpccJl1
dV3V5SuR9MPrWLm0DlwqBiLKjSrEy+FtUCfdN9J45BCabnx72P7fXdH++YMFlfBLm1ndxi2+qgLr
APRBUzBrMPr9Gozy91f7KKJDI+isuh90txwQWd8/PEHokeAGk2G9gVZ6ttzoWpAI31CdrikcpO4s
wZ68lH0C+ufHlf+Rg/KxLvnf/1z/zpe6mVUaJ/0Pj99/fnX4Vq9wzO7jH/rp73T/68dv459emZo/
/WL3g695p7+p+f5bp4vff/6//uT/6W/+i9L5ODdQOr/UmqYRPy0mHvuPVsgfrNX/3jp5P75VX9/+
9Bf+ZZ40MU9i4UEC7TNZ5/TwX+ZJ/zcSBAQQjtVEsm5Y/2WeNKzfzNXSuMJy+Ruom3lL/k32tH/7
weVhTQcwARsZE/0/sE9yYPppqeGA7SHEWzWAaOhNizP9z89lPSTRjEj7oc8T2dFSIxzYjKPg1Daj
erax6+5INihAf/v1XbXM/tVoyendrHrJdDsSWy9hOhlr0V2rfpg+2VM0PtB6sB9XHMxej918kkWR
PS+z9WhY8fKEh55WetLh4y6Ig3d69NHJbNAZF0M875E/yV2V5f1JaIe3cuiLS5Em/rns4UWEfZGS
OpQZis5aQyt01yb98Jr77QxCJEmYH6SVJz9LDMiaft1C5Evhiu7GVrVP4rBUbhgRKHoGQ0GnR7Vu
D8O6aRZ/T3S4V2zMIshV6IxwOubYSI/ANujx4G+t51AyrL8rCWBKQEpq/dyBfSqJ0ZoZMY+5d+Cf
0l2VkSM3wIatW/J6PXKbrHFbE+J3cqfUkNBwekuFLaPEsMpiynHr3Om6OkQivXbchCw7AilLs5lu
R+81EPq2TzMKSDBobtt+b8VnmRjjXTyOZ1q17yqfCYTCwFdeLEQHjEP/RN7TRuZa0VL2QtNUD2YS
fWVgNJxbNb42dVSedDPYN8ohfMXLk1CJjlTWzH23zcm/7Pr2zK268RPnYcKgvXMGvU9WmeocJTEp
TBKAWeN/QWtNZSa96c0s+6/umg3ekC/5aZLdp7QNTqNtnGEOwz2Jo+IeoEZ2kO1Uf61M98GtFJoQ
6wmn2EMkzeOM2TxXat9F0Fgqg/9Hj9fZapoIWO1TfvQS1WpPdH1znMvIxsri3LtN+ahKq71kHvUm
BXkbYRod24H9udGabJ58OQwlO9uF4DAYThDpu2ycSfqzZewynDbtXTQq83s98n3BWUcQnRFPCUnQ
BlAtqrDN64M0wJAN+tTSzXoenWg+T567WeM4i+F1KApXf0WD+KAgccbVp1b2munW0DkhyccstLPf
2TtiI/wNBRLHhShR3hJKmCN+iJgbglAazfpcBQb91Gltsl0ieuneDNOrbrshdne+0PFJJja7v2os
cr/7iUygNKu2adKVzzTnWua+TUgMWU+Atb7G+c+vPM6wWRuE49wdR6d7sW1nR0rpvRjnLYmZD9ky
Mu6bnW1vN3c6LtK9nDqTPlHeXWgxiU3hpJ/MOdtTNujQr9FTgSI+g9S2d7rRl1WHAqbR6aXQHL38
fpk3JTHTpIggBhnGdu9U1IGd7K7LXJnnReQ+mD3wYRwzZFgPcM4mb+E/zuIR3954h9LubhDSkYVC
cDxJFcRpdGVBJBAtr7IiWrAzymHHbh1sk1LPYVbHD2WS+qdqnuxHo5TxHQe4aMPYmiGO65N36o0E
8wW9/lqk8UuZqpNRfO/n3Hos/KXdla2LysR1upNFXnXStC9N5dj7okQ3OAkQ4aW31a6vD2SjCfRl
o9x1GbCDwVWko3Y+gWZGQqu0N5knI5CkySwc8BORv7eq0TqIzvHerSj29qRuDhvVLPYnJo73cV4d
I4PmBakYx6Sa3uMyv6uT0QkRxdOk32ZJ3T90wxysabRDOJt+HMpypUU4eKu67EvErduiOiE+KpJf
EkBJc5tvyWt9jpvuizPr/D2vumOmgFAohpBTqzcRAP+tQ/4q9/+GHvJ1Zcl7w+hwgRgkBtiOPk6+
+WoqXkczqI9prsmP4DtIGXPlQwSfnYztqook+suiueXjINCvl/S6lELvMiuLjnA26Uz7gtbcDJ0t
Go9ebDFCJzfbBLdT97b9KUhtRiQOTcPHvlric1dayb5M7SCcXIQDAzmMT0VEGHYLl9Qkmk+4nzjn
IOej71BBnUgFIjQQJS8J++etEI14QrvCqu7H71Zq8+460GihtYZFy4yhXrzh4KSx3JTF4KDpb7cs
PT6BjbgpTk3AqFpMiYGRfzA1atC+vHAs3b/XE6yQcLKl/FLZZHERpOlAvLZSKSSEFrPdlkvrHUBh
Dtd1qnIfbWptPWlE9ZvJyQzjABvluggyfV0OFcojV0XidlLkvPVKraGX6KxiY1ankWHGBR5z7SPc
W9GHQVdcg/pP9iMaA9K2iXYlbtpkQhajKxkCiUosBaCSy/mATtl7aWKQGmVJmnh/VDo+NOWxnobi
aNlZdRRLMWgiSPIQWumA3HE8isL9bgREq4nJJLtxKtwh7CZfI6dzjKPfj9m+ZuCy9/gsXTAsF6ps
rdvOIMbYHbkFfAZkS8/9NIIsxnR6v3TSJAHpbVgyZlfM7Z8MPUf7ySuRa5h9Dxm2G48Z6MJd5Lfu
c2wShYKIZnmMfS/FCTuUV6LNs2fGa8mJwQ2TGJHG5zGrk3NuB8a1Uaj5zkj95lM6I9MMIeDN7J6z
H635SzYbdu/e98qoLsvUrJ7Jra3eE8tdHtKVlWq6sGcImTP3fulHtxgUiq1bmdGps+blyz8//16l
X1Td1d/7j6fbnw7ENwilH3r17Vt/9dZ8/JP/D56D157Xf38M3rX6ra9V+lb8j4NOq28/nYjXv/r7
gdiyID1hnadvBwEBtB5N2N9pIvI3BBl0DgNqTWdNXKEm+zdN5Lcff5rfYkAM7nx1HP/7PMzPc332
Hk7XFDVADfx/ch4WH3rA9LMBUKzVvoe/GwbGelz+g0cFGieipWpGiJ200c5Ax0iik/Kmb4uZML8h
7L6ItsLiMNswHOTsqNuK+X5l9eqqaGJv3K7nSInOaVy3N08m3i4a3PwVWChxv5M5NlWoA0N/SWvT
eJMtGoALx0w6AjeBiXTbxZbGatZ1/EezmuFMOj5t/H06++5rLzS6ZzAVM1Mn5pw7A1gH+nEnmU5O
I+zqUnuGIMa1Rdlz+sO3eft7w+OPeKoPjQDBLIOvDdDL2sXCx/KhMOcoPcmGFBHiLNGJ26nxbOGK
PU3FkhAraJBhGWQyCaOyjl/+/sprBfKHBsyPK5N/4IJcXVsCH9MHEks7SCdgfqIK32iXqRUNkeYX
pDj/4xcPe4yHjtV7Zd34YEh+/uLnsUW+SIAK0gArXnUkjNJT1tg70+DYJU4EnwNpIpAGZZkxmMNd
ZiArhEdkaJ3vunFxVUo+YZPXJc4CDF5ht8Tq0jE60qfzbMZNZRQxsi5dcF7bl0gbvBBjhnbCZOwc
tLs0IZ6sYKiJiVV9i38TEYtD914OxVb3Yy/BUQm99ZjZP+SMrr/OTdHWWzOBmjre54tX3Gs0wp8U
TOrrPEns74pdLN02sUn6KIwO8w3SJVk2iY2UP2TQG21bmMJVOM9t8w49q/jWVAOyCNiUoj2XJHhn
W2MGdLBTxWJmVwjGg2XrwL+sN50aqpiIYrP9hOzAQY3e+eqb7xLmspnyxbd3+RKlLQmdnYe+LC6i
flPP2jWPTlt0813E034bxEVCa9Kuh2znNLb1aiN8jjaRoa0Eqf9Qfyu1vUxHTpTTAwH0poMpIUDZ
1EExMbYys9JgS9JwlF/kEdG7jCGLoWbWrRiMN06NMnUx43CKZPvuyLiYN3aQdN0vOpE/HOD/eUJB
tZEGyKr2A1ALkvRjQJxB7ZUX3deaCN6zbJVxNyB9gZPuo9geCxIW2oasVz7wpzHJJ7hk4rqsCnM7
tjnRO1YSH3+8Mf+oB/P/5x7EcO4Pi8efklaualV/+VL/sRnz42/8vvesfRW+Hfg3TKh+QKnYR37f
fNBV/IZ/Z22ZQalZ0U7/accICUwQcklA/BUP/spE/tfmY5vACU3WCto1K9gEyuU/6cX8eE7+8xzB
40OAj/lLgMVi5vmneYy/BLgi5vgNaR1xYiWa4vK6cTIs5WWl2/YUpxU5v2Hcl06z7SeWaxk2kxsQ
77BmPcsiPRSpXbnmRou40vMtycGqiS5z23TbYGMqgWQRc5X6TjwhloBQk0jZP2YjlJIENYyonYjZ
mT01cUifY12b3LYL2hfkaHUhnG1kyYTE+dZOpxzMdW2YyHi3dolhwH90jLimYE/A8PbVVeBMdj8g
bpEF9XGS6eJ2jrWWr8KRBamY9STqW9dL6SUzTTCDt7QMyuzssGGyIkALdHeEKMLUy9EYFvu0jE3z
HNsdth2S3s12N82O+h4lRqcojOxBPUihgoZE39HswYqWxSejrQ3v5I12p45mOZj1tvLd+C0rx3UO
M9oYE0q3yjxWJ5/MYORMuKvpCdhbpzfabiu7qt3jbpq9UGq/GvYVbtP6Bk2y2Yb50GTePnDm3Dj2
qkSpVWeCQHJ/aDVlnGIBOKRs78SNwwyhD9T2rAix5qydr4l1qzErf4U/O1+JyDIBmPVq+o4grdNf
nFjn1XWDDcC6QIkZPxqdcOtN7ovoi0XTGFkhx+7xqZFmGpDgF2dzRxq16S/pW0nR5JxFqQr/G1LC
JHsNKLLVjdfEQXdhDvykne7qoF4zHQbkeXPr3CHEb/y946vpvbRL7Md9hfwjzBgy3Ru19JKdYw2O
zQ7W29EuhS5DuydOUOwq6SbkQGC2iDjA+HTeqrR6WIhEFVs1xcNjz6uWA2Qf/AwZRuzdemi7nZAR
a0dPyYdksuW3EGTEdW1/H3C095vcHIaHVNSkwyxeJU0aLqa6UR5xqFjHELMAl+z0EigzLGjfjIi+
ChIco1ygJEraln5axYFpb5lgFs89YhDC9kxsiDtMjsWCxs03FKnwvNIMVwyLBmRaBfl1pq0m3w9W
MT812myuEo+y+1wiul3CDIV0fON1qR1vY79KScxuXOtz4evWZZOxlu/m0PjiYHYOr43ZGsLFBYJ+
gxmRWdyXDQXsaUT0LA9DYfN9m7EzxwfXSfEfFmkmaejUxX3hjXSI8JkizUQAiAoP8AXut8mFzBjO
fR4VoRlMJsaJjkLyUEuEhZtKMseAeuFOcUgQwVxtddRYn1JlNgNfWh04y4ZmaStOHeLXcisRjfIV
2kFEYaS1zqKdOQ4GXS2cHQH+E6dNT2MtE4X4bRmfWhIyCU+Ha3+HtKUxtv4yte2m5c7QodNumYWJ
h69vW0YTNWFRFsZlYYt4DnFgTPQ7sUFjKJ1tsBSaKZa3maZmId689qxHlt74wam0N1HEa+WjkotG
55HBujkeUi1HLKyGiewvjnKcB8sYaXtjl5bZ0QdOZPKquiWRBNBnM6/cYuT+dkEs9Ma9HsdbfKDO
Xdb3Js4bmpLGQ9AOA/iCydjpqvLfLOTHzYnYKcfltpc0UjJURB7QLbwDO4SOk9gPFRTDEKNbmodZ
Y+W0pMZuqtQxneqh2xNTaBV7mzObh4zfJrBru5S+3Xy2y5qQesdxxK3d4HndU2+WEgUXMuEQNVr6
tigp70qC6wApTa72DtgqRhE6Wdx+9zr00gMrfvNScrBLdj5x2v6BIl1aRKBndHdK3DX0hbQdvJKH
XT861NnFNdL6Zrp0PGtZdq4H5AVtkGlk+zZ3BiDfsQoCtJBZjJkjcKHuEXDdOPZVhokEhVvXuPaz
bjzvzXe6XL90hid7xLBlS372lOT5g0RRLUJl4PI5jm5qyZMzudOwl7E0apwdtfkA/xVdvKwyl7Bj
WvzgV8hUfh8SIXlC89Grd5bKc3Fjlslo7Uyj6bAQCJgTW2D/Bk3GbllsKLD9PG9UkPYC03Gd1HVY
JkVgEGI+4RiZQgmFo5nxm+YtfpbM0WQBRWWXahIblxS2XUhr0ptsRqdRre1Qgdgbzj4xksmFky9p
it01ZwZwKbPSUO9k40ax2ASRUshDyXoYBcnyucBK7U6jt9Fdly5f8PEyg4VyhJ96lkxBpk1g0Jfu
doOHm+dGxXp2jvVYlPPey9ueg17mDMkxm6suZqzA4r7JhqzUtwN2+vmQri3MHlXroLEpFJYdVVtO
KRkqbmAB9n1JF7LfNOjT8900TZa1jY1JLtdZl1gUflnKYXf2iIY/1Jq9bYNSwr5zfMgDU4h+ro1P
Zmws1kFaCUS8Ys46eYlsN0F8F8d+/prXiO0zKrssHTA3BDWUK7ytiU93MMiIrEURDWfzostNiUWs
Bq6DmHO1rPdv/lJWE5px3rBqaw2pgxO2Q3taPWdFNgmbNpmPuZR5MUn0pyJj4lvsmmgeowkfe5/M
V9UUedFOJkk5XDid7vxzZ8yje3Bs4g051yTKRJXhlZOeqBGk2UUrP8Z3dohN7AjzhWk1GidEYOqK
QkNYEx3rSVfWgOXbmJgL5LowlxOPbszaRAyXl1wV6Hrdz21P2vvVYJmNvhkrRY5OKIw0Ui+NLRp5
2dOvsK9srQz3IjGyPodpkNfVlqgfj5qGnNBluG3cypgfKbjN4VNf5zjpV0/1gomD5JL0NNtxi8sq
Tkul7uX/Zu9Mmhy30W79X3pPB0eQ2FJDSpmVc9aUG0YNNucJnPnr70PZ0V9JpUjd9LojvOhwuwoi
CAJ4z3uGwBUVuZvQFV/r3FYxkqNBKza2o7LgayCdElg68twX0BF5y8SB886uXXyv3C6o7dVcj0n/
OjhNJklSCUI4alUq7OuYm0H6AqMjwnOrb/PvdUEU7S4r+6z/MAJxp/sAAJt0bFKihoc0rxDh9Fx4
xS6l+RTdTKFl59eB5g3Fzk2Luf2S6w1PautxqD7DanWeVd4VX8FNDPOjgGWYweaZlH1VzXoV70Kw
yH41jAWpw1KYlDZmP6hub3hDrL1kGBkiFpClk2v+kNex2mGvwFHQw2rgR7X18BTpbPp/12X/K4P+
s/AV3oDiFITyYwBu+QN/F0FYreOR6UA+FAS0/913/rsGwujXXsiJC3uHrjSpk/8F4AzvD3rD4GyU
SGQmAZL8twbChR2vK6qsxS32QJp8Twl0AvVw4TIMsD7bXPyBsUw5BmFiR1s8MLwlXwejqiFEIJ2O
2iXyxwlzyKLMWv5hHFC+JSzheJSoSUuzHRxcdKFcf2llRvpTUfbX9JWi3ifRLl//Mv1nsLNTbInR
YM5gzEgRCdvOOemxj7Nb5y5YEq0tcD45utUeFWZ7nRYiuTDU8lf9XwnJlC1DLYWkSWcfdsHJUNPU
IvDlyu53dVq8EghbrUKtil7efqBTA6NlGAheGPUaTKGJkuN4Cg0xhZw9OKMQfl09FG4Af9AcNPXM
DateRVlZ/okqq4+4HJrWdjTcbpsZTfGF6sPd2sacXXCgOTPDrF3IyBYTDGHyZOE0FjoYSXWJfMch
2dx0A21VNm3zDZfdS8Tas2PBOkNlCIUIIu/xs4cFarGCdqDf4Nl6X9VD91K5UCdjF3T4Eo/nzFql
jyUWeEHqHqklx4MNsZomJJyInJvEujaUDF7Ekk6pyCG6dfq+fEhnp76m5Ab8UkYQwS2gPxMjnvYR
6YuFFR8srbykv0najNDJKmgvxM6fWXOAAiw2OHJQjU65qqQB9rOR5gLDDw6zwEJtX5llt357zZ0b
hfaxXCKQKZtOyap6QdkQeanw3Xopc0gOeEldkWQXZvwU52Zls4LYzQRRDPCmTjaHWOZqyFMYAosJ
91bMtN8TkJ8f5ZSovZVPmudHUC43UK/N57ef8NxX5QElwZSFBEfu2rLyfmk+mHY1JG3IbUnHjZfs
zla4OxnSZtj2bkC2exIaMzlgpgMM7kXYIkjV7Ao8OSEHi6H8ExHKpfjBM7POqnNhkjL3Ltv/8U+i
0q1FmabslWTLPKZVOq6rxstf3n7yM6scy1ro3NA5oa0u4NuvD65Bd0Y7iiy1NbQcj5MZ6w0dnaUL
QOPMW5vv+e82HQ22/7+0DV4z65V2EUgbR84przGoSZYoaQv7oUKMxjyGqx6y6frt5zo3e5L61eBI
hVolT7ZJ2iSGO4fSpuQR+gZHZ0W8m+Zt/8UosFBNvozluU56VnPem8aY4+IQN1X/YJRZvPHqub5/
e5Qz2x5UNkyXhM0mjXbh5B2Zs5Gh66S1BaJzZUTQZoJJK9eDprnvfyDsLF2TL0Gn6XS66bmFgV9B
S6WMUU6w9saUuMtgvmQQt0zLyVFJW4mrCwuOqMvTbUsfFfI4vWWUhoi3XKe+i42UYCixLpX5HC0p
lJnlPfSRvLBhnpnKxUkWXq0DTxtw83gqPa77tVYR0WEPCbir0+TgpL1Ymaq4ZJK7HEanD2nS0lwI
fjoucCdvzc1Ttx05ymEAlNsM9JEAv2IV6WHna4V5XTdQad5eJ2fW/CHLHNow0gXI+McP58gSCC9r
KfkQS/tTAwegsZACvj3KuSnE7dXDIZrtGonL8SgmvhwzTBIbjKG3diUt0G3X5upu6Drrwkd8bp3A
jgSmwcLUo8d8PFRo50MvBozfRl2Eexl65j7Xu+Fq6WF/SCxyD00tzV4UaSRbvbL1C8Ofe1KM4SSU
Xghx3LuOhy9RMReiNdlDcsGxp9nZrZCqvc0WC9e3J/XcYsHkGE974Fcu8yeXjQJRPkx7wtgsNdyP
QfE0UQxjU4a5UJB88AAuLgy4/Pbj1enSuud0sWAp00U5mdquYIckec5eTKasbZIG5k1Mn3zz9mOd
G8WjpbLcT5YmsnU8gyOK1S4ISESPjSpfu01rbksSyN4Vf7jcvKmniOygtQQpVPdORnHQBQGnwKdW
ZS2e8c+XP3Bta39mwTxfvf1Ah4LhdN7Yu7h3L+Fm+EseP5EJAZFHpYLhbuhCvYEY062t2JqtdWz0
zr0c+g4tvjdgnpE7vdVskK/jSGvUNEfIQ+7j1zngb/GFLFEdx8hJ92FIVbYmPF59qsDzo8041G6z
Sujymz5+JPlXHNFCZJwio69TShXfTsi80zVtHiDLONHqnzIqMmsVR0DhPpn1Nplupem8wDC2EWEW
XQqNLLZzgpXi2PkeCHw0LE7Gewek8HOJ7MH2q4qfzo82xXDjYJ/3EhUO9/o2k0WzDfnVXyN87vKN
WcTOB+lqIc8p6vA6cL0oXbO2QWYGOmIzMm5avnTCnDFe6xn0xAvCkDPLCnENwiPkfFC5l/SbXy8t
2Zi4cYSniN83jnmbd9Wrh/fP/sKr/v0LobHM1gMvgbCJ06MiraKycQ08HpM+nW4SOB47r5LRqs6z
5tKqOjOURf2Es6ZcvseTRZXUMcoLJyYLeETWmYoUOCyYHED9fsouySDP3HVdtCuw4inDqRpOhR5F
ZqKRzaiiCrdyfwydY+Ckk1XyQY0VMncuaHgzuTIPVobSJf4jnjn9tKImvsJcJHmsHdlemOrD9frk
q2ImCXVwOCctBCjHL7SrLLstuefi5WFm17R3mmYFL9vZaYksIFMXmXdbO6w233IS11sNTTjeNb0A
DC+RVS8NG4cmxmgVFGMZFMfHGk7lJffT3zdp3jdsDdxcF2P104Ta0jPLBr8DhynKze9NDccgrTTn
Lyp/889hMsRdSLf1z/cvQyoAShL63zaGusdT40ZZrEfQ2GkSO9aHPOlsSOqxsZvbVLvgsH3u+TxQ
BV0sFCyS6o6HSo0kocgqyByLqGbpaQpaWuOjiss/Jye5c4dyvnAK/X7CupDKMPb3yHUBVD1Z+LQ2
nDwJF8ykG+pdUznmp4x/uZq7EZr++ycSzAluGTcK9GQnE1kUHVyXsuGuDmq9NwZNrJzBqj5oNbYV
/2IoljL6JhA6vrXjifQ48ua+5N4ytwZU3FxndWSUb+1Fhee5CVzWIonEfD8k/RyPNMz5lEw9xZQ9
6da25HDFNdHwoJFSoV4KMTq37S7KGAaECMiDHQ8WuQRCFgEb0oBF2S3+fvOWqll8f3vyzoyCVzNF
FdEjXNJPqx0jzI0ep1CHdrKR36cqLXdocLE2/RfD8BzSIUsItuHJliP1IWm0geUwgm3si8i0PkBj
0nfvH4WrCTcTpO2Gfqo5ZyMDBoP5iIKl6R9HaU7rsJbmhQ/39yKeig3hJ7pP6lCAweMX4wx66bSZ
5viU8xyKdv5XYHQPRux+IBTknXb/y22LXWgxH6Dehbdz8h0lMwTj0WIwDhjri1FiCyD1aLhSkfl+
eIuhqODJ1IUc5B1ian5BZUZbIxxyEI7v6iECmXn0ttiL9Rdq3jOzZ6Gfp0rjQrd8SSez1xhhmdDs
8b1Md3fwE7o9aRX2c41d5CpEDn4BMf1dIcjEmCSfLSuP59NPLvujbNyJ2QJsqgoS7NwiNT87ht1e
a6DSj3NlzD/jdDaeYT+WtMbDrt8N/L6rt5fmuce2lu+LdUlP4rQ+nS0xBgFXPL+Oq3lX42GxwSzE
/ERrMFlNQTtc+BTOjcfOgSE8n8Pv+tKcbyTIZp46VDrqawjJWzlE0cd2hl7Bhq09vv18Z7ZG2iKw
V2lGSgTZJ5uw6kcQ8QNYrDXd1sOZlC4puh7wti//YiQgNGwRBGpDyzxeQHFi64GbjVyV9cjEltNw
aN72xU3W9cO78Quc7DHJgLlkHvbh46FCEnGN0Oabxl35oYEotuiQ5lvhjZdaNQs8cXIl4+BayN3k
+OooIY9HQvgkE0yTBF47ffrAqfDsudq0xnmUTg2Uk3zd60rs8Hhy378zg3MBdKG/ZIGeXrwV6gas
jNgz+2j0PnIWBb6ZRfOF5XFmORLvxpEFZEJh6p189eAa0oMpxDbmjpnvafMXiMe0i43ozyYY3r9B
A2KwWYIieAhLT6rtGtd8vTfZM0WYoBFrJUpBmuKrKdGHTQWkcmGZnDlDKVxoRHEsgFucNomyeaah
jPoU3lc9PmWhm10NaKEufNHnRnEX2j47PZDa6eHGZSvDJJF1DxP9IyzgbjMkF2uDs4PAksQDhB4e
HLvjdZgvnk51QB1aQli+FVXn3Cl8Qjbv/4SB/oFYeRqCOU6uvkVpkZJVe44/Uc2iWqK1P9ZwsEsj
0f7F8gYQgWvK3rucOccPFNmt4G7GhX6uAoh54Shx/NOcC5jx8oNPP19u8QA8tOQAWk9OaaW8lHst
K4AgHlgCygk3XuOW296a5z3EKzzstOqD0gcWYSkuwiRnRuf2xvWAc4v94+QZQ3gxYaf3fMJ5qn/K
qib8FnfSvC8kedLvfXO43ixBZMtWjxn7yZvDMxJZRONwXey9Cali3D9HZZddjWiaL5yYv2+JDEUP
nhAJotZ4tuM3N9RmhL3aDGyt9XW0IgGqWEEOdr7F2ui2Prbaaw8SztI33L79kGdGXjQxfGcchMzp
yf4Bq2UWmtdYkPqcAL9TJ3lOS8f7SA2KoC4qrRjfUDdez5NJK+ftsX8/RykIuYDRq6GVTqPo+Kll
kSGhoLrw29iMV0thtiO1JtxPOPdfGOr3bx0fGS4jFhUhMbgHtv8v9z24RcopEfuBtXbuQ0p29z5o
+/efLxQX9J1olx5ykJfJ/mUUkFbMajIeCBaoXDmTo+ERZlxiHpx5FrQJ9Eu5FPCtH1CYX0aBMjex
MXMdNzOt3Yka/qTVYrP47pfD0mcXoXdK2X7aSXFEmVsG5FfUP7O+sdpe4gSJ53nT2PP+7aGWA/F4
R0GBhLkMPRt3ASROdpQJl9Z8ACyHJucU3zIombdT1Hbf7CCe7oe0yrY9Yul3H2QMSmeSw4xuDZvz
8btCw4tOVI2AnNADX6HOI97HMfX724925l0twZHgiYe4bfdkuyK/w45dc2ZFUEZvmxl1Np2haf1v
RmFLpnyi5jsdpSpFCpWNUVQB65fXBo8hz+YLo5z5XBelFqXZ0l6lQXM8Y0iltChtTcundzJjM2yS
MSE9LH89a7iw9Z6B7dgNKQRdrjTcsOXJ3jvQOpsmgDKfcOMaMJvI343mpnA/gRGM/cgJ8DUebKIk
cBVcQwLOf1KqyoWBa6urTIuyjVDO8ITAy1wPzmS/GydedmukHTAC2Dm9021TlJM9cl/2raEjeqV0
dX5JfGnX+v0mySh8DwA+9EyZzOMZD1UQxBIeoI8ZsfhsuW5xTe4J2SOZjkqdAzK+8IrPLFeMSUBK
l0E5Fk5e8eS1MqxqXnEVCv2WVNV5i3n4dKGrcm4ULkMLoEDVRhLy8WOZWtt2cywsP3Vz6yM/40sX
dJe+vDNg9LIR4yFFgxsM6zRbD8YyaQLt0sUoK/sWE0+xF3NRPTeKYAfM0cPic56m1UrlRXmL5Xb2
c04jSKeY7ja3yCPyC7vcmc8HpGGhi4E9AfGeLJlJoQ0hp4+XSXH5ZOdufFWKun2229m8cKifGQo7
MrC7ZTsgAfrkNdpQoXVlQvBI8Iq9z5OGrM4pa7Y44KsLH8K5oYCh4KNAFaSkOhnKKt3i7z4cqsP6
uyeK5mpKgnrd9+gfLhziZz4HZ7mnAwZyKQPmOF433aBNAWwY0A38i3f1PCZ3keZKzDyEtm2m+FKX
9sw6pXEK0Mqet5SFJ29M2lQgnpHboPKBs8HDPt4JzOEv7HWnM8icIcGlZ0pwH9cg6+Sp0IDWrasY
ZcLAe1e3+PriDhG/QN1/L5EQm0Nkngslx+ZVmadLUEy0/Zo0o+tN1w4XAj3ZjA0SprdPI+N03pZh
gIKXWF1jcfk82bwxC5/JU2CYRdrj5M5VijW3FWdIOIiKV+5mlhhYYOznI/ZEbhV8XASdKGvXuXnJ
4/H32eW3LJZrdID4rk4RFDOb+ll36eA6RVauUL+aHPOtd1VKq12//dy/PzZgEAvT5F0CCnmnL1IU
bZrH0DLwbU6upYiam8bEovr9o9BroNF6aLPbJzcKK8vqHMMK268bMb4akN0/13bx5d2DsCTJWfG4
kDmszOMvbcJ/uuoaHZNn6eKMmZrNysbg9L0TtqwPlgdmeKCkDHY8iqiGthgHJiy1vHojuNfeOEi2
Lo1in+4bQIIGTAQUDlAuKHGWF/fLhRn9cT7Q1LZ8ZKTOjxJa42ufu9nrLEpo/LPpVn+1lRw/plUg
v1kDuTFWXCb0xYaENLUIDlvvBwaGNYu2aXpgw3PqnT5k7jWqQeW+DF2CAhu/bFfhfp9r+3Auq3Dn
xlX70Bm9i5auoR+05w5cfCgK1Bc+0hrrx4RmcN7ExIftir4k+0ebJ6tbFXwqDeCYjvhkzJXbrZU5
1B8iZ6grvxZR+9VSAfe8PBu7cFch9CHSYTa9XaYa7VvTSSyQ+z5P7NVoitjZFnqWLlEdHn5KOw+b
GrEquZSG96Ps0juUkNOn3jbKbtUu2R6YadsNyXdFsvjmqJk0TaTmaq/bGVk9Y5nnn8u2IzxliiuM
NVHk3Oaqtl50rzW+VYNJkpub1SNxV5mR51cjV5dg4zlEN3AhSF8Hr63JfI9G29gqOSKJqJOAfS+K
zTLZJ2mUmSvFzY64Jg+V1NbyRqnhT26il9OMqsjRyBJRta4wJuivTDhX4UesrMZ2pXCPcqFP9tlN
TnRdssZtjkSfoO7KBOt7TRFJI+rhW6VXxicLb4AeCWIga38uCvliO6No9hHxQT8ikrO4QMsRSRrb
m3p0oix9sHuFtrQJxvwL1xZEYySIlcFqUg4isxa3oxo7RTXo5Fpl9a2pWfYnEwP80h8dkX7S+d+s
87YXu0ZLiRGQo1d3W2I5erXuJU4+fgK1maSxfE65GOCEEvkE9wzYt+kVjuRxbYrvQVKYn/ogVuUu
ROYb+Tidk+ZWu079swhVFNxCr5pRFlua9YIhiz5uzDwJPrv11Ac7F1+JJ7fvvAe09dY+mTq5jyNb
ETmGP7IFd84fIGS/TlogPgHhN8KHh4oVlGa1+MkGs5XQAiItpF5ZSU86ANy0fLxC0SZ/6iSi4UqQ
46u0ij0v1tgElfadsw0pkh7IakUCR9atPCgfKKvwFX9STj9X67rixuk3bl3n16BnqAuFscBjVL+p
jj1E737qmzIx/Jk//6Pvxyy/Ivti/FBITzU+btnJDkPwjGwW00a7RRaCgZAGheLPdszc70MLvWeT
jHqgtlaVRJ9HwIZiHZC99SBg23jrTC8VfpzG6AWFnxWVjStFUnXRhnbF/EF5cT7ew6MQ3yIVY5Q2
yMKpty0Cs3ZTtrjF+XaNBBnLMi8Z7p1GWdaLkxkzYTfeFPIx1MQCrQobP8h1JuRA4pJI3eIRnkTz
FTsbj+wJ42ByRCBN8DWxGj2/jefFXgrxZvoFTzev8sOxJi6rqOPpM0YLdZn55JEk3ms9azMZcGgW
P2AslA67CvohkQP0sr6qaI5KFgeStxVKrt5YpU4VNdgC9epLp4/9U0g03ehL5mJfWAlpQaQDePF1
RezdvG6N0BV+XmX24Os212f4OtnI5QuRybD2VBh7vlmoFhLF3Af9ByfSc2OXxF3xoaxVrlACJbw8
QiJf81zoz+z/zWvVYihHfhwaakh+1cJhqqqvVT81cot6q5YbK8IYnbJKpWoVyqG9T6bEcTBZaYiY
hD/K/+mg7vgUxWn40E8iJhawNecOrTEeU+DeSzSVhgHTX4jetqHtZt+M2A4f0qB2TLKv9XIiCS5j
TkI9QbI5UR5kqyqI7HFdz14ZrnKJW9mGwGzrvs1r01y32Yw5BkrXAukaqVbDuoXxG+5w68owxRpb
Yh734KIZYY2zLIaXSQX9Y2h0OH25pLfYn2q7n7BZcVrjNTBs41V1bAXXHa6L1jchCkrhfR9YtDor
Twa3E9/vsEK8Zn7VSKMq2P9j011B+0zxK5uc9AE8jbVZW6qJt6mjCSbb8HLSOWXWPMZulDSQLNLO
uzIbqhtc4aRMN+StTHdKzj2xJj3X0VVp6PW4qcfCvkMhV73Es0sGG2w417kWUdf/CYVrrld6bA3P
6TTC1viMHK+O9nWr7I853qOVEtedbuV/TaFCshlEznydpv0w+4UM0GwsjSZioUyv6VYd9XzhV4ZG
PSsD3YtXvWWk1xZWJ+OqLkxv77QaERGFXuuvw8wugDvW5H3XIuj7PN+Ik4kdmK1PgJo5bhvA7pld
xobeG5f99A33q+gjKWotvmKWl5EYyQcFFp5lsVrNc5WwgPMsJp0UJP5pjumau51hhWt4+cG1pelp
ivEuKWG+jfZebhwhqu/x0BGa58HFIdXarqk95ryL93HrLcbTdd4AztpRDzRLAElEQhz+Bv4wBulV
PaTxY2vEw7zhCFMYwHiTs+tlLZ89PUWO30xixC6W/pOzNkK2jI3NlvdYjTFG51HaVcT+lZbGty9d
gixxaddu0rHqNaIx6o5ghSSSj3PQ4yejp3V912WjuutaF6s0O5oRf0OGl7hWNuKBhT6PqwJ/z/KH
YUVRQLSPl/Z47sDyu23GtAzu58AYkMS3XeD+ZWeOpm27sfL0ewNubIJLXst3jKtYm12xrN32Xu/s
mL3DYJXekteSYP8wi0g8xTbK7VUsECFvo5jkii+NmY4TuV5aV19hgA6nKm5mJ7nVMnMynqQcHMLE
UsJ19pQ8ZbePcL0h2DKKB2cbJE04rDSZDd9U1Q7d/ZR01hPZyEEw+WMe2d6OTCS8JtGbslSpiJ3i
axf31l9vX4h/KyOMpUSDK0ATn3LttO1lkW3Cdj4hZpgGXBbMnCxZO0zvXTGED28PtVRHv6Kh3FaX
5spStCy2WeKkfYiDJLwRaybOC6op55IQa6Es1rrdypFc9aC7jsPG3DfVNON90BWbt8c/+6iQFgD4
FiLkKYdgSBFeRzl2l2SpyG3dOtbHOrBGQl5VfaHt8VvFxKPSjaekX8SLXGiPL+ZRSlbn5MFNLgMa
wJphTyRlteM7IQom1ANt0lEA0V6B7HY8iib0IkA2Tch3U6abxOX21XXELlc4jlwofc+8O/icC14A
jYluwwkaMuteNrczHF6So3XfzC3Isfj6YZkQCeuOjSzeJnMV3SJpr67JmfZ+vP3uzk3ooZkD5QGn
9tPx60RzC65w8Mq9oL6apoAAIYc26tujnFshaF9ALdAPQUE6qe+rLp+ppDC31FSJmeyokdrncrFA
AC7fvUIA52lm0IGASvVbiahau0tV4UHtiGWymekK3IrG8f58+4F+n7ZlFMQNnGygS6duZAauCn0A
4oSjAORqs/eweBqT9sK0/Y6LYJ+vYxwNKwYlLiD68UKMYw/2QcgwWpMN99Tf7sbKwnzLcUCWo2oq
725sRrILpn68Q5CtbcopTTVcZZNh7zVYXOB+FdNelcWFZsjyCRzvOXTyBeATV+yFDnryieAX09gl
F2jyxYX+LewdbatzAG+7gCu6h1CNKK4uukQEOTftBvSghSoEUmuf1P+BnLqSI3XZ6Qh4a/KSS/wY
WRf2s7OjILyjJUevnySJ41kf025o2TltjJFystnz4bOuj5caFr9DDAhUUYMhpEZ6xOMcD8KBFnuh
4HyAxC8JdzS6L6SF6b7RpO5jiXH13w/1Pxn8fxYlxxsy+DbiPh5/+9UNbPkT/+jg3T84T+AZgzxy
Z9YXhuc/OnjzD1ifBi5hi9x06Tr/nw7exs4dpg6kEqTwNrqp/+rgrT84ihfPdkSS9BIQRr/HCwyw
/+QzW/rPh41skUNyLPHDfwWiEiJj9VaMkR+msBuviXJ1HszKqTXWjRmqa1IpQ5yZSXMmVTXVrUh3
1306a18bpSh2VWKb6ksdKZvcFYIjzWhFOW+qG1TKyVdrkH10HY1WxBbBZR0YOeOWtzGiSnj7tk6y
+Fp1ZbDENSeGfQUxMfjqOlXwAOiR5iszTY1qrTlTjbmdaeQ/26pIX8mpNtxVkzYqvEooa58BIupp
jQuRLlfEwlf9WngViSwZJkGPFp7aDwEGgGxagnv6le6oEJOrPMVGcq6HCieetlI3pmxD5zqZuOkR
Iasr56rG7sj4iAXgUO05xjgys0lm9BHSIgz3qmxlsO5tFYbbMddDyga9lvp9YU+ausodtw63aUAq
JygyxcZKuKqQxBprCh0lmwqb/n1S0iGlNvD0WBD5XE9D5Qu8bAaf/UE1m0pgB1qtC5fyaeOUqhJE
txbGUhaOiVP53dSl4fzsYlLdvPQE+TrzPsZOCct2UyfptrspsDXQu8febaIsIAlbixJ5h3WZaIYn
UyMjql7lDRQSHDb70cEMx487G83b0yxwYeqoh/QajCltCkXx36N/lyuM5EMDmYKS7hYbyqbbkINE
KmMuaqu6qbC4aW/iLktfIRmVCSYpblR7D8MUGZhNjtHU+Tops/1zmPG9bOyESyV5uKZRPJV1baW3
FqhTeuVm/TCs8B9SGia63hyhKuootTy06fiqg2eSIkQNau7nltxRgS3XUBF5PdQy3k2O2e0b3N2w
nWoDia0W0cecZ4ljDhubHru7xVoADBUxnW5dm1Okl7flNFCKjXFcvMgib5Z4y7R9CMle7teGxZrz
59S1142Wuc1VG87eAx6Po7FugKjwg+av+sAbSu5jJy2qnexAH4GR4/GL6yYDVSzCo2XdiqCPt0If
k3EPjBSYFCYd8fSe19QDnLJ+Mq9Gp4XChOOORf2WEe5Iv1iN5ittSoyjvLggPrW0+q6+kaPZY9xP
5geiPVzAK/VoSOU+SaMa4t3Yk2jn13+XJr3SlfFRUwkhwuahkqG4pqpJDxUOxplUO4HM+oxcy0Mx
5ExuMyR+fKiYdHjDBYalh7IqaXGL/UJDhaJrOhRg7aEYa2dMMmPfOdRqcUsecrxq/y7lDmWdcyjx
ojoPA5I4D6XfoQysw4iKsO4LubKWOrHrU0pGmILqzljqSK02BnsFU957RHBMoZkdik67bLSb6FCK
DoeyFDdxStT6UK46S+VqHopYXYsmZ+2FeHxArl4KXZJfveduqX7JYKcQ7g5FMfKj6DEcrfSKUSma
m0MBTcYrxbR9KKxFh8HSVl/qbfdQeqcp/cV1MiwlOYL/6rtzKNTjYClcZ10uVv+E9157h7Ie5V7/
KJZaP0riSAAs8eGDIzQRiWZlCjQQunRkN/kBMnBLL/yYLDhCA0M93Xg45s3+EDfGuK0PsINK44yc
kQWMSBdcYjxAFNgG6q/iAFzURuDt7QOcMSzIRnAAOWD/AXj0B/CD/M/Ftr2JcFItDwBJdgBLqJ/x
0z9AKHwh+V844mc3agFZ+gPeos95EJVkNtfDszhgMoQe939yNQepiS2igzBrWgCcaLLvqgOqIw4I
D82MjkzbBfgRo8dhYHY6mDgBJo13FR1wIpqn6nFGNh1QpLQgSeqAKnGSgTCl7HkPxQF3IuGWDyo0
FzzKzqTxFTX3yD5hd9OjcqpQ29BeCOxkFVZm590TVB73tZ9lAc4R2KeFnj+LRrblqpL66IxrN7V4
BQqddrVZlHycdJ4Y5OcqCcfKD1o2L9/F66nwjRYPVj+BfDT2q3qQRJvb2CKB+2lCPMaJxElsa4sM
6SNmVrPnZ02if1Ya7KhrMSU40AuzNZF2SS93V7KwjZ+mjq34hiZ/U1xX9ArQJKGTqtZZociNxcVX
ZigQLeNn0eizArWQHUHQY9V2iP1Twqm31pgpjDi0Irip0rmo8UDyunhd4H92S+x1lBJ/illtv9FI
h4bGQu5v93GQdvcczPC66I5k9QOfAM8KSRrIUiqt3+cxbmy+tIzy82yyNsB9o5K9psnxI07MUHY3
optT8sMdJLXpX7gVu96etVHNfs7FPvWx8eqXHzkprGnA2YtiBVUt++SmzdT4fRd1OE9Gjlbd6TH+
ld+TRiebwMfoPi/XaeAkJLUOAWx9HEEnjNG2c4V779oU/ZCA0qW62LIStE+N0TT9qqJH9dSHBLhu
qXc8wpZbY1rN5OA+pMxc6uelFoe+FrRGsHJ6GaWbFF31N/676RMxMPKJGJSZBZKN08ug9+7d0GSe
DiRd118cYzABEsfRta7nAZdOf1aD/Etrkjlcp4Qe3iG1iZ/lZLcPuB5WHim4cv4s28B+rca8/0qi
zHwLTFwCw6q4esxEpF4szJBDP7SoC7a5zdnodzHS62V9lalfUAHyq6NSCn/0YtgjkWxk7DdUqNxj
iJIcV44My8bPxtyONkM+ErPaLP0no8jDHcdpO6xm0adbEdekd0cC9UXBoyB8TFP1pDkjbm5hVycf
LAwkwJI8p/zUeIO660Ps5vwOpPLJS6rm59A0zlOa0hta42ZmhDhrwqzwRQBbdNVGpD9mMGTx7S+G
4mrOh8HdU2U5nZ8NlSH8eHTyYqtbWfkRS9HqWiNUW63NZqh+tngr0g3F9vUL1zPaXIWMrB/sriPn
MG6tKTSqtMWCzwvUfeRWRbQCNq7HFYsEV09DBlq1YikNOzxFY2KsKXM+TFZlctv0Kv2HqCPK1j4e
yKZTjtRCH+xMJ0u5FsULvX6ruBnzEJPWJPe48BRF2Vq4nSjRXMnIw68wUr34qpMcghmfVYriQ8TX
WfmTVAk7vdaRvZC3hl3h95kaGGPaNAY3rlFrvBeb1kdHL+hLYhk1f20eTex4swDe1bm9NOCpXd6t
SUEL21XnztpP1Xmx7if20tWDOSHIEIqRqaxzrP1wyyWR4OMyPv6kY4Bo0s/I4dIRgxYBzQ/iOjzJ
cVF3lj+EgNVscFZt7MpwGPMtkeIC1T1NjTVWnRnN1CmzFLzaXLvt3FIZVxpXwfhKyJmLeUWTnMjs
qNN3I+YYzbpscm9TZkTLbPNcw28tsJvwakL9rdNho3cnMEOEXohzW9I5f5Y8kv48jE23xkZ8LD6V
iy0T3p+2HUuScxKKCKyfZv1pIZy5L6qxZbzGC6b5EJRZr63ytq0etdaQOY83qM+yzhB/X8XSC5vt
NGuK7Th2S82RvhiqeLytF8fd0h+KxXR0WpzySHbp4tnZpl4tH9UsvftQFayROOrGp0As2cGESBmj
X4CB6r7OHZLGtwnblG1dt7GcxWSKq0Jt5/3azhvZbcO+mj55BNpUNwRxo2LHXxJbQJGLZsmMqaCA
F+3E8pgyHHZiL8iuTJQeYp0WRpfQlVThP1jO/+rv/8BAe6sAv4vDP9Wv1ffhv/8nBwJTbYgpmD8s
bFfEXwCDf5ff+h8LbxQaJ1oLiPRI+8C+/gmCMK0/IIEY0KahgWCeYpv/rb8JlkBofZCS/+Ns9576
G5bTSf1tLBJdEMsFhGMrXHIqfq2/Y1VPcViXm//H3nksSY5sZ/pVxrgHDVosZgMRKiMidaXYwCoz
q6DhANwhn36+uPcax8gFzbjnrq26q7oyAnA/55dsqOZ015SbsKKBZ7aO5n5wfgjrKEs2rhSzntat
U0/cGG86wcvg03v2eWODmJnW6oEo36k+pQTr2D8cWEX/MPuWduUq3ap9WnYtifpzn76RwOzP4eIu
7TcKiPxLLqV/CVRr+OHo1B0cseyt04hHP/uaTVrBz5ppbCffVGKPaDnd1W06eXRlo+HYIUEBuIoZ
QL3NSQK9KoMjcY3dcFnVMMmDU0j1OrQDadScGEMTUhXTb8kmadKMnKzNt7/r1q3emTx/I2TdL7uD
X7pemcA6evCYbkkZeUxasK3vVyz+6F0cmMI/Lfwh7eAISyabS3YUvsddPLeBfWhWT1mJIi41/fSV
yUlbO6tlXV0xWkaUEn7qFuyqORFf2wQ1jv7eSX9GJvi3vlpntAtryvC0+lRLjdNEPMDs+tPT6mUz
xzUFcFmsj3P+gPKXxcyiTP4sBPHK8WL2/RDSVsVwQhQt9Z24eajgKTvzqRvWhl6FzL5LXR0bpFrr
99XQLC8UWlBeFVZ0PbJWt/kWk13NbE1t/kwfKMrmpQr0cB5oimxsp/ykLgGV2lwHjHbU6TIj690w
HOlV75uoCkxisvNVd5lRSau5VjWVH4SWohyO7XL8MOZZyWjyt3tp5nNSrWrZF4LsPCyaEGWd3X2j
nZAEbvczrRPcZO+rMvLDxvvVxg2NUL+2unF+WqcKjKjN4emTwte1emfZsMsR/UwsKgTAPjfWOOlz
qAmxpYeZRQy2ck5VFRP7mImXelJWF5NV742fWT8s1bnJxOyfW1v5DKCj465WSnCsK63fyAeg6JFY
BnK7dhuD7G7gVshQ5bh8sdotMur2XlRiRyy2eNkw8N/Z/RDETuWeJ7FctkD9HQWVKEEH2LBy7YXc
msdsoqqh1dKC29UZY/AblVBQdCYuVSfDt26/SmeAOh+GhMhePR47PaDmwfO/56HrY2sxSRnukXhA
iTuHaqbebwBhysyO+zSvpwOLwxZ1ufZL1fqvyk6tvbCV3G1zdQvI7Wg178fz0gWxMRfVTvEzH9a6
gyL3fqW6lYi2OEiciKFpcr1VKzCBpg8LlRf6D8HQ79vqfvVufVcIN9kWN9vZs+3/Qd7wo9VgHnQQ
aetmPreD7kX2vCHcERXvPj3WaYeIwFoDzK9lXsf17P1kOmHjLKd0jZhzFruLHiPO6Pesrve3RNgo
TwlEFotEF6nm4mvi+75boFfcJjsHsuehgTZ9aylmUSI7BUH2affeM5nEuIeK+jNwFEUgduMz54zX
ziuzjy5vHiGNjltJuBLdXtRej8PphkpEqtPuszw9lJR05bcIaXZfkn8ZryNp6ulrZTTuk+y6V6eb
P7RG3ZNaHFVS3ellBhEtxsuSiuaVhoU+8kcl/rqloe3EjJjCJD4DDZS3UDDTuU/ljFKjJuIwybMF
B2jWz+yII1VqtW0m5tYsYCCtw6aiY8jo3GmL0oUAY7RXlIC7QmdCH7tDWatPqximXem4P345VJee
pePaBsND1k70WU2WBkLjBmcqTfhEPLMm1Vn6V711qU8dnadBGm/1rO9KYbFu5Hb1qAJ1KEtAL0s4
R6kHiIbSD8b3r5YpKOrKQMeiurypBTKkWYaU4BpaLV1L5hcyxKO+UiQeu3p5AMTqQs2x4nHoh5PT
UTlPw9nFYs24y3qzPFF8gwA9xxbtVtOdX8lnb5QPnVZyhHRU8jKUfmMxemKj60/uVA/72Zvfa6ii
50FYxJDMSx/POuhoQf3awaAizDSgjPyhtuIMZXvY0QFWWP2ZmLBEkVieSAwiGCas/WBnX+RJ2y/T
bN/X5Hgh5iOB2+QxLXsjONzq92LqN7uDMw+vsFE/jYs8viru2m4tOa7HX42wPqSv+RGHjXZdFFUK
PHJ1pDRWrMJZQvLVX5W+LDt4sJM+bxdxO+jnek/isRkZkg2xcr0w540Kay/dF2TPVaMhDkhmd0pM
iB0ssRdOENcri4bqtYdpnH6E3pzWrL8y1h/lpmvHqbUfOd+aq7fxMytfFST6m27oON3P2i6sPe1f
U64nl0WNNpwsXoQ4Twh49gNj+I419rHWJ/K3WCtCbdGOTW+fukmqr3zCPJs2S9QIbIx0hJSRXdde
lG/9txDrQ1P7AqBDfYMpAYYHAX1Pw030hv8xVNLc4Sd42saAKlXpkrUT/GjLdk+Emk2jBOKa2btQ
WFduQ+infkN3oNFU9OqkZs1x1+qO6v/qSq9eFPUdYIoZsfkIBCfKG1mNLXtniY2QTFwnmvhejEXZ
XCmeJaMgV5vxy84JKcfgpAxFrqXJM7WTQvXLt2cNm2R/UaYxtMlmNMAGVuZZYxcHm1/c7rHZr8mq
9seqms+on8ojMQON5kStGp3CfTT9RgT9Tte4ccRf02CHaY49R4a5JWMd5NSUpLJEakaK0kztIX9Z
yeTE1kkKGC2x26et92qhP2sgYtzYL3oV1ObearXZKSlMFebS7tmhF22fZ7I9BIM9ma98eaZArpJp
OmLFPHhY1n55JLdd/+oxxncIkYgjAjKfAFSeB2A94Rw8LXfNsGkma9djc8yct4qtwUUDXi1IdVp0
KvpjbfIewrNq1qwrYtfB9kngXzxHS9ytbEoIEd3usuY9XSGpY1+IV91o5lq7J1gJcPA40hv4sbQ1
Na30PCo/2rj4HJO4bRGvo233y7ksZ+IeLIqTcvsJGjaNCcoC8YTazfpy39WVg5TTyma5xxmPCSWC
oq7HuE6tYb00pj724AJG7TR9XDed5/PxgsGwwad55xmJL6y2CR1S4Z1IEoPPuVBtXDTXnMh7+SBT
feCQHfA4PGK3pL/Wkj3CXJUR+E3Uviw+WmP4VFwExauRSeE9Axiq7EgsSCe+CtzZZcII9TBoY8l9
spmpN+zSQWWXXGqWiJtgmMhZnIttpjeYxt4ub6e9nFQPwWHWmUJHOjjp+Gea9bV4wIK/qHclmqU5
0v67pHHeM5bRHsGHzqJaVLGGpmd78TMEAbtJanN5v/lWvfpJgcrO2ymYLjLHpjTfV3OD3LH0pnJ5
azE3PJH7k6ECluh2Exc2BbERmiv7mk8gaWFRr8W8b/FodiHKUSVPVq25B5B4eh9z8tR1Xm/KenNG
5ibRaK+hd4JtuKVGIqiiGVW8iHnTb9o3i5ZvcuHJZ0Hl2beU7NKY4QgjX++HNWu9Xao3VX1Es2za
v/IZYVXYzmBM7KObDBKIGiH40CYf8NYCA5tFUXO+bnSlEE4/vGOruxVI5GVIoUx9apQpd6Ozqj1h
WtubmVrdx1iXhE9wYdXUKWDlQEg1VyUy1lTLKBJdgDmsfFHHoJQOGnSlnZfAE0fXrexzNQHfbPYy
HzXUt0/gOiBbq4YdXkoEjnzcJ3fbvDPRKObBA6k8oY3zLvyUWkLflh97g1vQbJnKCg9qyj22ZdWd
X48Nret4jazCFS8SDDaSqGIi/2bC0qau/o0qdDzR9FX+KhdPP2tjNvxt154p0WPG/1OnuvuXJlJ6
aHTw3y9/HAF8DW2iEzOvaCoYakH3pN8bO0P4IyNPYe5yr6EKA2/1t19UHeDEAppSpsOjSw8PttLm
ixvlqyN3JqR3PI00AUnWG271xbaaJ92gUbQrqvKwLCKnIJVb8jgU+rJz8vWL5O35OFTNenCGoCyi
QtuySBuXEuk+R6KWVe4xQ3+0gzn1I0w871w4dWSvS/duE6GUBBVyzgaJ6a9Ob25CKnUXjFLFVg0m
hnScxcQbXZwwIycN9hRregskIY3DWnhxzvIU+Th+D0uv/kgfplM6uXic5/6haafmnBU88Nts0ark
c4tXG0X0RuOhPKqbwIyxDtivSzG+0r+SH4F3NcAqd2dnGDtENrlJ1unGycgCoJS+KL6R/LPCeo24
UIBYhQZ0WVzhIHvus4GtcSb/b7an7o2fhOF0DcZpLwiTY4cs3SOJxtt1bmR3HFN8PkE1LXvLXJeY
n0RVu38AD/+LwfwbOqH/DoM5F19/KOX8TyjM7Xf8qxHNI7yfqjFEC/gNKQO4KV7+CcNot6ZOohN8
xGkkYRE0CULyLxjG/3cC6G45ADppqB5eGX7XvyrR7H8HNtYJN8Op5jg2Kor/CQxj/UPX8//VRrAb
t1gsjOUOYgv+qvZ/URv5a22PhtqiQVrkRngaZWdRVfuuFqV9sSgQTZ3F0ZxbDPqal7L3kSFEUowT
YGy28165OyzHA+3uadrs0nHTp1C1GewHBkfJJoXEDoJpq/QzJgmPllzhjU+INt0qXGm5znjTsk2L
NFaIPTXIRb6TXeGmNIFWIoCHmga6hzNf+0OOkQegO2bNncgHgXAQKTgj7bjoodXzSPMLBhJdT95M
OI2pBXesZdZbbSntrVF9bhyYHsoXIMnmj9sK7+hrVLAR86AnzUxX9GLBfCRwUn6EoWAr4pXojueB
+KaXuegkEyV1Gx+qqs3TxByXolgYQcxF6k2fGZXPWWQvazXuU3JF9CRdW/iMjiawv6m0ptcFtMW5
E/2Mkmse1o3mZBfxAxiEhOdzVpI/lS79Z08Sm03/7pKaMZPd8ASSa/1uZdAdZeCW+skheOJ3RezR
hgqdHqh2XrsxzIEB35aa5th9AW0jorUw/CG00Lh54VhaE+vO4PexGs3xA/Zqvqv6oXUjIFwff8Hk
dQ/b3NVtKJoNUmTzxnJfdt7sRx1QjlU681MKYn+XbZ766A2r66Ny8hE2YFIoTIqllN/DrG3MrVS7
mBenyowrigTP4iYLAIRtrA/3LhE5TjyXlrpDV1C9e5gW6tiplSdOEz/cs7Kbm4lGWfiyxvV2BBt5
DULH+COXeKIV6p4YGscNfUfaf9wl+N2uhB8j4ilVG+Gfm7lrmCzv5w6BJ316g3xZ/GD7YV5fHumA
tsc9GdtBc1ewMgA4zJDirp8hV+4GcB94h9p6Sh0KeFu5ip9cU3N6nEhl2HfplON4gsW811yR0SG7
mkMeydJezENd1dYhJUQDolSm7sXaurE9rp02ULVUZ/irV5zvb0ExoV7xu2JtI2bX9m31M2yWZq+Z
ameiO3qVKh+GXWaY3kujFl/sOmcZrKhbtPXD2MRIeWhGHCXs6tBdLVMUM9+Y4PvWW0PcU2PeMcK0
cPY0/mz+56qzPUc85xWYl+O402VlH4eiKLzBDMfKuBGR/dj76JqBzHYeUOKpnedx2vklf3Di9cEG
/4q8Y4lYP/wqKkwCu7HlbCn+k9HDStpXEnMpMfrpy2LpzV9DLwHWCH1a+5AgbO0dzR8pzjOGNaYq
qTwDabtjit2qzcG7MCscV/naUjKuG7PBc9jLJzGsxgXhkPeBzWCCoQgCHCV6xeC7SylI+gtcoUva
jxD5MuM32oPs9WLEG4izSdmZI6OubXvqizRhuDGrGIOCoTTtd0l/H+4dE24QV1bAluDU7sXvfRh0
l4d556XeZu+kTv9wtOa1x9JnjwdcQFsTD7Yruh3QrHgJViDnZLVlx+Q6GOVfVw7pfQmfb0dNjyYe
axXD7VNgZvlvPzU5gqhAxDNNb6m+ebFLFEsddlNVQNuqaixYt4kZflBkxl37lcP60Xcr/BLECJF5
43G4+MlEx/dObTY2usobej1E3lS2Ue/L4R2VxHBC37TyAol2vl/HXr9Ss3YD8aCZ2xACqPhKx059
TKTT8dKOPAN8dWKOK3dBFUbJgf7tT6vmJTP9X/0Tfe/VEJe5vv2q60l/b3AFdMzfYyCee7QiGH5K
dGflPeiqtd432q0Bo577uogz02PkZcA0tp2s6WuLFjKG74dU80onskSG4Yh2zBahmiYyQaCJBG7Z
pMcmVMuJoIPNSdcqXOTQXTrZun6U8aZ9sj1XY6yp0hEnT9O7X92at32U9U437fDaST4ZJsqRzW3C
NhXilzQQ1Dlao8WN9LAqGJJZ9wiqPdo7Jlji0z16/45dUImPIcj1x5TNRL9ri6Vl+5DFwBub+ubL
Wk5uAyxlqcu6ymx7aDeo4n0gporM3KzFVNS1XHysGkO2Y7tYnlzqxGTYkgpGo0bezql/R5qHudx7
SqX6UfeWIpiiUbbdvbPBqO+AXgk4Z5GVDxpfZB25E+fa2pUlq1khx3GvGWI6/O/wptbjz//9N5Si
/93wFo4Ihdrf/2f3W/6nTtt//LZ/TnDmvxN+D1t2y68lHwO56n8McA5cmYWIHCkrOdzQaIx9/xrg
DOffdVQ5tzoH9NQ3jet/DHAB/eyYOXQSzH3nlgDg/U8GOKbB/+pz4A+7tQS5t94o0vP/a/kRUpvG
AJWICO6tOeGmfrtaTWD9UZqHKZVXCSF5i8sZleq+mSrzo83Yz6jL0xC70PNIXCmrrpHkqUoCj+ds
1vIR04I2hkYXeHdbemtCqatkMFcb9SAqw473ORToCENFL1usZClwVb4Ogzrh5e0onM6LBOyqP4zM
LHdCls+Eiu8hwyc6DrP0vhALPsjA3emw4MOaZpdOM3v4k26+x4MyRiLQAI21goFkHNTTILws7tb0
cV3Xt7SdcKN5YJHersnTeeei/+NqTW/ymva8GqQ2NDAFMZ3h5jurUU6LWtNxy5LRsklA29RFV5vq
8rWZSud+VqZ1RJLZhJ7b/G1qL0jSfpYPultufx2t+DSZkuMb1xJjWgGFQ+WVNPxP78tgtO9af64e
4U2NY5NbNzGwnF4LdrY5HNPFODlppm+JwTD/ZGfcgn3mPHbFzHDpfkJcGj9LWRMrJsulmWOKOfTH
lZq3LMYFkJ59c+nQWQp7u/QoZi9sDK1I5qx0d1mT+n8ZaulWzS0USY6ilRuap8k+hC+Z0yFp5ENW
md4bZnELkrPY1gfR183V4q3IkXvhEgSgsY6YOFhgCV5tL8Xg/Q1UXZCzwUc4JdyS63Flv9kva+uu
iG9UkCORwElOdWOJ2ZbTayrKyGpn4Dy63ad4zprg3Sxtf/mSMktjjZv5vmsssHdFNavx0uuZfp0G
77F1NTR/G7WbkVvXyBUoVAKzzZAr0sdXnUWxDcmt9leFAxqf02Iy2U0B30ZeFV2SqWK7T5mDsHow
L/ZWu1zp/rZCGMEVDZ/3y5tbszoVeP33wrAPE3J25Cfpusta87Op81iQVQDnuBVvBbtNvAlcqKV1
A+2RQW/wBqnJnhCk2/06uPkJUinJ+E+s7LHTiXmms+/KLn+2WW9KlMDo7GgVWt+9vrxkW5NkPlj9
aALQ+Cz3eZaMTTVFRbaEoKyHfOV+Kbuw872IGkYHZ6XTXzyvurcmb183U+TTzLI08gXOKHJ0k7w7
HccUm/x1yeBS3aOyniauYmfYd7RZZuZ3ZW00N698nvq77pTyaazG+3QiLcDu9xxH425AW6tTBFEP
zG9rekEBBBhfL2FHi2+Hd1C1zZSAQR+KokwxdBfRNsBxZCxUftG1R76q3VQvd3W3RIRumvupcgwi
41YDwhgve5HLE10/2wOpAGmYl/Rga03mJT2o5jOvzdkoqao2Q1//pFjxNddbIFRnv+JC7bHBW2So
BRvDsyrvEZpFHWWx67DdEb3JFfjX5lTxAI2PdJItr/NgoYluYIHKfk/0kw3gNSRp7r16NWxzJZGv
aIH8TGlFOueEaJN1UvwVdf1QI+sKt1vM/Kj3710//2hpkCZI872jaUPwLU08LvBYvfxdF8XegDU4
KMv4WttqyS71lloxktSRiB3Ssh9ppkzjSoMPx4INlhj0ew+ElSw/s7sqJGmCzJoMafY2UMTRpVpM
4UB+J1FEaWGD2Dt7JS7hxskHu6yv0JQBveo0OIP2ZFX+h4berxbtQcS+Vj2yo0XkusCLkP7Vutjk
AfK0J3tN5Y+1DU+6pqdPQ5OymWWmdi1z3KtJWgeoQCfC/i+3ySo22U4OcydQQHpjTT8FWQwB9AAL
hRTvmminyEQDlGjtFjy1ZQlbURnb72qQwcW2ih0SORV5SJ6SgR0x9IWLyt+xL/R3PAN3t2Qw+O+1
5iOEp6r0CFB8oxv181CUxSm3OsTBmT9Gtll259TEk03zbFJ2fiS75sWo54e6n6C/uioaNlWf+7Qt
79NWcfbnr97KmyF09dY3YmdXvwvUI06ePXvFaoae0P/AoBwyNz2R+nCYCoTNquBWsdzlLpv6LtGq
/tswzAvG7O9mKeghgD+PKlE9Dobx3WsDMhQbWiczJoCGqjuJUnEtLBXhBxtatx5tAqEfRR5pOWES
wcr0V1su1MJozhDGLfqFrftODb3a1ao9LSiif2gB9/eOaH+CQZzmatB3VK9HjWNHXTORNaLnSZk2
17Up7nu4lLAcIAimNk8qKtvTHmoFFWpr/zKWX9v2IR0LopNMFD7locWdysNG9udbMM3neuA2UzZc
wbgcHO2j0Nq9RdE76tvtzfOrfal9uHSbjf18YbF4yTDpQwz0bXyrgtgoCBGOtx/19nGop50tliOC
BF4D041sb3rIVHdvZeNd0U3QCmX7hU+jRuwlL+jZjqMcjtSNxWtbX4D7X9M+f09t7TRN46ni4aVm
OMxUede6QXSrkYUF0j/TIcdmR1H0CqwBI+eNb8WqncjueNEC20A0ql29oP2zTc+99PKdMaVATB1Q
ybTa1Oc4CRjFPjV/Y1KM/ZKiQD3L4KudZ9ty3lf5l5CZw9RkF1dxvEB4hZZeXkVtHLoUhMn0iwdK
F0JzzB+wltmRn9eEG6yIb0ozxEWidr6fX3LrbrbSkm/+m23zmHVOYiIzKTskmCvdccqed8HySeoG
Bg7VhvniWMlqGpcgnfag9drR1+WxhmbQSIUt6RXWechy+ZYv2Z21vq1zvvcbfDXLGqE+qsNSn7uT
bi7QJdn0NPXBYdqWxwlh/i3dIBnT4IeXlS3F2gP0s4Sz4Byd3tKjYtZ+3K475kGw4wOLeDSitc6P
osEBu/n7dlgTkkNi3X1xtOH3kOt7q9TijeMCQUTPizdcUx3LSquezAEi4YYaaP1xnUrKgoMotXuM
KVYR0Q8cmWV1IXiWFbOmxkb+8Wv3urTy3TTW3divB7tydk5H2W4+s921AjvUflblMfMmQj82Fm1U
5FDBtcXXq7txwIrnODlHlH1GpHZe9aAFHMgeR298FbPFKjd/4P6PG7cWB2tqvLtF0sAtvWA9qeaH
r/JYmXwmoomXsbnwarFIljiYbDbkFDX2VF1Zn6nLmb1HF/NX5I1zmVijcyE9piJawktkbj5lHeXT
GlxWz4AxqelBy7kO8b44OTwEec9hAAphQhdSi4zOZyTvQD7Ty+xA5s8INMmfimXbj7FtL9Nhk/Z7
EEztC3R5m1iODO4CjccPh4AeikVzXlarIG3/JdiWq+qsZyGW2JnM3aipx9zv77Aanz2FTUrehMJ2
AAEmT2o1iJzuH+3BfPKL6bCYxees+w9qbHZacDZnLc43fU9FN75LgXJCnsn4fLEte9ptuvq5HeTo
rymY9MS0r0HHokG9EgNxvMnGbzMp2lkvCHVu6yBPE1I0wplocG9SO299s2+gF5FEOxqDxj390rVo
Q78vDijc80T3CiNZHYdHvfNjPFKJFpjf2fDVUgC3Z0TPeZRsK2nM8VdrNR/G6n8iQU9PFA0l5F9y
BBicF2b5ZrVtUgTuEQ0931vFXcG5MG14ZwwAoBejQGVveelv5bBST/XVEk3IVELyfhFZAGKpNe8k
4reluTRWerWza1p84noPfdQXldxPrXZ0ZP8hsak1NXYas4u0Tv+0shoNAewQdSmw5kmlCzxpPtEP
rRb2+rATMJOKuifq9OrfvWvtS3Bkv+ALcbQXb96ObdFFnVvs2TtBmUewkYCHZ+4gosx9iw4LKRq3
Rmknfe1QySsQYiibgCk7ffL6T5TZqLV8aMzNfrL8xkqwKfoh5O0uJcOwz9ZoKhwDQsmfIs87s9jR
Hp6FuIKgq+rqVw8hXqx0XUrxKy9nGWr1V2CQI2b8lp79sNrel5F917q77F36OID4T6PxhgDgt1Nt
PDPWSzFU+a7ZUFNRFRmSBdIyUELPi7a3PvPUSD/AULlAW78kIGk21/0GUgfljJ6lH4bnYfHSX2R7
4IorzGwl56JzKKnqmB1cJY5qzLgwJVmQJlqx2MoI2Klb986yqy/UO+84DoqQ7niAXu32SLpTIrPi
wVytLwQCRbwU/TNRDVSjzNspmOWb2edPs2MPb6Ve/dAVBgFZnTUNHaZBh8VWPELe6onZFdd0RFLW
ayeIZIvcMBQrlRdDV/709kxodnNLhyJUw7zWtp1IUsIiPkVydnSx5+ZPpkw7Z1ylD2iStsQ0tOpC
SXd57YIhOKw3Ftj+JyM8/ZMfLku8XWy42g7Tl3Uc58p5RgMid4Hf5u+KjKfPVNtICGuBXQvblGe3
ZpxHFbZ9apnqo3ma0ENARVymTQsOFHJBXRsmUhkCsWZ3R0COdiYWqJ5jSxt1A9aG6K3YaDb779Tl
Hf6Lsp2vVWmN95kzaFWETQc/R0urGuWncsQjlBkDxlVjTMnXkIXZGQg9K33u90i+RxEcSrGMfoym
MXN+NXqDjMt3pmzYI9TVLqmbFftiCUjZpx+HZPKSuWNj9H4gHq1qYH0QKORjWlwDwmxYujV1VAPh
bpOc2paOqtxAdEvbX6TqLO9DOFBgxu4mBeDDMqYQ+jkTCWA8/2wzWLyNnKOY7yqTFdS+aQg2y0e9
igUKh0i9ybIK06DFzENI7LrGeY2UYaak/TgbHN4MpyQ3l0hAr94/RApL6RbHTWo5BHVGTNs6eAMk
cR28iJuqQVoufqXKE1uDKjbjiQa/RvjQLsK7pkpq+BoDjW+Qf3kYmXrDacjbCywXPzzIXvcIdHQT
UMz/UFP4hua4u4Es2e3F+YfiYr2JLzIfwxCUrlGghGJNi20tXX/1rcitnWvzLg24mhg7M0K6Sr2T
EDN03SQe4HWfgTx7mvFNWEylH+FWSrRFwnOGCrEhTBxODMfojQ4NgNVmRoxKf16OaUsI+LmcF5LK
goEUhkgvN4OK6d5bvIFsOtXPxxo97PKMv6E2/rC45d6fog04fmbZ2qfcSd3lvUF7clbK3g664TZY
7BYc/svgFwdzE67xBJg+pBEngXGXkknCyVQs/bpvKdZO947yhwJSm8k6pGD7dp51rX8p3VvwlqvM
0YmnZcEnLPglRoIgayB8bJfvAo2QJJBiqpGmkuU3RFNVOV/UadlEfiEoHE/p0jq4cLY1PQ6ORfKO
1S+Ts8eUyay3KgIwQzHq3n23+E4XkxauPbmytv60XTAiTrDMR5LJ5B+hmFDqgEZqNXT5fmlXeer0
SXx0htEW4VI5JuH70AdmNAaph+a6Xs0ET3Wr9q259U95UXanqUyzx5LsnDymTBZlNqXLA0alxTy2
5MNGTp8X70Vdyjty1tZHEiCHxNZnbw1zjoEJ223K/gDL9ke5aXB0pip47pTjP/WFLy4mBMsjkj+H
na2djdMguxERTuMEb2ouncf+1gzJul0iua4diefK7SXEwa1o6uQ2TXf79ucSIKRwggf2JlK/tLI8
0qLThH3uEb7kpJiCd0Dp/hvcgfqro2qaKJqkkA37bvvckrx73xaDtkNdbt41dsa+YJzpOQPt8ipm
iIa6SHKAV066ZdAtFDt1Zj5XCGjeiRboTqUhsudUDcwj9iwDIKwJlM1hGL82hRm8y3Hl9sanVwYx
bUXZ77atc6w1t0RsKY3vyqvtOlST0fwqq9UBXsw0iv6o/LtuljH8MbL2nueoDi3VlX81aqh5UGc6
vfamklwxfM7uDkroqtc64GjL+cLQnnXjU9k3xhxa/4+981iSXDmz9Ku0cY9rABxyrHsWgdARmZG6
KmsDS1XQGg534OnniyuGvLenOcY9FzSSVlUpIX4//znfGRLnVTTYQ1YltIvgPOJq+Wbplmkm8WGw
tAIakqwsjm+LYwN3baSPXtG5ekHrG1P1jNaKH9MmbrcnvpywunAYkp2L8EhQWqVwdq0pYn8lpCyB
QA3DHvlNHFyduHe9FcQc1kRzEMuPtH9QPcyzGBDOGcVz9n396JNbP2KtqY7CW8QW3wcORpk0jM+G
lX1ZxcKIo614Ptpln9wlOGcelag5IDh4pmmAZHlqpjPvQCEoh5Suvill4nBsbR+WwplvMcXG3Fwi
OLkT5yt+3uO94AnD2IGpUeknUaAM2EgLe2ILNtikxoiSFE+x1yNF8rsw9akQFrpLgIO4FDlZfVFx
davajCY3Rkkdie2nN2bJ6xRbIrdVuTZh8XWzy26eSbjZGTq8Ztg+a6fcDaBuDUYbcHCHKpz3MqQZ
044ZO64YrniRZxUM8arJaMwlE2pzcdbsd3yEZqvppxvQK/HRobiDw08hPr0K80CeiBQyTKO8l4LI
GYHizWTfxd2YffeG/DQHXU8CuUpvqlmLn3h8CI/PjjmdsEoW38tmnr9KR5SvljM6Rzqd16wa+01f
E9znLpr9fj+lQRseKPcacmbCosapY/VVyuI5tL8Tbss/xeiml6JYxIezeB3mX9/INn7hlM/Q4wgA
NyHrYOLSSXRtPHtL+g5WqW/oA/Y5+WQtVk3SnqTMZbaT5V75Y4zcbo7ee947xdHGQbnlL+2kq8y9
qR3vs7VK/5wyIVkbZRfTWz/i3M3V2F1EXVb7oHPNXbZQTT34/rKrDRM0ZX2vNbqQjE/guRa8rRQl
Ue+Tfp/7ytrhSLSj0JQ1Tt5LwitwHeP0oJUhSXB4ZOHBjMWWZOyxM0mF8iKvVnl4vSV1Nm5x+95M
uJnQnLuAjvbkhJyVR4Gg68kpLSuaErRdbL7ei1r0Rtdi39pG+jn6br4iL38adVZsYilHyow9B1+K
66y14Z/9EKU+ccPHyhg4zI7DtB9m3kEWPtACIdR3HXtVNvGzR45xB6Y3PzeEf1YEkGmZaublDsfG
q876r3zS67wi02h3OYesuj5KJPjInjRpXis5TmP1QhCaAuxOvPmzhNKW5sbWk4wFndyxC40POLcQ
YpT3bHlc+P0U+xdJnPCUGVW/RcvazHJkpAuMLkLYxVDRuo+TSlj6mwtpPvab73ZQn1hCQE4Yl53Z
GK9di3LZaI25gcs4bAGMGmyFRin8TTB9Yu3gcBHa+7YeWHiP0z19UN3KgXjK+qjyNzKYvumk6LmP
3VtEm/yF8bPAEz5NmEAN/C4kIHQyFHyY+SEQ+Zp90BbwCD00U9hs4NnO+0ZM7sEMPOsQIvLuMcdM
r7NdVozWPWKFSAwS2N/doNkNJCESJN0NuACxEt58bxXhuJ2S/CRnkexHyNXABguQHWY/+pGuCiLI
JWHSwbEvoveQh3FyEFjNoyYgWXEN4MBjCNRHsCgXwcPccrxuD5YNB2NGL1R+YT2U6bgZTZ/i22TS
G8PqNmxhfsxBM6OyEUdy5fjNKZDMOzzXsbLZoTmuujMCduglc1g0whKNqAjjDrT0YdDjvnTQHPM0
6zEIcsUUJbGAkBdJF3g5PF9Znqu+aB8BMN6E4dW/bFRPgzWf7UR/au0fu7bDyemf8zZ/CX+V+tT4
yARvEuWuyvvW8vVngnBn52lPT2pg/Mizwr94JiG6Rfdyz3NXbtyyLE8Y23OGD74ZiA3LvWcX76P0
cblzp2FHEGtoPeYqwAzAPie5rfr02UG8N/GAoNvDBKRMk5KoaBmKe1aD+yrw92nKqh4+F28nxfgl
qn0x9JvBkJfaHTetzr+P0+Lfz2AWME/X9/lAiU6jp+CBSiFiOjFPOqYlszxBoGGs0LbzpDkJRFgN
ho2Cutd7Tb0VAh2zYruym6g9PysS6DYiXkTI6naIB/kCTzO9ENHZuvaYPVj1guQ2BjqSrXZW1oTV
Kg2Dt65jnQiCcbZvlLJQdYYpPpiNgyBmQRU1f8wLSeEax0CQhTZCoNopkVhbwnNPkkfJWie6P8Kt
Gt91TszCwyzKRVE/iCzBfLOcA8t7MAbr3RbJruSRSPwy4jd6FOO0ssPHomZbk2DXGZV9mGPjlBTO
wa6Zz8PmRzurKKunkyLQwyDej2vs3sVmWJAT25ZCcj5oBGm1QBs3PwTYh7bku8nz7hOyESG74kQ7
0KVM+zWQBb1C2vewH7szMQ4z3U52+TIjPlLdIp5lFR4lQl5dqJJE9q+yIDeCTu3hRc/58E3jKi46
ti20MFLJoGYbAOTinvCbvOZJesJ8wpKAzfYSER+QW193yYb3chaZpvruD/438GGPHGfLZ76dajUA
y47a4IC9DHg0irFO2rXMk7Nwj7i4TzkC0p2SZrYFS3rJs0+7xEgMiwVdBljy1oeboDkQvmbYKN77
XrsX4uzjZ5Yo6UHDhIcI8eeqpGddiJ+YWxCKoYFIuiLhGt5XZMMZgyF/viQcQYwTm3HjIsg5vjaJ
676ZV82t5Kv0+EvX+4nYfG9EzG2QiCgd7HCJG2W1tmvgtjwXy0GyRbF2rq1QneNhulDRFqyDNjVv
IEQWy7r3WUQ5pbl8YCy30eC86othNGF/mE8R7n7JA4x++eSUCJaWiMFf5pysBuagbGzUzmYwi9LR
AyQl1axuYkfMiJtD3hssDrUVlc34e+3xvx28OHjxbPzPGLPzF5ah9E/+j1//xe/+D/wa+OI4klOX
jNvWxsnxm4HX9n+hWQGqwzW8HPBfmHR/t38YNg5en/dHiMsDAh0VPf/X/2EI8xdaD7GS4OMF8We7
/5L/w/b+jLtD6HFRk2GhXquqPWH7f+FcYl4KOhN5bRXkvII9LzkWTS03RayM75bDoXGeynNp2rze
Gnk0Rfejq6ZD7E37jvX8yjVTuXOLaWv3yGTCqRY+RglKd9CPHdssZvTi3NvBwzRe/azOeDuZ2dPs
Z+OFxf6WyHEehf5n0ImPiXzMqleko6vxrs/KA9TpH4kTLmuyZtMBP5c81CPrczohgZyL/gXBap36
ECSyOMTjNymGy/SE/ZNVrwNGu8RqYAx3QLpV5KWsighRH2p8LWiz6al21CGmu2+VyuHL5RAEq3FT
5EG6GjK17YzpZ6c9tS1JVRKifM+L8uIVGoZ6W5ZHpxtJ4eY/iNDLtSf6rZ/WP40FJ0vTyO99X93J
uaqZV4dV7IYfbnam7R5G+4s2uulHbrodu088r9JdQNqrxI6g96toGmfeirx4jaea1U6NdVEjnKyU
5T8EhZdhp815GlJ+wwl/+c5PmpePdnYmEYBSiGotdHqCIjRw5Bs4Pqt7QlcXfN3RwrZ1sMj/YdJh
AKhfMbaVGD70MSwS3DBmfeM2Vw9M35M/MaCBBoVt4lWM893iV/c4DTbYVHdT0OsVZwAnLm9EX90a
oTgOPZYfqgIfe5k/JNTWRkZiNFvecaxBDf/D0CRqfe9IAhi0RMdfDq7oDDHO3c4oHVpC6ZNm+1PB
peJmACsFOIZKhz3VV7csfyNL4Gyse/FowKN/LPowWdUYY1YWCPedLZcXA3nAKbAy9Avrl657z0pN
faYW1k+DzC5mYE/tJwoqo0HM8UvGWX5dC+zjNMGIgz2ro8zzZVNqZJ2q7DIsA+Rscpd0ZpE4IKqG
u76Pf+JcvvFk+60uajIdDTh17RaXDJDeWTiAcybf3+JEnLdG7Ooo70IcMfN+hjS1xmBzTKEEgh2W
t7Nv4o1nFKOC2zLuETofnGxctl1JaNlqcr4utp4FLnWkWDS6IiOrgQnzzND+vS/DZ5LjNz5dl9uU
DULEZlXfOnWFvkYce5b5q5JWsY77btqYon1ByEd2sZtb1SKeGg7ZEhAc7yKXN8ALUcB8jwSMMPdh
flM6E3Ndxr0x5gkYEdmhQDnK4tWlm5OBdBENgzfvnJTlWEagakU1KmWvQfmhrIzMC5UGHN0M5C0O
HlafPXNCm9ajqvYVR/aeNt81FVj8s1x/hHVxnkY5rNLYNbeY5CN2hUcmgpVh6C6Cpf9eTza57msq
V5Yk6TO4f3B29nDy+3UhZ+w+5SYtL6TTOrh/Ge+9+zo2tmH4I7c6zaWQfyTqPEkRgr3r71JnZELM
AZo7Tl+f5TTjHobhmzwKm6QstvLu7BkeAhpeqA1blmFrm0l6wEd+AAU//Si9Vm1nK7a+q7B/dOV8
npMZCreW10MPR5x2DN0IEbb+aGidZP0hvbWqRH5wsIBE2D9WOlQTyR3AALXfXMSib4olQWgJ9F4E
LjF6bqU7FRqnuZ1OQxl+Lv70RPTwBYIAHVcpOT1tfGXeFG6A4KNLYIlLvDZyFvvoTPOJCABBCXeW
PIo5xMyB4JM0xn4Yrz0MrlK7oREcnWYR+fgrMBRl13TsnqHnLg3kLRUoPAeo0UJ/RkhNcPtLNzgS
PLbXbVgjkIfmWVbG9w5JdWV3cCXyAItYEPDsau0gfy9quzriNZtWliYltfT6bJZ1vZMV+BYWvWqd
D9qFuu5v56l+ZFf3WvQPDTH+WhmYTnJCI4hvmxEgFfTAcn6Ky8PS9Dy6pTWNL7NnDzdGYuM1h4oh
62M6q8FckYVhOYU8tmJ5o7Yys11eDZDClIWbAspGF82FV9wUXnoxWp1EUzkyil73jG05EnL2k4uq
3uyiNtdE4dlUFzPKteO9TbJlYByHXW+lInJGd9+H1j5tjK0azXUTNwtZDYbz1Duy44t8K4PDn70s
BG036VQdQWUdMqSEyu1bcvyceD3WgfQbfEHnAEuZlCcvDuKD7YHQ0MmSR1QqRMVUb2qT90snb7Ix
eO7hWCrkEa9Qn6bVRUsCuNMlZBhjLmgT86sfymcLfPqmcXp3m/ZWvWncstrCh7JWWVpLCrbiYjuP
8TasETyGQbCug2THaSzMtqInvj9K9eBMJGEhhlEJBi+q6d8Kk/RfbXHzK1F4W1iOBYdO3j7Tol4z
P4bo5A+WteuGDBv+iEOBDo5+i/HK3eaGnDf14Jl7u6ZBWS/Lt8CTyKZqZH5okTyEYesNXMN2r91m
ikiv5GyB0/w9yxP8I4tBXwSEN+por2HALqbxKvUy+W6mojossyr2gzmqw2I15Ogde365hlxeZ2iU
9yY9C0CY/XXvXtxkyyYZGz0tBTx7H4XhfKvqYnjKzQlDlP+tbt3x0MTQktORM02iyprXOU9Zo/BH
TsIjeRUV/wgHP1j5bQvK2lTV2ukIHYUNJp2rIaD7UoMnzrFFs8ZiuGBPZ/ctz2E21b57gARtEr8b
v9mzx8vMf4h9uRvVJL45SZNFLNRuRAITDhGoPioL8zYAqmndDrwuy6IdD3h4yT30HHxZfDfJZazz
YxrimtE2xisramySfm7d7bPY5SAxrP12idg2nSu2Hjl+FwoBXvysO8fQQGu7JGsAVAp5fAvBgrKg
KRMkj9v9XFhPVeg0HPEU8xLnfKwM6jIKe5eO15vSw1FbQdKbaZXovE2eo5HMzdmUxkYnaVSzDWzD
+BKk8jGxxY+5sdg3kcIv+4PKzC2ggOeh1BEgHuJCOEdCAvFeDnUmJCoGn2bDIg+KpeRFryK3xPDG
nrBy7C97KHeNfa7NgLT+TNUa57Qi2TsuvIjso7Tb0zJ46xZdLJo0AxMrd7qhEDOTXRXLfQw/rens
HYpPxNy1lZ53pMUw2CGg8yuvjWKbzYm/jp3lgUM3NgA44kXF9hImyTNhEJOvRBFBSKXcd1K9cHC3
1w4IGt7sHnIb37drvlO4cmI9aETDvPycJnWTwXTdulRSxPWw5/B2AMJ64cpm5ssaSi0MVijhVkEk
gaC4n4b4JpP9ez88GKZ6bB0IWENMUhlLR/k6tQm8EGvXjsF2CvvDYqAFJcbBJ7HRuXhWjLxfN3lp
r7XSIW7UbKsH1nZVP/9siuC7W/Ku4gFReN1r4/dfVNOfXMwnMm7OQ4a3xiYokDm7tLChE7a7wlW4
z6pN5imsmdPr0u1DM9k1XcI0TxlPFZ5FcRsu6gcU1vOQnE3nIfGW+wZlXZZu5FBDFZB+7tP+7EHq
J2NcgDPgaYaR+9TjbaEeSN7IInvzGHYLDeWoDwOGprZ+tzt77w0G7rWbkTZsAkyduw6Dgu+r5sPA
7PlZF1zYjNPOefZ8wjo0UXXNpRH9/WS4Wx4iN5xrViyN7lxdbTA4isHQK2KvWBTLS5nNWIc7++YK
gBh7G2OmwRsFew9NaX56COdXgLDb2Cu/ZVl54zCpuoN1AsHzkjnpc1tj2lyI7m5mC3YybpMyk3eN
Zb5mCSVDWCcpDEnlfpbi4s8fk2Bjl+erRQ/zug6MVa/Dg6zDl9FjeunYM844+7Qt+p0Uxv0krOeu
/e5r76y98IMrKVtXY/Fgg5VdTV4arziNJBuVKhwxC/S6ttjaeA1uatZHu7qt9ou2b/PcvFPesqmG
Gec2KF3CO+pqOPnyMnZ8vZxfMoOa446+j4B3WXK9LKfwVTMs5bzPzNo4lzU2Y/1MlGDXGqyX3BDf
o+dMD8T31wTFLh3KQmLLU8GLMDV0sHKugXip3UO8xCukjddpuoRlC/yhvxFG8BhKPK+9+O6AYbF4
7PHi6PtI2u2zXN4L7y13ja9FIF67mOlBABDz4bGHid/dD4u8aTop7vsm/9RNdtOYeAmwyUeuM28K
ZySOP1zJO7euyjZFMB5Razf0nP0MreZeJ9OmaTGZ+1+pGPZwB04JEfFbSpRWqYovbUfSdJgEWO8j
x7VlhTKYEp3mPzreZpY8UKTNSsj7rImaR1SNHYxG2JEqfTsy1HBTtsYuw9madOm+7/sfRWB861sv
KuacILo5wnrqWaAavBrKiti+Sm5dSFXwEHnYAICaVtTMWYi/RRDFtdpAL0qiQk14CtOWVSOGBpu1
YVKbD4URBBsfQA40P3w6uLvEwVJ4+YH74SIMnuI2fW0raN3DJM+JZd+2XXftcqoijev+2BK9jeLZ
feHoPrMVoFJIiPx9bJ1HUBoNi/XiLbUZKEXQdLvJqp+nCf3SjruDURH/k0b/fYq716qA48cEn0RD
qvH7qfyj4tSK+Vabx7hpcB9JvLxZ4L0nqnmgA4quHArMelRIPhpq6NwMF+LCN3hFb+ncgAWRw77E
PM4dNYBJi2OWn/kQDquiS15pmHLJBjjV3g9oW8ppQYGxqNlZELfYUv4w4O+sOsRb/AMkX+tjCR+V
H3kWf7Os5Cnt8BtyQAbe0SXyUvAkvrbcG3tSmVt+OdOqh28GTDZmvycJKApc3WXMCG/0yT2mD3a9
9kONr4Ds7IYlRgsvTW3CpvsSvnVX9ss2LhsrmkEoXMnoRbvtVVzf+JnNaaLL4ckEHbLwNLOdYv8W
eTT5PWYTazJ+pNDP9WEmXcPtx7SiG303xrh1E2+KzxkO64qcrGGfHFnX27ZqO3Zdqo4yv7UONsXr
KxcKww/K1diQG/CpfP2RGNzbZr6dHa6Nwv/eGMFZ0Q1ElO/oudXPgHetmCvsWCZNPHNT8JzOlY+u
Pv2oMvVCY93BcDzO7gkQ14FX2xLSjmKKsz1xmevaPjGfwnLkWbXuK9zzmIVawzl7Lk84H1eixAoY
bqBFc42zuT7waqkI4mSJRRi6c3HSzU2AXmtlb1aprY0upnIXcrjeJSMijE6liqy2n8MDlFpRbSgr
K6M+WEbQk5DEzTE+5QmdWwMZDjAxXpSUBn1Rvv0i4/RdUkdpaes0+fWtw5UYDOlbwqVW+8YT3mN/
bbVs+HLiR329TWu26TRXEYMlPBLPBCBGXst5hXOhiOkzQ4za1I5E6E/2nqVOSS+TVR/OW1qx9Fo2
BC8btyauJ25pQiRPXh97lX05lHdlznTEu4SdGDG8ey+9+FkPwd1ETRydf1sZ2EcftvYkSwCGDhCt
iQBCmEVDWb33hbrtyvRUzq+JjyO9nu8xqFwIjn836vbcFt3eZWjzGjeqwuzoBuZ90BCvyebV0Bvp
GjjPGQH+TlQFUpKE0v7NxIEQNaV3gl6+AmVETnpgVrQDy+HHqeLNkrcJxy7rTvKzjmTsEMLCF8eY
tByX6TodKzOyvHlDrUi+qjllcIksxrZs54JIlf0+sCLpcvLchrOFDXAzkUgPxmozCOdzBN0vuw6T
LHpHBuXWYrXTNwFndGa+ReDn10HKMYOoTKZ4zduF322dmJu99teEwtkOCe4/VLRQhucu7+7TNt81
SoYrIMqbhAtMzdlT2M2nxcb5OcCnjRFeV06OeduUp2AK97XDozOdkt1CgBe+c7bxYK1WVrElEH00
nfgegMfXMlfYBBVUL3P5SWDsIUizt7Duvxf+sRAka9hpbE1e6bbhY3qenXseFyap6iNBDwCptSU+
CxDqUV3VjyHx/RcFjzFezXTIIcK4DQeRY5/sXY2T+2yMlMvTeAlFQaiALk5pVu7OqYr4HvKqvRkw
KeIkL5yt66nsnPoZYTh7LpgbptZh3BgSE8alT2oEYOReL+24W5RKo1/V7n8L/wj/SPL/RPjP3ue/
gDv4+7/L/u4vLAGwn1mOA4eD//mH7B/SQ2KZ1JqYtscf2e7fZX8hQKtSEhma9GeJq7L/B7XDYotA
GpTEp+v+9qf/iuj/Z8Xfx2gWWMJzhDCpafX4X39Gpw4zbuYUW+RKT7wfw3HQchPURnbnW0n/CAtI
/39q0K4s1oa6xKa+hmh9G9yIbVK/fYXGEjAVf2G1urzqC29KOS5jllz3lmOsB3BAUw157x9+A3e/
fcz/qGV114ABHgjo/ncuLGDhkGAtUo9z7YFh3/KPXFjTCco8GFnYgUe1E2tTtggt5iMgZ4OXG6dp
TKJR6l+RKhverHgUGccrwAClta16jzdKhlAyFhnIUyvHgZlRnbaLa2j5KyyuaQx6XLS3vgH+LmZu
y4hXusWjHAOKlspAU0VtSK8U51BnZXcgk0RkIbVaGUImq6zmQ8NrYwZslJ/sPH/x+D3Ypm66PXYp
BIo6t6iOpc0eaHXpBGh4cKMr5xadoBruGs4IJOwwyhY3PJX1h2yz4dRnS+u/VblunBvQTf5d4mbx
DXhYjsNos1lUu1alwBwMLfweMCiLwyiaJ8NIp2JYlM2lzM34pgHURONRBl+eMBUIk3ZeezFWR5pW
LN7MZ7fyYUkYg8AcbKWGlyIDaMby/fWi/kiSySpfayMdIfGyic67k54lBDONxQhKRRjPlXUK0k5f
g6OalCnPYBJhGOgS2xvceW3mHLoFMLugdvSubCqwtquRqq0s50HYNorCnFx1N25i1PVToCgeQcNo
ANuSuuzMySSwqYHjo0EKPZSRn8WErDeB4tg9bkPTbRBOaGpkQQ7L1GCGAKbXqVDgyR/6xTnmlQGG
Dbhf51WUbxoVmcN1yyIOOIup4oqtROU4c0scL3V9rDtjZ9UF6MZc+NVlkb40H2LiGtW3JAf/Nmzm
FijHul04E7yVNaiqkPsNgPo93wA4DKqPB+nWlOo4Q0/pMNZC8BNkt9wwxGruzt0DRL+huqsyw7nE
o4tLYbCyiRO+s/TfcO5zEXXTACO37W18efweqdUQmQxdxJ4+pdEHIEmxXlgGV/upAAWBYc+Pk63y
q/6DN/uwbMZW5tNuMVuRvMi+athR8NFMDiEz2nxyMbSJR2GCK0kbLT/rhlV2TiS885mLGXVCjCBe
rcZm5Rj4jndx6GZ7oQZ4F3iYgTJS1sXRt5gYkVn38QOrEe/Ep7JojD0qMpbNreWRvD2Xk+6gss5T
KhgdTUASkekscACBJuBdjLvu+ldLjdfT5q6wb71r8T1kWXi67sYJXKA36LuFuc+Rzq+hJ99rv8ym
dIo9eu6cnAaP5DEkVKt/h4bg4ihwM33IOO2Yx9ZAHL1O8Qj+y7Fn3zDKzYC1GlhWQBkOUJNYY9Op
to1LE3Q0FnhFd9A9CZcT7mit3QD1o8YZ1V7zYenc7u158JzV7LVFtY4zKD2r1E7B+svWoMvVdIG/
bsnumZHqc7fes63FXZRQpV7hnFVkBAVguvCuCNtw2LdIcU84wezkJuZGJgvY2dJ6TDTx4WFjlKWT
vzRNrL29GHWrIVg49BvnIA0NfGNRG6Kc32B7Jjpm6sXIyBdwwoa4f01ZmF5GmbjIU7DMhDXN9MCW
uux2nFnSz1pgkYaY6Vb09ZRwOyJQa8n1HA+lVDcmVVJWScGL67WGWnVB3Z0KYHPgxXBMTZupku60
tnkNVDjZMqkfuSoV01vqpg4eVgjvemVh1+eU6eiQR/Sr7QecWXd9Gzr5gpJrO9ZDnFpLwAQb6Ln5
AZdwtu1XC2n4yvSDCcRJPllXbUaL6QqGgo2SRk1UINVn0tX10AXR5MSQpd8Xy04nO4m4X8cKq5Sd
DlX3/O+p6DcmBtUj//BOXr+Nb//xRf36ON++VV//9bebt7kZx68/Ac2u/+K3uchxf7HD0EUjcpkG
LIo8/5iL+BPTCgBvwjhjQnGuRok/7BCW/Qtjisu/tG1uYuH+HYdh8GdMFRCx8N3R2xeY/5If4s+j
0fUTe76gqhWrBuYMvs4/Tw/0JU22KJCuGjpzdjlzxlkC7du6hfiIx6Da/8OP5v8xrvwZYn/9dBDs
GVVEAMAtML2/DEaOphcXoE64GgfGiYLnBGYBTo7//LNYVwvH3+ev3z+N64DmBwrHvPeXT5OW9LIY
5RiurC70Nv7U4fGITR2ZrKiOOLLVPh6GesCOZpC7zKyfjXbs9T//Iq6mmf/2RXiuY3kWLbEWk9mf
f7S97kxaiBWnqrZv3vPSTO6hEy55nP9smsb9HCTlsdBCh2PlsQChghkkNK/qflPjcrwj2WT/AItP
ZG8qAGjgpm0fUc7TY8UD8Hs3Ve7DOBW0dgP4OWeD0ZFmJZ97YuFiefi5C0o2Qso3pO4dAOaTZkox
OBp3qQl6PTcxa1T4+D6DPi4cXpuwxVbKG1jQ25KnTa1+LP1854RtfOu1pUUwDoMqGrV68g2bdSkF
YdCBA/wvlq9wQPz64/v3KetvlsuV8j+fsm7eyjeV/flxwj/47XEiaKnAwOTxOAE9aOIg/eNxInhk
cPAIfFeYXPfutT7yj8cJRzAv4GHiBMgpGPBC7vKhkWP6X38zLP8Xizpcnij8I25NnFf/+z8/9P9K
vprf7+fhL///T8cR69db+O/3nutdL3nfMQVpWMxcv34d/3geqeIcX4m9UK+tA598BfrgcobEzj6h
iIlT1qYiCWKiHKaB0281rXWHlBa9uyzEN1AHdnUa7L588piDt7owenwC5rKuE7IwQ2ixzPQYaJJl
ABSFc2M8csZqDm07MrtjcK9Vd1XlTq5XsTljk1Fh36bY7mFc6g1fXMt+kwy1p6Cqm7p9cUagEWmA
AcMGoF3y2VtpRaPCWYVxEupMjexL0AuizyhXBoDWrZqnE4mKauVZxk/DDr/JpgCozuhkpNZh5jiz
0mRGZQuuVBtee2wVqyaK3JrNcs2sTABoUS3ip657m2fB9idz99JGKE8cj8/fMeJUxTYUze3ooCAR
937SXrlL2nqdYk1v425Pjd46xGnDeq4AyEG4l0gZKN80vaB4IeANyzq1nUhm3o1jFM+xsRmQUJ0K
pJhVZt9SIicdZB9VZpuG2z/x2h+xx1qoGj3Cn8L+MochfTUTpmtzxBc7uxYpmJYWEdmV4sCgGdAP
EEY6RIyHYLOfq0KAv0+Lh7q/el6zDyJK1anA/bwx5MCCtCOh20vsuCQj1qP7CSTvmJrGPfQK+uDX
brWdCknDCG6PUtGZzoKOYdNJHgKrv4WZd2xHfEgEQtA1se5xQhEYDGzVHNRoAW9BDqaQ+9rP+VDb
9blVsMvEZLP5lN7dUs9fvR/mazHUh3AiW+42GmF+3hdj0a39uDgqmcL1XKrPLJMfieNeCI6cgDaz
NjKZAPPMwCo1q5/YH6sod+pD5casAskjURcmto0jYWKW5dogQrHpyTQDnjFNm61dn19yMwHNRI8E
qvxytmvf2YENzLbgER56r9wONazfXOBEirNib7bD7aDA8zll9xFL66Mm5yTn+SAK+MM+0Eiwz6yx
LKuncqitWPrmd3DPv4bMvbf65aetiPD4yag3DcElB4ZKaLMAXGZ2Xi1L5HrIngNnfIaOe5u05qNj
8Dc4YbBUBLJj211J6EZs/BgAwtIdU6/m+JAtG//KtZic/t2Zpu+Y2Cim0rl1QeldU2DwFDaEkYke
W0bpQqK0ozwmLg8V2sbmRQ3ZY0YL012XZPkKIy9QPlNadF+A4UmFfUyNnnFXh/gDm9aDW1Ieu8J9
s9X/Ye88tuRGsmz7Lz1u5ILBYBBT1yq0h5zYiggyoLXG1/f2zHqvSVYt5sp5DyuLJNzhgJnde8/Z
R65rIDd1B0xk2vvwpvvodg6OChmP2zSrPMKOKHaaCSkilW/OpA6WDrZld6CCmcW46EcVrDrO97z8
9OsjiuIs2+f1VroIvmZGxzRmprF+E5JnZvBQmmS8C0Par0bsYXn6DKSgGNFUZOKStbWwIj47r/wy
qd4HGxMVtXf5TAjgtxD1JAmevUuEOsqQGe6nHZiSXm3hlm9DOwif1zMvAG4kGjvZwknqOCBssFBd
yHCXKureoxCcDn09k7kl5RSpTxX3pF1tbFYdzLm0rjx772u8Zm9mnDu4CbzJTfI702ns/MbFJsiY
u4wyBDuRraODX1eC6MTGhcC+05OFQbprpU6Oc4o8CImHFVgrk+MmU/I+DC/O0UB+1GXm3Zj45+qV
MIz+jpmujV5N2eV+jIsL1WnOerVs4zHEBNCiI92GlQ1AFuMGJpHJLOstQ3jnM4BfFS3rPKbX0cRM
dI8qnhGtYmoLKmibNYbUNWFdFePVQMb9qgGpmMFiMdJ4g+9IKNpnMFZKchC0v8A/Z9YLDGLF7Wwp
cPxNTSBkagevGcgdPaW88J5amiLEKMW8Nr/SNRAR3nJM7PjL4Fe+N7O4Rm96Y4M+uSoaHPuFxjJQ
4rinmHKmBzLTsGzawFuL2gP4pPWT9LN4GQ3dN9+2y10LovxGtD2vDijdWpVLzx93uVUfjCz0D9W8
QaEFKis5tmq4shmv+TQVMlRrpCDCW2h2fRyvg6Tnxhe3g4Qr6vvbhBFsbQg4CkgWWWmnHZW5GPJ2
SQuDwU121fsjUOuyPUfQ5jGB61fATmsiBN0TdnHkd8332cZaSI+P41y4yyJ3NzBdqejMrsY4akF3
JJsOw0AlQfikxtCuh7LTB4N4F10PW6ax6s1l5gXAHYo7hX+7mXmL9k7QPTlhsax7kk3s6NCQrz4k
FZOinleS5vy9QxfOK4MNTcUHbSpzUbqePAdTmJ1GrH5Li+Q3JxjvUjqDe0Ipjvh52gVST710FN7M
ftBbfs1tV3RQvqbmO5NExnT4jAGGRruwn8qVoH+3kwGoR4x06zpVCIZLEN4j7948gMDQYXY7ECIh
+uyr7oyTHbRbstsYvJvXXvgq7QlrZhEdIX3ftjm6FhkSjtjBA4q3NH+A4VLAe/4TE/1TWc73EFPQ
HJQtqcB1xqbjoBgrk21azjvXrL/Iv7x1ZZbe5Fz40qbaNqL21mI0Tr3qrt26jZd14k8YSRl4nn17
fNfDjU4ugoLY8LdDJjZhlBFSeKphhHTA+nqOS2yleM0K1T7ZMdz20mXxb8F4rY0M+Eg4yov+Ol+X
U/XYuuNhDvv5WhvZzmFwfnLktFGRdUs4MGERPv5QY6SnppJk29vxeQ7f875dZ1G3Qc0G+HwQ6Blg
wZYlnu/4NZvN5SQ9SPM528uFMSbAD3kFQgOXO1C60T20e9Zj+rmsy6OZ7RqPvJyodPwjSokvF6ha
ahsfaV3sSHjAXoMpcqSziJ+q9dHU1RUPQEdA6zaJpqfSqjZTEawCU+wCN3sNdH1VFuGughwUmC5Z
qTlmQXxi5BqkpMpyjAGjVCTPUrU7BxFdq/ObJKXiqclq3XhqzPeSeCVZFbR8xs0Q+h8tlAo7IlDi
FEY8WxWCW2CpAwlntX+GrkFWgMn55pGWyRqKPxK15wqlhDk56VNXmuyCNz4xvdsM+kalGZpbxmJE
QcJoYalc59ms3vvM+MRaxdZ/KgiH+A5G4mgl1hIELe1futtEIHWR8ZiJTK9JkARlknjZEyXisyAR
54F3Eqemyy4H2/6qwC8apA5xRHJtthxpKn9g9UWeylY5kqhV3wOOI878QtRHVfhsYAlmSivW3kSm
pipszRk6XwU1S6GHC95M9KIxrrOYWbH/5gRrKzk20V0WqXXcQz8hMDVcQhAMbmGcPSts3B1DT2Tc
9pZHjVyK0MJ4qLtj37JlmMX7aBPi3XrXfiKMfRWVaPTiepeA7puXgQmOCKkaibRp3WwyRq0v5EWA
7a/fypSOalARCnqRBXfuNoBNsuzNa7s1YFJb0ttpq9KP8aBRPWOzHF/mzLlL4dCSrmG/+tVHT5e9
s0IAhdOfvsc794KIJPyYlQGrJvPLkHCCrtnEjiaGYMAtpqalDUwHtADDYueaXs2WxNVmFSnz0ojO
6scCOzygEseeP0uvQPTES9ef5NjHq64a5w0ZcYwBLIglTT5AcS7tc02o+0KU6hZK1Pg6W838FUX8
m92wMIUMr2KeoXXd3frt8DjjA0C0cHDnap8SqLmIrXpZi2Q5VdEqnrB3pe6mL2FboBZWFfJLO22X
RuYad4QNEbKbhf1TGs7n7AJ3MSZsHwNIYM1AuCCyQUfi2dDOsXb1Dkf4ngjmVeoZKZon/4SB+hRH
PtqQ+NrIvecuGz8xVlyH+Z3fqQ/NEJjN5QVB0yoktRPb7zpGs0Wabg3uSsBenB1kU42d7o2g3oGg
OYp4vrLigNDVfuB70M6JunzdK/MBeeAN8sHNqPPVDC12MVK4MvOp6l3poRZrqO+WAWFog3JvS4+0
HLxz/tTihymcHdUD8K22XFZOsMPCdXGdo80quXmNYpwd9Mm0Y2j/KE2C80AJYTFtk7PPJkuCy7a2
9F4O3SMHwUMHkHsDqA73dzUdIuZSpniuvM5fMnCwbvLGxqZiHAbWL51nHz5GGeDjhMlN0bpVd2wr
Z8Vfqu0OGLi00EWg3LtMBBYDSOdDOXbPiTSW9Pav51LEiFnF11BH34ORQMAgfur87tRB/WAOHr3Y
zXiFtYh3299N/CyO3gF/5sTxpl0m8NQE0Jlm8Arsr+a6hfu5RA2UrNM0f66Kzn+KsTJjuvB2duaO
yyrtNjR9b+aIHTlyqwkUJTVhIIdnp5RveQr+xfWja4wJ79Ucres8ewwr6E5xBv8pEt+61l+m6NEP
+PEqC14etvqqrkyaZMArS/vWc8P6obLzTVynzL0sTqelW96llbcZZrdayGj4Cuaar6itgiWCuV5r
sa5C7pNrojXW1Wi902oiMWCS33To1EDyQvT8Y7YzkjEnAY+MP+KoyRboEVtRfEi3z44gQzgl2u+2
m7OO+CjZAjU9eLP8COriTHkvbLCwbg+W1t+0XbfBvpKsmsSFuxfcD125YSpyD4sD6IC7VkBesKQS
hl3vvIFGvC5fSg7uKV6gDmOim6fLyjv6KTFUbfqIHhRX9x0ZEBVUexf1eL+r7fZyxFmUSGrmdBsN
z12n3aua4cyinZ34jWx3bGN4ZAssKxVC0L6jUrjtXD/8DMLIRHQZpeH3QHbzFeZNFN1mkYs9T5RR
kD/Z8QNzICFYFyUbCFAUQ5Fn4Wy2yltTzOYpSXj2KlTaS+CiHQpuZmaKzvA+dZ1pVRPMt9IzxNuM
I65dus6ygXG04TyPkxXT6hKClMDSDXRtnrGeKPhkjFo+tB0ijiTeXOyTTPjLSlXjrgJQv8VH/4Y+
JX+kyWdQ0AXWB3PV6rlxBVFDddZvfKLatvkltxo9QLO3k664pYQVd1oadFe1oxhe9SH3PqvkJgw9
+QjjBOe8EZr4lYxgsu7VrGPF9QvKHING01mzlR3KHHIaMmEwFD6i8FWX9sQuary5bBpOUpzYWhJg
ofGcroZLm6NJ2u4qLENxkzt6OGS5FwGfGJLpG+Ny5HjEbe1ZgYp90ITTvi8C4zCDGnQANJAFWQc0
DEjhmUC9rs3QHUmqn7M9cKTxpSldMOTwTdgA+Jj3DmSeL815Ch22cre57PXORFBHSHI2fUuUT9Fr
ZjBIixz1VgOt3V+6MVUQQUOqODGADteCuPNtGwbj0q0Db0tuXvwedI2z9dWUfLCQk5WRhutq7s2d
Z3rtuGKnGr/byiuxh/fKX1qJI8+Dg6F17HL7JOVIIBQRnnrXe0W0Myta2TCFeIeIUW2IW06WuOeo
f6vs7LEfYieCU7vpuPnE5DQEKwSXRGzRIVXr3R5V2qW/WLKUOPKBJowmLnFW147Vuh+jlcVnM0u4
X4y4461vlsamJGbx3A9hcQScJE9Z1CerTJjHxIiQ1M2OCbkPCxbWOLNo71y7NN8CFXaviBIwhRHQ
Od+hz6cg8YYs/QiinMPG2DDctTjd7lwiUwjmwilT2SNFbKYiUkXNtJ8WUSVR92i4WvuKKcKRyWVy
UPS4T0xr65c2GaZ93El1pO0f1AtX+8S0FJalD5KrLmavxfiQMv7luF5U8pn6qUDAxyZDiu4+ivJ1
q+e98p07oXgG8tq/H7viHSHqtqr1hUgabEOBTgK+A0jqFhlBtm91i4d7ajo6AIVbYGrHxDQdywiN
7kL37P6LUYYx08Xc33rR0K8o5PuzYwzWqgZGEyFdNEMQDJA4qD1yjCutYZLIZJZb+zJbQY3v6vti
yEPgLpLG3IRdgndgi4IiSFdgLi453AOQPAb+8ab2IGKjf0kbqC0DMrTiue99cWtALeEckB9TOUAT
RxtqJdhbEt+P7wThWVeG7d4XdrbJvBzEdtNvWzm33a6oKmRj9dC5VyNyACIe8Hc/BHn5RmL15U0d
wnafRTH0atKTSlJwyjo6VqalcDclLKkp7qgtqIEPpdtpoEvkjVeEvuJnndLMOXFCFut8Mui2ZtLC
PBb1bXUQZYF1tGj11ql9bP2yzMtvqYUqcwFhK+AXBcMFHRV0hMlR27KopTiMdP1rWGaMqGfCb1j9
CDRZMH2tiLETpr2cq7x+xJWLPsPl3z3ooMYWaLjpaXZtQlmtANqA60IMRKU7WKW3lszLztKeL0eP
2ev3gy1Q+EBRBKNJo4LtNSkbEkXR/3d4oU9WqZHJzb3wN5KgcWo+qDE0VVqCzeoKNxtlYN6ZYPE6
c1u7ffchKvJ6Md0AxnYYj7VEPvtOvzFCue2q4UTi/XBvtRnVfSfN8dMlXhEOFOcQCuZEzdTXXriM
2cT3lFfVdyZI4Wb2Gry1M8g5nJMqvBqzcDzODiGEC4vRMP7ajiBWZypuMW6XHH5IxrhLfWmRuAss
alF1DJSpIQlo1THgVcGKHSd1f2O5wZPdVY9J0dBYbIM70WMJyA3LWVVQnSVwoC3tDpvbi8KywByJ
Ze2htaAd6uHV10ZxSiWdNoL/DtYl8kGC4pTCCHdDWr86WXxLQOS51+KLZWQ5cCs5llKHGxccesnB
Ap6VbQ+rymxeaIHxRyb90pJpgpzRG8CsxjxLhbcyC5J7bGwMHNmAZuFJQdxyqtxXq7Af6CSJLdZR
sMSpvB1GF/QmlKRM4Z1N0Eczs3xq0KCugtlu7+gz3UYImiJ6q7F5lrNwTwiiPojoOwo4whYHRLs6
dbBf7wwkQyzBkIdmaHCQ2jmcQO3behdYv0u/DhffJrS09aanIoTmjkwJnpb7GNXO2kNwnHTmGWGy
vRg972ZsODkAG/0kbvbatAsEwhqDWwfz21YxQlxlFp+KZ6VkVV7JLr0xkaCsw0rjvcTj4Q4PqWOj
iTTz8h4NhsdMcTxVifUMAuSzaZ33Nn5sNBIUTVbz3Mtt6j4XKROIbtT0nNoMo3aCRkqo99nH7qQj
93Ew/asJFD+TTGKW4YXTRZwXlSlopsTNomyHVUFvjCTn254uH5KY3VjCk45RcbIiQD9bZy2AmSQE
puGyr2d2D7s5PqDuzmAlIwyJbfverXJN27Q+Dx14dr/DpBnT8JrlFj5auIxSy1xHU/o9bHp4FK17
35tVvEs4p53oN+wKL4iuEsEhz/NI2jFyfSsFdQEWqO8wrvGMFEV+S4P4fryItZyeWlkP6sFR6jCV
NLeriJSDFjpkEw07Zjr2S1eQs5qUT6mDGY42/Ypp+fchiodtGpbk4w1hbN7AejYeGYrn+8HXTraV
jvFK5+DYgWNdYJh78qxLdtQ47sy+uasIUCq7DmCuJt13KLKvJohpb5lfYy6ePehzqwLNB098jF8C
zdu29pjV01F5HCK65hiF7gIT/S7t5/nKiHS1yYag2dgkby5dB8BV1chTMY1vIOn3fiC4c3TDFkNW
nOnGG4smw7ngRJeYRpDOoKUYHjHM2CuEhIXdVBcXhCquis4BgJM4hEN4W3Br5soUFXcOVXVvQYEi
7pNezvgyYVNb5b2PiXu2rgzcCAvMG8Pd2AkD/z1VbIh+fJoLG9NmOC3GjtTvQs4ee+58Kqv0DuCV
h7vOOrsWFCsRx9ZbB0l4Zw4mRrU8wG7s46O7cWKCn3vpgORhsrYcW6bajcImljQPE+D3Vzby8Yiz
8WMmxPvVngPvWjd6l3c8LoHhUJ5gnTZnYgOCsjpQFRGnAFxEw9gX5FEtZCIv+eXNdHKAJcLYwQGX
FifdYfGdy7Xw/PexomFH28OgJcVgzJfTVavEYhiH7xbrcpUmLyFzmILxED69ZDfTxWFF06R/FCah
FKCULYf3tMQI0NjJNyhFmxzKu+CYt3AHvUHX9ljVhBikAuuzoFEtErnG0cCPBEzXoI7T8jHCSL5A
mN7Qj26/4qZ6mRM/PAFBWE0BSVJZzabCCWMhMd3COCZbyo4PeWXuG6HoarNEh1S4EUDLN7C59brX
2Jt07j3OA8gKN8ISHx9E7O7iNNn6YK6QT9JSaXYhcFKV6OoUkQ17PZhCLxM/YJhjsVT7sORWjDQm
Yn0C0rcirBRjzJekd1WUp6qb9xYBsJxaOwXaj3h3le1s8mVRbhgGZkxbLVGVnSedPRty/GKKxded
b5BOFCztlxNC+AIpetV16biSGP/2/WA+gM5/HGuDQLA83NvAMKZRH3UurlTtYKFB8sfU74j5/8DG
CIEwEjGoskthqUidj21KEZfpRkxMxCIy/WMqSAqxZvXczC1PzjBgAh+VODAOgbuOAbMrm2VlVK+a
6faqd7V9lfBNNgVCMaj18BA9xblNPhXxazN8VQ3DDoNHH6UXSNQ5Ut/bwHmr23FRu/auyKRggJXT
8LWl/wibM7tkcsMLDq5lP59hObwXZv1qjowViDJbd2hBsVZV5KRwcnAm+OKhvYkDcDs+FaYvkOrL
zlhojmccG5ALF1wWc99dX8XZBXtwiEGB6IDkAQVa0DSPbYDjqIRDyHmZVkNCkjVmNxvrv7lWYjM4
FZFu885Hu7pApo8CH/bjirL/mpBcsUoVeIskGg8jXKptmNneo0vWDNucCFe4jJsb25GfHdOOvjG2
lxFnbxAa6lhwPklryVdNOb+puLiL49OQjICtSnNFcD0FTFqcK+7CaU4EC7hwzgKbNIYztrzZhJVA
gvTEjea5U7355ZifcV8PHy3zw41ySYtIMNkZ7qIptH/tut5drbCcufImLukDYaV6SgiqXVxwLLHT
PxicNXYzhmff795rnq94gdT5SdKQjSuPJnXr3JlWsJtbd8Ef29JTZahBIOvos7WPrOOmuEd0iJKQ
l3Wu40c8xig2B/nlzBvc4pZe2JjrVnkYvFh1vCH8gMmihWooY9g4juJQBfO95ghig6iSGSOSIPsK
HNTWEc52x5yHreo4trLVwIEa3yDBbsEroCTGKe1j/s9jfQyG7CgrbFYosQEeJgR05XLvo8slIq9J
P9lQkL76drnJjWZbRHTXm6KoV2Cd6M9cmFWoYm94tS5C2PmeWgjmAkM5gAA2XlKbfFtwZAvLHc50
gGl3deVOhwyDxTcO/kS0G1d5SW0fu+m3oBmunLR+tn3Nqyd92Ie3TISWiFLXYCkIVWjIhJ+qU86h
MCPyHhsixj16RfTUnC7C/5hu5DwFCJIF5pSk/Bxket+Ak0R7Zu5tp6X5GB39EsGACF4SROzLUpRf
WYEcYcIfTfImKXdmdBmVTTT9FegRq4+uslB8dAnh8Rbs3YVo7CO5fKRaS7QMfUjm5TC9OWZWP0dz
228Hg+afS1NoxZlx107GKwrVdR5WtOjUsEIHMizreL5QXA929i2N9XVLWIg/YU/qx3NoBysPz3Mh
inVttVCnK+aZpubF0tPj4MXRW9fntxPF6lDToC77ddIblEMeuLu2PVolqJj5ldikZYlizyyB+aXu
HW27rQztLeTo9UUZY/EsallvkUNXVKYgPKhXN0jb9ymszK2cSAfso+sWz2XW9/wPr71uSrZmxLLI
FW4YD+zLWGzGQn4aFet+ULewu8knYY33KyKImrvegqNIw7rMcRjKHBaAfMrwiQUM/nwbxG1xaCfz
EIaXo4A96CV7NhUg4eQ5O6JnvBhVxlxZQAFxB9Q/01ZI/NyiOcWF3rDLrry+a/bCwnXa70wv4xDJ
sxd523YKP+HQLNqipLsGtJ/bZ7LGpYF7bujlJ4VOt52tNnbJlu7jJ26q5xAvP1DudRh7C+LXqxUb
ZPglA1bZQBbL0Un21PiLOnPW84ykKSBZvHagsYuIN8tC+ZsEz6bRH2AHeHF2x3Fz2MRMiUe8XETs
vKsasoFtnFtw+iZpyqVmtAtt1yTxGJU1YwPr2CHPK525BZ4g6eKSzdPwMTOrzrB3muFS9dEun1EC
jDYWvnkrNIrBGGXVTNBrmr2r1H7u3emGnlu6GuntO/mxr7FXIKmfVRXeGQ18GOY/07h2zYk+fVxO
3y1N6aSJAhnDHOY3N0qV96afPMzq4BMaM6XWA4S9a1JdiAZvaioqAghHP2rXcZIgiyi2jBoBUfUG
dbTHk00GoL/Oq+RaptX82HA8ZYEMabjSTrEDmxzWfO11WEOJlvxsODjByH/w0/nBa4Zd1HnMyTP/
Kp696lSZXXyNJGm+KfrxOFozRx397QdV3b+kaz9K1X4Rif4pVLME7pwLWswyPR/B3I9CtdLvZ53A
8GbpctUN+TgOiUh5l3zL3Tp9rsaBRmqUT+5p7Es0/QgzWms9pIx613/zSfBGlT9K5gg8VpKwY8yJ
fwpxf5GrRhEH7awV+QL5XvPu47mFw0hPEBcttA6iNAzjG21775x2RfPgteQyMLgkhNuYneT7nx/m
/3SX/yUcFLi/0112ddRGXfOT9PLyd/6SXjryD4Wg0XXZXZBJmj7a5r/Adsr5g7aIhYVN/iXx/lHJ
bf5BoqGL/Y1ERPdn6aVl/qEshSAT7aWtTOH/IyU3Qs0fnyKPsHe4ehdAnm1xIaEuuYef7/dRHuAb
E/89x1WaJwmjoTxxBS5+d3x0qrhmj+mwp8/t0EFErJBVVZcGZVvM8ftgDu5XVdEW/+HO/Yd36/Lq
/O8D/edHEQrhs41e3LF5an/+KBDuG1Av0bS0iqDZKcuZV+CXu51bpuBeMzts7yBH6s8KucTi95f+
VXVt05UGIIiXyDZdgenv50tjzsJ6BPxpRaTAk9eSMaTz8Xs8ehu0RvJvLvarnJ2LKV/xw9n4MaTt
/3IxAuAcZSReuaJJMuHu6N7xqCfb33+j/3wRz7uIe3nGvF8uQnRRHaTKKFdWFgmwC+ijZhT2D7+/
inVR+v/4m1EjOh4/FSE4cBg975fHxwl9C8lQB17PvwnKB+AAbOp3VA9z8FQ5gnYIMOqOIJ+i285K
XVR7C3J/VwmI9Ma19qWYVp0Uq9mTS0asR24LRKt+KcYSs/JHYSaHlvRBw179/oPbvF2/fnDcdjRR
kNgL+N6X//+H575w/JqgDw6z2OwRZIBvy6dNMnjVs/bouW80YmSEC4X5Li9TMkh/PkcujVq16guN
4oYNDoFbPY+raQLuR5nmj8+R7AmBIKfCe7ELTJB4bi657rq+wPsaM1pFwyTv2sbjHyP8gzKyp+FZ
Y8bS+1BA3O8FP9IeVF8KMcxqrGJR1IZF5GHHWGjvN7U7o2qyO7X0Mbs95bF8qscAbyFMKgYeou1c
zPixAkQkywa13eQoysK/uXn/du8kvltsqsJ0LSqxy5ry471TZWEk9J5XDIKSK0LwSOmOfPdvrvJv
76QreU2wZUjWA2TovzzBbTRiiG9FuxrMtlr5LX6l2YQoTMKTiQIJM8Hvv9W/P8qSdFclhSJMwVUk
xv70rRwjKxFTAgUGNUpXlTwejvcVIueS4r7igV2JiXbS7y/6H76kg+id6FpFkq2lfrF7kD6CYt+h
9HWT7rapy2TXhg0aUunf5lOU/s1XvKygP7+tbEPwUNE+suJbF1vRjz9cwPEYEoBHBdc3KLFysOHm
OHzrDO2tf/+9xOXX+elSxNpiEACZyhrHkvrrrydKiyKV6KxBJfkbcd1kdUEBoYFZFZF39vryZHQ1
dKw5sMAYTZWbkWxlIzm0IAadnalXN1HDfP+vW/B/JxVOKqxhf3dSec+j95+PKvylv44qhv2HJ2lB
+g4nS0aP8HT/31nl4vcwcSe7xOHQugU6zcvxL58IgF6a3oBHWf5xgwHw/f82EWH/wd7Df7b4zS47
hPVPXCI/72jKlYJlwMbcT9wz7ijrl4fXcloywLuI2L8B4TOIu0U3skT/cE9u/3pAfzzf//yG/Osi
8E29iw8FU8ovx3s7y1x60MHb4CXhDhK1T+veMA5miYX691f6j1+HyGsm3uReY2375V1Us5/6k08S
G8C6C6G1v2+nnE7OP72MJUAJXBAGlsMv98tlOoylEdb7l8HEEAMlMevOo0qZYv7+Mpd9/n9f98t9
4zK+izYCeJTiff/521iRF3leJV/mkLovVlo+B158wWdZYuWHRgsikaq5z5ggyCkt/+ZL/nxy/Ovq
SgJPkBj32NB/OTkmPIXUw+aLzAjWlqQaoHRjyr2ylQEyJ8ks9CCBoFRUyf0//944LUFUkMFLu++X
TaOICsMixemlsgLGYCOtUL0cnAacIyNXw9y1MkdY4YzaTbFDI4ZYF145lH/zLP37U2uhdLH4EXhy
2TB/+RQkRpMVXlovXRzaaw6z56oEMJWgz/nHF/Idqk5hOs6FifGne/GHnZ+pQTi5oXxBvE48Q6eq
Nbo6mPljEPxNMcDx+9dHCm+Zx39WlEDwPtxftkZSqwHmVOH1TBxFupxscBMrTTYsnKmizPCEDMTE
1mHi20tr6vXB9QNmwqaTMSFqJpJ4GIVfBktNO4TjKkej/6EhcKJ1rx35ng0tPexAgNtG6MKccOXA
dSjWvbyAzPpptryFVUc4AgwIr2TkVTmaYqKAfOxIpNCwR2vCjzzLs5no9nPok5KGA4o2VAK8FdBy
D+S3wiqyNRxyfY4ahOOVp4jGieZ5Gjfoqj2MPFVXvgOukPZVY/g6v/OoQJ7JJSIEMEWdUOxQS/oY
LOIYekMiZA91zelA+9QDxvGZuRLPOgyiB6fP6c9alt2WazLcdbvMBmY4SzPNim+ceWK1TolBhUlu
W/V5ohfrL5yyRlOYJuCldoS8NvsSCpq5nBGzoBWsVUlO34w6KAgC2+WwqmkG9Wqc+rNrEpJznAkr
B9aaRP1baOTht9rMlbfQdWRB0EUP5Oh3VO1m8NHR7b2fe2Vwwu0c3S3HsfbIpBRgJrixW9OIQwZo
RMSHuIq8OJTmClwKYD+mhs0l8ZhUscanLHMhViW32H+TeiDFBzu/j/wWQWArDDgSZd2XC7sccjTL
xqyMun4tS2KI5J0123/2OQeVNfexWdMqwTqVIn59GAq/aMct0ooapbnskhadv6iTytww7u0tDtOJ
CkvlITg0ggLkaTa5c+uds5Sjd4jcloOpgEhACCd9cEOoEOqywWCBaKmVYwUuVUXfy87GteB2YKLS
qghsvUe36/mweqn323M6TnMCEIEG8ddcSzjJMSc4nC49cR2lPvUyyLvpVllRjKohkaWsScqJARUz
QMtMUBmP8Gpi2K4MEmlhwWEpmUbZkkvBpo4YUZIK0yCD6drKzK7BoSbmse+1Y24xg9Rfw0SuIzSo
2rvyQyco94XIvGdZk/mzbG0n/R6nhRV8lWSe2NfNlJKfWFc4SG7IcjFuWi+N9HZk1QufJi+0wFJ7
uWlt3XrM5ltNjs0de4MKbsaSdMmFqHKQC0UbEzhS4wgFCmzPgpthDWPxHFqi7Lbh7EC7aCHTOMgp
LtzRQV1q/5g4vfgoaJW/OAkKYUKgmzxaw0i5TIiFn5OkgiCj/AjCZEQpGshxpsfpCP6ojeIHlynV
S/ACs72vGYTT6HychraXZ8aXWt9EbceIwJvwm77EyGPkGWypGX7zM6Zjnw0CMrrdaTYJ+PGqy6wC
qa3wmSWPvO40I83KwR+l29hvMd4ggJDo1NtBe4uqqfv4MZmjGjEm4BHmHZMs4P4siuJiDMOEbamT
0QS0QsMwsJe5iJ3byStTuqCOgQ4pH/r0DklzggYKEYNPB9pCxiuM3kbLEDcOgECCVE4DTpOQsUWd
3gmwxrcdAEEEqXUT+KDwy2hkc9SI7WOFkb2ruKGbJopDb5k3vZ2ilLqIRDH/O80iG/rwKmNlIexR
AB/dAtNhh42Y1CVba3T0HTFT41NDvqC5JPyP1yUyCk1zOHMunMMgYtAFOqw/68BVjwU2+3xlBxkD
DL+Y62HTEwXpbCxg8Ai+8y7Kl1rV4VVQuNFrMw2IlOowHm+FHRLG7VN7XiLnoQrRaA16hve5ym6o
NVjaBba3J0L3gjev7RhZq8TQrybj4s8uNXtOPgNDMTe04u+hPUOODJuoeXMM07wqK+RQK9FGIMa6
riUkfMD/8Frw89WrSsVuuYScYagFhD7/Tfl5xMwNNPqRQVILQi8fmudmwPw6eSr7CC0Q8uwfefXR
ZoUxovbGcFqOeRFtQ8carokXQS+aGLbZbaAPev0qlnP0odxMMVSdUjS0nXwHtDM6y96Dhr5EzxY9
CPwqb0Cq7cfONIZPVijk9kUX+d6KbU5gN3VrC2QdnkIMx+aM93gO3S9CdTygdVyGlPgK8+iK7JX/
Ye88duTG1i39Khd33CzQbHKTQE86gmHSG2UqzYRQOnq76Tafvj9WVZ8jZQmqPjW+kwIEpYrJCJrf
rPWtiSuwCAjX1f1g3i62qGYOQqzBpvGIHcP7sBTQAKbIMvacNCq0EgpSj03OKuCuYPmElFyVKBPL
wdYiZBbRYrmKQe+Zi5pQitmevtYEe30Mad6fK2NESsQ3MIUeL1b07flgFxfcOtFljfm7DSGBRcu2
IjYKoyejyDL0/Y4UhIW3ZEAWpT+/OlUj862AWIzHbMnjV53Jyt70QeJMG6kNnoU2aiXMUxoGToEu
CV8HGcAv3eQq1hnWyPfSd7r85vnYG0NIUbAdHV0hXrBBXardYqJWQrTVIELjp4moT3w15ru8rIfz
JHdHjwQcVRFMZUT5I7dMReZaVNnJ1o5g9Gy6op9y/CiNCz43xQDye8H5P/3rf9Mpfld7/4WY8mVF
D/zX//no0tcfOtjf/9mfnAP/N5NxOjUjtQFTjnWo98ew3fJ+Ex7UONAoFrOdfzWvhm0DMgBjZkIx
QRjNHPNf3SuQzt8Yv6PJNk1T/sFa+QQ1+BXkwGI2/2NF660DUt8CW0cfZjtsbX5skgTkMt8dbXuT
ehY9SWzSyLp2oRC6YBkdnuxZIL4YjUqRCeiQCt4CYpuB+Uexqwge5AUHJpSoCeSzTTejlBRCG2Ar
8fdcIu8a/JupdYIYpOPSx9FtTnbDCKbIJPPBMclKPuKIysBUizg+5QkFS2hjVUMShKknpvGLt4Bx
XaODK4doR8NeyNDuWw2TywLWQQBbiSUAO2hkxDfVoBh9utAEvGcTMX2Ddomzjg85U3MXYFpLsXjl
BM5MYN5SiWjcTV2Z9/eTbDxJ6rdYea0+qaRXa8xad8hJHMy+mLZBj2ZDaitflKHkjRtXnnnjDjwb
Tr2a8oXoFnD7oW3NGApKtt71sRi70b8btKxdXFTo2fMwGKeqeCFGocmOvR8QcxbaPTn1J7xqxuBi
rBknhshApNQXkKlwFod9KXnhb+ZiQQtjoZtDxcXp1frJ7QNjOZ3mtm/eHfAo5HP0gHPTb7BNME+g
/J+Qaa7lC1wsFpbKPuZJa+U3jZVk3XPiylRdph55ggTtNZNxUjZO5n/4g0IZbSGIUO+a7UsNocsh
wsSEqcxLzw4LYo+KOCww5DntNunmlEam95Z6YY7OV/Ixm4Xnhmm18IgmogeZ37aFvObMm95qAlyp
k3B8D1cmomBOcIwM4pkZn9QpH0RaRMP68yixr4phrJ3LMeDZ+2gMQQ/dnjxIBJwnY+FZ6lnMlooe
cfPM7VcMZHV9jbSStWbQHhaV3pHCJM5yIg++kpHYn8QTbnWsk4/g3ps3q86Z2ho4/02fSLIoRg+8
Xrg3SY7yRhDIG+JhofIs2cJ0mzKOkfTO81xcZ1QAzoNDpTw8tejMcYDbMOlcExORGaqUrgHmcCNI
yZZoHYiSIQWkpJCuieHEIlHvacyWm8jomz1fqoGhNTFn8i8Ml8sYdBE5BW7OrzOTak8XS2H9hBjO
yk5As3UBpJtgSs1LOOsdXHDaszjaxpRhXYgiJ2XcHjcEfPKualNiTDy8PH20c+fctQn+prS5grKP
TlZG/vBEOIe9awX7rG3d69I51EEx7rm5oid+1D5kzeAgsRN2C2KDrqK9CMiZ805NKwV6bJrd2N8a
zUIkxyYh8LNAt1lDuv7Sk2VrPKajVuOLLoNgeoOBGvgn9MGGeySDaUovWt3U9kdnmnm9p65Io1Nv
aikcWO4PvF1nRL/9VYcMqz8uhipv6UazfEvqELqDpGtzAglhoG3FoDoTQYIUDOHxXNFIaKN+QtrS
JiFat2aNiOKpcdmQrX5K95cKuIl8npvJh0aG9jP3j9izXMJ/hDR2ApePR6pVXwcEcYPitYn/bre4
r7PzXBOKiFJR5c5ZtPTlcuytWqDfjWqQemYT+/YOhkf5CDQNaorugvzMoFW5rjU9YehkmTdgWRL4
FwrHrR4Hu1zeo1qQNuClpBoO6fRW2z7pw/Xk3ZaJ/7hEroZK6AowJZw08jOw6PvJVvmhzA0PzfEy
2ltC+OJTfhHDR+Jn1ieyTa3Dsop6Uw+MyYZ4U/U0B7NHokpppK+EoxsP1L7xVb+WG7mnUsykjr51
K784NCAfD21EOA4RE+VdnJXTjaowDZ5GUqE981ALRmklqDWW5qlZgvo+k5Ovt2Zv2R+jvSrqO9dz
8HVSYndLKqcdAhzrLnaWBQg62ZofZu/IR1nYKL7mAeB7qmdv1/VlVpwOXidxgPruV+FNIMGXCFBO
UhaUX3Zt5+f9WEqYwjDMr5LAkDuPFibfWWYXEbmlnPl96Mb7voNZitJ0rB4R97V33PwI7i2C1Ltd
WZLnMvi+ePOLMbhM1apZcqs4dCpbX2DxjZ7JOVqsc5L2ph0kZ1o8BDLZlWwzecPHDD6gDPJn1QwW
Qc21j/Xc56Q2VWyKLowp/9PtbIKUr1rLao6N7XUPE+95YJKzjTJDjkLcFobv8UCUySMjnPEiJsLz
QL8u7rxEdU+dyYoboCAF84xFvRF4b1tSsY6jNE5pZBG2Os2dmc+IU0UA9Z4tdX7sMm3RJNEawSTE
qNOTTM2f+2Nq4/fdmBgDjoOuzFNnMt17MAQvom2qU2uOz/OE5fCmmNz+q9U0DK8CU1xIAVtd+8Vd
g2Qo1Bb4oaGDuTrXdU/yRXTe17a3dYe+uxnQc5yBWaQKcBq7fEojJU8Zlxu3k9J52Fd1fYWBMgnt
3IifgnTEd1RKjJWma3wUCxTVbdBmBMs02KJvGDG1+Umja4w0gk9hq+Yx3htmlp4Xy/ABc+UqkOlJ
1bbRU2TZ13JCHC3a1tgBzhQPrUG35qSQXov+osOFcpIlTWqg6y/NjwjyI+5XuD6dAn3diuSrYWB1
6GMVzlUJjCQeqRSUOm0DA2aoiTuTZw+BEu3cMbkjKSO6Qwjp7nnpvdlOlI5bT9ar3GlAQ5zVZwx6
9hWgHCRjCinSSWN3ebFpG3PcDETn4dWdz6hv/CMP1OC8JEDlUJax+5UKyPCeW6Ko47fZ01awMYuq
vc3BtCckRbRLGKQMVFC8Rv0DXlozCjsvDRit+LVilWuAo2vI5+qCHmkuhdqxjClIbvFdTvKpACH5
kvhQO0KCJPQxxawZTj2RKEZjfTTxkOo9TznSKnndX/qD9wDaAoBCByoNS9mCM9csIYiruD1zGoRc
UR9YIYGAK4zYTXjADMi4K2m2F8Vs5FvXS5u9xB20gZeRn5eN9h+5NQy9ywzHPdSOs2o5k4K4NMrM
ryvr1jgpmvWxPVgxgqUB2mS/l53Wr3NikJQcgIzrr4SIiHPpmvYVNoK9A9ZOwro1Fc+ihiO3ZzEd
7DMl1S7TgnV901xhnfHjnfAlSV8JbAYDFonedHhvz0kH5ZeICQRgynTuRlMb78umqs41GXCboNLV
obZH7Cmoa629YWHyj3KDlCtK5TWHRfEU3XhTjMBvsYedGp3p3ImAFzDLALrS0Xe+BVlefSHlpHry
czd/1AxFHuco6W/nwCVYJ5aIeEdT+w/o/PvjOObVHmve21JK84jopQjjzPQvGqsqL2qPSDPpL8Vb
OdmYqEhaOCY5W6A2GDoej055heMa/pSXDaGKVXo7TqIi1MGwyC0uy3sWvsspSh7rIZHNfZGaSNha
3zzQ6o7vttviwynke80lcBiDQm1ZpmLGSoiZG/PxluJA8QpNRbltW4LSPNX61zZWsJNskfFFF0gu
VH8mgpXR4wVGqve0AAwCuasPQpay7W3HV+icKjRioRqG8kE4pQEM3iSasC6SF9AR3jHR/jogt638
HjRHcRCqrC5hwovnCTPqncpKMaPzbuYCG5chD/BSqUdlpZMrsdJhCivD+xjJ3iWVGpvelmkccW1y
wN2/dTP7o0rdgbQ9qoqNmk25myQKxW2egtBmNtPzysdpPOxs1msnDRNla1OBfUaFY4uTDjl+tgOK
y5StjbvIOPV9SLzbaPaHg+oj+74k+CPgisQ4g1VnACkT2eKRhYz74Xq6eLHJHbpIg57ycBHds7Yr
OyQ8MUJxAQA4AydZNd+QiJSnozfVRajhDuxiJ2rC1uja8aYsJCl8BMLE1HDqurAncTmWc3ewVnRa
WZT9rWRed9njWyI1skJkHBf1iCIvSiemukNLOvtQpaeejbScDIiOi9DpJET+GQN3ftFmGHkGor3Q
uxCPve2M0YC/WOZuKGyYYBH+eAIxpTQvai7rIqy0DexKast2Nmbr0PVxsU6XwSDzu3mZeEwZOoma
s5mB1TFpfee2ZRF2RCCOW2PsSCADoSbU/dSsKtcpI4pGK6HdLbKRxN6oJLfmB+wAFx0GCSTMBq5i
imozOeqkcnbULO61E43GoQU69+raE4yqIq+Ha5/n7onQeXbOtDd+kdC41QkEJ7z0OULw3SRcXOOg
O3lI5WmNnDTIZqaeGQEgZ27tpu2GaQkOcTnkT0bmU/UVXncXz4q7sKZQ3CTspT+ETx6CF0UZiiaH
HePgpi9jZkGj67PxsQPJdDUIshYtr4Mt5MDr2nR9YlwNC4weMjErxMx2HTwEAfFCWc6IbKvpBa4M
PKJhkkmgJnBRfKoFx7xMnVxeBqRXErPhuDvdeuJ1rFn5IYl3zYjtQdRdFZB9SDxsxTkr2OqOiPfq
CQwS9TMhrhiP56ZvbpsmMPdtBbpIm7357OUxCI4s8k5I8jEQPEEafBMNKhcYL9MX3+mmGxO3Aphf
fEp9ONtuzG3ppjsGk+JQLxjZeHoH9zkm863DXO0oejkQnO53KJWt5tk1B/NEI1d61ZXMzluWs6e9
IvO4MbTYTKxpTlvPX3TomuIhsawI8Meov0D7zt69nnhCHTjDWVtzOQ7khby6MXPg3lXJpVfO+S2Y
dNgCNIjTJqA7uknsoOAim9W3OmiCmzQyo709B2rnWbiyPJOsRq+MT6vAZWXn8xFsgaa0X3xRRs9Q
xMsLu+losKchPU9KyAf0aSQKulzJhu0ei6hC6a9Sh4TTtHSdZzeKyjPPUM15Rnb4rnXqL4pkKebv
lgVs1MmYJvP4xgXVZjo9TAUwMysmJ8QaUrejjO2Kr4IRpQMQkpcyMIc6lCU9II/v0roBIKAeqlYq
j7AZDeUoJ/ZabK0oXvgXkxfckIdC8GtGP8bqqUpoppmWUEnHKV84JgLQQhZc1B7qWRCyABm/tV2N
+W9W0z0wROIpxYzEk9wjy/9KlDqCtyoj/aUfMCidEZGeZi9LjTz0+LtJZMIm45wIkbdkL9LYqQP1
8VuhiOuLTDVdj9ieps3Y+h+mn41PRJOZ6myG6Zxd1Wz+1pZ/RqsNOKRgRhq9sMUw9F1p9PE2m+0U
mXs7xQ9GVzWnOXXsNYOO6NCmM753RummCxapzTF4drE+TnPnwk7BTw8DD400gd2xxnaa6a46xcNK
3NYEc+i8Gioz2y1M3KCrLA6cwAiAZVq37psXm+2BcMJs2mX2yIuQGfu0nWRkhLlRmO/e6s3AoGwj
HJf8jbLGPN/Tky4TRD8Kd4TvE0Eks2/rcwY5PSCIGExBzduyAOI/YvzSpiU2o9m0+LgEgKRikCMR
X65mNEIm+Neht1yybFc0G71k2A2T8WqqMqHTdej7F2f+AnpTnFOSOiHDKLmdiV2+NLIUn3uxkKY7
kZ7jd5W8GAwxf5F9lV9ymrReRpk/eTzrVdiQ8bvtVFnmZJ319plRL6TBjV4U8k7NoN/5QbxbCGG8
aPH5SoxWPFa2dQZXx6277NZj6L5l1lwEu0QLOEo0WcU1QUW5wsQL6ukCRj1jQJxMAEEXk/XT6bBg
Y7ol+3ZkyNb2Gk58HnOGOXlKnOw8gFWneDCcL12j6via2N+BTo3LairxdeeJ8N4BZQ3VyxCzrtvn
btf2Rdj7HeuVzsOfTSowz44j3MgkI8ImIuvrsXcHvzO5BL3IONjlmAwB2C48SYcik7l7rWi/xUkk
s7zfZuNE69IHGI7OEptN+843U46a9K48d+fG/5gyVmfPs68iyPNmz5Nph6fH685HQkqv6RUEO7QA
mMVG6CyFI1L7mb9PhjryLyI62egGAUpUk6zDcOBkmXhK7hcUCxA44hIMBN1xi+KUdDlAqPiOU6cq
SYyHxtB58AIzwY5MuzZQrEhK/n4km9xZt5dNccys0Rh2HJu9olwC0jGGsT8T4AtY5pe8Z27bSY7L
Ps3tMjqY3Eruxaj8foEzkWtxxOroJEcmQqU8K2phDQeWk4wfN8uw4EYyfJeDK8M0/BApgIgPjAX1
eBIHquyv4RuU0EnRJulDhmLC2OeAgspjT06IcZ2lTVAeFgoYGIka7egRbJwXkUo+VxTINE7mvYcY
lmduBeCCUisjmTmX9IXX7Fw47kIm4Lz9X+pfYed6UcRgxWs6TpTYUmDNHJsrAhck6B/t5dj7cuF/
nXxXBnu3MudzpljZc236o8IMCmNCUazv2WKJkFW9vF2Bltus4Y6h8EuYwEqyPetZb9jRpshtR7Ud
bPsyztSNXRMcWET4Cuu4uWWCzMZH+U5YDGv5p5uD5Kbu2Pou6jjEkYVd3+9vizUcievs0V9w+Fsu
ieGJGY9HSEDdU+X2A6iN2vtaKjUQtZEn80YYGVMQJip78gAtXMDVWxvN97Nf9rux8x+5CIFgZIBT
7b6PNqMHnsQNxpocQ2jAI0COTWuSALnkdrZNeLZukyJ56BYqkDGDZJG1htpOvcGmWSzlrk1iiJez
Mo5yRNLaC0qyCp1ZnpM37Ehv1/ug7hp34cRLk81uQLwCQ3Hr2lUt1ieRiyUsyQ6lal4zvlwFqHyT
2ljrfBd5shaCLI81HEw5ib93+czCPFcWDFeZjI55sXRLdkwKeWaMKj5mTl3uBLKefWtjgvPdb6lX
gPUoeebfxH5kHUYWYifeJNQJUQ32XZ97zYdGvHGpaNKgVDRlcV0sPi+zFh6c39SkZQ9D+yRMoA6m
sosTan6cWw2He56Q3R0Tt3Kg5mWCOMF2/vDRoW4qV3Gze2k+HqLG8l6SbDwfl7n4Wox9/DDCVwnp
PuSrE2XyxQRCSPJX1jxKRSEyqiT9ojW2boLLxkvLKvQOeYmJLqMB3+yMDJygl2x9KGR7rhKxN5vk
gTA5nR16qzV5sLWISbQdxLfG4OFd9KDfkmp6krb6ymGsCJNX3iM4ACSZG83ObVPYKgM+4GCOPsQ4
ZQRfl/5L7fpoUpiOt3b5RrCkx5CZGLAF5y/md1QsKHPhylHCG30bEbHWNdeyBO0oE2NbFSODD25G
gFc5tAhfA5yGYII2WA43FGUvJTcy+bIBb6Q5uy7Y35C9hfHWWpLqcanzroKfaPW7Jm3aL4hYpmpF
IRS3S61vrIFwSWMGGkLKSnOCvc7Ai04AB4t6OI4FQT6Vk3/JkhKfbxt0XciC3TrkiWq+jTn74d65
1b2+13l+9Cp4bKKvHw3Z1WdZiTqDGOxjm3NdZc70VFnzcpEOGizkuOyQkeFRTRpxiPAkn41zV0MQ
8udTy2XoM1HsnrQrHq9tuBmt1LUOwVLFpJj1+7j1rfcWtvMXhe5tHQT7QHjRP51Ip3tNQW9x68Fg
lq1st/5cHxHctFu7D4q92VKA4cQ+jGzVwni0yGtbEeC28h55ro5PQzOdCihRJyiJxq0zIBYDnSrg
78hMHdGanmJmM0J0PwUzxtJZoZYksWx7e3SukKyBv04czGe0VaI6pZ2rktDifoHkAAzhzIFmdQm4
gYjdJZ2PgUNKGYDTh8bMeM92kXVvFlbJsk+vmfdBdSqTkrKlJFWmdav7LvYe444rM4cYgoMUMbon
rYcSFdOWL2tt4zJQ5mmhmYmlyk9xB3oPVmG91h6OxLxEXKXggh+oDzBJp5V7jkvNeIMaBETEJkO5
mQi+XJL6vsn5SueBfRd0forBtliTDscMSJdq4wdixSkGZ6iIqXRY5a3p4GnilU8jC8RdZxCVFI+l
v20ytm10k5l74yg1HfoUcwRygIYoyFLHb3Sn1B82FnPCSYuEh2HDdcyj/XRiAryJfFLmwQB8tbrG
2sqY8XUGVRQ2d1sdpZVCTERcMxPi7no87ofDmKJU8MlfQnngmXraVaS7DaU3nDIivJrBDqNFKdSN
zjL3jO+wehekKDBwqOhazDS5F8OgzidwBHdJTQGC65HGYGtX0+s6If4wesrrWg31va0xbgw0V8xQ
WB2FZZEQg206A6drGZO4IH5lqU6kcJ9nBsmA35tabI2pUN2uR6KMBqhuyRZnfFhaM9oQA3P4YHRw
SiNyah3gSwYwLrsSXn2YIFmeQsTsHyImqWe19tQ29ZPmhsU2CUhGSpb0OlSDhUBIhJOkxjdGGdTT
OIjofqwL2wFIByNN43EmnhbVyJuvAVkznrqxquCmx3rEg4j8m61YclzqGMpDbFEMsnOBiDFLejI9
p3ylH7XwnRv/Nc16fKmsI6IdueUtmn3a/WbTCtDjW7tpwHHpmIEwxvWtyxJtJ0TKuQmrDkHiTsyD
ABuN6cCQaCaxqEd0wZa5a6Y9MkseQSQwg5/RWu8TszBJGfQJ3YDqCSU3TRm9m/qMRAvjike1d9Ca
9zK1qxF6lZecMpcwwrYZ3ZvvxAV/LwT3XKqZAIGrFMIUlpCf/AttCQvLqbS3ye3xSLe2z/VgsdzV
f2dz+VEH7lvAuVAEYKIxBeppW35STsOLmXIZ0Yh0SIXb05LksvlMu4tl/kciaZ/TIGlPWmKV77qr
ovZH9UEE4DVrSnRyDptUdMijJIaS9Ur0NNaUkgQDkHK1id0gubNizx0Pv/5APztC1uOTJuGQ5iJd
4mM+5+lNrR9QeQXpLq0MUZDgUtOiuVh4b0QinWrvGzJoHtFOZOOFORTWtbk0TB1E60Yhy3QjOY+D
xgwu8Dgp9x+4Qu5qWsTyf69KnNcaE16KcvN3vce//3RB/ECt6o/+lz91eK/XkB/1+Yd++D8jHflT
87MqXX74w+73nKCb4b3Tt++K3ev/U52sP/n/+5d/pg3d6Ya0odd6qBA13b4zgKi+t39gZf7uW/yr
5iZ977pv/3X+Xlfvf/lnf7pGLPM3BDTMIgQZI2uIDhf4H6Ibw3J+c0zbxFFiBrhH2Pj+S3gTEEcU
4H4QPsbTPyQ5f2aLILrBhoqeHteXXNX8/5G/9bMyHskN6h2XGgNLP7/fp7ur031VRqCBBnYy33Qp
WB4Bvetf0BLWf6NY//FGJlkl8Ff7mO9Y0hYepoAf7y9lWVnbQo1kPkK9j1GB4DJIEt99/j95LP38
IJgusVr4Ll35jwexG7vtqSfwTSLoQApM5nWG/PPXB/nJh2YRP8XyGRasROn/40HmwfGXlrxtzrh/
gw9gHmvbmW5m0UaXvz7S59NZvceuINCKtpPH7Gc3vVeZUxKhjMwQRoFBjQtkGA3bjPCfHMbH5on6
yvSdTyfUe1PQyLg5SaPeucPjF21Ns+qPvz7I+j/53gLD5yXwoHBVu+sr47N/MGMlO+uJDp9sj8Mw
9bzpHOUxO8n5rU60AyHq1wf864eHoszGwW0FzFF5uP74NdmKKn2QzhFtfbntK2bZQBP/zsj3s7Pi
1saFLllWkeH440EQZ0yJKp3jmIp8y9qKqO+JqYEwqImoAv7um/rp4bzVMc+bd3VF/ng4wJWuqSPr
mGOnv0hbSsE0abpLZ4BJ6Xl5dfvrj3B9OH3+0lYb9prvylPI8z7ZoxbMBUM9V8cC+vlzTSv40gxL
DJR5VhUCCkJYjE1e+vn17NE+hDh5A29to7p7mPExm3rhriwwEOCEx1uahi+emSPPbGGu01YoVMN6
Wp5IzivB2qmEUUWdm+O3HHCUcdPNts2xlWqt3a9P7PMtvJo8MergLUNly138qXzpgzISaTuw4VPu
QQZTh4DbJ+2YHfr5r4/0129M8rTjGb86oPBArX//nSUoQkdrFlodq7g3d4YTS4QLenzXhJUhJ16a
vzMf/+zMOIyJ4wn2BXbFH49XtEQlNXFHDqxUIbM9ffD9eToy5Mrvfn1mf702ODM8bQ5XPqyNzwXT
nKnMi4f26CHJYLu35oZWdFv/8UHWxzgSQ14bvBQ+fVEDUwadRfXRmXEKoYpa2U6ltf/1QX7ymWHT
Js0Lp5Hric+PJtuBjjpIkk3h3GxzRqybLI5Rb8NuPvsHR+IAiF9Nggo/F3kML33HoBHP/C49z6ze
2INIbHbFlDhXvz7ST74dEkYR9eJ8g4MSfLru8BrYs0V0hbbBipF8RRssk+Fv3uk/++CIgV7j0QgF
tH6PUf7u4k5hRpvwl45ThV59cj11SFBWnqTVIK7/wen8boM26Tz8z6czlTFyO10cjSDVxLI7aQgz
QP7Nxbb6AH98Ra1nwt5zteTSEXz2CZpAE50+O7Ja+uY2hb5ocCNdTKXtkX016jermZvnX5/XTw/J
qI8qYp2S+0iyv388MHtlS6yBai4tgNk4qYBsA17zOl0dte4bdjdGWf/Nedrir4ddiQG4FNmZoLGw
P91WTMwg0IGyUp4V+7vRm8xXVacrV5WbbQI0N9qbrIfNQ8RS0z8RDZS94LwjnwQ/Dn075ax5yQZj
utJTDn4w8uru1Ju9DhGrn1Vb8mrYdyT8/tmG0Wi0h53HDDTJVaC3eReQTtliGJM3ijy1SzeX3XCd
jfWY7i14K4rMG3bpwPZQnofF0hEKHEQ29iJUEWPyzc2sykQFLQxN889dtvVaO7rCaZp9pC4mLuLM
+Lh3iCLqO5QZDYBYW5nsN3Iol0tvD0jMI6G3ejJjJyR0GCZcy0eylVY5nTr2ItuNxQ4i3qkSZTZk
qzlF6qv8y9rKoifP0RG+Pmu0TyBsRR+tcJU4zHmvH4sBqXrI1MRHi9Vm8btByHEYqcGMV8g2IUFx
zL4uTBGXnvt1j+LBltFYbOtqJqkvLue2PQZNm5Nc3HYBkQ6JVHwtMvetbQyAbkKJM+opzNkduttC
SJ3haqEr3ta4xBJWMot4RHlj8SOKsJ4E0dtlx0ONMAunj74Q2hCZ2ziNmj0jYST0Bl6bN+yYsbEp
lDeSTmc1y84S9nyhCiiWRN1U+s3QTccUqlRshYakBH2FWbI96zVaDz7GOnIZi1a9d4z1UBNIEqz2
0cpwiT9aikrfDsIbnoIp71/w0xEQUpPfhVho6ca7DGH6bdKAuIbPlFFKHzUFaRoiFCS9c4N42D8f
JZtFYmfK/GYRde1cLMlk7DxW8/Wh82eCNBdP+oeuaWF+10V09DVvvgZFOsICd/KmdbyOYy6a5Yi4
ftLE3xFTv3WQjp/2fp5/1eiRnou4tC78eY4faADmnMF/lmN5aWGNE8xTIUH1esPBPtDKx1L7NaQI
3uspQt+epqaRnVHu7SwIcAf5vXrRGLoIO0vIBkRy66XfKNOIKO1TxJGopTWBT2SylYyIc2700kXw
idN9Lj7iRvFwIwDNlmHWl8k31k+1hR/SjdL7xmDxt47jWOBPPRnzDKq77As+RwerJW0lEhJErfV2
4MGioMRNlbn1k9jQjE7N5SKWNuzVlmyVkyau2jkcImtGVCQ640BVxOB7GBPjK1nkBBxEgyQLsSZQ
217RdJrAFlaiz8kYpNxO5qAPbESRhCbSQsGFx9G0btDJGmaY+IhNPaut66M3EwUHB6bwvxZQEptN
laAlQuWMUmMHFjj4qgdiI0OE4lAca8SrsI1Zq/SMkIvyvpH8KzxMlkK2zrBsZkmUlK/5rNMvRbq4
BKRP3O6XjZRlEUqvFB8FaQHwIBEw8d+SRRAWWLeFX8R3QXxZSZ4VlLycBwrS9OgV2XGMD4CVNnao
HtbintEKGqICITnpfV7COl3U9vyK8qaf903KChMLla0JYANvzqwvcYvpK0wz4bLZLccaJx6bmSw6
j7QjicEi58fbdIy5kgvPVv0f7+H/cT39N2Xsdy/Uv05g6vJb8SOy4/d/8cfwxbV+Ezh5mZaQdM+Q
xWGm98fsRZh4lwKaUMk7l9nEaoX6E9hhWfwVr+KAKxa+2O+Dij9nL4b1G/2CuZJ9vJXswwvqnxM7
ABVZjBsp0Zx18oL86dO7nwXbpBiAQnxKdPcCDkZtssEsk813n8hPZiJrpffvqubPw0BRg6OBW0uY
nw6DH1pF0SLWzPVMnRu+Arc49atgNm64b7X88uvj2WJtev99RJ6cjLskVA0oJI5r46H5saiJ8h5l
cmckiEHrzARLoDS0qA2reKLvkpI1vbFBnTvE7WZiz4lLRaHXOk09rCC4F1kuUQxVpdffsDsq/VNh
zSLYCzHq2j/kOIwgVbITypeOFsqIDGpbEOE9Vh8UI30aGgJ7WBTOiHkqZ5vHRccuYGqMAa13D4yY
8apeBmGNDJUHKcHnN7yap7MOWsP0ilIe1zeAcCeYoASYQgYjBmUiq7AcBTXW9nV8VXrOE/E/moQs
tp2Cvm42TQORpYvJxms3cItkZ6FeT/0yOLJqibENJHnlRI+unvrlq2wB2+MjUmjpjn2X8nPbrldm
fDBFu25De+xXaPXwO9Ts9jFsacLUXJY8fgMvlt4rwhUt8xlPujsTkgLtVOaoSan6QrNzPCTJCRpa
tpw2srDZ3fC7BDZbXsGSmI1jN8AZy9s190r4hdHd0JOYBGEPoxGs0APyvrDF1115VrpW8YB4qPVO
4gyiwi5rFiJXVjCrFT+r2CzVCWHI2sY83OH3/tBZ393BGansE4P3Xroh6cvuQt06CRJWF5rL1sPr
btwVLFoRN1RY93drFZO9IYH2oN+ahgR74MwG+zBLoNsDvUDwz5TbvvNe1RQB7P76xQLpAGq3POtb
Ag7ChX7YEWjOxOi/5MKyc57Vuk/2wi41cNW8qlvy3ggfnIPzVEwSP6rMo+j/snfeSpYj95d+FQZ9
MAAkpLHO1aK0rnIQpRpaJpBA4nXWWmOfgi+2H2Y48Wc3YzlBn0GDxsx0170FpDi/c75znqBmlXfN
bBg187HK6JZ6WtVQH4sz3ijoK6uG4X451HqXRTPghdckHH4zZOXmVTGaozjX9JVjkcP5hVWjyJmk
rXD2NoLICe6ceaXtUTmCbd5M610qQdefaQRtvWvMCgQ41piLmxoOeB3im0hdlzYLS+cmTXMKRoWz
nUZm71QixSmhHtyVdpNAS24Lv97F3STn11AJG7tklzsElstcsnH3XeAwOi75td2IurXDq47M35I/
CPLy3kgFLVtu4OHLcjqs0EhYQWUcjWjm4uhRMuZ6BBcTa8G5VoqzQY3FPCqqK1KEZXqpUh3Dqxea
aAFBzJJUloqdkUEWlQ1hSycm+bACAWJu9JFDlPBOmdfP+ordPwlWA1FHazPKQUFdduN5Xg6LLVYD
C4qppGETq6bX0UzHvPQ2VmZUMBENu0rdc551CnJORlvjsUqGIn+r3azs8WwQonoEze1h62txDOFb
pdGjbXjjvczOhzV1q2U7342018oZevDAyYq60dIxuuZeh71IwyvWLA4s6w53XzGQjws5m59biuu6
4GPusSzNRwLNUfcwMMk09D3WTqdZqVSIacNFCPvdKlN+nG1bIqOYImrQGXLrZ0tdh/QxeDWrMfES
outWM4pyVbOUhtdAp1KuXZqHj9oBowx9SVWGGU+kpsTS/wlNotv7svdNMieZkZ0odDKMrZB9QP4i
cClQnCiraTddZqTUbRjm0Bw9Fg7r0ciN1t1XRepT0EX8wDnlfdOdyQkRBsUxQ3TMh7cMNh9gGcYK
jZfAwO2HQSSEmC6yGLyK6OQUw+EGmNFlr+QFiZWdlQYWUdyGVdCNEeGhMkrwF45Yw4c/ubX+vI/9
Y1dh3gj2ju0FCN3Puwo3gKD1I4JORmuE3nEup3NrtkfZud2FkzjK3v37fWz5837axbjDWraFxiXc
RXv65e8DYBtPs0cAQMwTMUBEjZJTNxTkyrfoAipjqogoEHrPo2b8k4/6s67CR2UaxDhIWCiUID8X
Xuo/qwK1qXFBkrzEUxwV22zMix0OSBN3azdu/v2n/Fkn+v2vsgWcStBh7Gi/KgHsbi59w/xVoH4I
byXk2ujzif/kA/3rd7l8EJtxFewrn5vpzx8IAj0xbgERxRln2bIdcC+Dee6+OE6PWlBzt6xoXDso
zvt/8mv81w8oFsqa8OHtofGJX75Lzya7Q7adX+PgxkvmbmDIVXhz+vyffpH8PWhg6MmmjXP5l4/I
xzd77EXJqs4bHGdN0aj7rO7C309z/z3q/xUw1z994/961P/7/67/wgT67//nL+/V119uur//3+oz
bb5/Grwuf8TvZ38fooHNQZSXh9kMWy+ji9/P/r+xDoAKc4pH7HPC5UD8x9n/b4xcBXf73waitrn8
oz/O/ubfeCd/W3vAFDD142D7H41erUWJ/5/1hbA8bwOjgYCHZpnyhr88mHj2YtoOieFqJCMKJjgm
SpHV7H0axxX8LfDkeDijo18GeMp5e6ixTgxVbMrcLx/B8LU3buTH1rpHSnjTrTI26Mv1gy2C6Ujj
PWcBGi//bL34+XDPj+2wPFnMnvh/Li/uskz/k+abMyMuOv9VuWS3qV6zrJskjRGhKGrLIN1QWJEE
qrrlkGkl65Lr8XUReO0P+MbiUgB8OglpT08jJ3v6ejGwnad8nDmCE9N4VSTe+PH5GbalOettb6be
hcUXSOwnLYzPLnLHbzNVzd1YTdPOHYT6yByqBYw48rcqUQ6XbCrRL3Rt7woFjAe6Sbf038455g0m
UvIHDmPcWGntUg1rkOzBKvNn+urP6moA9dVfro+sAR6EVi/4ZSnogVMX/vIVIQUKM7xKhhYkDxGH
rQ0WZmVZGFt/exX+uyr8lZnMv1sV3t7Lj1/u/8t/8A/gifgbxwQIeQwMEN3Y5v5YA+Ca4HsQAOpJ
D7MfLSrDP9YAI8CwgbeJf86/wNjJZTP7YxGwQKj4rCusDFaIzYCn/w/3yc3v7/a/Z54EP2+MDM2Q
JxjTIScsU0jrV4pf32iDgMSASjVw7Nm4IlPJKbQJdBW2TGnlpslvIUb5UJi+oH6p+qWkukhfjamF
BQtgsj9+TSLTPY73Km5PYWmaxNZ6lQbfLnOYlDeijMvkqi+9AmBWx+P/mIZRIJm8x+F0nGEBWG82
cmdxU0Kg63ZWhn63DlJtIuXlIj6GRoUejYiQVJdxCkdg47T5PGyJD7w4ZFT1bjYGTUd4XHC2xqWZ
l3rd2ZmFM7jqJ3y+MQmv7kyIn7tpY42SAjImOpS5oShXIKWAiBrl1qSdONgONVC7g5/4Vb7n/EzL
iWjjt3q20xUh7/Ay7VXyMBvUWSSuKe8h5fXoqOn00sqiOWlOovxgcrjv5Nzs0qh+dZb6h3KovijE
yze2tsbzyJe76rXTYzT023ffXL5ixNFjFJbFIW3Hbu9OdXZpmsO1kdJxV9gDdYYllV9A2OQWY7xz
qNQ4nKXMK4RQ8ap7hp9RYwbnqpT+jV2a0TZzzI/KKwZySAybq4kAnU7Ec+jP6swkUp0Sx6x+JJPb
U43ViD2H6OCpmamDJ4VbbKiMKzaZm8tD0xOepK1jbFuO6H2DeaIwiJ5dS1vHoJ6DUEOBoMZZjvmj
O3TWtNN1Z1vUz+u57G7jNHWjV3KleXcewnyMTsgO1hZum7BoCCkDPr8mOcuZv+oGaGnEudzKMdei
i9V1pmh3N+goXCwJ46HLy7a4ojr2hoKrKIa8NjTRtvLoCFM1SWDs/y57g4V3aca22dreI42NDDFo
HcyX+sUgI8NmBp2xnkC8c/XoaO9YShvBAmyrULU9A9ilbdzhIm9sA/A14V2KOZbcmhEOlzIzkNUj
e2QYQK/pWivYqvdJ0gGlJMCjXlUXMc2HNwDLY4aWmF2SFa/TE7/13L+gx+UjMRPTORoiGig3bbik
LU7rN7m0btZeBYIjZtRCPAeQBlU75dwciqACkkhqoUua/nt2e/eYM0x+4vaEbtdo66ZyBdBdBnch
GBtiW5WFdALaY22bHcN4t166WwCOaHqsDZ9XHlVBfpLZwMcscJJn62ICqjXSwgsPhjA21yjd5RtC
6154DCLiBTde0gQ90RGbEiAaAC5AZ9wJu7mi6ot8ctZ/C9nYqFWBIITdimcyCH79IjEsQQOQeebD
XQQab2iksY+4zZJuNRQAIQnNOoW3mfKKmTcNyLLbcFek9CzqKXv+VEW+sDIH/8qoAcxxNVYu8PVh
GKu1U6mkXeP6edOkQ9MNCtknEdZjrkggskpZPmQ0ye80IRgVrpu4JZNElMt9dqby5PA5q91IJ+OH
0pUASzISxDV4OcX0xYJAQqSb/YK4Dw6+GC8sFIYdY7J0edrtsdwasyALnoaU3fJMUF2cUOLaUWb/
W8OxoDFyi5yX2aSm59xdcXp3iTOaQRQejN/KlCm+JIrSQJ+M8S5d9EvhMm/wtKWgr77E0zHsG9KT
+you5lftdEQmcUwtZdmSjj4RfzlZASFfDMNato55XAgBpNTH+VGbBdHZDh+6aOTezq15p4fiG0ab
PmOxNHZ2ZPjnIOvFmSGPc3La1PgMCGGyei7d1dL1aJCznEG3Oyi6jtj5rXRBGQzfeZyHhC1S/db2
1bM0lLtLS1+fIGfWu1aGPvzHjle65nPnLu2hwv0aJwPNpi9gs4xVu+XRcJ5Hs+u5eqXzyQPrsh1L
8gcrVU9xtRKOyi88UlwAMwd5gPLwHaZ1cseiG12EaDprckAkHcg3olwCVt8zevGOblnT2kv3zlvW
xzWoDH9+w0dMOjsjmHyRFRVJaACNyI0EA7KpvOZO9WOiZ7tf+UEUnLyAvnBmvQtSCuwCo0X7jmnn
8NJ6JHRZbgMyCSo+BaqJHsVUxFuXBZFLZeKMKGZyvE7ZZ7ptM1parCvbfc9peH4FYhduQyyBN7Sy
ZbfaoZgmiErYfa04TBjgD7nZGhdUTVDJvqSWxAgNh0YpU/KT+B6NNf05TQv/yh/lQxXBD2JgFUpn
68zujyCZ7lxWzGPWmGrfMfhJSHcNkeK7YAJWN/Z7Yw0AXeWNUQ5wY9k0S9Cu90AQt1GV3TL4Pce0
PPi+nHZzqMeznYp5lzVNDVmxP2QdVFtX98BdiongUAr1gyIQOB5Jt+scfWcjaa907mGMaJG5TP/o
WLPc8v07TyHX7h0KecOolsxHksJImKLA3LH1s1okBcijqezXtCrFH4TuhhOeHnvvkmbZJMqvL0lO
HPyaYO6CfKLVSBMCiMfbYJyPXZo8dJLYNAW1124TH6ApjQ8DUhYqpuGNmhH2vI/E8KNW9e0y6Iyk
Oax68SZJ0cRZcpK0S+XJgNF9gp42J89xO27UQNFnZ518mw5r8DE7Qd30ZVbAQGjJfiZ+exFm4ymB
ebAleQs4YKif7NE9JF69dqUBB9Wl8NTz83PWhvoIGHkhy0Eh2Nv1/EgYkKg1NCRa68wbbwz4LNMu
rAHrutjUAJHSlCskPamT8kig6JHaP+0mcIySnHXJMe+SPAof8rB11zNC6EthtPETaQyCv8Jh4LGz
mtgOV5XKHKKuk09LZdikfXKcU3rGwAoz21wjuhbvtpivm8ptmGeX8Nu8TlDIJbt1j9WOITptM5/2
GBfHFsaT2V/STzms2gGKKcnLAv4i0vYuDS2LxRpibTJT5hhAQdqEJpkmDY0Z9QpaZOrteYOanQVe
6xgwsWZLH8pryRBWomQ1w8kGysVQwzZ3LtG5YtOl0t85dWjcGhWry0paFAySbCLStMdHOr0rrQMC
UaNtcJqcMwuqbaYr1I85T8VlLGzlP6sYSO/W6lVWbVMybjcmOcHrWdrEwONUXA+dm6HVxtpCNtQt
ZNikUdlxDIlarBzU7aOE7HcTAlG5YkpETgkmyBYYNbz0OAfYOfBLt0sYNaDw9EZGhbPt0Z2vGxx3
l/SzMcYts24zOmp4qjlS3446v+0a27jOl3Y3aFOEWzjyE4Vq9NlVbnep3eEOGf+1dQMeDM7ha6fO
rzkHThfO0AbwX2MYFFPRV0uI9j6mX3MFYblZB1n3ZHrQjXFkXdjmnOypdy63snZMbCZ+TKm9bZLU
qa5GaY7XMS/0uq5NCu8F3340f8ee8V4AmzglPs1miZ8edGccQTyP74TnAOxI0BojHpbjVLd6EyFp
ExKbxuqBX6t6LRNCO0YcfsIBhuXSUphRS/cZy0B3xT1IHMdhMRJ71b1l8qAy/NMJfbs4epya1RWH
bE+Qc3bScstbm1wEDM3rNXf97FBMStx0LdViI0Sfk0iE2Gg7uCws7e49qd1dYJcjtIEseSzpP3sO
BxnfOZnVbFSThrsp0+42VGSU3LD/Ggdxm9ZT81KaebH2S/NN9Faw9kazvI0iMoQWGc7PMLPDizqY
zRc36fcJSv1m8tr6BUQ4HpYqDu7mqbo306p8oYTqy5jMYwEdGy5hpl9NqQDcjekBV4fzUeeypsa+
Ge6gF3fbCmHio+l9/wPxfbjuEsd5DPNOkv0hhs0hJXJp6+HtAmXQ3w/gJs4GyD/mZiocfrja0DvX
KNU+t0y5N3qf7cymatMDkgpIJR2ui5bBW+zReb2qU3BQwikeiK1wr2L4dG8qCgLTwd6bjWN9AjJU
TF5s49UppupN5m2yrXVgbXNIRteKVMda2k6JkKLN17Qs7Z1Jw+OGWc2zEpO1JzUEEyKoMcYldOEg
x2wz8CDHwQkHXCl2sU6jmeS8P8+nwvRroIR07bUqndBHBpuZQBF2DMEiS+2bfihvQxqLuIoMa7vo
SiKFtTnfUNyoSc8O6clIjfxxzhPGrgRh9ryj2HdyedKmC2quiW4TbYpNjRVwM2X0HI5+4p4nzvCb
mrwjcKX2aPr5NhsIqKYdhpG+oyrZLNvzJOLLuGR8knswPKiXNg4Cd851beDmaroGTqKI8ebJhFcN
amDgTJRbEsc5M5C07y0ivRcOu8Y6x4q+8VL03pq2x6gOT+Spx0NWJ+Iu43S0iw347pk1FcSk8G9M
RQedjnBPutFVpB+UWqoC8sGSkLIq7QA658Kn2WO+MkootpxqU3oG2+SOazq3y8gP5RXJ588sn+z1
kIkGXQ/PDYwQg9rdyDBPKWOsFbcX6FEz06JRGw2LhzPfACdUZ8Nd4nlWe6fQLNf9CK09iF1kAKN0
r0i0xZdBVhM/4n7F1oiyFlFrihkvDQ9AEvk2xo7CTruXuyxv3LtqOfqkoMJXjt18mj6gSgFfL82J
XbQkWgXNU55/HEe2U7sB5C46+ZRBqF55SSz2eT823L2b+qALh8xjlU400U/OdxtXL5mZ2I8z4+NV
1ToD0H09ffD7ck9G/9tFOX2RXPpfeJyPRNNTtDfijKCSvD2Qy6bl43vl0WmyAi0+hx6dhTqGdWrQ
hl50IWWowpT0FzO73hLHFCcnz6AFijhYkeS7iFUQ7CM3ugT4cGdD/19nppFeDUnwWKdqY5l1eGzC
4FJoRcKxBQY4wtEE2hrehpEbwjhREY6u9B2dpGTDL/q9p3PnbKnkMFSABgj8Hak0eFOUVWSrtpfy
Wpnhk1FgsaNe17/WnGDPESxTvcbTWIzFZ2JXMantfrgMpO8dbMSCN3x4ALgLo95A/NkbOjw3AxNG
w8tA8iwbcy+m7WA0+b2MNfwXv7nANoU90PHLhxZeEcKRfJJDOF4PbAEbPSjxxdXgPWgMXIjVZyWT
6n2cZHdRaEj6K5GNBFHixltb8GuwjRI+wMkYnPylGd4LjefE7NI9QWHvPbM892UibL437PaiUMm0
ZpHBFmHPIuZYL7oDvHfrwP37TdSoCIPTv3jO9MUjEvFaiPq6gamwn6LRvEir+gI3SLytBSAJlyHI
DydyxgcPUWcVZipYD9A2VrWOScNDbVvFaT4d8NF90ndCH21QynRjk+zeVJYqHyeV96zbSXeTyaY/
clvzNuy5xqYZsm7VNLa7djCtngpUlK0R6ho0WAFtApPC2qwJ6rlE4tjCaF5oQqt9bBX6iDHNzqqo
xvnWdpzihHTN5df8MUMP3oWWCfnN5H3YNJkh7xs9f2URkEYS5s5KVmZ3WRkl2yTggdVU2xWpXpBs
GG+o8jXbboPXcDrbc2ju43a+YgZ1MWr/mZMR53GnlPhkm/LYF51zUQQUoIIOAw3u95H/VqXcfcMm
+TFhgFsVgd9upPKqiz6j382PQv+i5sPhptVbM3GfiiSioBbuIYS/mXrYIfRJCIpyn8tqei96a7qS
bV0ciA6Wm7acX4a5naF3Dz6lGhk24tp2vpHKjbVZGs5tMbQTbw+4cyvuQbolknwGN98TAbylp9Ss
d9I24Suay5VOzOO0ZnY8b2hP6eDfUMUdGqzxPleMhWl32zZjsqk7CIYMyjAQRHPL1B8/gYV3b03r
xQ9DklsGxHYv7Rz217igcnDuYoCqpluVd9YGtM4PW2XhuaLE9lCilx/spT287dp4W4bdjWdnPiLL
QnvxUpc9UJankaPTFWEsyJIErG2yuCgdR/LX41Jxw2Vp7Ns174+7lvg4bg0P0GtRArCNGuZzXVnI
TQGVGVQb0JXFz+DDS5zU2neLRzZoqtANMCxV1Pugy6giDwlmrbvEeGPHM7Z2M5rnwI/rY2yPYgcV
5lpX5bFJAkoY4qnZdzVd5BEVN2vB+sC1vg+ojXdGOgvoODlkE6KSYwbWXiz85twmNw43V25LVz7W
8fQEuUGtkRftN5xMH0XtXcNO6Tbl7I5PfR/K5dmSRxtI4R4R/HqaO3OTe8435mkcIHWSb8fOwwlj
+D1ij57WHXzbkw1x8CISHhtrlfk3eZGhvMZqL+MJKEw8abxVRI6ZQr9PtD6IE9f1PjrbOsGRoFqZ
1Pscx4i6sHtvum+TyiUEPOQDZRYxSjxFvZEJ607ZMVsOaCeAcl4kTOzfWYshbcWikDy1PkYnDDi0
weswy6qXSeZwa3pYPZBm8Gm+MC+u2zUVl8VzYY3NA8OfxSjch7l9FD3rDobPFqkjo2SHG11imeT+
pZCKLbIwYi6SwajVzi8bFjppFuKSpG//xMNmezex4QLhgBoTGLceRRb6wuYMAPe4EqKcV/wQvX3b
K5N7dtaKYd6AsCYRIMbOtk+t1YbcFsPeSs6NdoWiub3LyXQjB4l7YaTl1RgzKzs5I6/RagYKMF0Q
EwctMxuRfU23h/6hmF8WSF4mnQ8T1L6l+3ccbhD9w4MvUw1MIn6AN5TtlPY4oZWXOHIfC4siAFkg
u8U01t1VMbwyx/qI7Ir8ZgHiAvqwXJmT/6V6a37iGRgfUW3pQzEnjRGQUcazRUXJKs8QOEojnHYS
hxbzqRxEf0MR3WWYYUWr1nU6V8uJPGgpxi1U9jRFbdff2lQN8yh0k09HfZXZGNJUdZciG2XbGApT
eV91Y3M2kYHookCslF1cPucYC0b6MprhcmzmqyJJrINtWC1cMfIphT0bW3bNGh+tAvlZPpT4Pd47
+ibvhtRw7xpLVxRu64vJ5nQI56J6xZ/OsaJ376e44UbA+piwHtnlnt6g6qbsk+aYg+ZF5EQyf5rp
OziKJnB3LXTWF3tO9A8RVXBwMUliEW68au3W0UtB9GEb98DAYaNYR6797nG0ouxH2A1EDhIWi4Bx
QS0Xszix8JU7jdYXRF2b1WNuXP1eerq0D2WqCnvLKbx1D2JwwD3x5IfZU4r7q1ylPUQ4YMpU6QhQ
2W0nKGWmb2TruRY92+TTOu4ONlo+F2OvRrqlK4sfd6XCbBumrAWralKy3uW1T6tYPZByfsgdtyOI
ABeDDVVvdV6SutxAqZ/n9hAnNFJyIor9cbwI2vGdKVBEIwS/mx1oI2BaczRvIS09T0l9gyB9irVJ
d3sifMBodXeAsD9gjMuCI1S3nIt61aAl0j2OoTp1VkkacOB0q3EPe8DdiRjxmuk2TR+ERNZUdF6G
ysyuGHWsRm4qr3EHIJAA7LpVUwkyzIl3FHh4B7OejOvOHeoN8y5aN7LFvsHCbgH6tFR7BKUaLHFB
er4rUvBv9E35L7GK/IvWcpaiGzG+QXdMThPCaI0wiBZLtQHabjljlhsA3gbtFJ+GRJTDbmz6ruH3
kzIhHmw2+iaJc8JsPDIMbeGCbv2EjhTQFyaEgyi/84PwbYaodM844KK0rOOoMfCBEkpGmom6aW91
nMixq+FltSHsKNvDWCV76VONoe01W2dzrVxe3dWMG3PVoE/tfNULVHhHpyj3CD3PswzdZsUK1a8n
TravXiu/ZY2yXHS9d9GIBhC65MzMASVGJrTry36a+w/VBNc9/tRNBut0x+E8PGZU+pwCgqIFQTD7
NqnF1VLvuu96woGU07cMmDCthbC/I+Ctjpm112Gg4kuHmcB6lOG4xpKGRaeICZzCoGLY02t6tdid
Hww/umLGwX7IPfq29XkqTaS/O3h0l16b0kTqnlImeR02aMCTSfXaGnWL5OwTsUKdhoXRrJIwi+8s
nXgHBIDktvCzehsqx957k41mm/BDh5RxQiDKP5o5O8pQvVcNzBMdoktSXjyuEAKiPr4tG3P6ZL0t
n1Xnj7yNbbTzTH3tGNLdxH6PydZAHNh0Ikc7EqY1Hoamc+/xizgWXOoyOxI7EQdgiiPA09x+QIv9
Hr34Ed8mQy/euwuX6MTBj0fircHcr8IyvPLwYdzEDb/DFSFqnzPO0B0VzCN8kUyYCHZ0m4JoOoYJ
CGV1L4yrwXK7DV7j8jwZ7bhNHNZnXujAuC+Cur2HvnuXlpxfobKrXcBYc5VYubUxGns+Ul0MQ9wv
62M1+M80y2CupgVpbYxjeVkaNvc/rIKF7cgPQhtcV4f4yl++1M7q/C13t2xjlkJvYNDsm9J46TxS
N4o2QuA+9VOSQ1wlb0TawhrfsWPOCxqKQh8CEsHKYwk5VyDhLmNUfoqKvM/KdxnNYB2B78leIHJ1
CeuEa5ZVzkcRRzs+ICK0B50WgeyqMnMU40pvvWk03nyHjh3qOvLTpNxyA4iprDZtniQPymEXozdB
qe4KDCvY8pUrcc2WaPzRW9epiIhXiCXwTJAjWyllOScjo+QhGsd42huTOJsjnt1V2HDQbZ3ROxEF
t9NHxh3A/vKQO/ABxzcIKS6DSUv/nemd7X4u+4f/2jN6ffz6X3+1l8zn/79VFdBH+qs/Y/kvfvdn
2O7fbFoMecsopSSNEWKk+UchjfU3Xlt8eybejAUxg6fjD38GZTUhUzoLPwfRPjLIOLv+8GfYAf8M
CxcOQztg+vqfWbQWn87/OLTw8onlf6RBrcUnQtfNz1anBluhpW1GLp7qrFvG12/Scuutlwd/5jUl
lfvr30VoG4Mi5iaqWgBk8CX9s61Ktp2lO3hvkNa7YGUMY7sbTf7qrCgnWtuqaHJXZIxoJHEG78pU
BfsU78+9X0bVe0OP5hVXWGJdhPOOQenmB+UwYs7wvTNpsL9Dw3MOTUMFdx2CvR6kcYP8SKoJKARn
/8hhPhYH93VQXyUW/n/yAuFWugTVO3bQESbkJyFpax1E8UsUzvRreI3gi+EVjVeM2TVXGCNIvXWk
PHW9wBgVKI5vOJPY7oGsfgSA2fdp6DAMpbiGnrnsVChEqqimMHw9+2W47obOYRaGUYO7s7fycNCt
S9XBwdI6be87qIrZpoHfl2wHTQMEOa4+/p7jnKYdMcXpLrFlvcmF23MFTUtBXUp/z+HWyK0t5nTY
qfcU9xFBCA41wYaI2+7gOkV7MgFqz/1OTYyux5PPGjy+aKRPrGwjzudVOPrCve5CEd6o3Bo+C2zQ
VIcNpYPR36zEu5xaa9rG5uAczYC5BeOCXnurWvbGa0gW9XYuo/pr8Or0zhp0iP8MVr+zUciLAD9H
7b71M7NxoPOlG65CsJ+Ue1C7GJ9czl4vhNmAn8PEnvHTjOZ0go7lxTur86LDHCn5CLrYylfc8lLv
hB2hpamtNTnREvLARIirnTCtRvF/tmuZ9SdD5tqExa143GLKD8JTDfDaY/xKBwkNXcPgbomMU4tI
4w0KVtW5bbvqS+HWO7ytyYlYtIFHgWQ+Uu3cVU8u4nC/4zP0D5npkrZxQi3NFQFB70cwMWcjBarA
1MeUf01rK0gE5QFOOcqVNVODyZkDgXsltJnE6zr3xbNEAULZsVKfvCkawreKZAetOi3sL2qyjXmP
PT58JueI2zy3w4R5dUYLx1qFAUU2ddKFp3lMl1Y2n34cDvKpK9eFsTy5tbDrz6y0imvH5DazyWQw
tTt/9JFbu3GRu4Tq2y/KZHDzKh8U79ao/Nbb4MMekN0ZsKqd6kBPx7eyHzXrAouSbuR3Ttwi2Zh9
MqLkGxD2KhrqTo1d5PNWLIQzkk4eclRiFBZOF0rUk1Pr6q4++H1P51omoPJ3CaR95pxUM1J0wZdT
YlZr0QroJlx4subIACedsPxz6LgVbhZ88kykYH9lRHmFVSgInKZP0wALxqQ/ECrQsns7t4td5lRd
ioAXsJrw+JSv+Wwa90gqecCALHCuZ4sTKK+oKIK1k3En3Ic1zwxyNePeUqWev0pTD0QfmgPQSk1e
/imrh+FRVpXtH/s6711OqAGTAOkbWq0muNyHCn48xujJlN+VZzXpCnDZsK2qcNCHvlTEpejaoC1X
cHTMboAKj1++kN20TmrUwFVSVxG3DTxiN7HVpi/mFFFPKbJQfE2WO3xaRV/cdVFSMnUYwditMZOm
86pB96anRpWxg0GND4oyoBtHWyXJDO3JG4z7s7eiPSVpt5ZbpvOhHuLuzgrtAPHQQkxZ5WET/8hF
GRN6QjNrTjiAmiUym9F5B2BRJFuznOrh2nQ0LtawnDj9qSqi/SggXJPsuiTtarp42sRcJ5Hy7RND
1iUvQxEuw5AkxYAV9i61pFaWUVFcwJBaI2ipfTyRLljT/7q8SLZjxhe61am1AlcCUXquzJ6CWxvP
woONS+uzzyM6yLwgIFnjTaE652lJ31Idi/ElSKGXHjB/Ucw5BZj6IA0aHJ8pYpDBs8xxuqyBcHgX
3LlYB2i+gMdPdEc9VV1c2OvYtHR/WYRuiRFvit3+O+hogfjRqmqePurIzkp0KwCnlKBZUE/voNc7
wa2sXWOmxIDuBGouEoUZcquLxhzvQ2OM0ytdpZbi2fIj7Ge45mwqON0oqRTnRLAjjIJbyehnDzEl
G6/5ni26wQKjTon+eApnkODPjw5A/vLhHMOA5iMRDCpQmyM7jsSPzMgb8L8CNM6A7KaYka1qDqv+
Dm+UwYCOaXWVIoAMFsjjmCwhK5KJyeZxDE0t0/Wcm2Xw5GudSRbnOGvvGs6RzOe1bc8UoLs12E6w
tMV2pBiZpYTeBRa/Ni/TU5xajXdwOYX7NwZ8UlTp0SYktmajHV5KK8nrvVkRn9xHQ5aT7ucKzRvV
EmQArA4wk1baamyduxyHMm7DHJrR0UC3xHPDyN/KvsSIBPWsoShRXd6FZEWgSndt9jmr3u4fmsFT
9qUu/am8dN3GahlFOLrreCdrP7loCCq6+0g1ZfQIoHdWGAYclezRIOqSn17iysuNcrwex//H3pks
121sWfRXKt4cjkQCiWZQE+A27MVeoiYIkZLQ90h0X18Lsl9ZpFxSKGr6Jh5YQSYvLpDIc87eay+W
s08wdyeX7L/T9GVYRZkxiAcXfTPlwrqYE/bX82ltJ5DGecLwzVucubrNfVrEZ0kSOS+NacfLzqj9
TO/TviDkYVj7RF/rxZLPWAJj/bWD8ZF8gjJc6kubrKv4onYyFyUZzlF6wLXwhySc2EaFy0CHwIEj
t8qcjYwGkWWpMLHj1T5DOP55VqVNSBrubz+jD+cYBscFTinECnZLg72q9Fd1ogl50WFW9oWNai3N
KKiZ0bXk5WGAUvGJsuf7TNJmmvIWUQNnAWM3TlGzh87dXnFmmL+qWhT7ZWDbwqdo9AcynugSZt4S
lN1cvaPplhwkoMiG0FHFnms0NnK0qT21Hac4WlQ1wUKj5UIasNnHsV4fqzzDJKkJzkDyhg8Wt3ge
LGpgDBfTzb6EHgvoQIK6dVLgkTiYr9ysuxksOIBMytpb0+zJjO3dz82SjycQQJ3QFewkeQzzodXk
ymTD/HnVBpMvRlWBBvNMC7LW79tsrq4RAk8QJWjNdY6dfaggkD3NzOnygM+aOPRTUWju+kL6EF9X
AE2BXDhkGkSXkiDjQvLM1IldxHJvu86AIIP4U27oBrE1DAX8gpG98Wfd1XjBAvnMbdJfzzbJxHRz
yXTubH3ZWXoKZ2nInt2q6PYJrdfrpUa8y87XnLUOXjZTDcZLbJMrkcwDgSR5SUPcMt5FOLbCpm3z
M9qr3d0IvyoGfaNRNMdQTI5en3zVla13nOboQ4jKznBNpOpqmNGjSrt4zLsiQlJBhNnUT+KWtLaR
voztnraI8gICTcu7JpqXy8j02sthyLrTqlAcfkrh7LIlFodE0DGBhsZLso5QJPcFUElh0+WDe59e
mIO8mwfQ9maNN9CKE4VWek6Z08Tthy5tzjqBThZNWAjDpX8utPDZ0aeJ3oK5hSTPlbrN3UpfEc6n
ruwRkYICug6GfKU7UKUMrrpaH91ULI9FNKMDSXz7o+JAG4zamU+Jr8R4bQuCWHfofku1G0gA+6T9
yL22Zl7izLLVpbPSRWWC8ujOXfm00K4KEGlaZ8Xs4qoo2/pz60vAwP1Qn8m1KOgIFnd+a9IenSrO
e7SyGfeVDDkyCytj2Ke2AV4YLTBKTeKR7Sapv5h15WR70BjdV9nL9LS26aBKJCr+jk6xqALULtuW
Du7Hb4xB7yDlkXVgVwhd19LTu4og8z3GFzoUjvkhy5VLRVOoHSI+daoGH881bTWxl8Oiv2ZtMv5l
bPuP8eJfnCh+Vtk/xLiwPr0yX20/8JfxQm32ComK1oZqBJyQyvnPwl76fyjXokCnNt9qfvwQf9X1
9h9MhQQYKcsFHyDg+P5d1sNx4NiDLwsTHbQGyzZ/x3ZhmVsx/X1hv/k+6CAo/g7Pkpg8+ffvPEzI
qrMeK8Ft27qQibt0IHpULDqZAoZbxiWT6rvWmSoaarBktqGzkpfItynClqJOnoyJ0BKmjCCbg47A
RATBUhe8fxbTJd/eRb2JP5tXWtCXRKgEBqOCmvycdfogilotpxN5IC76FonFevDT6H4chnHeSyJe
ESCJpPyEppYxWxwj47pAbNgm0dFKxDBRb5mEsN/46+q4JsqpqerNgyWTCsV57lCbALlhSE6ftqDr
f8e5PSnOyce1aLI73/KqpoU/dWrSkveCztK7jhZedxSdXEjRptnGgYxwhGQ/U1fHxzjdXkJiLAUT
i9IsP0w4JphXjJXQYSxN5O2JZDSCjshGoZu25IGWUBdiGaHsR4tULeHQa+gn7BKEAArijtqDAC/k
o010CIL0HazSgRQTAsGyb8SJv5QVmHsny18ydh9j1zXE1wRTNBTmYZyE9dHKZPvQoC8LEy+uuwNH
2hZkbywlYZpIS44FCBn0yXAl/PMsBS137Ars1U9akvmjooxshYLZeP8+nabJf5LCaJ5AwSN3zVAt
SjqdI1z+xbSn/TyU6n2VDusnd065T4yElKmwKFO2OmFPM5okvJ68mlS24wQ+ZDu3rNB35KWVX3QA
pZiy1V2ObNUFJR16siXPs139/h1SXFrAHXd9QrLLjOiF49l64TLItnftRJLQiWXNNorH1iRZoUrM
7aXf93S7XaIHDJDnpEIQi1KRXs7dZepDXuZwBY3KIESlgQcQBejyV7TM8OBoAeB5F7uycnih5HM9
IcuER4HGdemTLyZVNkny8cpMxzLNls4/vZwMZZHB6dyPVY55fZq8K2afKecF3/C73UyyV3JZWVn+
bEJLuJ7x4pdHUvegalMao1D1qyTdj4Cl7lGQyttpcCPOzxYHCtnsSV0RXh96OrKoWZMiJ0VxwZUE
AQmLCah/SbqYPo1TIEabr3AmERejlOMBu/L9/NKAs/XCaXpCEiBmG/wct9sQeua4vCuslVNrvC6d
ujQGtgOKST1+6MCfXq5OqovbtFh779Z3GRwFMlJo/5AKVS8G6RCbpDqay4vYTaER+G6TFCeVaZvq
lKjX5UiIByCrIXHvkzUFErL2ZXGDJXDcSvNi8Pe1R4/lfHBJk90v2phPZENSEOcfQnQxkc9X3kxA
7gHuU8ZZKe+mY4k58X6aepujbSP9r2S45ld+1K7LpWt4bc/EQjp3A/r1J4E4hv2KpD1yHGSSPE4C
RPaOAJLSDl273WtUIF1IuPJQoOtJmgsCf9v2tp4sBtmWA4h8j1mseVLEf9RB347WU8KL+H1bfmu5
FbOFXTGHE0+7QTjXE3NNAzV1B4ttbmClM5nKH2I/sqOrrMnaKgBUVpx1NXOt47pwzx6QsnQ27ZY0
RyTVMCs8msOwfG2wwMw9VaarR+fgWjmy4yCqpvJWIHVF29LkDCV1Ub9zC+VUDGyS1Q0H5rTQVBEm
XmbajpNgTnr2Odw0y7t4yPE9RVrQL1V+Zdmhipi2hBFqWcGvThH3VXaS9Tc2h1dj36X2ghzaA0nD
dIPsvJ0x9WV2An6c32PHMnuoVumXT72LXpjgcaLqnn0vs1EYDcn8wqhu+oBLmJCNqjRvnYoMEYsE
OLRqc7f217VqaLGEPRX5SW3UUQVsJPVfFBAutUOAmU9n3sBZGyIUNRC3fFZNsKmwn4DyUOuJ6Y+R
v1dRw9WY4dzT3OrQCOwzhBUfB+KeQKzQH9ymqQWcNSxAPSFjvnT1fl4sIz7InjnzLkLbg31IISkO
K9MYzledU3n29IgfG3+Y0dJxv59Z2xUIlOqQFjrwtcz/2FLTv+Yem5f0/5573FOdE3D+6ni0/cSf
xyMQUxvDgnR32Ggm8IX/nXu4fyiJsRQqNzQG13L/HntY/BPAGlMQgqIcoTak419TD0v8IbGPK/DN
OMsEyKXfOR29saWDPCfQfXO/wpCV20ns9dmIxs06C97AJNfY0edCYghFD+7vkkiPdxMpRTssBfO1
W4np3DS6/vjddfrLI/tfoDKukdoP/X//6/XMxWV5R/BZkCGiQdzOjq+XB3GzVCphW7DrRFzX1aqf
0z6a7/zOana/uRTjIfgA+Do3xgdTqNdLlUZkz/3k0jmusuKe9rrDoUlvNP3C/8Wn+uGi2kyRBNEC
kD2ATbzlX1hdNSMM8InrUpvxlCARuMk+KbFBAlKExrlZ3DujB9mW85r/pZ/6xTr9+ac1f7iyfEqY
A5yGEfoDHnjzcftUU1LRkAgYGWT1yeRDrg5pzWkaDWtKtoVFkUySzFI8qRh1Le6SvHn0ySqi6QGd
gwyqSj/iZoYUiYCsl0SKdE3555ZBakD8pf6H7//10Zzv3yZQCwyJy+EHb53YruR3R/MU3ysqExo3
lbv2l42RjWcGdOhfsMHljxfDVSzEti446IOIe71Mi/acYjXJgxxrC6ckb8Zga41rzSXppHhymSe9
KzVv8dDxaR4fZZyi13Bi036ZUN8lN60UyTWNBbqELSMsXi3VZOS7IirEPZCxhdNxxNg8HJshOeY+
0CTKYGr4Lrbc8Tj4o1oOS2Jx3G6zxn75+Zf9eproSkm3FoEweIYNeIUs6PXHY8BYLjxqaHvIoTs4
ufAO6IFc2vhYNHrmE9c/X+/N+PLbgr6yXEVPnEdJvgVqx3T1Jq9eN4WHONqqyAMwuzskBTDB849e
1DFaVEeUfwGJoU+TcM5wYO4qbzhWDqbycROzGOMvbnm2xO/KvL/+KEattgRVAb/8zZfsKgN95riU
QdKp9K4xRbkvo+XL2ufe+QwwKCywjIc/vxJv798tekBJltyec575N0/ZSuAZscN0GP3cq08T+hUH
YnbGy99fheqahShkaRG/WQUduIceCozbXKJomXQ37COnd35x/f7ps/AugE/gkttA4sHru2iZbQdZ
H6u0YxFj2R0cUFZu8VshB3xLTL4tGAw2U3aaDts77/snvvW3IVlX8yim7afSRrtltp39+RcXTP7w
SCDeYBmA2IIdX3zrCXy3scxYL2tzVC+dr9nyRTIxI3fS1W++OCYF8diI+D3aV9Ic6CoaoP7yFbt+
bALGpRhriulKD1Ytr1S6tek1R+76yirV0J8gbV3iEPFV3Z4O9hB7IZJeqLBy7onWxENXKEZnIFTP
pYMC/CKWMT+LkWxpzpJINbyAyONcQ4RVmd4YMFXOyBV48qaLZiTX4rUMVuYmJTjWJDuJc2rGI05D
XWPV9emaLqWCKdzF2fw8KDPPdt0wEc+O8x9/RNs3U/yuGWNsrig2i/cGQldO1bVr9BdFQijjrbba
VaA0SmJ5HLmZ1v3km92LPxucKLuuXL1QDE5WnmDjtQCGpV0yErYsJpuqFljFbqhlQ50+9hgqN7Bz
fFzstXsvGmMsdxpIwHAoo0a9q9ouF3s4ap4+i9ZmXHcYzmtzNxR9tFzaTY9+c5LM4XcqtfHM20Bk
7j1qQOJZVeITfL4QpRIwpIymkHhorz3KQTNLiGoax4GwWoOXuNkrcz+ZhY7DfkTMJcxedId4LWqM
jyZ+EtDIMNy8nPosEH0sPmIExdXTpDYAxyZXRntg/JqUcCu2K6iKshiAJaj4ZmCoQCOEN/cVNi+6
QGSYos/MmgFF4lgvBrZ+xvRP89LkX7oJa/qe7gaevZq//qEbO24CGGu3JuRk4x2/rEvCPDKdct8x
qJyPEsT4sk/zaH2fSwgcl1AokmFP5S/8g7/M1QFLQRWdyp5N+EwiZZ5o9xJZdE1cYQu7A+5gusNR
ST09mNr4YHYgK/dG0zLcbnBzPXnWWD5HKQ2OgJNpml4uSCHpa5sDPGl2bom6m6h7iqRZVF+MhtgW
YrpSglLjroaYmSLx2vW4tT4zQtQ0ArrMJuAuL5Zd3DprjWCw6E9rWCEZ34Sq5pCbayEr1DawLY2e
C9l4bAvEAKNVdgOnSWVh005n6xm4mmfsFW8IQVFCRXZI3Nkszhszp7J2syk7i4RX4sIYNYmMAuAg
1i23HfIwpthCTFKB4yAm040/LW4Luc5pCxvm12LIZ9RnJVtlhvsVyT/giR3cyuGqbOeKljfZYoeB
BMNyb+a5dZFF7TJeKwZkPD/UbpJgNBkxCG2hTYegr0105yPaM2TZiZPuDSwe1vaaab82/uJfyZV2
9RVpOPZ8rBa9utd67OWTY7RNc03tGUcP5gAq8qzVYClW0Y6K4hc9Rlj2Y0U2HTYyBwNX4iAB7XGi
ZhOqmTAf57HeAbE2x0Pv99XHxU+nG4u8OBnTwqBztPemVg30zSOVHex+oHRsxsZ0wrZe8vWY5I3d
hWm+DsVRJjkkhDQ2AbJ1YiQpxas0ekaOqcmdASa8wYxe2WS5KXfmiMSeSkakl/Q2WuPYcoJ59Sk7
rarzgCP2oAvhu2CqKIe0vYWcvTRhxyG+YNxYYnOTnvYYisvW/iwy4FBHG35zchCrjN/PXjsSsLhk
7efUGtxLWVtpvbc2mMqsZ+TOJLP1REBmXnPumK1zz58UXUYIN0jGrCscJOSr9xaOXOjpadGNPNZZ
Bz1nVJVzl1odqA+vY1qG2N6+zBuXoruNqKZRMzY5xrkiA+gs0sY/k0lRd5cOZ0aXWY/VWadSNNEd
mAo+8Yio6LMfa/MKf7nbMowmADuEnkpbDdKYXo954a8MdVQztddjNKzwEJzGjoldnnzysp2F2VLp
9O2nTnnLuaChmm7eYtdk+JcUj+ZconNt2M2OAAcJACuqxGpxd3vksUK4LEPia51gcFfz3TrjiN83
huqnkIhAxwxiiYASwKWJ2pdQmgtMX8Z51U5bRq/ymxvoPBsRteoQXMTlNBXormSBPDsz43SXAaIA
FsTc7SvPR/9hsU3nU93URhcw2LUU+JuE2MRxHgbBMa+hlwSvoR2ZlcW0jhNmxcRvOjH0c+FD4CHb
3VUffTsHMZAw/O8PNSLnDA1nAvPPiEvjehmNOseeYzCdg+fYv9jVRFhAC93VDIw1wYHap2Un9kSz
TXI/WFb8IePlVZ3RqUnMUCElBuFaO8a7OCrhJ5V6qe8iJ4XaSOx9wo1T6PQ+p+Hx4M9N9LXU+BrQ
VHB4RyuOjh/wypJWxzVB5tF7Y2KfEhJbPi6c8PxAxr3Su2Teih8njVDBt0aM9D+Kuu5SY2W7MHi0
YYjnbnPtNM7EiTIa5UMRJYPHuLH0nsCFNjfKKKoHDMjE5+aImVFECNm0WA0qMQLXcJZlv0kgvRsX
V+R8YurZzo/LhO3vuF2QK6tya1AHfcvgNfE6+KpKtdNLOTJtDkxHtHQS8UyXfAet9kloViuc2Qpk
kzM4CK1qcyWLMVdM5LqoEtUJEc5GVQaa2xcnKCwaTW7n9lgB+OBbHau2vLJXs0p3jp/PFTPitLNn
dD2LYR5gNyJ2tmLc8HeGCfyEVqPjDu5Zzf/TaHvMGDJ9VrkLT1nD/pgMO7Oq2KIOwP0j9tylt77q
hDH/bm5jr8Ifn6dkHu6+Hfn+M5qDlEhV/JPm06dq/VS97T7xI392n2Cf0/hgLufQEPiTYfb3cM5C
NkvOGAUTW5wP/vDfqtsNmE4ptbWtSG+1CQrjF/5bdktDy4UUQskOSR25vfR+pwP1uuzwNvKpI10U
9wDYcZ2+LTvGNJdIcRDqIWfLy73vt/CSW8qqXzRlXlcE2zquuRX/vits34FV/brwIFhtRQenOcy7
PVJZXGSP6Oi6R3td6/d56+WH776FX7Y2/lwPRigFIrsHpfKbQieXHMXamg6u3039oYvbhFaMLn4r
cOrPVWjdUfi7CrigyXf4fTmV9PgshI8eJeXUc6P6tiLRXqbJu9xjl0OASBnx88/1upfCilvjkZtm
u2EYgYg3K+bYDLy2o2UD6SQZgiJNZ4IbMvQPaRbPJ/+/xd5cxFYsK3Ikvq/W9JYZj0NtPeSxRdwa
x9j2d78xSPJ0VukPobHYiu0313IgB09TWmENa42bjHPDLp5U94tV/uH6SabQ9CdQtdHx3P79u8rU
LBdnkAkMQK9ZMmR71nDscijzvZL2b3Unvn1VKMxZCwgvbWT37VKUbxqwGWLKoTFPsSBx5PfV9IsH
64cHmMtGNS/YMCx2GfdN3wCou0LwtyAlbmwysjXAFHBy2S96eNZ2X30/xee+kxA2Ja1Vd+vjvvl2
pEEpIcCHBHmceM2u62fKay5iAyuEgljDk1qHkSbiqNpPcceJ9CIH3Q4vo93Q6SXlcXcvZ572sOp9
nNjRrNHXpPgXL5fK9MaAsas2Keu8OA6HedhgF6mu+hOMIjWz0smMv059ioF6sNZ6k+Fk/ifi4cEo
rJWVMnpRZY8WUrTtaQqzxNtVusb2Zis0xj9/LLbP+vZacIsKvlo66IzMX99D7ANxnxg2ercl54QC
w0gEvlsXNzX+n1tndEn3AXyCzVMo0BRG6v9W3ti3OwvEMs1lQb9ou7Ve/wEDvnXPpKdCbgLKKTlR
GgsLStrPP+Y/PCpk9FJp8FhaTEPebDUw4gHjCYwN5HEvoRylOrcGDlEcgZyXny/1w9tha0Ypxi18
LOL77DcbDUPSIVXkFwU2wfGf3Q1LQHSBhZ7e6az0rlKRVL/VCft2DXEx8W6mZcsYRr25hkYzp8xQ
WZKsVD4imQSHlJz7X7wg3j6dEuIXLWHXJttkk8G8WSWlYEN0jKC6awwz32mV9jMxCNPo/eK98ONC
Hl8RMxxeRbRD8eK82te6nI5bYhCgA24iOTNXhXbZ7ue7n39P/7TKn8cFpDzcetv3+N3uSTolaUAG
aAbPn60ALFa2s3A1/uLG+4dVpAdF3LZZxeIOfL1KOZmAyiXwFqKGyvO6dujIjYXxizb6dum/f4oZ
71nbi0aZgKX4z5srlvkp8syU9qTfr81NapblztCS4Lnys9wKKg7R+59fPTxRb9fkxObhpvK/Letw
dHt1/arZidVERYoYvKN51osKNz1GYUPvvcZMq1NP+857G4Yi0ryoLWmCfCvg6IK3R7KV4CYS/YS8
HCn7oPcjzTZvt4FcDcScrS73KS1db99P2UD3SJfLc+8DpQzNUnZluEljviIbRoE7OkOHbrgmXODg
WGs2B741wKF0BOTFMwWIgMK6gegUmNbqkQuSgfCSBXqVsFpdmwrHsqY75c/2x7jnCzroJZFwdOMI
48jsW4BLZeVYuC+7cgrJ+Ig6ghdx1S4mPgC8k9JZNutgDTexcYGz+Sb0KKbwKJxD2Egt1UxUJB8K
jzbX3vQJrqH0b5saZ6fZ6X3vgW+jZ2BunCSAbQnnPET+ZytzNz8sKt5gHwva0MRpjR78e1rCCm7m
miQHnUaduPRW23224UK2D76AtBFkA5ZoCrSa+q8OUdyTXLODcqZXLEskiG55XrX7HgkIdfkczey5
6NnSJiRgTDXHhNIfPGMxT/RLyr4MbSRraegQHxcVQT9VXo/Y0gOtAgdDZPT2x9k9iYEoVaHfVNYL
8Exd7AxvdJ5phibTo1GX0ScXihOIBoNHGwG+t9z6hWN8nnPTnbHqlO39qDPbeG7Iebu3OYyk6L9a
eCC1Y053safG+LTJphq1RZaUKzAVvzUeWq/CkuIZqflhcPrkI3lzog4bXzZPMIfSCILA4PbxLpsI
uSHOJW+SsK3cHi4t1DEc5LjkPaTHtMKQTKNyts5yuEr0wLQxfhyqUTQf3bwc7L0xQpY9wMdC/K7X
xloOSHbIP2j70TIORg9ONyj7NULSTMNRHu0EgkzgC8P9aNBZhnrkbD6sOYm5z/3csm4LkWB8qzKn
HT7bqSGXc1IDLeMUeFpKfp0o4i2XjXSAQw42+ZrrbmbvsT6a4gWpcTE8YADq+xNNQwKXeWNUJvLz
BUc7lmbQyWOT4WLDF35a4V4xniu/aEfEaQREBFk5IjhGXZKj78PsT9ujTxv3q4NcD2Rzjwv7hfnD
bFyNtQCcIlM6a2ee3w7ZRas17Hg7ccbmmeZimeHB6CDG+MHoJOuJ4olvPreiQXjOQbFzQBCtM1Iw
x0ybm4Xp8QauLA2Eec4iFR2mhGZJbhYOmUXaxi6etBr0YbuU7YMpYxt4Hf626twHBUaX3Qc3vFdW
antBN8acftECpeUlMxzZXyZpmpfV3rfdKSab0SonR+16ylljBklR06kL/RFz0x6Ou13tuNJ5fkZO
M66EmEKvD+NhrT8uYyxPSzSE+potJ+kPcuxMWCxV0iii37wsUh1CH0sPw5cuBc+ESk8q7A/ufnb8
2MtPkq5K1/wx83KTCc80p+/Gscgw5zWZvdYicE2SYv39uuYt0sxRdmTlnMO3Qrs5F2vxKeKygopo
Oj3vUWX69368aT7jVM/bMHZoH2dv3KwF0O6AFtVWUR3qqRg3GaPTwdndcmlCmwIBV4lhmRV4BdjG
WAQ7l/AaON1TiDFMyRMkbogJdVE4+vO0dguwmbHV/Tn5gDTDKk6p4rjMYww4K+acum9gx6qwaRGb
7tIVklngjZmwT2ZA4+lejH12RVAtr2xlTWraw3LFtJTCr6loJXv0muSEHbLAcdEA7TH56zNOLUBb
+qy8G2blTbfCiSlg2jpq56OjINoEaEQH9ukmx4/tNI24wZO5RmdNhamCB6WJrzOnKN+lGQ8Bp+ko
veN3OHMw6RlbRd6liOpqRmjUE0tfR1isIHfS0wf7crr2gumI2dTeHVdKlgEGn/ID1Ck3Cs3aKb4M
qH1T/JOS/nixRj5zew/3z5lVe9Gz4bmL3jXUEBZGQmjr+DWM5tmQ2kVCzjjl3kLqqA9zOoLkHdBH
QgtiuHxpTFEljwMBgiN1iAeeQ5HkUBxcdpXHwR1Es6MVLe9nxgzVrgEzNgawjGY6m8DQzf26rM6n
hlcnAZBCpqgUDVl/BLiEy2e1zPbUb1N8ChJonU9Igma3dk2YLobLafwghyQBM+YM0zkPh8I/Iarm
0s6Y6yA2FFrsVxn1KJNFG+NHbTyL8O2u7PmQg4ofdNYz9MFl1LWhmGs7+QK4eewe+DNVfdqVo1tw
AxmZ+oAEz2nOh1K4+jztBzjopem2xV4Ti1mFeotD+mjzY3rHOMFtTtGSTXHYdd6KRcXRNgPWZMDp
kLVCxnc0OEGp4qrziGbo5ASxFVqGuOxzfDq7dHSsTeHJRIsbNJf1mVdUtRuKptX5vpatAeiIXoo4
rAlgw9OFxM3xosqJKTr32HjS/SzBf4H+83HWKpnmzJPyEQHraYlSEYqyj5HuUZOzFu1bGp/RfiKd
KrpqcO9VOfyCqhMXfu+2EGDIfuq9G8WkqXuOkhqnwpRFGtmClauSUXECwaxmY05PgCrS95zyjTNr
sLfg6/PbBO5ODM0lMTYSLnrTqN4XaQb1Q0W+AZgxXlK21ClZhmBdBo2D23aQDBtpp/qzrGh4G7kE
StDi1ymJb8wzMKwNnJ2s+1RY2mLKXEFHqQqq/pMKczTyImNccU5LpeUpUDiPq2tAUdjBQZmOXm2x
h6Yt1eCGbOcdRnlMqFFB53c8Y/bGdp/OHMqWxFBrCAh5Ugx5HfOqAyGfQRbaCNHzynvrqPM6Sxl2
uyS+sc16ZAYk8YOLKox7kp0iOkfs3zkHnn1iQQzR4OvgTeej93AkgzVaRG04mWSx70ziuR4ScBxE
fFm96vGX4qHbN4verm/RGo9lufKMeEWBKTdTOHlx7MYkABaggY52N7QXGL4j2oWAl619Pc2WDkcm
3Y+6H413fdt6zk76HX5kvjTmiy3j4D3zsUjsx0hGiIBA9g3zV9OR6glgozPez8k8G0cRcf4MjcTD
wzjGqoOSzdHvvcWI7SVVoqkuctB0QLVFxWyQiPF5ObOmSkvI6EZ+rPG+As1RaQU4TJkEHKoiUVNI
8Ij/kHUFzuXCx8IY9HMqPmTaNfwQYKbm/Dl3sjwYID5aRg61dWeXpdWdxraF+7zvzBI9budS1BN7
ihe/B7WigqFHXRjUhuZJV3Wi7gsnq59tVNfZsY2J9Tp27KgCl/UKAdhThuPuySuZGT5UdHQOTox1
7EqBBNvPZg6DETBOTipAIduzNUXfHYD5M++doW5ixGt59Wkc3IrrM8z+txcxLiqsoJ3k89i06bqu
y+eAmgA7I30YGIboiCVEyQJYpAn8yAp6XTcfOozhiFCLFW8xvBhiolOvI8PVdFaVUmEkvIoo/3N3
X7lef6MtbvKdHDXGNg9lPOzI3vSZKXNPykA5vf3YaBH7Iae14nyktvEOqm8QwQ/2OKPKrdPl5uel
lPW2Y0AhtfEbTOEA7SI25E2NKBSHUyYtZWDgvIBsz8OBc2KIouWijrvIOaTJYPhHCKn2unPTqU0D
TXj29WoOM2d5AmLyw5KymeySqljV0cOuGQe20wz1dYGWrbq1xx6cYkLFRg5vbGTyNB4z+TTURjWC
RGY3vKHUhrlZYq0F2Vc7zhMxfujUsdlbGKIqIIeebuJHW2bzY7ZakQ/PMgV+nOXcF0cD9q6P09rG
v1x2kx6ffn6NfrxEcDkcxK+uT1uFlNXXxSbG4iaKK2LE0dibD4aDexcgFqG/CoPnQ4E2+/7nC75t
GNEhlHh8aPV7AoiNetMdGJfMFfnCEAxhT/GyGh0DUhp/mNHXwfxFj+Af1kKLhe6LbE8WtN80p7Yg
4HYbXAe0iqzDCmaKqOx2OmJ28nc//1g/Fu2KFKqt/ak2Sal808PxqyjtMWMjnveaDz4q+8vFS7tf
XLsfF3HIx/o2JdpmPu727991VsCml60zzhxMEp19LTOZXHdlM53+7kfhYZFIsrZnxkFo8XqV0iNQ
waLIAQJVjCdmmqchANPy+PNV3qhfaUTJ7ffTUgFiIRUhPq+XQVKd+6rHDQDbgY2ffG0xc0Q0ocUT
dqEMTCiib6/7hl7CA0n2UtxllHLrnpKd+Hm5LLa84M1EBuqizcU9Tcw4d0NEBPPvf7k8k6bj0QNk
oIY+/PWfamF1tCmmue7ucGs1mN4xgLu/mKP805frSQKI6aPSQ3/bBTRHf5RDs9DN7ClDONc2HbGP
TYNz+edX/oenAqIN7zUWchi3gU54/Wnyyh0hBsYgHpxhOBhTgp05hecarvbU/ip568fFGG2alIjb
8EEwRn+9WLJurBC1gqy21m6/FmhmCu09drIWu59/rB9adexftkunDqsa5t23G4u0OwwreAY3MrEO
7KWeTnmbZe/SpI4vUSD4waB9sf/5oj98adumibaXLvs2vHmrWo6Z/Usio1m0bKKdnZb1Acdy/ecq
/xmc/4u563cX/IeIwY9p+fzpefryyrax/chfrlbrj01WbfPuYjCN1Zi311+uVkBWKNbpoW7J4DYC
/78H56b6A0fDt9kooypU5zwA/56bS/kHbwxm6VuTfEsitH5nbs7hmdv77/4xt4SLeYRZD3scd7+3
uWu/37GpZwHFjROikNpR+mSpdTRUd3FTIS29ZNCVGcekw9F2mUW9c2hNq6ZsNLv7uar9oI+AqFmc
9Bm2Z3VY4nyqT/1ZdOdpg0egGhqK1lSYt4vrvSfi6dwlyO/YN+l0bD1snG5Ee9zz2gyeRreeV0k8
noD5DOAtKoQ9Nqk7TX+PksU7aD0/CuKqwy4SiXHjZXFNc4B6awzgs1QvltDF6YKDFwaBbuhR4dLN
+PNPALmNd43txRrgRu2dy9pwjjKyiQ+NahkCQiWhGLNgUAgTFrHdfLDN4Vmr5Nxyyhu+UlwN+n/Y
O5PdNrL2DN+KkE1W1ah5AJIf+DlTlGQNtK32pkBRdM3zXKvcRtZZ9SK73IHvJFeSpyjJLbot9UDl
RwykFw3Iok7VKZ46w/d97/Oa+Sg0A9yzK+AgpmrXKy56WfkSBZbxlZGbF5gY+GPFc6uV0TmAN8ll
QgntEbp6nxXUMUQIHSCRI2IQ1LHBtVlCyC/K01wM9DOvkrRNVkMSwc8kGbeiekPSUVhiO9HMOXUT
QG9MaxpHcThzKTcGcSRRi4MobgYDLJ7lDWdgKkdB+sueN2v7ehuhGbtK5S59l3XMNsA3QA7Cs5uY
QV9NRTbAo6Cw31dgGYe4io/xY6KhO05cwJNucdlbZbqEuN0u2UgX72DokEwoatymBU0fV4OXhqSU
ztIfNPZZ7EhrQnRxQvVOXG5Jc/azxiuk256Ko1Wnu8onQO3CHFeNaOHy/JaDNo8v0INDQu2VAp+6
jNNJqVKqhkpQnrAyn1Uw5TFAj3rCOXY+CyQXiZsIW2SBN1yK1S0qiBwoH8BpjcLgdUPh19gsk+KU
PRwF1KYrLAikeRMOdjCLcRxYmQNjSiw1de6EFc9Qp+J6jP+6sU3MNrk1qZdbBCZsmz5t5aXaKv4a
X+Z2BgU0GwU60gsoV8kpVc/5ChaFtKR0go04vb4wPbKoHnVSoCDS0oqGw5Awq1xJPWsSUVjpvoV2
MHKKRh+FnSbN7TxMNl3T1PMO2cEcPy7orXIPYVDJTBFQgl8S8bMGVaRlO2cKRdZLmd0h49okqIV/
BvtuoEU2CBb2JbWydWvhDnzn3Ig7cMl+0QgfrFCKJwlYA5AxibVJ4iJ7j9m9esPA6RkpRjABCtFe
qVKizRAUiyPXKIstVBThVIRkdp0HvTDWcu9jHKnGXIs1jnMiClzRbankRbxw1hBJH0OFVeBF9xLF
N0o+0xxRmLbUaZcjUSzcaBQorvE5w4xublmxujL87go/ZEpQiaddxVo7rweAa+Va8zxKFoWgRRdt
rp+mZZSfkZFclE0W3xi9nOKf4V6wLbzxrXiTyINVVpYvGh0VdY5NFg+sxk7DEs4xneb0o971GpFG
8gv53M3Q4o8tJbiBV4dUVfGkC6hEtwaqhQ94v/ozBYn6AkX8ojYiXJqxtZHjRLpow1AZ+0K/VXKh
vmvq8N1g5JMkyRwTt2gCuWAC5e6d2/fvI6sA7xNcUVa4wQz8tquN9zaWBQVA+JlZgtk3knxa6MUU
JdNcIzjE9sRZJaJ2C4Zra8g2MfWssae4VEFnzt6ZWMJ88hA+cf4IDfBNrbuz9fTaco2LAj+JFaH6
jxQ/zohmUpWATL3QvRVuZ0vdFW6xSDUuZRzHp56XYayDXwrU3VQp3HGSupeukZ0qqSHM4lg8hS2W
kieRzrAnnXNsJKKipDPBG1zJKfoLCsMYlAHqDbUnxTz0O6ZGQ+q9dZtp2udUzcKZYDg3imqD/9O7
lRny/FyCneChrQunVGEhxBykjR6Tv85otKkqtTrgbKud9pU5NaN7Ff3YTMm8fMyccW52yBU4XYan
nZ7Ip5EqX1gOdiWpQDagJh2wyEPtjAB/Pyr7cAvPe+f1wlxjEz7SVRcgdXbqgQgHB4KxraG5W6fE
Aj1z1tjNLnQRvIqrtlPPtM9xus8nbsOaUubGzqYKkjpa/Yrw1zoKrVU7SO0Bk0PbEnifKs9/R6Sz
WLQulaqGK181sjKF4XIZsnP+THEJQfCg1Gcu0PFRkgsXvsfq6euBA2hMilHvRUPcJwG5YoHV42A5
LVXqBFRtSP8ASpjIvbHCSIr8p9u/FyMjHeU+MSOEh6RTkUneuFlekb/sP1WFVE9t3wx3FBWH1xbO
73hz8LdjOYlbIMhlOZdQXGwpZ25HCBDUEZHT/L4n+jMBaVjOLVnI5mg7TIPUUeP6q4YCeeuqMnQG
eN+XRJhV+EUztJ/2RdIRNQBK62GekGFlcVdhHHqTZvx/kotoA8emW9UwcjusHYgCXlUuAUyhsihL
H8K5FWhrokBifCqj4BhbaMmnUe2PPTJ0eLh5APN7W5gEFqREXaPEhi9bu/AH2QZGgnMhzvqxJFO/
qneAaYmDtJtMjHSKkUtFnIo54C/q3zMkMjqq+Pa0KEkBTWqvqNt1pLMMnhK2DLKpHOklOiW9rYT0
svU9wAPQ1WC+p2NiMtHMjxWoU7a3QGk2Qjez0Sp3Cs+HiGAyYWUZG2nws5ihzXRr0aFWVv3Y+lW5
5MFcisTPjQxgUALxwoVS13jBFADdha0GEyvElMIllSKN07YWoXZLKzHs7tK6OyMOUlKsL16lPi4V
bqpfSpLXjBORlbW0HQrr64w+EgZK7CD6bIqdNDYSLyDDFreIxQURpmNvQZvrmnaCZGLj650Krwn+
gYrjB5uhKUojokixvEZ9yLupKwKzShLOtEa465LWf6cnRT6HIHibYN82qgrLGXhsUEqUhmKGRH/v
Zd05BnDlwsqUgY5GqVMoYItgi1E6RUeO5RFEBuLaXT+xta5e4lmggDZHMTAWNbubBKrTnAeC464k
swkWWAkFc4zB+G0R/6yYgwTdaMgqkcf2iOg2pX2W4Lx3oeZoiQlA+h+IvverurbKm5qKccPNslkW
m8JZV5ef8QWcZRm3IjIkoZHVS7Zh+ie/kIyphSy/GPVUU86R18DDTOYFpiBSaUIBaj8GnZ3NwiZw
pkOtJUnxcgUG9VbDk2MqYlm9jiJe+DwRbYZAQtGUjgNKQ9L2rsps75S8JWXtOjnmMbG5epNhIlZS
3snmBqQyC1s6IIzxfqHorPbkFGgqUGgCoT24gzoZTGwpTBSMqb83t5WbNoCVGu9tb6WM3TQpKowK
VRDYaZ+vknIwylU6qcU11+uyEKcEKNv46YJJaM1Z02L0NpOd6paUQVdNyb9jxBu5uLeem3uD3pry
LGdpDL694t7CF8+dIp/hpO0hD3I6RfpUKGK7zChNxa8tjwiavadcK1DHSon96oWUihhuM8F2xi6N
nQYfYWy+QFhZodGUczjhzX1SOgZG41Hfh91F1JhFcqvz5d63kqOQHKZ+FpIZb5E/GP30pXsqyBo0
cmVPVRbQ6IFsH1jLCKaqZtKiRZMW/Z7HjFVS771PB0xzqlftOBCYyfBgyFxvYQ9Y514s1FOoNv6I
ZBjU52JPgI67gQatD2BoTySODSB9T4xu9vTofABJkxJHSoarybTAdaNadR3WV6eVF0ogaBQzX8jk
OrDviKyIvuKZzIKfxALluVxiQ2YwyHBJIBVBpibTg+ZM6lMfAH0d2fKFpnc1ZxJZyOulAkB8jd+m
dmf5kSOy7kkUJqa9DvNOwdvOJfHYFRTkVmo/YIWpNJYv/dp33CXcncGkrk3RkZVuXHyKO4Gcd6Kb
+LRhByNhP1V5qXzbOIWARUuu68xEMVZjE8BJalCMmsKHY+9QBSJcB4BfmzGekmZxHXt6Zn2UjIKp
WjE6T5yJIVS+OW+XCIhLrxpyDSQZy3CEFTRVbilaZ2ES13kmzOMkiWMW/9LRz2HZYFPXSkhk0EV6
ZTiRBfx8RyFzRn5PXK1h3XGBI7EktdpZoNg9K55tEW0uY2lTmoNgEZRn/h4z9y6asChEzcLO7Wux
JKg+6TvDa89xlysWXpv00j1SNbOYY1khwu0i58phZZR1VbfqEbBfCCXL35yXS29OE9x0RiLgXp96
jdysPwjFkHn1fdKulyLyTZbZqONgrPjExcMyhcUPEr7BL0bSplVt3yaRqV97YhAtcQ/VxuWw2uSI
TzjHUkyW122AU5hvTX0f+HuhDAc7Wa6WZq+Il0YmBpeymONh0Vh8r3lq45ZYinL2s9XYEkg9Vf3Z
dt33nJgYn1IlEg1zY5tKFV67cSVZYJVg7byTPIRtpAwEWD1xXtYTwoQ2/NOuFTdU2ajdRIQvMCpS
o8T3i134R856JcLLrDWK0xTqijhx+65aIWrTkQMV2QwLrVIe65lkJwgN89I6hZAbA4rU62Ctt86m
DGT93EusfJbZCLwqU73o5bqahnwBsVOdA4dtqGryrwpHBbcE8OU0MqoWZzwUlu/QnH7uMr+Y4H8T
WLMO74Rxo+jSNMsQjNRwEYHIKGa1EVS1eoi3/3+cijgVuaOXBR4Uy23gPXqHcSr+5DFOJf9E0Nii
aJXqaFNGkvEUp4IUYqAIIJpvEsUSxUFH8iTwAMZuUINO4AbwOoryIe71NU5l/EQKhcijpCInkjT9
TxFGKEj+Jk6F/toy9CGSJhESJph2GKci3K8gdAUq5Ih4oqTpWm3R6Y/jOha6ea71PYlJk/Xdidnu
VH6M21jsrRo/C25D4vifWoSvW8HNBxkAUoeJYQaZvExSynMqQWdb46GVjEuB0hD3o8l2EmnlnUl+
aKb5KvZWg+G2jU38ntiqrbmWNoeRtMTRZlZhgjGpYrhhcnVb5dnloHUcd6brTtRWBtJWR2ulsrFG
b3P1QyQwDbui31GYV1IeMbWBHldz8Mmlu/Yj2b7PPYmohKeSdbjBFhOarivBZWVXFcJbj+C4ayFm
XqKgOd04asTswomNaMxCWl5ycGa/KndtJM9Nu+EQ15JDdT4geoirNbxRJHwcmDuPDXBlevcJ81Jy
mnsOFXwK4HNhVFO4SFF2KkluMUEsLGHzJWVnpW4L9DLUg/pjpSqdNQW0qs9R3iALTlNHjKcySkAP
X5rKuXJVrTl34boCwDATDLlTpaEYVAHTjv7QdtY9qdfqQsFci2CcQQaYoAL2ISThP8h2jfjZ0qPz
JpTmXPsKvGPPuZkokdMxmTWiUCwoAXHOGDTTJiBm1AGVIniVW0tBBA1G8Yu9yEyPrTwUNN+bOJW7
UD1cGV227ZMmM9QVDDVKmkKKiPxVmQc46GVDdiyHNFymM6/u+ysDZe8Yr8CPPRZPGMO6/jz34NOO
sbOV40lJvJGdXufm0keTosSIcoRIJlaINXfiML9ZwEyFWFWy4C/MY+/SXXxT5rtdeb5J/2WYArc4
gA/fVPm3wx+Lh5+hqQzx64MfsF0BT3RV7fLueldUIX/6wF0ZPvlHf3my27ey7tLdv/7TFs+gcmjN
Ie/8fLphknhthuLkebLeNF74m795nKLUn0h6kqLRTXIozwGRivIT0rNBzaGAfHyYvB6nKKLlIv/B
3YZJgVRmSCU9zlAyAjSyesxo6PcHVZvxZwLp0qD8+jWODnpSY7JTNaZI/B9McrmH85NqaoFsQjKj
MqMupDubzxDO7THB+WynikslG6z5HNYjdfoltr/wclrCX2xLUNWNCwEyMo6XuaZd7x/in1rxfrSR
AuADSQo6Pvwz0Ag+CAdfXtv+ftftDha27/79wyiSWb4eEzDGT9TlU1VAyg/sqCYyNB5HjSQ+DCgL
YYVmwg8lN/M4aqyfBhKpIVLSY1FSht/Inxo1NPR81OxVG7iSoCfU0ML9RvZEBafdYKD8ibhYqk8B
8+oZJLjcERWs5AJyN5za0Zsvm1gw19ixqiGYvYi86zUEdgdhuJLXYZp/AhaaU9xImAHiXh4Cb3Ym
1Gmqxvb/zmh6HNLfnXiYwR6mpbHrhff7ecnbUbLzddr63Q+83MDj7DVY0wwFGAcfHKa0h6Z/neL+
djDD7WfaZ78c7vPZjwefLX7z4cc+73v1eK3n/3TQ0YMbe/rN0z8uvF2+ybdut/9F99gnvHSYkf8e
OtQib57Pq0OC8uU5++ur9mqrsZOEB43yah3bKEoKNqrxQbPSW7S7i72DxWhYCI6+2aFS9f5g5lHe
oNmxu7l/urlhUEIuPvpWr3dpdRd625Pk80np7k5wjHWSp2b3FyExfezzmOyiZJtzzNie/P713mAE
jhndOcGEpzvf9+MNBss4iZgti+fNDoLyYx/PmAbyTXjy98+5t93EX5/RU8vD7Q8rzdHX2aS7kw+7
/H731Na+ZTYkx7Y8wWg6qcqDEc+57uh2p06Xlk/NDDc7SEGPvdlpVm3KhHkvPJlXXrw7mFMGWfbR
FwDynR82O/AAjm62dD2OnQe3OwDOjm13zWs/30TfWKuZ7MmPbXm+uTt8Cc03+Prm7jfLwACPOPpO
fzMQ9rLMY5sdf/mvcndy/8/LOvHyg7cO0MHxd73axd3BcCAAcnyrZ97dt7sCaag/PfZhnGEpWroH
iwvnqzdo17v75imob7DYnm/uN86m2G7ypzsc5h8qD59+/O6h9g9tkM43XYIK7KmhfbvaG7zI55uQ
Y/Jhs2/wfGn2m0bf4C0+ZyHdbg8Hw+DscOwgO99UzL5edbBIE2d8q5a/ZeFw3HuDppN+mH+z6nBM
6G8wjC88tvhPd7gfaW+xZOxbPVyJCOk+XeavvxkP67EAx7LYVE/N7e/aeoOBfP3lF1DahysSqJmn
6/z1277mZPKNf4n4BtvYm123dXdhuDsYzGg6j7/jG3Zr7uOG86m14TnLAyP52HfwZhfvnM1BuI5Q
zRu0y1E235yc7ZL44EUBPvwGjScR89zBaipLbzDobqr7zcFBBL7R8Xe7Tg5PaUQ3j2/05st/JCfr
JPryywnj+eQy//Kf8dZLD5+18gbP+kWi/ZGRh/WLsLIjG37JoOjIZkdVHnjx5mS2KQ5WQsLFx3+b
L9olH3nTLycMj2z402/OILL+BoPt5UL8I+/3YQ797fs9yIGOnUJfyXkcedd/MCb+6lW+F4n8mjx6
KRD7ux/4Gqm93OQ8v+lwCy/Ecl/8xFPU8zsfePxO9ruJAbnzdau+v9BhYHTYh3z55evE9/rO4Nm1
nloZLrLX7HGRx4f17FOHnXrllg8Tb99p4XmfhmXltT49nkX/+9/+/fA0+kN0bsBXvda552eUH6JD
w275tQ59s8P+Ifo07NFf69PDW/XN7v5H6Nl+9/paz26+/MJ88WzP+0P0atgzvtar55vMH6JDHIxe
68+Ib+nXZM+P0COF8oTfWaoO9xppuIl3RMx5DP+gdWdgGb720A8SSj/CMx8ifK92aJ9cqr6e6X6E
Pj3tRR5S5d/Z8Dykng7H0jZhBxazE3v2PJ7tQZ7vdX4dp/+gUTckEl77kg4yDz/CNzQkMV7t0POs
x/9yh37vO2SjPnxkG+42+d/+BwAA//8=</cx:binary>
              </cx:geoCache>
            </cx:geography>
          </cx:layoutPr>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 (3)'!$C$2:$C$42</cx:f>
        <cx:nf>'Sheet1 (3)'!$C$1</cx:nf>
        <cx:lvl ptCount="8" name="AXA">
          <cx:pt idx="0">Yes</cx:pt>
          <cx:pt idx="1">Yes</cx:pt>
          <cx:pt idx="2">Yes</cx:pt>
          <cx:pt idx="3">Yes</cx:pt>
          <cx:pt idx="4">Yes</cx:pt>
          <cx:pt idx="5">Yes</cx:pt>
          <cx:pt idx="6">Yes</cx:pt>
          <cx:pt idx="7">Yes</cx:pt>
        </cx:lvl>
      </cx:strDim>
      <cx:strDim type="entityId">
        <cx:lvl ptCount="8">
          <cx:pt idx="0">4</cx:pt>
          <cx:pt idx="1">49</cx:pt>
          <cx:pt idx="2">119</cx:pt>
          <cx:pt idx="3">67</cx:pt>
          <cx:pt idx="4">87</cx:pt>
          <cx:pt idx="5">159</cx:pt>
          <cx:pt idx="6">175</cx:pt>
          <cx:pt idx="7">210</cx:pt>
        </cx:lvl>
      </cx:strDim>
      <cx:strDim type="cat">
        <cx:f>'Sheet1 (3)'!$A$2:$A$42</cx:f>
        <cx:nf>'Sheet1 (3)'!$A$1</cx:nf>
        <cx:lvl ptCount="8" name="Country">
          <cx:pt idx="0">Algeria</cx:pt>
          <cx:pt idx="1">Cameroon</cx:pt>
          <cx:pt idx="2">Ivory Coast</cx:pt>
          <cx:pt idx="3">Egypt</cx:pt>
          <cx:pt idx="4">Gabon</cx:pt>
          <cx:pt idx="5">Morocco</cx:pt>
          <cx:pt idx="6">Nigeria</cx:pt>
          <cx:pt idx="7">Senegal</cx:pt>
        </cx:lvl>
      </cx:strDim>
    </cx:data>
  </cx:chartData>
  <cx:chart>
    <cx:title pos="t" align="ctr" overlay="0">
      <cx:tx>
        <cx:txData>
          <cx:v>AXA</cx:v>
        </cx:txData>
      </cx:tx>
      <cx:txPr>
        <a:bodyPr spcFirstLastPara="1" vertOverflow="ellipsis" horzOverflow="overflow" wrap="square" lIns="0" tIns="0" rIns="0" bIns="0" anchor="ctr" anchorCtr="1"/>
        <a:lstStyle/>
        <a:p>
          <a:pPr algn="ctr" rtl="0">
            <a:defRPr/>
          </a:pPr>
          <a:r>
            <a:rPr lang="en-US" sz="1400" b="1" i="0" u="sng" strike="noStrike" baseline="0" dirty="0">
              <a:solidFill>
                <a:srgbClr val="002060"/>
              </a:solidFill>
              <a:latin typeface="Titillium" panose="00000500000000000000" pitchFamily="50" charset="0"/>
            </a:rPr>
            <a:t>AXA</a:t>
          </a:r>
        </a:p>
      </cx:txPr>
    </cx:title>
    <cx:plotArea>
      <cx:plotAreaRegion>
        <cx:series layoutId="regionMap" uniqueId="{BCF95FF2-9FE5-4C95-96FE-A7DD393E3FC4}">
          <cx:tx>
            <cx:txData>
              <cx:f>'Sheet1 (3)'!$C$1</cx:f>
              <cx:v>AXA</cx:v>
            </cx:txData>
          </cx:tx>
          <cx:dataId val="0"/>
          <cx:layoutPr>
            <cx:geography cultureLanguage="en-US" cultureRegion="GB" attribution="Powered by Bing">
              <cx:geoCache provider="{E9337A44-BEBE-4D9F-B70C-5C5E7DAFC167}">
                <cx:binary>nHpbl504suZf6VXPQ5UQuvbqOmsN7J03Z/p+q3ph2em0JBACBEhIv34CZ1Z32edM9fS8OL1BSIqL
Ir74Qv+43/9+bx8++b/tg3XL3+/3X3/S6zr9/Zdflnv9MHxafh7MvR+X8ev68/04/DJ+/WruH375
4j9F49QvGJXkl3v9ya8P+0//9Q+YTT2Mp0/rp7NbzZpebQ8+vX5YNrsuf/n2//Lybw/fpnmbpodf
f7ofN7ce0ykzup+eXl1/+fUn+dPffvnzBE+vnn8a4Kv/7dRoP/0w/OHTsv76EyY/I8FZJQQlUiDC
YKL4cLwpy58Zx5xJShiFMQLeuNGv+tefCvJzRSiXUmIsSVWWFP/0t2Xcvr0rxc+oEgihEjFxvKr+
qZSXo01qdP9Uw9Pvv7lteDkaty6//sToT3+bHocdYgkkKlgG4Qr2iCpUSg7v7z+9BsXD6PJ/jRqt
FSH8gnd4RZfeZjnYepg2s9lLUVn0cmgDfZMW09FTt+f1ei8kLRo8y/RFFYxvjdNi+DSnquL1tvT7
R591fJFoKH5fDcHjCUcdP/iOz6RZ1i4+JyvT4pndVj80RAZG6nLwxX0ghfa1LDq519vgXNfMBaey
9l2yU2P7Tb7p6L75mmOB9kaQMYVzEJJWl20USn5ApnC8zuVG3o60R/6C9Lr9qnqkhlOvhj2dS7tF
2aDFmvcpdfN4NoWBFbiZurecusgbWVA6nkZrLar3dtu6U/Bo70477QVpaIXHuRHTjEJjXLm+J9Go
/WaKvRvOy8JNX89qpHKt+R6juit6by85cmHcTzGJKQ91LHBnzsNUde7rn1zuf7Ak+dGQFFMGoksi
Ga2oPN7/yZBxmjJOjF0b5PiLHvH4oW13OTV/vcqP7iKF5AILWZKKlhWS4LR/XkVat24Bly9i6Kvq
VIxkHq78uC36KqhszMu/Xo2R8nupSkTBN8ErYUEqqayO93+Syg25b1uzfWZMenuaq95+dJIPn4yU
y3iVTTHqGzk6PJ/5wrBrMNNyrveUfTzr3UzPRrVXrs6rjr91XhB90mC0eXmw6ybK8aNSSbrLyZbq
5d5v41avahXoUqypFc+qVK6xZsuS9hqzFnxP7dJXdTVXNtXG7/tN5XdX1u1gdVe7QU13stTF+rJa
y/GDIMlUtQhrFU+ZcHHOWZGyscW8y9OWIx1qFU0p3raxmnhtPamGc+a58hdITP5ENrPkep9WP11Z
X8V0ww0L06mYhqq8oN24fUGD5h8T+FbfUC+6XLtEgr5aDGJXW/ZpupoNLcQlpZY+rELTm0inqE+x
3/pcd31hglzP87LnPZ3wPO1T2JoRp841nS7pC89TYWqf8b7UU5+Hz/2cM6nVvJqhXnZWhBOppp1f
SjTQl7tzi7wxzFSxrjKooO50339eVVDuggVmRJMx79GJ07KdG0rGYa5bVOFPpVYpNls/pLJhhTek
XnTRDhc29Q6/zrkkshFW8wjqGLfnSzUs9JatQ1gaFGJ7s9BWyVrbrZfPPLYCN1mS7YOu5NDXyfPJ
NaOAfd6QqcpdQ+H03+ao7XDd+WJ76y01qi6UJPgi2776kANeRN36rUgN7gRbz3pY+Nj0ZNCHVKL3
9b7Mcb1ZCwGqYFTubybVYtNoNVWmRtuKSJ0qJ/bLvSSG1jF07dLMYo4DuE5S/KZyPb8dVzu4k66q
vbjWa9/pk8qTmS67memp4U4j03RxRu68lR3q6nk05ftehfkhqtQ/aCK2XIcCcgecxszmm0n54drj
YqNNL5aJnSD05asVUX4rpAmxzh7ZZsn0Oe6wczeT8V15Iaquv8nzTlCzpEw/VCLv72IhppsBxfU8
7Wt82DnePhjQIj5x4rupoYyY8aRi1ePa5mEbmokSspwtDv4lE30STbTZuXN0qcN1uYmgTyum4sVa
ZnLPQMcfOsTH11Qrn68grviuwb7sRZNSCsVlVl4XNZ23lTatUWASi43gJ2RGP9Ueu/gmoWXYLqZK
DLomfTJbY5RzpxZt0TdWJNNfrJGL65Xl+auFKOPqbnSxPM0r9e+yKPby7Crs35a63x/oFitcx4ot
13QvC3UpKfe0SZAUH8CUPT+1ScWlln2hp7NIYSSnObH21Wh11V11eQq6lkMulmZMds+1Ymb1p4BH
8Vngzd4VKe3lsy1P4qvGhrwglsUHncfJn4u5ou6EvLUFHDBvdG2jdblhVdW/03nzd3zK+9dtgMhX
78XQfpyGMHc1+IgRJ1VOEKtyGfEbSZbpdZoSDIOTVKkab9KkUzITf6FQj9XJquj5hV154S5EmtS9
U2T6UOk+6Xrlee0bX2ArT1lUa2xoaMEJsxjM1VLlUF6MaJSvW+HQUDtuECgs7BtsNxE0n1yL5nct
5Mi+LnrSPrBMWVczXGFWj9Ki1BAbxO2Kq1Fs9253/doU89wNdQs+C2PiMohbjdn4Ci37ZGo977O/
knZAW1Urlcl4WY2ux/lZi/MqGr2t41hnRItwM28lHWtb4Lk4USwpriFGcF6TQfJnvU25qDPx0yuc
puiaCmJBOAmHzYvMaZwaNhbqbu+M4udJUvZ7r9Agropk3YNhqqIXTOn0zs9Fy+pSFA43Wnhztbpl
cXXF+s6dRtVh4S/dUk3PZQobP7HFGWRrn1J5aXs1DU2cRzbd6AoAwanV/ahOsTVZ1ZsW6H1c1vLB
t7P4QgcKWl2T0i8qiouPe+gwOHlbmK+dSlWuW2bn7cYshrBmAkWmehbLYBosNro1ZRU82B7ADYEY
QMN4zkwrUSskAYj0lUbqbMm8bLUwZnZ1yG1e6rjPe1eXlhFch5a1qQ5SQg4wKbu3elLFve8k+U3m
dX0B8/EPo/fo3rVtO9dSLxNgnyqLBAdVOHOySxnXpvQo0NOk0JxqAYpfGu7b7kPHi4I0TCpqTiSE
ODYV6lpU43Gg89kQUn3WbMC4pjhFAHIJz/VcoPVFC0HYNcqugLSI7gh6RoeRvldoNW9WcHjftIn2
r3yPIfpPFrUvMFHC1h0ntD0lbcBOurfxt0kFaputyHo8pdhmfSLDNNzQHY5XLaQm6gSpsH8Zu2WD
1JPkSBvT6/VlmQFRniQr7f1QucnXJYClr3PY3Mc+qPaL6JFdatYp8VGEDaxfugKxk24HtdaYj+yL
1XQBLLlPidSVXB0+235nb7O37NOqNvXbsMKpq92y9qpG/TKvFxR1SNdYZb03pihQVRshAdGE4MLH
wbXsI5Q2mV5I3Ute5Nr2826f9TFOcayNUSOAhIDGr0OZeAmpbMHPdzhmv48Tr+4pj2uuNWTdUHOW
tTp1QzX3p8H2PNxOglsPmT1q/3IRsvsYoBRw9WT67so5rfVt4fs2NTxo1zf7HOxywdutt2fZi5Cb
pe25O+tW9FPT0tluNZ5MLm9ptWd+yVdbrM9kXqbpQ1JVS5q9MEV4vWsnQ6NidG9oUbX4eSyWfb7y
RV7BIx3Bu4eaY8wt2ZtAyVqGZmKelp9dO6vQ1QirRF0jAWQCPGNzcnS77OcOp7neMJdkgm0glT/0
BoDlzUynIbWQ14Xqde1UpPFicwGKhnrofTafDdWaXCVlq70Zx7alt3YqGY6A/DDvFGDH0A4vC5bi
lJoCwARuKkupdrW1fd/FZgDsWlQNswYXL1Pecn8rNlm0qtnRkvUX7KktLgZHOv6y95qyL1Ctgjyi
dcaQs00QGq+RCEi6utR7j7YmRydxg6UYzcXUYj+dxnkHKagRCQqa3oTELxe+zebdIrOm9tTNotve
5zTn8Z3Z9IAv7NKj9u3WDbQqITBkwy4AkGB/peTSzVtNBy/wK6MrhnldcurZa5OhBFGN0Tsg8Dp2
HNJo4WC3p73PvZ5qCJHj8i75dZNzs2iGIECqIvNziRRZ7go9anfrZh/i3cJnvo71VIied7Xeofy9
bomf0YttJrRvhpJW8dU0hRa/wcsk2N3glcVNqlJ4L4uM4Pj1LWF1nwYAOSLmoSnbjlQfot7T16X0
y9Cg3gcBpd6M7ZVTVfy4lNPWnukuw7OZJSPqpW8jgJTKQzp0YineFoCw99p1KLOzaYeuBJi3YnXb
Mb4gCJQpo2aUfbwcSlxVzSQi/qgznuaTXzZSXs2a2HwWY6bTtaRa4psyzho1szZ+PPMKlA/+1TKI
UStfoHQlKZs6D/u4vZhXW+nz2nahPycPwPxkhoJMN101KHPu5KS+jiXU9bUWTnY1kAL+NaKDyVdp
oQM+kxYBwE+lXV/uooKdjc+6MCgCuZu3IEgRDBQLkQAYnls9VCcqiH0dS7rd405WXzJUv+pjgWbz
0U5evQLaoe1rNYZ+rVm1+L3JYY9fMAq4e9mOBAI2xZrPNbj4lkD0cTsPrIT07cC1Hzy4hK7LYjdX
wucc6t4LCiUFShbqb0H9fh00397tpFrfU0iDXZ3y7Extg2G8Hs0SX4lxXLqa7AzhS71UVjQF1Lym
jsjRF2XHe3FCUqm3yLPhtwx4idUSMkRx2rupshezLjQcIa3y58w7oepp13aux6UFNiGg3ZBrTDtx
P7dcvWqZ2dtTN2XIqcz3A1RnskKQlLqBt3BEyn29+Fbq/vJIV33HzNyPU/JG6Se+6p8//+vuDxrs
H8dn/3p+cF7/+vVienBvVv/wsN59mn4c+d2HQAQ9rX/QZd/9+G/c2Z/Jrf/Xl08k2B/UGfBo7sGt
f+bBOAHm6i+Is6/e3H9HnH374JE6o+RnCtxYxSUSsoL/AjX1SJ0VmP5MUFlKWREkMKpKWOWJO6s4
vEKYSCJKYA5L/ifqrCI/C4oR50QQyMeCyv+EOvueCqEcUcErLI/pCGFI/EC4tLyvdm4AYqU9cekb
02E6fza+reb1VADpB8/+pJz/geJh35EhsCLwLrISx6dSEOAUvydDuCL9FIDHjFDRwuR8H/D8uQgI
/pUxInapol2KN//horIEvgeMwAjCsvxx0R4oATLa+Nn7qpo/r3NYizfMpq14IzefD7JwZf8fi+KS
S464OFYFU30vKfNDt/nIYdERltNoZP1dq1XV3zlpSH+H7F7C0n8t6X8zqKxAUoo5OAdQW+SHRYHh
6w80+WmD3AkmbPsR7DkuEcRuh0359fTX6x3z/Yt65cC3UiQRASE5K8GgPziQWkOPBckNEgOfP3cs
dLDEozn1Sg/VAklqkKoF/IISm3L7733qe6EPB+aVAAYY1A07KBH6XtO+YILvRpJar0YLDtjkMK31
UNzZOvDBwrP/SGxSIcZYSWFBcCkgsA8v/xOlZ0nXeS4cADs7jn1/xawMxXCmPoY0XvMOsLVphEY7
/NEosLm7QB13i7n86318f5oEAvIduO+SCUFwCfz3D+rXrpIVc7+XoPiGZ+5QdwFeV8HBgto7WFbv
PIR/42I/rAkhCxMEDCqCJeEs8R9kVwVKgFo7W0MJEoo31cAIhAwBNGes0wjJ6g1QCpGh81+LerCy
//I0CITAoQJ5CublB4n6o5G7Tm+slWmA8snE4s1sTQ8LohQSGLl1BCw+gtHCCunwcHezTIcvWNAJ
jPvrvfyoggqaIbAHDq6HgD/+MZ5IPqm+EwWwqBNEO9886mCHAFa8KUI1zOrctQWDA/jX6x7m/LMO
KkYFhiUp5ZRB/+QHc2MDBc8sGRAMOACZ3KC1MyCcpPnfHyqOf9Q4x3CYgIavoONziPmDoYfEkeEr
w8AVIgxK3nn0IJldNsnmC03YXrxxOazwbNTb7svn5Yg9+HiX6IheVUDit+rtqAR4ifrmK53pwsqn
ul+AlLA1S/0Sw+0qQWW2Ri7P4DXDkh3MCLXmDH/Q1HW0vAlhkjs2ddlBIWivB4Tbcr9j7TTB99TJ
Y9U/Fp8owKszNYx224fRjKsZr3oh8xivoGAbxF3qUgfsNTehAwfZInOHn5gsV345ohZ5oCGnVVZL
vWy4BSNq3I1R1u1SClC6tH6B5Sbdrv1yXRYdWopGaXlMZq04YqxeWOZvYrLdBEcQmG78Jaai3Lpb
7XTJzdsUJiPEhZq3YJbnwqLJ4xPzcoQ5sF17WG2VS5ti3RdzTOzF00O848Pd/aam8qOA0nj6gDc+
wfB50XDyWpgQtNbpaOHZBLQLuAfteAv7HuftUPqOAgfzPZ6iJ8ke/Te67khIFVSycb7MEcLAUj+F
9CflYg39mHhaCyLsdGmhazasl0NXdHaoM6sO98AL7/l80S8bNNwugeKaq3DTAWZd/PvHdaCUqcY7
PGgqi1NLyDT7pqCW9PFZwSYd+1ucIwGCoH8MKssMTNql5PrILU+u86QPJkyELVOyOZC3fMyoAKjm
4k0eF4hLLlMFKliodRu/7GL1LSbsS+h9g6cybfpKzVO5jU1ptmj7ZqYMqdCM0DGTU22mVCzvZZYi
/fY0lfXxmCOx9UgrYRpHEHpr0QhicucxaPrJJKoXUL/WT5Fq3Wn0tF6SGtyD3OME2oGOxog+py1A
OXma2vE4Bk/DZTVt4MZ7NYww0KB2gNVGYKhBt5NzCd4Vwc9CnOZhLfZ42lgFoELE2AnRzLMZenJB
cpltWT+Nr/oBYtLFoxEsxYc6QygPF+Euky5dK0go/V0JPw6UBCDwM6twATKsq5oHDyRnN2nH5hrP
oQ/7u56poeIfZDZRFPezSHLPF6OiXCxnMu8VsF9JtnGkNwG1uPfvR1ilFV+ST0Op3sSIlyG9g1hX
qQVaCdSn7fWyyuPMVeMSSvzJ65CCuX5ET7YfFrDikyMPcTwGttAEA50v4y4maI+mRc73dChwUMDl
dWU1Qe3pCxj4dNAfHV/0FBLG05uSWNrfhQnDCZofVZygLQChJfTWgvrVAA0d/16bVq/QNGHLQNKr
WUNfGjxXlsNhIbUdyC4eln3d8hz59uwJjlQMrYcpu2EHV3lEvGKRal4udgBFE9TU0AZQ6lK0ker9
etPZbPmix35sqwa7SUBg4lV5uHjEXQk4K6ERrLZKc5w4GjgG+ZjEJq+/kd0y+9z5kQDVKCs4WM8H
G478YGYGMncrWbS9oJU0brprOSBgd1opNFeKOg2erv0t6qJkvzMGYO05pVUCZGOBIof59l6RjkLj
umXsdwveAN96JI9cpDT44ZsRC2GfBzdl+AhBp8i3F92KVLvXM8eYg1/4aebD1WYO1HyyvF8Wcu7Q
tMt0OWM6wDEKFkCIb/Y8R/h86sEt+HOA2nOFajL5CjYyEdJWumbQGoVZJKGHtIUAqJgu2w4fI8Wk
9HYt5NLDJlkXN3jWlj1Q4jQVx/BqgUMw1wYl0+mLgfgRWjtqJ6Gti8cp/Nq7Vp/2ZZvFXVtOnG+1
6gc6yKugbTkx4M47D9MPgqww/QzlOahx74SLI1TyhVrLk/Nk2scr5OcEkoaKkqG40gW0Tourtkxw
CeHyUZ8DdcfX0XR+1idJpy28NCbyEtV/CO+lL96Yds9wP6GGs3Fo2WUDdgpqOYK87WMHEyoqEdxV
8MK37qpi++4/EyhDw1touBnxtUOt7j4vm2BDLecy+2fdrDO/MruNczpxbuFOhErAqqwXj26wx7WC
2NH1CPwpCU9g4YJC0wBsl9gGNsgIvMed3LzBCOD4IPCeVulDt532cc8gbLXMnP3+aALw7HDI0A+R
gx1jOUFIe2GgztinZylDJ+qIpuXhFGRwQMpc6OPWCDlDpyCCkjJZ0NbfzhUG34eWAQave9Rij4YA
6oarEE6/CL4clb1qV5XAbQvW5UNHuYTa4LQP7QLTy9yhrbgCpnwayFlCxxIMeRyEY95HDfepPZxN
tetkgQyaV7GSJvAZMsx5B3I9QveS5xTIKUFvG+YcYnH4cQ8RvyfX0BFYIMwja4CXeVVGfUw2QO22
gq+iCZospNMj7KhE2yj2D8vWHgInoANhIFfd8fDJAMwNhyTjKiOFfjYelm9nb+o10TUtPBTSp46t
ojqTKYKrP0n+aLcCYAcs8/hmAYYBpofoolZ1F47Gq7micfSiBATtWwWXAdJ+nPZH7boO4GeovVVU
tBcqwE2X01zuGAbsDrDWH+Paka5wap88No6iBHMtkx3goREg0+8caEvYBuQTCCJO+x0GdHY7jiRc
qDksb+bowLrdiPddv32Up2hdK/G1+BbRuj0E0HO7+BK+6ng85gAu7LBIMPQw4WYMhocISgqwebGo
YoVGOXGg2ZL1QKh+Uuu8wMC+QEd0JIocuVuEvSXv2JCDKO8XnFzFXqrSGNiVLvGxDCMFc+upVBsg
tHpOpkD+05K5BpnWWCJgnuFYIrLUkOp7iFysWwtg6wfbDhNtqqcANm5HQA17+mb5CSgJcxNNlPo3
NBeqmM+TbY9XAzB4oNwMBK2DCB0ZdEKOrni5wFwBrcHcDAMqA2tCuc0KX1kGTf1wq2SykHXKzC3k
iKg1AsTsXOwhWUECcwDXTatckBdBgvdNr54Klykh5+YarJx76LEXph33uoNjlKaLcTMVwASo70eY
eiZaQUoSoithaujpH+kwm3xkTNMtB5ymJBzwAa5HYAc9olmXQl2HsFCnX0lHI97vQLkJdi2gbTmD
MSjXcTsvhWvhczgbwvnL0nb91j1bpB9gPZ2r4xQPZo2VanSnsSJNFaE0tPUUwoEJVotnXN22WbSs
auZhICzUuB1C2E6ukAV8/pS9ofkNyQ5Y5G9YAjkMSPNJZVaXULi0BVQTqBkibGm9LJk+5FlY2hAg
e0GWMb2uVvBXQJ9tWAGdAAFzoGi6Jw0PFeAcgFmPkGq2cHUq3CCOSrs0zC289M3T0n2SXRVvigLu
JvRw4SYJCLcbMAYA+4iRFKR62qsupZPtuaMkj9VphA4CqE8FLLruBBknbfai7eHMTI3n0IYoTh46
07AVS7aW86Yy5VrOpxZaKK47j8z59hMCkNZv9UDaFX0ZHiFzmfwhAK4WwEZF2R8wGsIZB/HHQh7l
hR57B44GWHOFHXTHJj/PlBwsR3jcOASlIzyt035swBw45TPE/2OqydLyMPsj/8a/wbG2g7Dy5smU
EE8Pi8aqEIpeS7jZ5Memq8ZjwscKf/TdMe20xAm8EULzQQgks2xdvvDBb/4VXIwaD8D4jRBYVHdE
AvmNEoO2E7Tfb7FbLXQkoGl3iMC64jDd6NlRgcbHQumpwgXIV8GRQV5CI+qZheMDHww0a4M/Z1Ys
RP+2i3T4Z7/rwwenlh8FLHSHtJdv173ft3jbmdiuBVS+uluh0VVD+essPotHsP/kmiYxCROQR5d+
KlPD4+TQTPEgbEHGGQ+3BY7zxp4JP4pBABz8VkcHxXlyF3kQcuYAu6gVMUGXw1E4UX+wIjKjIzhs
1oB+1keycAReFn5NQGke3iZbuLZ4PUJr5hiiM5JwNzBP4ai15SShBLhdgyTt0DhRjGKsyUIkuLcx
G1jRhAUY1ekb05lDq2EOUlAFYbRkcsEC2m5DP+jLkUIfR0IIt0fQcgB1Ye0navTRbuSRMvSMH6+m
hA/CwXGFYHdCp8DbplAob0MNN8AK8PBWbEcSgRtqZV9e425RhFxyolf4YIYqXJizHsEb0jni9aiu
npyWVs5AdojLROGujhwg3jO49MEWoU/A5gSYM67hMH+xOYjUdf9Y7ZetFLDsU2zQAFt7fcbbhAS6
AnQ9QXCEu3YM/jy51BNi7h8ryZ1kPnbXhCngCc+PMj85PzSmyvnz07kfWD40ZSWUgOtJyTXk9QJK
ltDNzYBsAHsmB5c71Rmy8nF0ElzRWaqmUswHdXqcmCXegRwbFN8wyfKND+cFsmCeDcj6Ub96HBe/
FUOYtkeB8RSGUB+Oj6pkDoILOmgL/Olpe1TgT6xjePSkMNmDyoHLWccHcMXlGCnL8lBvyH7Zt8sx
Y89yEyDuwLsnn2PE4xa2wPrYbrfFCkzC9owUEP1HU69QBEp3Y/gOxe2dniJbyQku4Np9+g0aeQAM
Lymge1Dz037ToqsS7mlQmxd819pe6Fs5jZr52kGzXsjraaMDNDBtNY5evaHu/zB3Zs1xMlu6/kOd
O0hIErgFqkqTNViyLfuGkAcxzzO//jzYOrttffvY4RPREX3l8FQUkJlrrXdS6Yr8S7XOEGrncW86
SMDcZShX604lyMXktZka+y+66Qa+2cttvizh5ge+0tfFfmYbvWnQ0Y4N7f/Xukrh+8OqdHYs8gXC
eNnf8OR74+5RZ3hWL2/QW+W6lEHMLGzfRd/Zkd8jib9C5i5KJdcFNoYpsB3lOPI1tqe9Wpulonr/
GJ+jHxDiywm40hfwUn9/SbkzWj/Dlya7ALQcAMW0IIKU9eqihWEKhI47avIDdagNYfMY5x+rZW9V
eYfpD9pg6Quz2e7HH2iAsq0tTs7cvjXT7E5a6BOfmae1FuHY5MuEoLWx8pxKq4e1Z4H3kepZgW5v
778TFqWZJbS1nN5gU8h/eOSisaPeOBnWZrlfu2iSeoRiXwfUAssPKMxrxI6vgndLPsz6UQp/sGI1
ExOXE05pO7y2STe6p6X9TjnYW7qjO2OW7N1mLN193b9gQxYyBa49/FglLwiBEa9D3Bwj4RQIMa0l
34t/pOd9Z+3dI7/7ARts1rzTOgjbpT7NotkL2vZz07KV7V7CfvxZ7gBc8BDGqaueVR6vINZzTOM+
hC+9Gz0flBsD7SgLP6/1tvThC6i8qma/VLx2Oeu43vr9gHn5TtXQgA0VsbW3AZUl977ipbVckKHw
yNIflX8qWknVeaGCaqvHXuHbLLklPlUKEDg/rdG830WSentheznCXzqGUhX7f5hUks6rD8BQ99aF
h6Ku7Q/Lj+/Hu98PkJcjlc7c4Eu7rdrfW/ajEr985lzAhQ1hZlf711Xdsv+TvB3L2gt7GReFOiTj
uJ/ro4HCsA9FUWUJBXSpdogsStPvdxt3+8J6qQAvd7siCeYdmT9av9q0i9wDcwRQzB6rioMA8IXu
U3x62eXfN9b/AO1++lbvbo/+fxPjPv5nswqH00/Hy879/2JXeVNvT+XntB2//UzVf/9PP5h3ZfzL
tRxoV81hB0/538y7ZfzLlGxYTyuHXxhE/028C2n8S0FRQ3ZAtZjgk3yJ/2taMfW/XNwqJgYTC2Je
Kfv/n3nnY2CP4HFc9EbYY3YHzC8MouFktojtHEWeIdHKitq+Kkc3u2tpN6o/nLyv6ar9WogIoNyV
oVxo0l+vlU+ON/VFMyMHnKIpiDp3ktgArORLX0fTpeWi6PzDJV8zVVzStWxgOjh+5A37c/yZIMVq
UmZgaLMv9EwvCYZ4qLokPf/pnd/+YL5+cf78WlD2h+jCP5uYViBCTfmK+C0cS7WRzUSSxF6VnCPJ
1wEqB3s8Jmblole3q6r6A/X7qnJ+v+ZOh4Eo4iliOfx6Z0lRNA6dNAfCuDLfqbWMgiJBhIvqeIz/
jt99uRhuFch1HuK+iH9+jBkQvDRzd/anvmqurcqzv6p6bs9aMTUXY9p53h/e2698vispzPCHcIE2
y4T988obw4I0pjpn4p/m5NLo188coc3lONrv+8z2rspKXyYcvr9/ja8Xy35R18ENRitiObbxai8k
Q7TUeskWgFO5+kapl6Av6uIPi+WfV9kdZ8hjkf2y8Xev2s/PcmqbEp1dwYEum+k6dZr0Tds7n39/
K69Xh2W7GsEHtMhOzpuv9RfLWrlb0zWr39iye+fN+Xqbo0897+VYnv31pRzTZkN7pmP/8356FWdJ
Nturn+EP24KirGfbT611frTmZNz+8I72lfYL9Wy7rua8MvaGkUPk1dOb07qFiao2oHE3OgNjjj4k
GG0+dG0Wv0GNi1xSZ4vxh832+uTicboa4ZQHgKs1EqVf31k86LZt3AQdsNTDXRpty2XmetWV1TQd
/orKsP+w/v/DIkFJYtq8PmlwxO9//5OwA+S+dY2y3vwU9frBS63ozHXW5Q/b+j9fxfa0xfmIPubV
tk5thYqwbDbfMhvk/ZmMw8Wzor9/eGhiLGxurm1R68xf7yUqwCQ3NLnANmZ7qnNbXEdt6lyYtKPP
yVi1f3C6/fPsQNtlohOgtFooQ149u5XGqKybdvNp1sHTvcl3N4xs9TDi8pA3mUvfOXTy4q+3AYIU
C9oE4Q+F4FWl2Vkk2m5sKsDpzqEb7fpY41g9i8Q2vvv9pf7x2vYzCocixJeLZM/ZN/9Pi6PVjRgL
C7E7ta9/M29xdgIqzf52CboKVZG0mJYkH/TaBLmJ1siAEC2kwClyF1GKJWyGQd7/5c3spxSyQ1Y5
FdrzXt0M8F/quUNu+atual/PnkuFNvu/vRmPxsPxaLgo0NoxXm1gzwTQyRWL3GszEZoAQTC1lRP+
/l727/rL4cSOhWU00L3RSfH0fn0xqy3NyXVLXoxyxUWXb9ut6yCoz3SfHX9/qX+sge+XgpxxaahM
U74ycxpLnK5zBpjd2Qn2lbUcDXW+NqljHn5/of1A/fWebIeGxd7PWseiFf31nlB6j/VgbpgDGh1J
zvR1gKBTJWITExB2CwZzzddAt04x+EKBj/ou3P/y1/cLwsXOQuxm8Apfq73Yr1YWp9iPoFyW+GKN
Gs84mVbZ1H+433++Q5T3yGE117O5zqt9LKKsjDvbQ6W81NURByxi8nEbz2KrMR9+/2j/+Q5R5Gr1
3ZZLl2O+On71Ju22Kxfk8tPW3DhCVWc14NAfjt//cBUUvAwZUPOSs36/4Z9Oi7WK9Qzu5/qwwSik
cvRE1Tgnf3hsnnz94MBxHJSe3BH6XdNxX61IO82ybXLmOMiQay+HgvrVH4w5ab867hB1HwW+d5X7
gIbOGA5pEyFGh5ZX8Snu86S6113vlEdzaVuOTyEEjjtzETKEL8mNqzQvt6+OPVkNpsM1775FUVFn
gQJfKXew3ejuY6ufnGNENe4OW8a4XPoylnl3YSwRvhZssBailovem5whQs8/rbbjz3WSK++aQzpe
3fMWwX56x7StJvBXN9ZWSD1rpzt7idbJz/hrdcCFOco7x0mH3JdNNmLyaXLPC9rMxh+yWlmXXI5Z
3yC+rw38dVNeBi1319xEyhPOx6RDkfUGr6Wz+cryHBscSkdGYKzQqWd56snqdvPsej1f8I/mdyJS
KWRhL5blin57LXer4LjYsEVZ48FxzOVS+UqaETU1t2vnMKBRs9/W/RIlx6QfsNtbmy3UHZKBLg1z
xGR3SEOl5wNPcCbaUBcbcCDNlT/mbmMfR7s3q0czjmLjoh7s3HpnaiPZYqxxXVo8FYjukgOcmGX5
W2wl2BEMeyzDoQKqOesUWle627p2/E7P8SfsOi7+lm4x8UAtMn1nJOCQSCIaYYZqzVQSdIhM0ltn
TfQ7NzGL9aze3GI+nzrHegbyWYywwOLnxX7h1BiVkLd2XdinJb5e3BXJXTzmWIpLJyllqOu8qOhD
+fS7BHNGSu3Sc+ZbJQhskBR6wYg+lsVwnSeG9i6qxixux3a09MOq3H49RwlS2YgvFDRKeQC0znbz
mlHEwxjOC27qz6gtRmUFm2Us/XWXqbK7nFNhW4dGQIx8Tct1O++s1Y2gWYu+8CtdMpgpzmrclWaK
g/O4lO7Q3TegfOnntYMqtoCuDLfzDrbVDFZ/lmtP4C/to9owK2xRbexMh7gtvNkJzTY2pq+eVRvD
lXLbov82tlmHM9vLB2+Lj2q14IhKt0rglOJkOcDWyPaML9F/yQ23sk+R56S3bmm0z6LXvfS9Oh3E
JTyqs4zw7lVZ37ZSyEEx8lnW9GXLooy3OnbQlrBgm54+G3NpVifo52IITa9FVS1yu9R+VWfDHHpZ
l9l+Z2yxG3SVFst5N6WFE8BUtfHdUlgOMkqoIu/NMiRNf0risv7qsqkmYDr28JeytxIVuKKtLoct
NtarYolEcZzdZnLP8ddKeAY2zxxi/5uudxI2vlxGdyjeelaay1NaL4kIE/yw5kFaSbyEW9JltR95
EZ5KGeVTc4CfVN6BKITSPSUZvHjASUoFW8aGxyBW1JpoeyJ9s+SzfL8WtTGdHD5SHVQvWPa9kyT5
wVXLVJ8NZgoPjPwGER+u4TYK3GyKc+SaTv5tGxxMQrjkcZ02ZY2jCVSumj/aOa7R84SJxztLRVda
l02Pteh29OJZfxiGLBE8K88ez7VbuNtp6GMEZaz7Dm9iNXgfWntI3xgNhOvBLLL6myHHPoaVIESE
pAZVpYc8aurmMMdIJe/bzi0YnYxa7i9onJ8UmQUOlrw6eajnrPCCCjtEFuRs/+t8qfB9j8DG65kT
11YWyF6ZNlJMBv6zOSfUIKz6ZEK7w258rB2B/xWDb3nXo+UygnwpxHW+5u09B79jBgUkcHyyzIlT
g3QDFGxJ2eQPTY7wMTBjd+lO8RLZ/XGDym9u1sg0kgMJELo/9mlnl0EKB+seGjtr0mCols49Ktkg
2qyXrIseyZUhW2KpIfevcIGK7lrOXnoOpeKos1raWRasjplWH7GEJtmhGjfvoy4onAEcxayf23ZN
UGtJWQ2XTp90kx9BnZthO7qluNKtkXb4m4tCX2wzogfyJozRCyjiq+EbA3qjgzLHYT0asAob9tTB
wULZW0L60ltxVcdGPWwXCbtFHrtdrRu4Y7UMF+0UdylivsYuccH3VnbeGsgsfZDgzHw3DB064MVR
sXdhUMpXf5lLxt8FUIgeRa8eSsoK4OaQm43zmWOtNd7o2omPY2yrNmCzNMaxSSPMf4lTK+fTlBWT
hyu0NPKLdYzjxOdN1uAdyQgo0eAVG1ktY12HDaEbBDxMtb0dvE7Fj2skgdLWZc6NIJLTDJOB37UI
xIxeByTP1GuwyYamsPF0960WXdQdVLoWc8CC0vT4njWfLVPflf60JuhO6jm34+NADfiUrt18n8lU
DQH6ULZiUXTiphGRI7GWZqQtFIUTN6GZTV52UeSm6MIVO/XC2UWEwtFJptYMp3bJVQjUmD2bpUks
zuDJ2Qn6sVw/kzbTTwFmxtk95B2I+6HTsYvSzZC9G3qN7MeDaRS4Go2yGZWfmhPz6tT0VTCaMy5J
Dl0v4kSe9Ad3qJLqPC0rgUokkWWHb3COdODU6XoH6rdWge6b3atuisY91jorLoeC/JBA6169d7ap
Mv2ylwymfVwYWWhN44q+A+PkFjpNPdwl25Y7fJ/Elr6dZ3bqI1vDhI2J2sMdjD409fs5Z+I0bF0/
mpQ+tny1EdEytZ1DkoDdWl8Tp8P6J2YLWKtHDoGmg0pgInibWhF0G8Ug7NysKoJ0y6untVM1dj6r
lg/kAcWUAiQsF53RZUmAxHwuDrrKnIMTwz9fW73c3CPYwuLSIBUtcl9yO+AtMI6ZB+SVeXYkHSBq
b2OCDOKbNSkaLxhitxwssoiwqV+2VbZZB8H5ngak+9TJmzwvFiIw2jlb7s2tnBCZucrO0KapbTrl
asiWsw1PCEKmBDL7EvW7l1829BLDQ5V5ZslOS1WUXmgLdbrji6QnL8av7WgxtmMpUled1/h1h/jK
hEK2v3QzrcJuO26dOPRgcTKNjA4UKA8aYanmE20L0UvdBs/sZ+0cRSGqw/EspSD2p0nH2j5LY7Fm
aEnKaAhihsPGH6uxT6kd1bTA8eTbYyvWeLzoCjcZuFgnQYVrZ71zx7T1INI8iC9PJERsdJEeV+Ii
YvJAAH5wIdN0WRPZDZnJ4295BAfejH0x9FDfp1ENxZ0h6mnDXWlvH+rEjhGoIOlvw7jr1FvEStOF
3ecWYQacUFdxZKkMVWWnh52TF1QodHbdYR4ib3ocY9N6XJltWW6mN8qjEQ1EQZFJkw/HKYUfxEnr
bWbgqAEhVay/gvXvTpBlHftgNaz2NsGmhWmab95wAFIafVgqgWTFcDRLvor4evUKRI5VibLVyzR7
jAy0X74gp2b1R4smEVVsOjV+KbPxqaOok2jTkvfkT2a5R2oU0fyhzXB8cQybM+552eiHPtuK4lBJ
Oaa+WeSD9ou6TI2AxrWbDitZEtMZgu8iI2GlrR5sYVoo2Sb0o0faPucWxb02fKsolhh5UpI9miaB
LoFrTwvZQ25RnemqwZnfFZAzfjsu7ls5Z6Ik6SArWpSncYnnOmknEpFMHftI1diGWZv1XTiiXuFP
LGd4jyMh+VLnHZDp5mI8JvvAnp8rwkM+6DTTZyqK6KWMXDItMQvUfRCLvL9anY69andi2evNsHSI
HQBBfXIxGlJzGIeeZjE4l1ullvJgxlmhD0thJ7cLJ13zbtdo62BJnJ6lNK7Er7SekkdoY0Mcu0Tn
+ojNuazIybHncQ92MYdgMluqXr5m291YZeQteBTTK0dMcXyRZJV41+rYMd41rhmhA+7y6WZrlXWL
UNmw8J0p8TbNvEQcNN4zshTG8Yq8L0UylL22LqdaU39WBMLdTiMjIy02Sha/N3W7BWpMyMsoZVVY
ezmIopOpxmw5zzSDxh2Yx/wtbqvquWgm2w5L0VM9UxuteujJpXpaFG5IXw0dFPFlKpGKJoGxsT9i
P8rSIroox3WM9ryPrLvc4zCij6bLWHm34u2SfEFVGMuxlmQ7vcvVNA9ENFVIUqtgKdd1uEkqUbAn
RWP0bRtUqB81xyuHvF92y/Zudthdh6Ko7Ok44pjuw3mw7ce4z6YHxSS46zudwQrlVtUuKylbB7S0
C1Yc7DnT5YLIYMFItzGFsFlT1pwx6mRdDqYakm9di87Lb2p3e1rafvyatUOCVcSj6LBMBWraRrRj
z8AT5yRntHl1aesoQVuOhWwIoqrU0QH3EA3wVprW+zq1jPfId5qYs7YwypPnFONZVmHCOLTFYlxX
yipKXkOj0QHTqH+Nx6j2To6b5I+Njbs+HIaqOOaNSklkMDfvkXQ50dyauZ4jBi9t2c1nErim5aEo
4cg+5SMJLoccf89KtBidN2q1Ub9Lms7Lw3oSCJ5E6wxpGFmIJY+xIinrsnRG+0FpcyQGik6w2j2V
7eDdCdCM7LJyBGlG2smFOpjTrqcwy/aLXG3F0YbsPvWdYYxs5mR0GgewJvrxelAx8sS2Mc3D1C/2
mT1vmBVb2s3eF3LZHrZNjJ9ilGKWX+eGfHRXW78hGEzi0EkHKkU66+n9nHZYlLzOaO1Dx+JXPuip
TakdG7P28TCONRLprkHv0GVxcWr7BnGlLqbqS+khRPKRixmLj3p5lsFIgAEmFPISDmuCxS+g/yyl
P5Oo9iQIDUmvZruWAyiI63Qn2M8o8uk0xrddX6b4h4S7XFeyL70DIizhUePb5e02pDI/bdWUtwzP
QqBRAi/iVkfXaViGsz5znNmegCLAnVFwG7K9rtPUo+t2C+1cTQhIH9kBdRSmGpmi7xCN8CBqXVYc
ofS6PhFme+tWsKHSclyW0NlE9p6Ob6X/TCihQRdhkPLb2cnjAAX0dwmGLBHbut6IGGdU3RenjomE
QsE7AfM4Mi9OC6WaIA4XXxZFxovJxohLb89dyow8yMe0+NRiVUDnsKrv2UVb8U607naDinP51pXt
VtGZpt1wMaPK/cq6jK2DhVM3fd5IRGtPBq2xuIhkOkh037sZwEWuXxCuMA7VyXWYJoNWuqN1ZOg1
jE+oeLcctUmWt8g9hu0zOjCOHaRs8raI0rk+z8XWfcTN2NEzTSnmBxLc8lVEJFa5i1neJ+uo2F/t
uGanGWmPO14bjbuaIYlwpgxrXBXdF3CDrPxk4HuTQdzJfjj1cQNK5bcZo/pDThdH0FAzm1o8FspI
k3s4RUdlfkTSAvs0sYnNeVsQmuIFtl7gW9p8Tps3SJHn53nJSWNbqyXnmDYjdeyQuBHE6Oj0Kket
/M1up/KZ3nb82CDLNj9MUTMWzxky++moHTpoX+ralOdr32T1fUJQW3siK25IHvQAVw0I0GYfyP97
S5KS2zFDDBJfAEuDhB963UwQukKORxg1tnnGc/7Ul/KqrbqbqlbPXtXkYdI4X9GkLh8zDxdX6cbe
STvzRb93nKKRJ7dchiAno0t9iUkHTC7/q2ErRXlFnkvSCVmFU58KEmQqqydPI0OXqRsFZJiJfvgI
KmEzyTggsCezn+2b/3LrJeo6pj/m8ypeyOfIjAmeKBtvvNGS9wxmMmVHJ3Sn6+z2t41XL3t8HxXi
97DwP4BUB1MzWK0ypDTwtb+ChcnpsVmZWjB/ZKgkQCiDpYkQBxli+UtsmLkQ2gUKyYWsII/yNWa7
WMuwNXPkS5Hmb2J67lAN6/KXjDdXgRExYLxhRdDGvKJFem2roU4y4Y/K6S6YgaordC3WH67ynfL4
mangMnigcVVCjFm7KfxXoLuPh06ZQy98bxZFdOxyqo4fTaraAy3z9TodlHtdCYuomXXq7Ou46fZA
AMres6Et+p+/f43S0KDuO+upnFdfZ7IjJYXgNdItj8E8OF4gjN5gZ4gXzuJ/QHn1vzbw5P8hv4LM
+E3kSRF/69JfMk/49z90V0QCeztfBSeLXmC39P078cT9l+Z43yOEPRamhA78t/CKxBPIC2JfFdoq
9EK7BORFd0VWsIfsSkEo29Ild0H9lezK3Xfxf6/WnYyEn4aPYWegY8BP/+tqJdMm6so8vahn0cb5
Aw2EUm8mg3RcRFHLas5LGrpNJIFKDCviOD3F3pYvQbzfrsBuwCofrGuMhsbHcp1ja8A4oZuxDx0Q
27h8rONh8ZyDB/5itL6R8WfdE+kF0oC7iA3OY3rgdDY/kdvUThW0REHamb8Ic5kXn3irRL1z0Bo6
YYEnebm3+souw7kc7SlcNnqFA7Q6wn5ogPZySPYJIJPFlBzX2tju15yJM7S8JL7W+QBgxzRTmn5N
WURtjcPxa2y5BfBKRhDbOcYz0VxJnRpMhQQdg5Kj8xEhLZhIz0i4oItsPTkNb9ZKiEIECoS+zT6q
YSF6CM9nt9HAmKPO3qvabA1yMydnlveiWRf31OcE2b1hCpofChwD/ZkSgAa3LRpL45CAJIJgSlcb
x3kYdXVWgpjtYV9DfjSrhe+CA8cmZQ0zKdV3KIsyHGt0AOTlEQq7NF61+G5R0mc0ddfKk4RFiEOA
sWo6KavXOhAL2tny6LqLHqfj0OX4xfy+HQnOPZSAJfF2gR2YGutnQ6OMCyJUl3NX45kFPpLd5zyX
yYx/yOnLA6LzZDQwxJAVZ8bHFhwtQfgrJNFcF7GpsuK7h6xa7tfGcOLbsuPvjlEMNes7HpgufM8m
yRN0p6otr3FTAPgM+P5nwBEP1DhXsYA666PKqM623CZJWtRyo7UzKaakLrtucwbW1JYBpFCbH3O9
OACENflaQUouxBRuK9avi3jT/XVrE/91MsZF5TBVU7mczYO23TtZetvKhFTIKYziiSGqn1zTDua2
tGXgYXh7p/Wq72K7zj5Cr+3hlEgs3+nNWMwgy53mdhOFCwoU18OVoHS/WROcA8SSRaRnez28EkBU
o8dwowjupvy8ej+4U6LODbIXn51EZ9VplQ78Ky5DZVzh1837oMiWBc9s0hf6TLvrWuxJgx7Vt9bi
Rou6BbhhmpCBQL1dXdhNkTySijWbB3J8O4MsMu2OtLf40HzMn310NMoF1gU3kyToS5AciEVZ3MoG
2ypgUTwCR1SGhwk7E9IMBpCMT9Irmd8Yrj0j8PRc0cIKa80D143aiT7K5p05cTqCV5eJToI6ixXf
K3FEhyVV6qeeaxIsWIrn3M0AQmhe4jREKlYgUiznuUDTP8yd3/Vg8sc2rrK3Xl2OY5i7aW1d1fgd
PxZdC/TqtRu5pWR6pfEBe5D3JBYMMGFewaYeBSOx8msMgifbANg5ONNYvLfrfA9FrAjrDNit22WF
FfAJSZMZFz4SDYULceb8BW6FVFTThcoLKz3EEI28tHVTaJg10S7jaRu9JfINrxncp8SdSu9C9GCC
eKOgMPhFsdfmw9wVvX4YJzq2m6iZ++KOMc0eSEZzmHVDFEBDWR+gPsboaZ4IWI0CPLRizH0YmyT5
urScEmysDdyB2M0Kx7CnhbfZNy6A3KJCu+gM64wkSTP/0JM2UZ1BzbXKJ6W0WMnvm2R5BCFNtkuE
Rz3kN+HPQ3ufJ5ZThFiPi/2wVVNbxuexqji3vw/vq3tYPAI68XXLdZ0vSj6+qEMHY9OYBE7PyX0g
UEY4F6DpUfMez5VWxGnLxLtOYSnKcDL3R+anrR2ln2ddevrGjYgA2om1HBBHRK5qzhdTDs4HJzUH
ExUDJ1V0GF2RErKYTY4bfwVe2XP/5m0VPH3k4QzfiblYR5ykTXUAMM2dIGuyLg+tGQujbxC62pwP
JPs9EfxifpxmU4h7JscNLF6O6g5b/jjf4hyRT8kmCJOrlmxtGHupKoGVSzN5lKU0+iNBoaMZgODB
SiXCGIkUH+0ZC3WDvfE0AuGqBw9vnntQhOos/qzm+B4EQD4UBs4UH86NyTERlcJzmadOFjikkXR+
bloxQv3Bia6KaGH2L4Dp4hC6CISOcX+efHxoTctWrBuciarN7xoFhH6yum1+B+ORdEdvUW16zitO
PH9jaO780W3TCEtVgj1BmZAMIJGd45ShtKPWOgeC88igSjqjQYUbNfKjjUsIzM5ul/1hC1uc4pbd
Q8pL0XYnMjggCJYhj/Z4qipCsaZBOvy5KaP6OEbCI5OwgvYDVKyLt0mx/+AAW6VkmqsZ5wKUhBEH
TE1xfFYlqm3PnRzg3pZKqlC2wtJvYOxAI+TUuNbJsortuXTHlvk+6uQn1nHa+26fwjKTt57EN+Mk
EQKkThllF97cNm9mWazvBEqY/FjwNPPrdXIN+xAxTwBjM3TK/kCOJ0/cMNLCu9hKSLm4bevqhEGm
WzkBCyj6ISdR3jlAU+bWfMDwaBPESpoP4x7mKSPQJc4Kv4A5u8/wmQxUASWfkaET55KKYrZCMOZ+
hbNrGLmyLnZui2xyQdxLz86PPN3pYS372AohPKt7wr/0p6SVHbZoW4Ok4bhbcgy7FS/MWRoZHWI8
7ebe5KBjyDmK3uKPIo6xMMuSY87tls+bGVXu0RSRdSeXZrQusFC59UHSXOnDZPZOf0l7tXQ3RFRT
z0OTU0BdtF67pE+F1/Z9fhhcGbmRn2W6nN8t2dxlp1zW0ZetFnYdGGkfPwxwg/Iydra0uh4mrFtf
auKNnlVEtGcwJaYuoMFykYTFqO2JAaodGqBhZCNBZrcQD91gN6d+97CHTWZVGFiw+hZ3kVpzcZbb
aeoc3ammAdwqresbGQOoHftiXhyfMOX2aA+i7cMoLU3UGzwDHMykTOJaX1N44bpo8OOU89iCDOr4
SZZYrsMq77ruLO5q4ZwPnso/NuYGJipRpDdvzXJF1yAS0WOYturu2Sv6rT2oygSnSmdIrot8dtPi
2KAeYO+m3awPcB1Qh6vXF9lF6mar95RWi1f6Az82oL7dMlLR+QETorMfwST74hbZbDbe2yiNsMP4
c9lN4CsHUTZ0BMmJIOmmxtun8YmvPRtZWGMq2ZJE14IRBxOalf4q6pLsORa2sfpASU5yMleZFZTo
zoQib+vhmvlwswjCIVwNubEDqSHdZe0wuNb8k7mgMpI83ZkWjTqg8hnCU/WGQptsAQ1QgYKEVOcP
hODndzRZEZhZbI38hIM4co1zi5W1Q43r2gSTNtVHl5gewkbs2oyC3NANrbhHEw112bhPTZRYg+8C
WILwxbXI6LFKMfnUufkN2WrdDWZDBbgNLftE87IuxzRJCvz6q2o/Oc3aPTjtttO2uJTuyGs2l7DW
EUSyluXWhwgjto87mz744D1GeciIlT5GE2Z4v0RlVxwhRJzHdC6MkfNJgTN5/SxsyBoje7bQSzWn
ZirRYtWZ6t4vi0UU+bJLMHzS0+uPaN0JGMI0SwCzJf4Pe2eyIzeSbulXadSmV0zQSOPUS9LdY/CY
FIMUoQ2hmDjPZpyeq9+gX6w/hhJVkipvJvLuLlCoRKKqMkMeTqfTzM5/zncWGNjVxO+oO5S+EGXC
90+FA85st3qW+Ux2b2rRWuKli/qkXu6aiow3D3Ftv3qlhQ/FZPoO0p8AZBaVDQib0NysI2HSM/KJ
0tRdT5OKwTrpdjmWJ4VpiIy1pegfl4adc2RajYvE29cMPnXayW8qm823HFPZCCHV0/0+L3M2rtIY
tWaM5I4QUDl6pN99qf85uf8DdvGfnd2vsn87u3/8xO+nd0mhD+IbfD0gnXzk/zy9W/wDn/8XP6+U
uIV/wJUK+zeqgTbLN2IWJMbNgv374V3+hv4EkHKDb4IKxD39dw7v+Gt/PrzjV7Ys6Uh4h9hRkeu2
w/0PnkqvHDho6Rikbk6Jw8libhxCGm3M4GwFy+9ftV7C2H0eIZxfIugr4sqKicsZmjT9In3r1szi
LJdvJRFumFvFlEzXAdsOqjMcwMpZmOjO9M9bJRhqh9KyrLLhJwqTodHQrmnYVaaRAWfy+vzUWzY+
SmvmjXsJ92BC4OIZsVUWmNoBKmosImxcei2icc7hQmOrbGrYw4IzIQkXFj7ahuxL6aTGVw7crsNc
YGJrAv9vuZQgorDwQdyI7MpaxggzW8ufB6VhCuVUZKwQfuK126k6rSiOmKo1ymO6eVhL8gCThjur
Lkyho6gQMGZnH+zRbVyGglnb0FdQuMupZAf3GHiFdSVT2Yi9Ssrkul9V8A1Uh7NpGf4rSG4CmsPi
MN5NmV7RRqK1cB8hek3Vl0TQQhHmbIyqy8UinX5Orw7f5prnqbfTW4DlTJb10tzRVOCq3dpCltsX
3hoQzW49f92bYxqnYe5o/zN4ZCRfB5zgeolqrS/YgPszn6FR4j8F7bCel13cDdcDyOOSbD++s7B1
reJouUiqIeH1+bHmOa8PXeCnjDTGuY4/I4KO8jAx569OhzglLZyA5LQ5egzdc7/UjSAa7HsvqQvu
CfB+nwxRbKv0qsRFMkZVPnt7DgcLdSSEv16wBjb9jsPoNJxsmQArClpAdyGRM6YqPgjAY+44xqbV
8zP0ksTdHAmaEIAcLu7o4QMGmxbNgt/rxBncGawOc8NT1RjGazrCt8RslGVHEQ/praGy4Z004oPK
EtamdMCnHZXKb1uey352pyfS5VyhojtwqJ/tiCFID6VmtewvVjMX0NClyXTfY8m61XLM6UTINbuc
LC3XNgQSGhhhbE0DQZS5mh+B+dgm+HtdvwAXyJiY2kpsdD9n/dSVTMzDmSA/hmG7IahY1uPK3iUw
+7fUquIXYAD1NbE88ZyZa14eArKFA4IXfnoGVXx1QthS3njSzsIDV9DF2S7Pu+pLbMYa3B5TK6yw
c71+AxbRXo+2sw1eOka7YTE2PmQIZlmE1tOOiA7lI3lzbqkeZzV4siaLEmdgQmLGE9YwYGhifaSs
In6pJiHhWlSsQEfHx53CDVy1w13QdUu3B+k+vY/KKm7YuXvM1/vCfO260VoPSeaiUQ1wIh9zJ3E/
KVcF+O28EqtPC8fxrClt1ZxBW6yuO0yKBZAfpjp82zyqZdBOkjdrWBC7nZ5YEf9wwsAxwMmrsGk0
WLbjeS4fphR6JE8x+lEe8qZMnnS+fTJBmWeSpRIW+K7Q65gzxEycJ29a1hxgVhc/ort0PKNE0l0G
fl49mBavyCEhX0DjTzb4q2qAIC5cVxe3/Sz7eGebhlvsYn9NTjl2ddPJ5sZX+6R353LPGLRf8Hs0
2G67NvcxrOeru4ZeZRTsOyh+GEKARpyODEYzLUaGWVa7mjnheqCMLQWO1hTbOwzotAIf3Ywb9WjM
LgccH8gVZHJxbq+oqzu/t2P3sOBoeDJoz3mqZGexwSHSznAfvQLGJNlqcl/aR5ooNZpqCLLevS6H
enoesPAe2zlZyzAJnFoRleHkv2MbaN/iI1jF3p0tGXO0Tl2BKLCOzW7E697vWr5uUPxpdpqiWGq7
BuTo59Pe89o2vY5TNNEe78GKW9hLbrOuGhUlaqs+UM/FI7mDoRP6S0m1RsXmp7qMV7dujmiTdL90
S55gRmQJ0iGyU47wGFcq2LtxVX8Fx8yNoelaqyPVBd7tEBvbwZPRvrsrFcsd9/OcPWWZSf9PP2BJ
xlEhsntCcWoI19huzuPK4txXMELDRyRbNrY8TE0w/vA7+nDpaCUKlVGphK8oDV2MaoHOszG0qs/Z
kMb1zlMmpraOv2FsmM32s5U1AW40XXADjrSupfByK+cpVSmjYiXHQgPE89Q5DWaUHwgw4q9zkHGq
YanPn3wnphPhTE6DM02fYxcsaw/aphev+DbqK72uEGMscEpn2KCq8STOrGKbZUIVnF3nwQKu8FRq
q39JKWDAJdrQKYIX0CAk0Jjm57khZogfqW/eZeKkTKS95liKdf2aCUtfBpgimzCFmokojwu72XUb
OxPMYSNuF7WKL8z1cVlWXkMaf+KnHxELqBGBUrPeFjjh3wtDwaPxgiyDlywVB/t81VFKXvpaWlVG
tHILxoScTLo0NCkE4CyTjuLM0R73jJ4K+HkrX5qMMPA04q7NRve+gJDMgLyPmc2XsVTdQeZJq3ec
1ifsl9T6XQLtJ3s9o9CEc9fatPKVBEU+JTZkumjIXNu+GmifTADbwO7hQJLXVSBY4sfM/lYEpkr5
wVUJ2BkW1Vg361o5M0Ug7qR9wF9iLC7cBDAM68q8xvU9ZR2q2E1+LrkHCm+OT3XBgwVycFKZDJMR
vM1PPdYggb2sR2fHMRbUu8K1mVs3nV8ea5WCTfHWXLwgXU3TK8pZ0l00ZVwS62qyis6RMtAZFTRF
bG8/uRBJRRl+TsBETpENHRBamnBBTOHszTDzrbMy4zNMWTr94q4gZaF+DXV+r5axbnZlTFPYKWP9
xMXOx+NdRJVDQeNVQO6Jj51wQvxVSznYZF3qAKcx7Dyv4RRVjhLbIX79rj70jjOab11BDOSDDmme
LCBOcHqO5LsVaFxCY/5FkKl4eVfBbBZXAw+I/qDsyu8vsyJp+ktaKPLgLA0KsTr7iq0FsNXVrM3y
kE7wknAxMeKJ5Jo0OBtHWSbPTW/0wQ5nlcnHlDuVijBG8otaqY6x4cZEGOawmhNbvupZ6fI8Kcal
uKEpkhxvz27aoHupU+Z53C5jRz6Fe/e07IzOPXTmRmXjNm0A+0DsE58Hk2DDJm+xE+ZGduYHf8xr
P6w5oWYYJ62u856CSYhHbPyzdYIQFb+bGjDBSY0Nf+EpgQ0rrGKTwgrAuwRV1FhprHnd6KnTuoT/
cbZlzXS0mNCKI7fH93Sd8+Apj2lu6TeDXfSlP8feV69eTO8gMHRlB8Yig3Vi+3D66E7L6JlaPRGv
EbScxNmtq0eTHs7S5qplUGHvFy04WDaukyQXHN+zMvIMmzS4z057DvvWA2OP1qUPzjj43Opw9mRE
B8roXyty9yRhfDA+e8pAGG5pFnkSRLGFpZqZJK1GtslUTIA8ZftdrJ29dzWIOLzDaRHvXIYR4Myx
05Qn7Axkj3wFPIrEgkOsuWXdfJBBBg6Yr2p330g20we9eECi+mmSQ1QBo3ZhGGX5bdsv6XttuXkR
QWTC+8ASuRxVG1f4jdlRqx3pR/SCph/wJg2dC26kDyrXP6c+kEvce2b6xYA0iv3IJddNrqHPIWw5
usiwFxdmemPrPtFntdPgwAYfqJujRBJBQca410TrZOTI5BOFSEwC8pUcidZFfYk6izmlQaexjkVA
sRsXrzfSPS7GkXY+ggnGDrI7MgkDmsJB911JxBX8YeXO1F0asxwwPwvzdqlhg074NncTnGn860Mw
vYzGBhpeh7R5S1oUyX23jU6f2xIvO5xI+BZiD92nXXerK4ZmjbrGI+GIEVbRTRI2o9IzWhlShBgh
CKuAkh/PSQBQhTWms3i/LLayogojefDgsojGhwJnrXmb9guIJKfHKacIRmLS9DCWEbu+b+Ypt9kg
9G2l1u/+jf/IB/+Q2CX+68l/BD2mb36uFd5+4nf1wP2Nbg2Pg37geJ77MeD/3nbi/8bYn7k7eppN
kp9uin+O/lEPTN8GzAvXHmkBHMo/1QPahR2edqyxIqAQhUaUv6Me/Gzv2aoqLMuhwRd1Y6usENs/
/0E7aGB+xqTCdiPov1M3HtYju4Fxnxvr8hcOlM1X84PF4PdX4oW4GtSN/BrvV5iTabsqdyX5kDRK
O7aCIU6x4lB55jOsfav4i5T1z8n772+Nva1LENSDz/Br1cjKspLKIN8RispOejULFeWK2qjF30Yw
uCrBSI0WNWtzHxiff7gBbr6/rR8ZLH90WfH9BBg7ApvL+8tljSeRNamb7WqThsDdwNMSZC+2OWog
myIp/+LS/tGr4QjgBpJAxICi/PwhQiNRtWyJyAgqD78wfubsmxBN8xFHdTf+LaLB9+vqA/JgR4i3
Sf4KJsnAWkwNo8Hey6sTaa3GjonKoyQUchY3XkWNcm7D9+Bvf35Nf/GobDcQ3n1QJXg+SffavzBm
RheHduFzZnFFEq3M6B1M9aTZ7ZeYkWu0kNv4izvoj16RADF408BxNtvYz9cVWs6AX7LaJWY9uaAU
fLljVRqPTmuld8Jc1x1nMn35528TFsOv3xTJjGeLYNv8HTr3LzePZzsNyXXrAP2W9sll7jna8slP
Zah5krxOnhVfpo0RB6cs5g5hXLahZ2mszXse9MkUTd7Qbau1u9wutH2au1r49ptQ6/jg5LYyozbr
qe5TS2GSbal1c0F0I2F3LnT9PPXscgkxWfLGIDaFu9kaRPUgKc9tQgjeQxoOw5w0e8fvqOBz53j0
douul2s55eNtqnCO74jM1Z80dwSzGyp48XcnbXtusCVmF5yXsWBa5yFKlHJ1lv3cDzGobLCGVmRk
zKyjccvrHgmdFGt+mPtFoawo+vaynVcFBVXCzZLn48nSSner2K2o7Z5nHB9hrmuXBPQ4Va8onPNj
3iMgnmQiK24d6NjupzEgUDzJvqt3LUu63KWb+lB2dcDJkGN5uk/SHHaAbFEIT0jCjGS07Ar2L9lP
EkRG6a1fmchmzMQlj3TsF6391IxD3hxSEqFOCHe0wKTt8pDpJTfXji23eJhaIeuTYBhcHPZoRQWB
ydWz94M1OtzNZqKunIXjeVQORIIoplNv6TCqhbFdkL+SgMKl0MVkSjDdC/ecQ9wIcKaRo/xMmrTG
XTInRX1GhSx1bKvBTuQJZy5ngmkZHfEY2OlgiRBUnFddMe8clrCfDLE0+3we6vQzHQINigxrBWeQ
mUNW+2kl6G4cly4vnTlKNf5ffPGjLLpHo0gm76DwZKVXY8NQklLAWmPovSJBKLvrwhqx6VQSivAh
VVXm7IA/4nMUzexOPAdrHEPEK5Rf0GyXZel5ZU6LvEzTEf1qoNSoYdCKDdqTnMrzKrkQIKKNxxTZ
gUyBORsKr3HK9rDBN7QIZ3mykqxcLnyvt8qLqbOH6UQR6Ope6VTGjh1thYrJSvxbjeTRfHJI7pUg
lZW8mJo92J1kn24f/DLLJIyizvAYbFfpPD2u22QGc5vZdzuL7VT8xBesZ6KvaaDcsdlllwZ/z3vX
5ZYBy1VRBNGyGdg5GrHdpovGK+hDcqfxfgOUko5j2NeFdpYoko6uXB7TMZjul3lGvRiYtE/IvysH
2Syu6Yfxp+mxtbMOiZJVOhJsJQU7Y0KAeLyK+LL0eveJmoj4pFoFs0TSvgs6nkFEPJyBqePkJvzC
xIhUQyjXHq9HhdidXpBvbfj65Yu4QwxaHyqYDC9kDMS3oC/KJ5vHyAuJK2LHHb+T2mNmKW8SOquf
8egEr7Df22+TFWPRN8ueY9G8nYtQpBZaXgl0GJ9cNsekFDzHfkkgeliApmt5V+u07ch2BlzPqvG6
e7DLWIuYXTL/joeieEfwcwhb4lH8RnkoGf/EMcgcyZGj8tcuszntRt53hQUvbf4k9LTyJ24ajN0N
yDHGhDIzfIg01Lwi2BSbdgNyB+My7mgkncqhhihaN6Wn/RB93A8BKP0QgzClV7RwbxIRdgPkImKc
bYLxgT6craOYnLAh49UMDXuTmnwQB3kUfEhQy6ZGTeSg+XA2jcpw6tWnygUFEyFldB5bn5g4/Rte
4u76D6ELf5p3i4SN/JV+SGGdlNVXpNUh2BO5QlCWeYNw5hLzVkTxV0CYZNaq5hjnS1ddUuBDNncy
OEKHsJeXy3ioCOXCLEluhw/FruJtnZGqQMfLfDeb9hUtBXG+8z6kwCFhhnLT9rrPzmyh2/58rjSa
/SqZ+5/LpgKoOVj0Xhxmvm0xYRhMEyEV0giXFrrSJQp7HN8jzDXrwa2FXfF4r+3xzv0QR6sPoZSZ
uofaPeED3cEVR0zlzI6wmqWoDfupNPxBhYMJN/0taMckeCAouZ130xqmFsUdVn+AVGHYR/WhAFvt
XKavQg5jf4GAjGrMoVkuZyQQ2mA3g/rqbooW5+KRZy5qdBo0rc9CrYPqdCZcXKB1VQzHSZ+1c7dn
gBP3r4FhmvURumclL3lj6/o4gOM0KX6NE1AbbEoydVvk+IOuR05gWxM6MZ7n/kO8j3tqi8KYl/Yu
yLhkRA+pTu+SZ7e2RrHnSUACP0TTcWBIoIg1Oz2Sjtm12ZTdNT5j/dOWZ18ROqP1kJBMeqdTM72d
tmmH8noGH3qbgWDRHE4FSQMG7R9DEkieEsLyx/DE+j5IqUuGKtbHgKX4GLYE29yl+RjBxB/jGO9j
NAMQfh5O1MfIZsgH50V9DHIsD9xJ9THeMbZJj/Ex9Mk+BkDG1Psvw8dYqN8mRFPKar4vgqGzQ5mI
pDpNTF8xUNpmS5TNxSMq68fQacrj+ZHYFaMoQcLzaH8MqAaTeNNZi/1xuKbbYkVO9TLmWVRTM9xy
P+ZcuhnWS8BCQtzZc+p/HpI5SEP/Y0A2pBTqRDVeKGsTOBiiTQ55l7vxY7i20lvg7ZJspp2hK4RX
nY+eHKvLhjASPgFABdUXKh5XqpUbD+9dYWDPAKAS43qYsNK8Aqh1HvFUBN8c5RpXySRqPkrlCoCD
TAfjj0Gh8zE0XHu7dve4dxr7oJKGweL8MWRcATn01KYbKKkNS9Ma2R9DSaJbDgNKnvMcxPkC0e5e
LkzbesOfx2hw4b5EFLImX+U28cw4ixEuG9n/hPY2E7UY7V0OpcgVe7yUoamCTYh8H7vrq1yr4aIp
0sq67GqdTZRBY8M8MM0AnIzpzO+/TIZWBgwDnEPPwNmD+sQzlpg6kI4P50ShTwfwKVHazge/mIvz
2QCAHbHF6OIDPfJDcjDUZpCiiKtzjh3fpOY+o9lVX/Rk2eAjZjMPGtKzLJt0fmkosXnKZgJxPuGb
wTiPg1FoTXnRYwvL5CP4niRG+VN5gB1PDiV7A1oB91gnIcYgJSXn0sNdT3g+bZ89sS5elHjWwp40
WC6Bgvv9vo9ZjNjrVEVwENOypDuCuTyIc5yignIiDWtz16pYu68T+iASeUFMn9ywZyfxOwD9sT+x
GGvhSs1oEf9S0TRFVXTA5fNfgowo5b7kFvuM2715NgIHJSth+tyHmAXw0GL8N781YEHWc1ASHuO7
NLXex7nMQIGI+Wno6uoWfxfAgdusoiR4ZxlBFUR4Ujk9qUk5B8gD8mgT+PJOMPjGV0wP7aexkuY3
ciTYXOxEL1+zlnKRM39Msq/eag5p1LLZYW5r2u0VeU3/3V2b8lOAVMb+sun7p84CZhAlum0IuRl1
Wl6wK5iv4UmwA+QBnBA5Xoqk2BXtrJ5AzZSbijgShOR5UKiTsadfJmRzLA12EYP1bc3y9UuJ97mO
jMXLXv2OIfJe1J3FR2hi/0k7+JFRU3T+Nw2v6i6QHcYcPnnzVIkmb/aqjNcbUAXEsuKhN09Xs0EJ
yECMKNrEhfGcggo4G9s6mKN5IgsTwcNmMsvvWX7Tgw5u5GTBD2L+jw5snLCYp2f2QPnHzhIcUthz
McUORdZXDytE+m4fsGX09i7HCzxcbjckUcAg4yY2Z9JZORr0Y6Oq6Uu7dPUXWcbFFVsyUR/YiSaX
4P77p8XTQY7nSBT0mqvyniaClcnWpNWCOVwSWg/k2DSRo+L12V6ntYXr3ppf8ZmPWWiLzD9mRgZs
ZbBi9wsh8uETjKP1XiUF1TmkLVUWBckMVGLRi3V0qtpJD20vQDrR5GHfk7ciC9FKDlzHDQdFsrSL
C5+hSKApuYOlKE/ielk+lW1M6FJKlsYKUKsVadtSwKiTEmeSZO90rybNOYB2rhaz/VLVB4G6XEc1
QuGF5fo18mucz8vu40z7H2XwH4hwPxzv/43IHP2//6ve/tfr/z4bm6x/+4nKvP3gd4XQsBACJfpg
4ApEHDKc/KPfC5GJB5lCEiUL4H0KmITIar8XIoNl9uA4IgHyhEQaMf+lEcrfbKhNG5hR/m4/+lsa
YfCzEOJ4roX+AdjCtAMHDq6DUPmjSpiX9hyXHVPwKk7U/RzTs5BFesXFc8/jzoT9sbSu0T+5Zl5n
XzU1e9btkGhr6c/MpBMVa3OQqNzH3G6wYTykbes0r1NlB1pfzrFfP6580fhepl1rXOC27O861ePi
od2ovhnhGD4nw1g+4+pPv/ipF5cEc2DAnrHELTiDcmbaUVz22Kxbsc7vmAwgf/Arp3U4SEGoWBb+
TJoUiBbxmFro+1FDZQsBw2vmLjDLJEG9pvhk2ml/1iboJVBARvLgPdnAHRdFFNcLvZv2fQOIqngk
CJPpq6QJxKnnsGd30qpzYyoBgwrXq5qW97QW1idMzkw0VoKaX3kOAkiU9Che+MbEmdkNYPuHcVFY
UwL1xnXGi4lSo25HaLEw8eFnmEuWqsmcENBSwWKlfC0+W3Q4tRdZazOeCMvWok1eILv5W0jB1hGj
tumLzoDbHRf6r9q9qWz5uYTWUu4akRCxxY7KuWpKnHY6Y12e0jPHwy11aaNwqOdKDLn3aPOwo8Wd
anWoGXTeuDungYpACGSE7+wKuei9TTchu/6EAUgkKBpgMCycpIqWasO4jLboXmlc19lB22V7UVGJ
kUUrTPmrwCUDBdnChvBkCFvdGxNO521y10E5UbT4XRlUIt57co6rHW4QU7541rwVGrFN9vGACOha
aZD2bkTuey12us+Z6nkMpIcTnq41lSwcDrH3KJ1zzR3BH8x8WF/zoU8V2EETPjWwGjInnakVSDRZ
C3efI4A9kcxgcfPW1ndDb7AQUQezCD7XdC+xQRRxfDaRfdvo5NR2h5rhchx1Fp8ZLWCKXJEluCki
Jx2MhHOb4b9OQNJmGkrK3ouyGtrFrpfaQ4IG8ewdpSxqEGk4v27iZFq/tfM0bOiSmFEbYVuORgTf
XbCPrZy/+sThbkVvet+GFhkEek6C43iEoZccJm06qIW2XYDwS8b4Wy4Cwvwuq/DnrFN2R7Z6rh0q
vfgzunYcHkkh1J9Gr0wohWyG4i3vLMAhTTVlz2TU5R3B4ol6o7GfT8txMKB7DkHO18eR9smQeclK
dazfvk95j3U6Qw1/MNK8+sy/6d20ZtanWwBHETzJbLYdNMJxg9ipFVk5NA/GfCV8D8hRicYsHoxP
uQ1UIlxF385c1hLn05S21jt8oOaW9alnBzOggmI4XwkNLMWkviQMrtfIGZSTH0ry+XweS1deGTPj
mlDnaks6eSb2mMRFpOxISURjubpX05wn06FncmieDRyoZaQNijzj3ou/VSvRp32fawIDHYCfo0V3
REtqbiAYsXAa47Mw6YYCEpYv5y7T3SdzGtSzPXswdjhFy6tVKraGQK/BgZlFijtspALjYRV5C/iR
FIJ/liS9uigMw3wugxqTxKy3HJNpNtUnXhQkDmV8eCZhK3jXFnmnL1bsO9x0QnVHeA3uc4MyV3OQ
4edCVaQLIJcgvRq6uL3rgiLtwmbx6odkNNWtF0v7ODP8x6JkFQIScEY80yO594jxmUBHnWA6O2/r
jPLNahicpzJXXn4Wd0ZMxBMMDlouwF3ecYWiaFNgGfNsMLtLYqWMHZj6G1edTdyDAp5K31V2hhsA
sbe/03Xb+2HKaevI+8YfmBnp6ke8VECaMADiBJeu66tLx6uKJ6I19efOgEcUVcM4waKZXHPajwkA
pr0j8uyiVdtJAiheCtqI8xY+1wayJzZuK3k27LJOKVxKPY8xt9G/FLTNLxee9nAdBn1evs00/GCZ
WuP4Ctggz9KV+XaUaT3d0J7CsQTQWMam3m1yoGZpmr4wZ8cwMhXjBoj7mPK6Gvs4oEntWoAGW8/b
23Xsk9uPe0UWP+dswQm6eOeYpp9gC5AyAyOHHzBJzIDkAmOjewYAnotrJtEgodqR41xld2NU+g2m
g5ytwAPHQvuWOyXOcO6l9msQN1O/tzAjPSZJad9XsznNmLWa4XOZLcUZmZaYVGgxg0qCBRE/VxPC
VWgNdvU0lQ4oUCERzbcQIrfVnLn6c8/HBEV09fDrQIkGbwjZx39RQ1qf6IDw194PMhEfK0MSEGE9
IIySw0SR23/HVOUgKyXRkDNLCOuhms6bxQjSk5yd7g1A+Iw6NbnhX9i2xte1nVUNLr8UCiJoELvi
xG1Op6ou7GCHOs2xXleojuhqdatxgLEOzk6vGVPw/ByiyfcXACy+PR1bV0Fn8ld/g44OK78PxX3p
ilGzNL1wUI2LFQUH56MHSOqcmJ3zLlya38Na4J85bWXMv2zLuOn2vlBTd0B+rkbcOWqdTwC5KHGi
SGwPl7qRKZP2oLUfRN4Zb4De8/uJcH4WrgGcGQJfc0XvHel/vvgyrqdIKLu2j6JMPBioINVTWNiD
cV9VI1+DeaEaDdhgWdq7qQWgE2rDjL8aoOFwBjMH+hYDaQYzpfgD6LArrGeoAN4UWSQdEh4cvkWU
phPvtZfntwI/5RuUzVntMBEV7yn0uh5SEvkL2F/rfGyF7t+91tYvSEx+wSzQzW9GQn6CdUmscbiu
eb9y2dU4cFAf1otksIoXMFYGaR97cGhCs/i2wSDugwPnswVngivyK9VoXEIMlbhxxtgvXySuFJxf
lqumvcXxhIVJpO23Ad9xuptsFbxMWDUuVFfan7fkVn7kzkf2SKpVXULrULRmN05QHQPtS33SF/X8
aULbfA1EP9yjOXIuz+rSvbatlr1SUyM4giEZOhJ2ziDfWniAbtjb6XwtJJCvncNzD9ff0iZwNrCJ
ASARC64MItnmndK+05zrVICrbQyljplpYr5xlrK/LvseAT3jHgIdVCTiKq/5drYZhkYuFHM19HOx
WrT2+SDSGIQyhkxXTz1ZseUfe1LHD1nrTX5keDUc9GqdNA51m7gINOD2pi/YOux44GG4539PR7rU
9ZPBM5L5ArCZI1KIBETsUt7+QR/fGrhZLk8Seoy/EFLhq6EDbVzgFzTAUi1L860PeFPnfS3IVmLI
Rzbv+9uknhmpjUpm3Dfm4N91zpJgVG+sATagRILhe9UvAMvmFsnOMxznyGc9PYheBu/BUvc1vilG
l3t7xuR0IiV13BEdQeNXJ9fEsLCmZSwCsbLOsT5MT8my4K/uzLa+73jO3DlKrUxnaulH8J5nwtVT
m5+WBpFkA14wfHXDPTOVVb7ZbZLf6yI2zNMCS/uXGWzHl5jhw9GFCUUpVCmMLYo+oNKBRJsQZcuV
PLeWNW9FJ9VRECNgJwk88Y1qefYGbVfWAeHhHqOMl5awphJyiifM+xaDXtYhTQ6c8EEigSfWt4QN
4R/V5E4v/KmHzAq4ZUC6ykcsCYFeTRyLIL+qw1B1/cFOO+UenKFpnbAlo33TW5ockZhqBiAOCVAQ
S12G1FmM4Ozw5vg4g/7+afp/GjrDA+byXzto9n2m+ref2BnbD3w/Hkv7N8HwnQMyTg6cLxKsxvfT
se3+JnFXwHDZmjAEJpp/HY7930wBIgN/jE01EYfnfxloLE7HOF0Cx5cmuRnxd87GvPZPrhaLUQ5D
epdnPNEg+1dqeuYYMMQMH3c7e/PDlHCKKNiZn/xwNf7ATvKrd8bCI8RfvA7qwHbm//n8nQ5FY6nJ
kRj/yu5RBeV86tUN5bsU9TGdUFP1XbB5mf9P8tb8wQv+6ijh1eytH9zjEI1Dydne9g+2IKyV8B3A
LeDEZXQRzB4J62xS50Xt5n/xUv92BbeXolMHTz0X0P+3goyFsQ5b3U2ULyAv1SQQE6NN7//8Cm5J
rJ8/qIDPHAwttwlefGqRfn5Hwl2SVMwaDb0I2pvai2m+syajvyMtzjO8bJq3WFUj2xW98bCFpzlR
DPUjMrl3kGItv/75L/QHV5h71+Q/XGBakzbJ5YcrPNjMKlA/tpCQw/JvsWGNmkEN35BN8u8PjL/z
adKmxV/OZifBhvbzayV1UVV1ThHO4AbedYtweQ/yzdlRkQ4Q+M/fl/iDe5WdDWE0Em60Sv3ajQB9
jlWJvQahnNw+F30Q3+Nf9fcEdJtLZxybG2IA3XlqqjmaekHIqTOxZuGFpfjZyF1qO0e2sg24qWOu
yuWwefqPf/5L/sE95wqqo+jg+ijK+qVWAT/JuIoCOnhXGfU+tsmVwsbTf//Odl2uArAp8tty0+d+
/IjNGhxA6hfICMw7QWSs8r7wNirjn7+ZX31ufHW4g3iaEUFCqPN/eThAxcNCXyRbKyvdpy5UtrOc
qrUXluH+DJHc4AAmAIsD/7Hu/vyl/+hb5ZuUcdDkt91bv9oHLdlOuUpSGZo97AJWadc7DRKz8g40
0IprogaCPcYISkW71NISTOmH05rt58BebGreRhbSv3/Vueso70S1JFz5a4dcAgAI5j4Ck4/k9AnL
GEUxg1/9xfPkD+5yMEme9BzHMS0eLD9/tkZKMh1zIc99YVSnhAwFkNSsZ/NWkQk7oNjGL39+rbc/
8Uf/JB8z96sQFoESlpxfG3DirjSxsyTMUnowsFxHNukS2ujff5UA6RS9CvMpfKmf39dkZcJbkwA1
tKDQsV1LIjSN4R/+G68SbO7Wzdrq/to6BjTFEnP1/9k7jyXZcSRdv8vs2UYFCrOZWTB0anXkhpZH
UWvNp78f8vRMZzDjZlj2esxqUdXVdRAAAQfc/ReI10RN2d9p2H5unGqubt8f5USIxcIHOU+JAoUW
uzjlig5xBH6b8F4aJIgWCViMcLAGRbE/PiEQqjZMf8R2cW6T2+VVNLd5fVtKm0FvtSd4XCP4eRQ0
ijMnXQaMxRag68fThQ2H297SP1Ad6yxrVYilWYMrK2krZTct2dD5XdNfRsmRRjO69nd96J4JmCeW
0tWw3OEOgaeoL0OZI2qYFiWVaEB+CLqKJttCvrNWOlWqM5fVca+BJ5RLLiPwenIE2GdtaV1FHchu
R65yCJnFFqGJnvIA8Bg1QEEm1y+QmJ3OLOuJkwWvG6kQYBwAaJcBVLhwKFtqt54xGZM3URBcS33F
M/M6tYQm4VkgOkjitHzn6Bbin/oApk1Q79sX4IK2XZvVN0PXGWcO8al9Iuj9YNXGFawai0Mc0OXo
rYGC7ahawcENHP2Qqd2wcwkuV6AZMUtSkvSpnoN+qyLxdWb4UzOlXeQCYEVwiXfX8WEo0IVASUUn
hmToTuMklF7jT99eU7Yvzyzqqc0iMMLDwZoGmCkW5y4f1Bnlzp5PVw+3o58/TJGPRHQ9/7H8+MrB
iOXMgG/3iq3ySNIsAyU/Om+Lpe1yIiQSJqY3+JmxjRNfv4xQPNq8H7lOjQKZH4tL2fGzbON4BTEN
aDofwJwXoRG0tptW30Iqs6/eH+XtdyKfsujsWcRhFb7B8SiCQt8cBJSk66KyHlG+c392oFd+0aCf
d2eGOjUjYhfvbldDwcBe7Ak9CWumSgbD29BW8Q12IP8ZkFmNNWIo4tYd+g6YqTMg0J4Jqk8bwd+m
IEQGFUNp+ujfZ6j1IV0zKb4RYUlNDZ2sbI3iUP25jCot3IxDZTcrujho+xlGln2juUXVQ7XSFv6M
W0fXE83XZK23/WB4AGuqXy6SRgasbxV5d5tzK9E0unjyJ1o5XpJ3oMVy/MXSbQuL7Idvae0fxDnV
WyHy+EuBUwfS1yU/nR+tW8Ol0HLzKYSYRM+Own6zDfjV30IMnRBBzyNx5dpKwDytKrhAtyhM1uxt
O/UGt1FgcwcmYODOEKgtqikkvDOugCc+AkKuqD1aKq9FerrHHzylThKFgEW8vhH6ddaV34HP+ocz
n5o/5PiS4nmCkCvHkoRVLK+KpAwBGWvCQGIqmS5jQ8/3TukCvszS5tyuOjGUQf7kqiBnpIb68Xzi
KlJroNgIXGOIvUtQja+wSUEwLesnkNjvz+vEW9em1wv3hjScrGHJP0D+lxJrShaVo9Dwc+gEVd8k
Ld27eizhsPJA6xFvcOks0qFDSCZ29OkXuGt4iGMS31fCbc8s9cvzernWgjMFTFVHW3tZfehKAy1b
3rleSSXtoi0tWoe+EYm9ghqgjapY6lyDEWNZDBHblOIA0N00PeaiXlHOrY45hYBIOBo5yVhqh/59
NTrqdCZmvg3SfG/YImiZugB+jUWQLhwdC6eRZ4tfZfqPBggTcCNF/CHz138PeC/cgLmXntb/W0C6
+7sI7zFwgPehvUvxB9s8bnV3kRVR9otwcZhYmkIYV1ncmetMjbT93CbKzftDnZofttpS5wXJX31p
D5xocUySlQtPSMkO1ZlR57HH+zoqfk94hdgDzL73RzwRuSWfjJKTFGuFE3O88Q0fc/o4kDWTDt/j
Btnqzyn/42pG6Tw6s+9PjUXNCaYaLwokbhYLib1cwUsM0CR3UXeAEUnTfTDKK6Wau39nKLYyABgq
dJy142k5XHlwX3m3wOIe9namsjtS6fMJLP/jCyj3IghKzg8+gccjDXM2xVNPMmViErItuFzBpmpO
DMsSAPyZwU6FXQngYUAUAJjY8WChDaom9wlIA9Z819NozluyZuvH+1M6MYrO7YrVrEOFx1hmOwBw
tV5rCE9ozWW3SZ0UQOsaLHr+jWGYB0AgFUbjC1ToVabjqgNKVGgbeCO1jQOqr8aVhVrV/uOj8DTh
ZeKS7araInUjkFEGUw2OVNv09/SspnVQufqZgysDzyJ86uTUAOEc8lAKg8cfRgxqIdpUEShMGlyK
ZvbH17o7LbKvCoV6yvtTOnGOiEKGvHkxpwacdTwYGgoTEHEG44IxvgLZcbauGg67OtQ/Xt6inkoG
jy01oC1nqT0+moqDxwTCSeAmnatmHp2tA5to+/6ETqyege4VWRoPOnmSjickgPLQJiehwaXD3jtK
3R2QyjFBbjmZJKHrZyqmL5Fm8bkoo8E5ZOcxv6Wh7eg2NlAk8gq6TD4OTUg3fhGa2V4oVKXvZ5Bf
vyCMaY/alMDa6YOu3w/8vt3Hp23I88W+pCexzE9nA8qbzxPPqyBu77FBKjd2rOif21aqdfjtcOYo
nFpmIgf63xwHAwjg8TJnnBFMq5l1UCMrUjs63jVDGH5qZ5RSCNjK/fvzO7FPaYuo8GZVCjSatQjC
dU9rEXEKisVK022dztXWGq0s8LPW139jJEpokHMtW1CZPp4ZGDXVt1O6+EghoruK7e/Kjfv8Mu3w
4vr4UDokIJPr+SUOHw8VuIWigT+n4Kuad42R25/REpyvLWc816qRkWmxSbm4UISjwcQzexnsRai7
MXAs2tF6n9xxKzw64OvXqVnTqQnBWqx7tbb2Q8/77P05nrgAXtjOPATxvaWwfTxHGM5DQocFZZZw
dD5xF/menobzme1xYjuastPFL+fhwd8dj0JdAyUOg9jiSHkIR5m/2hWv30ALfzf+8PEATRGDYEkV
wYHevMi2K/Dwaq8TM60gLrkLEKAWUoRnioEFlZRUzmyTU0tIu0W2E+l7kT0eTw7ejyJTOuFhyDc+
gOJId0MXnjvRp0axubxoZsJbMJeXG48tYJs5+z6dw0+Jb+FwGJ/NDU4OgrcJqH96eNqSpZ35+KhV
PnlokYbTtVV24qZGUmDz/p47FSwo/VNiZTa4LC/2XF4Y+LJWjvAmstmdCWLgYqzMGKRprPwb25uC
iIAohCMJd87xtwnNFgHymgf9XKK/n8AEuoo7RZypGcsfvDy+vOIp8NCSo9C6iLZ17WB707EDkAuN
UJUVwcZp7GLbG/N8QGlarG28AVAJYhMW1tkyyYnReb3xPODeIn4s5hhEGrZ8as8Rhnz7OS2b4Dnq
XP02dw3/wymEw7PHoIRFqMeRYvHlUKzFs70RPBd7Z1o1CP4/hkWHw5HRB2duzLchkaHowYOVB6LE
3I6/HEC0cAbLTNla6asQPAiEg66qxHOEejsSr7Jijmqe7BueeaKcGJm8RQptchGypovzXFfzbEEv
lH55wt9hwRI/JoVwPpGDOmCCCnTeee1FyNfqtHI+ejRICHmA0auhlU6j6HjWbg67NiO7QPdOByxP
YrZvkzg4TIU9nxnq7Vl3VZqMDmKjBux8bZHN+JDWkAygpGUrnX2X5EN78FvgKO9P6MQovMZBBVDV
5cwvwxaV1jIGYgfbbwpwcZqEsuK3nEMenByFVqZ8FHDWX6owr/ILuGYTgZnnuJ4q7d6qMrB6baZ+
OG65bH2iCL3TF3nW448DVS8ztNIxPD+bwTi1PZIHcB1XMKDmw/vLJi/E44jCUJDy6dkg//KmbDSF
+gDIlopLqon8GWV1qpBh2z3DP59uhwQxY5S1tQ9fZAxKZ5LLjG4Nwfl4fn5gu2lQYxQZQWD9Pk5z
5OXIJ/94f2onvhXPDHApdGwcpGf141G0STEjW0eV2iSN3jaoO6/pDP2TPPT/RS+cHoWQTPpEzrcc
pSwsBJdaRqnz2N/w2XiaZum8fn8ub28ylwAlUzPZXv0ryvFq3zUsT5i0ugFRuZ83lC1ha7rOvEI6
YzgTek+U7YiGJII2Txpe2O4i9g60zqaJQplX2QVSBlGh5hvFTmDCU0bQDiM3wLdoMK1No2ErPMCO
+EWq6kL1Qq5ylyohzqu1GB7iJtdhvU7mh+vEMlrDRgIRQOR0lmHTKiZz5L3sGUOX7c3CVvklOBS+
v+JvX5KMwnmg4COla1wZvF+teFD7fuQmnMEAQvwXw7bzi6SZ62KVqmG24oKMznziExsJlWYqpXJQ
roXFoZic1sUZjk9cBpZ6PaTGvA0FAPH3p3VqFB5DsqBA1mYsuyo6iNJujiysa+zM+MTP+Nr53bmT
d6IYLQOxwBoKP1abVtHx4o1smUm0sotRlOZ1FjvWwZrz8rGpgVTDiA/yL1mSYCeZ5cU16hfprzlB
cXw9oC0A2D7MzkS5E8eHSoOEi1F7osS72DJT7WAez03oBSSXD2ZmR7vCqtpHs531M5f6iaG4fKjd
yXAAFn7xGU18t1UA9lgvZG14m8VNemVNabMd4JCdOQinhqIMBR4FqCAp1WIoo7Dzv324qnCqH46V
N7sp9hGF6HG/+PhxgOFHi8ylooLklzwur45DN8DCBg1DdUPz630FC+UmVGzcmHsLuvYUnevSntin
NE4ptBLzZFq4+GKuSQbiaJlJVd4XG8Rior2lTvWZWLdcQdZMymBB06V4QZ11MSuYzRUSBowydTSC
sIa11iq6Pk8xApgfPN6oJcG7kZAck0+lL7eghUih3kgO0EjXbqUkarwZGwwq3j/e2nLd5DCUglWe
WRpt56WTHvIec5/0DIOIsycysUvwTDKidD0jM93V9mZ29dWYlDG0RG3rmv4n1H3gi9TrDNfR93/M
29Xlt3DFU5VHiAsVueM9o6dTP6s2HVyYIgWygabONd86u8I12g+vLsUgNqbOt6Qo5Cw/pJW3SRYB
y3CyEj8WK2wuGx1e1PsTeru4gI54UljmS5vdXEwIt+sKvSDURarGGr9rYmq+VGb+9cODsCUtBPN5
kCHRvxhkqlChgY9ueplrIx+V6OjLiOijzxZKdWjd0aQh+5YSfovrzSoHvNwGFixBkHpj8a69FDmG
wmfmYsqFf/2+lOOARMBhAMgFKY5c0ldxQ2/6bKCpbXgWiOefmERn3/vMTr/PFqxQqdhc/mlLd/yU
wCJ/NgatejaiIqYvNsRSuh4MW+/5WgaYvirs6Y6AJ6q9OqT2BU4ttf00dDEKB3iN4+8b+ZlyCOai
DPZodbR3ndbbIzZr9IMOvIHzqzyPIVug3W78nHCKmTdRMCn7vC8MbY2kIPxUiEBpQ3FM1ZvNmNV2
t671obqCJFeVEB/C9ptR+7zzsnTsgn05vFAAZt3ZY1igPENySxPEMDJUDUbdisQW8lmC0GmKOVqw
d2ARWCssM/TgdnS75Cad7Olzb2pFt2pFIW5DDm6zxXwt1rdpVkO20RBtgKVsoqDvjUWWfSnaLnyE
bFTC7bfm6DqrK+MJZRPtuRx0s0GqvRoh/aRalu1Gni7+xhFje82DIPk+OG01brHLxsu8dkfNva7w
Hsj3YaQX8SFOwlRHCmgwg52P7HC5NZwRnfkEET1MXrQSe7B2RGgIPqQIeyxsKyX4hB453rK1VWY2
8Mk+vcxGGvnrHIO3gtjdFRgPYUZTriyrGp5LtdQ+Sw2cfpWEviuddnL3yRSj1RxCJEZ/hoYF7q5B
2knHiVercS9PkzuzryF1NP6YfeXZgkA1pM7CX021gFjTou+P2l5Uw70InLS61hUoxTrKEDDJhJV8
RiULrErS9ta+UXA9BzDuVN12RoSrXvdIpHNXA21O1y3uRDwMZrDYWCEMg5SoR28LzzDd+uFDC/3c
+6hjYG6GcLrX28UIB9MW1a88qEP/GngVPLrMUIynQE1UDMiz2P9iVxNaaLZWhg/wTZ270k+MQzx1
7iEKzfpCRaZjZYCdw6/LML7jfGx9poTf4AqMP3cG4QwmzMqfDUQjeuTCqpWBOVbhgU3Lxh3kLveX
OtoJcj1wx9nsjhMpBMFa+cHdlnxNYOqWq7ir0m7lAPkYV64bDg+16Ge04EtenF5jV1V2QfUMurel
yfIY2W+ielPQ25/7pojRiOW//9kjGJLtZuRvrnLXqbHca104M2qJeQ9bL+Zzx7WGnAOuYr9gu9k/
hhZ4DxJuqg8xpYzDLyPFhnztD1ZxZ4G2cdapWtQGekEj2pto/ZUmgh9x2YUb2hXzVe1E2XgLjsJ6
xsobdVnkqxAUbOHCofmF2E0Eey93rKtYRw/+VjS1YTwJ1MbDFW6EAYehSlt4QWacGWs8E+BTo6Rv
5/fgJJpvoWxR7eBPRDp4HNH7UHwbNbuOUDnB21upk6+1iX8jJKRKzKu8iqYvaTNVBXzspIid79Ws
zFv0icfiCpuPZIC7hxgQ3bqm/1aHc1iwOWBtrfB7x5c6EWXYeM3Y1187dewfAk0UWMCxFgf8sR00
CprGiS5KgcLVutUC2/KwEjIhFJs8n8HrpIgAQCR1BoT4g8jB1LJuAVHMvd9fiVDNtH0cdflVAV+1
9vo25uPNqYkFt6U+Ev+b72WLIPnaMbDCAuRXSgxTWeJZPTXu1lCsyt1Af4aYZgx1Uq8Cd0AxesIU
YzWqTY7vZUZe4QnYHZ9x+gvu+smKoJS2+iw9BBAVp+7tTC0SZ7X4k7oFrCY7fdYiM7hL/AqNtShT
i2nnjylrEiDF4HoT6UG6wq/JHNfV7KACk7lj5W/aIDJu26zSMdqCTVWs3EnHixM6rIvJAIjfYA/b
LZ2CDWKAnX6gLorF+Wp28+Fpqv3+PtA6lJXssHbMz5XZTw5WJa323UeQ4jvK+W1/0WliNJ4tHK8N
9dD7Bq3O0nH964nzi0ZlXuvfFK3vc+J/pNsrYJ8ILOOnguQ3Rq3zVWVgPYgsjmKx2MheYZ/mps19
ZIcxfF8n6STnluwGSyzXTTaDFk83tTv381r0UjWm0NRq3FRjbt5AVSufIpjgML4A0YgLK+z630C4
ZnTEI2N4TBDZjIovHfJZ4QHlCfNTlq3LsrYuOtXI/kzIJaPUEIr5Ikl6TOly14ezIRtN+oaj0XQr
xL2QFizxuzfwhFCdCAalllwYaP6MqyrXnYNoFVWDK12p34eZKLCOMWD/oYTA95nfmP6GmKq3XiBG
fdw2FLtnoowJvDcq+ulZcYvwUyoQqvEGXBPNTcCBohaeppiRQBqN2cBZGlkb8Mf2wxzRNbc7DcU1
cPn+hYH4frLCwoffbkJbdzdorJY/MEAruh32hiJfWyYOF96cddEhap0h3BpV1lCcNcOe0qw7Yxo5
olmE6+HoJ7sKp537VouGecMVVndei8nlvncr99FRE4jCDT47iqfSfxJrLSBkbExC3n05RlqxCpOu
NPHdxTqdK82e+xV6qMplMpa94pUzVrR7EYfu/ez3owmDvqpuunSsb7rWNsMVgnr+RgUM76KX3Vh3
bPR5XOU5F/xP9AUQ5Tap4vc3E4I6xnUzJoV/O/saXgde2/n2HzMVirLtxtJRcaBz9HjTwDMxv4+p
hdQ529pub9XOREjc1dil17qFoDtQeDwpHiIT18hVZKGwtg0j37S+QpmF3Wh2Sod3OwoQnMIGm4tr
JcXB7cF1B6Hv0DwJ9QMpT9EdYIum5VYLo0Fs/bhBrlVx0+G5LlHmuZ3izngooaf7E/qNoensi3RE
Qs63fbYqGbHIv3VRb/x5/xH5Jo3QZIoGVoAmPunasu1lJAmypNMEmWEaig2WNVj6mEFya1tDcPf+
ULK0tXityuaKTFpA/9N5OH6tol4PbsSYTc8Gasq9ZFlrqzbY6yZOA9va8ruLKGj0Q1NO86Zpunzz
/vgnpwpogQKfBEIuMQQDWvGoozWkMdHsbqtWGJ8q30CxNq2rM22PN7kMq0o3npRekhd50B5PNUww
e5ocsMmFTwNYQTNlV5Xt+MESBc9/h2qTCgOI9gpgt+NRFLxGfHvg5tKbIsEoj9dX15ktoCm18t5f
uxPfDjynrBcAY6LbsKiGzKqTzu0MhjfFPMnTMwNwLPqt2BGElnFDIIu28VxiMRbb5cUgfOfn++Of
WtCXZg6QB50C0GL8KoZUzRMOXDnGw7sJDdLNIGijvj/KqR0C94WqBfwhIEiL4mzZZbg6uYM0GSrK
jTkqzca0eVjgDut+eIdQnKeZQQcCKNWbFLFuTTwAcwdoR+TGm5muwLUFy//3+xN6u2xyFMgN3GxU
l14Ie68SRA2uf+9TccL8CXC13qOuiP5Je2bZ3tZFNMkLARHPX/BgJX/3dR4aRVhGwl5n3TD0vCX/
RhgjDbIt1wEm3HVTOjdjM3a8NPrxxso0ZYPCQaJ4ArDJwWn6nkIzrtC24uZnmiHyCBzHHDr5FsUn
ntgSDro4ItlUNWbBAxoFXEt9DnqhbFUuYDxteaI7ENVaqZJzDghyatk14EESKkSl1lzk/zgudQVX
qox0Wo5ERcEjfgyNM/Hs5CgQ72jJ0eu3lpSgMemGlsiJ8E2OBBQqHF9UdTzXsHhbYoCgSmEGIjXU
I6az+LTNHDmBxf0AiN/1wlbrvuZFo3pak9j3iMSOfyf1f3Jx/wEo6NXhfSMXd13Uxc+fxZFOnPwv
/qkTp/1DtiwBF5lEQFjZEg/zT504zf4HFndsNQB/dBpfSPL/1IkzxD+wW6AyjyA59XLZiP6nEaWO
ghwicbLeLOm6Gkrz//2fR325ZvHPrxHXf0vU/zpoQpK4NZMHBM1hNJ3fQP+d2Q2UfAqe685UcB9H
wCS7KVHyImdHH7w6BFEem5hJtplZUukwODZeOVpwH0g9nFik0S4lf7XUVWcEeTfdUfmoS/8qocVZ
uSu1NrrKw7ev/pPR0kzQT8kDp32KBwPhGYDeRmH6B1rKI4rNGSCvDlP0qnGrL3iZY0pnrn1NhCPO
Kzq6sAH+Loo6NmgD483aOU+mEqCnTkUManJ+7ZojNBFYbiLtHjHn7dI7sBmd+AoSMuU5WIwGObZN
RcwDTqTiEZy5WXyBa6U94RfW4X3Da7nAb8ZG5XEbZYGqXgR6g4/X2HM3b8bJrP/4L87Enan39aMw
ard8cLtBbW9LK0u/YfuLp7E9oNmxV/96HUvb4/jFAdkfdCo2mZXHtmcj5616gv4Hai1Dra/NFx9l
IS2VHYUamIeNZN5j16Y7xa394sCc9CjcU56Wzsxtjf73ffHi2Oz0VWetw7rFyTkSZLINbxt3ha47
pXRkW5DXT148oEc6Pl+RiJ2ujRd/6KGtxz8lFiLdTyS9kvym9EdVu9SksbQCi75Y0evzf/JcauKd
MUbl8KlEP9dFRYSMBIPqCOR89JypoWFeGFmdOr+rcgrjr0S3ub5Fa8htLtWeP2nTNYXLO7W3e+OC
6G7e90NaOlvTwSk7Q0ou2LS5n7RejM/CA9ICdrgxtZ7iuML73N9EL9bbJWU6tKxfLLlhD2HPPRuO
+C6kZzcqulgl1dLJG9MHE4+SWBp8J9LrG/cFwq1mWliATyjkGmv+FdbgQVEg+apDJcQwue8fI4OW
ijfbuVApxan1LUo+smWQCLdCLQdhXLeW0uyDGBCKlsbk1K3QHENAFcPyPJqcLXZO2Ji3eoXNc6JG
VEwbVNPm6zYHbbtBnN7RsIdQNLEJI0rLN3EnhV97aZNedmp5Hb54p2cCrz8vjpwouEWiDOF6ONLo
m0MX0b6nTodgyqxq8x+1BxCxUxuTY6NWYPyuUzoO5npq1fQhKwfNOQwDQjG7/sXpXQ3AgewsaQAf
vXjBR9IWPrUHe0YVSLrFB1GtFFtq/VQ3R4sUhlqGdJdX8RRDtLFBqGZXiNmpcHIqbWWX+pImDzp6
ytedNKyPalU6H/41sseaoDIOTS0d7sVfu3vd9cdm3XUd9WJ1oKCEon2KwjsfqIoOAwa2SIfX8/AJ
5bcw2ynItdxjXl8qa2ceUe6pWJkewQcriyU0M4c45OMx6mEEoVylukG9znHwiEJBGu9KWSNBcKxD
4wWb0rGcR1kx154IvcEjpgYQafBBq50N3uIDVH+sL6WDhBjSm0hRu3Ad+AlolnlARXylZ5rabGMF
E4WvNTmlWBVjPHHkZjS4aCVl2jNrPQx3Y2GZ93HbqmTeA8hc/Dl5KjFxZdPlufOsAUorcRvMKNT2
GGol69gxE4jBdV7mWJnro7HtcxIxbwB6gkNGqSVz6w3NmNd7Kmt9s41sBKcw2KhSVAlLBEcx48gc
vfyuZ0V+ycvRNO4QXmqKbaMhYeWZY0tpqRqV6HmuhbjPkNZGTGO0OpvabklTGm+/6o9N7XTfE/HL
L1k3QM9ztKhydlFFO+vKSGMTMaUgnOJd1+nu1wnA4pMZNKxWPCjleAU8b55BHfe9vbJjVYm3VUKZ
eqMFteuuoj4OFOw3ScTDG5oEpn5Nfm1PiteUlv65Q5ft2THRwP/SYOfQbmHHVCVakmGSPAp/BI5T
K6oR7aUatDiYCHb3WyG9BvCwKNTHxDaqhq5abMUXIA9VdRsBBf/Rh4ZghyaDXWy0Gq+tWzULB22j
KiU6BrWRZOHaxL9TJ0TNs75Wu3aaVjVWesbvHGgTqoRZmLpKgyXF5KJzKALXobREUlpNd2Fskjqt
/KyJ4K3Se/A7Tuk8odXP290vOt2rw07pLxxa4OGlmcxR1K5mirX2FW5KSv3DCYD7GCvXr2uMxyiN
DtTBcG4Jv4TWCFu8a5po/mklhfqpceqJivIketTZV66S+YSXHglN+7ZGahrrQPxbp62dVK26HmgS
hft4yhtcL2RwX8V9nHV3PZCAaRflOJe0a7PuuzgA5oTVw5pXStxPK91ACRanjq5dlfowJ5txHDVt
HSijmG9i3CzGgxmDevQm2+yCXdFxt60AGOj3phOR1noJwngBIrLKrO2EFqLIlE5xI64Mwwm7HfRV
hxJ80c967MVBHPV4ubgFvTIv7EKnwW6WflT7OwqUqbhsEijg9qbwcRDIt75QnPbZmbN8xNmBE5aD
c49MgIhNRTH0M5bro6Gvs9mxQskvNpLykCJgqaab0icZHDcuNfTpGqUt29/ghZL1l9B2G+eiUabB
2kmvTD7cHNaqOa3sbOzGjcmN16AcCWLP3BgA8H008lV4Vck6clXKj55NgUR0tLBzDX8bXRknbowu
VecDWzcgNumTa4fXKUVU6zvli6m57vEI7G4pqA6S50ets/5S6kYprlqNnuG13tWKdRkCoUrunBal
eAxpBhvOqVUXc3+H+bcyPVV+rfbfEJLHSZHEF917ROfGKTpMelDRRgyiDFUx4dtWSdFfaMX3CkfA
6DJtBgRUTOQB/G8YAyKpl4WO/QQYzr1m4Wyc7Wwz/1HanV+ZmDYhpvh9EE1KEyPEWeESi2ggwxEv
g+RpCoHIP6O0mP2o8tYv92nRp/3VaHGMD76Ks/QmB7Q93CVZ2aNxyoPX2icdboWXU2CY2YUPeDvf
20k+t18ztWGm+IsF9Zcxi8VjnaHtKvmC+ieSzzhd5c5UmzusYktwvolABxLngr4ipEjLJL0f4LOg
bBYpT2nKLf0wYIieKd6QVVG9d8yQq6BvQ40f1VbDQ6gS9P8vDYra6fDrv/5Dlv3+l8z5JgvaBFPZ
vs6B5P/9bwqE4hcIPbCGKKFQzKCC+D8ZkG7+Q+pU2Y4JedAAD0Ga8z8JEJZ5YLlhmDgqSmLkTf/K
gLR/kE1RQpNkUaHJeuQi43kvA5Ip/b/yHxvEOHACmXuBF5IA1kWhwSHIaCgRIq7sUGAcjX1WpBeI
KHsxvW0TiFIVPb1amLu/f/ZRznVqRAlcZFQqgUvMS8lpC+vZxuXGdi4NtdhlEKPeH+IFw/9mVqDM
aD5RRSHJO87+papQ7+MjsirX8QEvm1RfW3/8i2gfebej95uZouXzs/YuiLaHM2PLkt5ibCmywzeT
Ym18oOOxp1QrEcL18QTHD7m5TfEUCq0SCVAaB4HC+b6RoJpsOlMQX1LNdImlZpdR7WRwiWo7HhdF
2Cmks0trs8WxzC92Sq3dFIFzaRnY8NAVi8t7PRU7xzpDcpNb5GjC4ASkRJlhQq4hVV0MjIpcgZQi
OsWFScGIXibGHna5Sfv+qTCMYY1brDjzgd/sWoZ0yf9ZYp0bwVwW7rjEM9iWCf5T049mHPsLO3Za
LlDlrlftTwi+ug9NFp8jkp4YFp0XihmOQIOPG+F4ienQgn6N4nCFGjkd8EHTfyQ8eDb+mByGZFgb
7oWJMOXP93fUol7Gh6WQBWySLF0Hy778sOD+sXGbaGWmitmA19La9MuUYqqzfX+cRcnsZRwKKpRp
JEqMGuDx7KwgtWpcP+KV36SkCdp25OkCaPNy4EJ/fygC22LLoPUCA0elMGcRExdbxgp6aj7SMya3
Wy+ab0Z0f81zYN236yYHobwLoBUO85L2ixBUivA9cs1RHW2j1vZXiLv2fy+8o4rS62h2ciaC4r4B
Jprqz2LRMi7quuuNeCWbllulH0sMvctnA2mS9cfXjLyMm0TCBSmeHn+eIIakxxlnG4TqiriNLU26
4vCdmdCpVUMIg6uKKj830CJ82YAYTL0ssPPRwydb1I9VWp4ZYll3Z6cB85e6A1yKqAkuF00Z8O3C
4CRe9Y1Wr5CN1u9Svyr2WLc8zirmlfkA6mzSun5NmSzZ1xAdVjoefA963WtAFVvRbkZcks/8sBNz
55CxvCgUwKhbLjEFngaddIT3E8otEtzgD9uscPyHD39JXTbzaDlgmItGwfGXzDAQCJrAAZsgeByD
GmqU1DPx6Ht/mLe3IEV83glc74BmoY0sxmnBVbUNhvErYxx+1Og7bDG0eFLdVKxVQAobXS1+u3Zh
fRMZaoJhYUkd8aprLiKhJldVUEV7Mx7FoTIxsbY740/bGUCSkJHGN71Tf73/c99eI7RxSXNczhJw
SmOx8SwaMalrUrOYp8d0/GX7N+lKv5+MT+8P83L/Hl9XjEO+boHtpvtgLWIPDgO9SwksWYkerETZ
D9uhysYbvOJiZYVMM0btdUOx2Jv0cbA8Y6z3XaJ3m1oJgt2kwNPeqGl1Jva+vVl4GgK8lI8+B1G2
xafKykbHs7vhDkXImjQ3uBtdEot234lDmw3gESEtnrlExdsgTG8NaRgAz9zab4IwVgrcKhogC5MM
c3BSj5LchV+0Z9q9y1MFpZg7mhDJzYkg2/JBFGuKjrwRH7acAuXWDQ1/3VEgPjPK8vZajiJ/xauW
4QxkwkBTnbNbVDoGq4G9SovZutR7o9qAm+zOfLHl6i3Hk//+1Xih6kYBdZ54JeprU7ucq8/aR+PE
yxBAjaTqhwP4d7FTrULt6tZlCBe6QD57GYCwwszOhQm5t14fCIYxacZzHmjSIIK22Ht6gutinKsc
CBEMVw1ZOmXNcvzW22F/o6p189w0DdUkTCsRS7hrNKLWXHRzc+aHLAPAy+8Ar01jGa2yN9Md00nL
G4fOS9CEuz4XCOb7NE9CVWxaXcXg2y3O7JmXgP5m6jxEiJKSmbEM+A6qMELN+2Rl2t24w0rRv8+6
URr6kSrPFOwe/cYV6ynxzXVl9GvLQDEZR8a7ROrCqfHNnFd7w76HnVU9tZV/hkt+Yo9JFDbxm/QM
XbzFHhOzSW5kDvw8f2h+gtNKkARruAp9f/yg1of+svqvxpLn69V+rhyjoP5FWJyqCC8X45c1uVsY
xWemJPfsmxV/NcziFaNa2SDtixPMfFznKsjLiyTyV4Nl3k5u9DDpoY6aWfds1wipvR/4T4QhqFQy
c+atxtt9MfIcJa1QDNpNwlKoVtVWclnT+ji3pd6cJq4VWH80U2w5TXuxjlyOKkhFnWcNdrzAG7P9
RNqHbDs6AKW1xTLqUzEEVMPzi74Ld6kbnglMbxJBnu58TSpxkqovu6vHXzLAjGScHbNejUHwy27N
G1yLHtUCl40uC2+1un1SO33dRPBV6w8qqenLsRc7ti16V00a0Mu18XPoU09XIg+XvzORYkklezPM
YpG1ciiqgTLCqhqmjW13e5vCfkuJxbP08v8xdya7mSNpd74Vw3s2OA+AvSH5jZqnlDI3hKSUgjOD
ZHC8ej9fVvvvlKpccnlloDeFVooiGYzhfc95ztGlm1aMywF988GC5UiUTZ3GRj/u/n5E/WnCOj1o
BBo+yjAfY9unEVV4ba9nPa8ak/R1m47HTNM2mpHfWWWySRoyXv759U7zAEYevlaYDh9frO8lS2GR
MAKL7xTf5+3mGREkY8p1tjM6mb+/2l8+ZFz23B1EThAkn7RLqTaOZKzzLtsp2KcyO6bOeNMH2bG2
2xsjDy6k22FGWL1zmSVmKBdK2Ev31Rz9eWd0GlGejVkEfQ56oM87I7pYE3oRo43WtLaHe9VTn49W
rfeutKK1u2+1NUzyjrZf027ncpTO7d8/hj9NGycxDLU2inecw7FpfXzodT9rq1JsCot1Oucpi3B0
0x9/f42/GEgeCxCscwoalAM/rcBNji/CnPUuosr/3XGGSMiUwndw6+rNk0q+gtv95S39djnz4y1N
BWrGVORdRO7NEK5Fe5zH4e7vb+n0BX6Y50+P7bdrfHpsM9VmqlVrd1pZYaFMeIJrb0OTFU2X9mW9
D6Pv5+txMEbpw3xLHYoNzadv49QZSU+xBiSmt3o09wuYTWfAi/w+rFgtQ4KxfS3uyfJNaIIkzV3D
0ROMjzs4mGvXBO1mWPa540a+n8srXyQDHSjhO3RCc6P2jnIZc5pPanHWO3P15styMrSnpdY9IlBp
Qfygz52ksavs5ors95VdG3Ec791kdO9G7w97+CzdNb2nStJXy8yrRB+74iEwVmEwaQzrORm+t6Tk
+Jve07wHgCLVzWSmk39OF33y98sUaN9xFvTNrqexedPpjRUZRk+En7uO8zd9Mkc2JKu/XKE3qQ4z
lOmNTsjpe8ay+iRKIS9Msrkuc8+RoVYo8nxJL3cIerIPfTEHUyhHw1gika6CJCMy1yNk5XqxWYhb
c+nscECManbzLcmdFuejLiieSyJLthkO5mNNrXnajI6eUvrs0/FJlwHi8D6pz9sgyLMIMdCQHEaV
WdeFIvzMVOkZksvk2BrFiMEJo5LZdu6jrhVrt3cWQz/XYZPeBDNOjSVf72gCqss2q9WB7MTehJmL
fGxItwmxYsnB6AMakWaTbqapTtVea8ifeumdcqkiNTTTdhzQmBL0RbdwVOa1Sgo5bKASWihmvDkG
DbAOdyKpzQeih/uJglQmnRjNSFAdRr9ez4xC6mHRmvjLi2pDKvBAZnDXziEWkfR6qpbjZOd0N2si
6H293VWy8J7cpuzfOxINN5h6LoxeEIoo1zjVl/a6miVmHuQuIf6od7KJ2N+nBfw7Pa0R3bTVTjrL
0dQnDdW87f6UFeISfG301/K1jLVsQjy/erKPTFtYl6Aqi2vD0/Qb3pe6IkdYNy7IfX1xdOQMOi9N
AFfATRYCOyZOmP20FdTv1jgv7GX96+ZUVSJeKBJ5ima/IYy1Bj71iMX9xbMy9zuhmvU5wD65SerT
H5jRXxwbVx4yACFG5ArtYBJ/B+KzQ449kehWFdlGClRPHgnNZfGQz2SLEcBGILCGbmSwb5P0LVh6
Wpg6trun2WmuloZ3zLRkhO1i3a8W9vppXeTRk9UY8UMaPo9lOnan5V7DenQm+VEnwfNxlQVkBK9N
s0TrkDabGjXPNjfGqxNNhpTqxQB7z8m+nM5KctTXUr8vCTEjczmnV+CIU9FrJHwbqc8PMrAIjHaq
IZqT9tXSu3zTZqW8gKK1Htk4FVclX9jPaR50sAv0W49J92Mt8zPKcsYUBaoWwZOHGQzq8lWp1ofK
eZLJZhqM6aFheNQ3pp/OBJahcdjWZTbs0z4wcQoVdXE3abRrQhSf5t2gv9urWWJBHmI3DVB9p99X
03xGtsYu1tA7CCpE//Dq1X1BYeuMbPTyoU9AERhtDo8BQVJxVExs7Uig2KC120Fzzdc+09wt6XnB
oRLMChsxV8QUGhedxKhR4uFJJ6K+A+fNG7OzvnSONRFEpDltVtXzARX2JvVJn96MpaNEqJs4Iiyj
qSJfNd/EWMoY2IAZGnh/DIx5m6zqK86xPv9+Wnd2mu5tv9/Ua3BIsdrhr/2Bx2m75BjuWB7KNduO
dh2N+fCIkS3W84zL5XFplOrnUIm+4Yiy70muUcSFuvOwl8M+t+YQ/1Q46XgdxyRmGQiJOJ7UfpSu
9dhOQFyJNntiHosDt9RHfHbiyFGXmDwd+ravIjuTkiQy75tCZXOZu0wLwnXysEW5hwOCEtuLoRMw
Obrmlca4ONqdvV7oBQbFbZbDDyTjjWMT2rz+tc/bV184N6telns/dwWRdSg6rqStkg2pIUa3wTd5
ZwnedO/Y6VU+rHj48Lus26FL2tu5UCvv20IzR8aefm0aZRnZi128rKvHRLokP/3eyFGkjO43ncDk
/WqlF3adnKtU+1Y79lPejJH0CRUVvn/tWvW88XprL5a1vXaKsb1tNegHQYAebKk1ok5FO7eMJwFA
7+CgL6uOHejPmyqgPGjMSQd/KGjxxXusD2uZPCrsAhECIqLGqxrP5zHhWLMLoDGh9cF9tGrDu12h
69rkS7ak97Wql2tLL+adplXauXCRT+3WvvLOIECQsreQkIc1t7KRcZlHPjlx7vsN6XtgbmRPtTsl
y3OC1UjkpvHaD/OjPs6uPNJOsDfDOCWvgbfMAJVnfd2tjnNdWpXkvF4BkXCbC30qjD2b2lib55jT
QowS8OgDzio7ifyuRj9Q4fFZ0mggkW2PJVdXhDAmDsW/wW8iAOv6I8k/jX3Uy7qzyQu2rLfOwJyK
dXrYsIPd6J17YenpBQWSXZ/0m5UsvFVger3Mxsusp6AnAzdC8tUcSgB7pARSdSFA0W1vu6UbjmXa
wTFE5lPx3fj5k4/cqDz2aG+M0HZaEabVnMOdCuaSD5pPFImZ2R0655ALq/sWzIVzxDFjhYNOOk3k
E90XnM0Cr2JLfSJkMOt5pHpsZcA4CIfFch6m6bpPJ7He++PQcIOyVQ+lNSJYQErmj4QPpxlhet66
T0h/jNn4vArdql/x5oKPbgz5xEz1TAlaUjJXdh8Hc7DcCFOb9isRApelNuZe3BNenhGXvliXpF5i
BDbEjEhQIE0q4w7hbTjnPoEs4L1JK5xJ3pm9RY9BIecPWtFhvanGnFjXAClbQxmhCGfd6bI98p+h
jzoRiMt8bXFgdnLazYGzBiwpzixis/dx7RKPbgzxmAWtE2FKezzZXvMcM5Qn3dhChzXhM5jPlakd
HNnezT6CkQwZ1q6013YrXc3weHrTtCFUarqs3ArxU43MJNODRytX7QVywP2MQziN59SpdnBzzYif
ElfGTEJn5DFTaxb6LwPJ2xqaqM62el099E5Or6OdpE7aa5BfqCpr0AUJ8STMhg0K2Hnm0KrdS1Wn
eYid+DsZeki+ej/fu8Lapz4+akyQclctVh3rdUCWH4JPcheTHcLZM8NR7W0DVT5eOJvHKrWLPSFc
6XntTweV6pZBZVFs1rX6ToTsYapLYnDb4qZK/HsEef1VkHiPlUYsn6it7erInkLgTDBJRy1Ss4ux
ehIrjwFlzVjsJAtCxCSWXJKY7O3tdbwKKtzphdPE1TKwIQRFoYcSd+ythZkSIDkfT9iw59WISbZv
T5G+WHI1/WgvTXfmm2n/VC7zrSiNGyuZH7XF2k0eHt59WTLHlGqDjZFkLFkL97mYVmvcJHh+SevU
jfzaylhdVHLoVnu8JiSxT8Lc0UjaLvy6e5nSun1UsMhuJTvdq7avVTT1q7wfVnm2aGPVxeRC3WYZ
dhBTqZ1VKC9uGlm8Q3ncDUk3P0npVWigkKri6rS/Qechy1E3n70he6sI5j1PiYGWmyBzkmPnDRdZ
bk47Y+YmmtrUt2mRfbOsBiVeMVTxNGtFmIwkZw5TeSZO9n9R5rjxrBMvQBBe2Q98lqrDw4nWMraY
B+7aNW3jPJuRBmvSi8GiPLsdbudReu+d51IYUFJcVYN/dLNiI32iAB0vculb20Oj7VTO6l+2VnM+
GVa9H5tg3BJ81O+JO6lZdf0uDjQPldzERx9rcj19fVGTutfLHJyCnMnULd2Stk3RAhCZK7ULCs6y
kyxZpk3avOMZxs8mjeYu2bmzi96NSII5byjuQm9BtNjMegXqTi0i8jiCvA4CECgiYzOy23T60SXs
e5xMvBAXPoZDQvgzKdMYFZsfdbukm1EXa3Xedt0UMmMs6MCStDh0gzFctFArcX+o+Sro0Mr6qGeb
bR64JOoCLUTCBmeIZhi1QSyw6biRhrttbVo+dsbs6c1d10bzmtTvZJZrB6j5wWbMW8B7nvBSBXOL
ObQC8bjx2qzZmEWl0/5VOYi+/qVeaG6qJHssggS0PrkO2wWzfklw+ii3JY6DvYnQPqZpkY1hU8zf
iGcqQrvRLqHvvzeo4G5yV9Xl1pqC8irLWBT3ikkTNyeKezhfipJL7KKmFQR0mvXzOgVBe+SEnIgz
9IWyPp9rc1kbtvFWXe0LJwtug+Qkx+BASWrkYPhjGWWEyBX7YBq6ObK8tm69MGCFVBdFpTxaUkhP
VYzqjb9tMchYukXP7FlbuiujEWeLHhwcwtoioHFrO4QWmMYWwhfdrt1oV3A2u1xpcUrK3WYoSat5
JHLKJLjXmfgDci3oQ3o1gjgA34PHUAdsQ7HSr49srWZU95zl5l3lW/O7NXjymcT6ThAXXNTshRy9
fFh64sA307wsD5TyCwvD4hK84Z4YVTzanjwfcyu9xhiu7gJXDN8HRNmIjNclnc9lPk5HftLQfkzC
F9Uuxxz+La1gnYHKLGfrhdz64JozRsMULHPLumL34U3fUshAmwQLnEksCJ7ob4Dq6uQqJaIcYaac
vQzQZ++Ky8ZadCdmapJMR5WE1hCoc9mkxn7u0OfVzXrQ6tbhXrq3ThXEbDjQekIioFhMaXN3uAWK
ug0em3ochjMqz2UdadIKdgWifOAmyFT385oprNkcmkzpiGLDSp24DMbgcrHVdEG7/Rmr+VmtGSpO
6tbsQ0OrVRcyqxWvxId2D5kxpeeyW0rOVzi/pn6wU0rWyp4fsO4Sa7KTyb0W3GVZd8xcRNXwgxQz
Ad4JRInTllVOjullk6Ibs5Gutnddjn75iM3EPOccLo4snWMsbI6s4BX0G6fgDDwLvZw3VWd51T7F
A+9E4hRVXmq9EeM+Jk7WGfS4J73mPFnQ3G9rZWxG31rrmAd9WWbJGcERG6kvZ1b3aHs/ljWI1s7I
tom1NJdo+bGIdJ3pJvu8ilDprivD7lKlTnMja7Co6zUXbJ4m05BbKGM/ipy9vVgNzlUXa/LY+bHm
ysiezxaybUhXdSjG5V27RfX8QnVDi6ZxQUZO8uy57LPztNUVRgcWLx++CU/JndQQgsbKIm1WU1hk
+m6cV/2tp0EwhPBFEy9CFdzdY7MOnYLvbqH3NHZnYOytW0zP7bfJbB/kmW+5HaHgTclKKfntpKnl
HK41ZZ+blpKlHkE2iQXMycI0Lt02FzWzuRtoW5lMqbEt9SK5wgK+IMpG1c/xnFjtOY9S7QWreOgS
dRGSJR3pzLE16Ia8ltFCZo2Cvgv22WVyh5uUjVmkT/UGZz2iX9Takm7kwQnWttxknVtpdNBOIemF
yEiRr930ZtER/eJnaFJ1UTnaMTXNH8G6zK+eKIu4MTVZhGJCFx0xIDnJeLX7XBekS+8x601hR+m9
PvcLkli32lym2BTYxYyB2aBLKpf+UhAbTvXGStD2pDp/MLu0cjO0nn2vlvmsGETqh14tv8+FfvC6
ZGK/Zg/ztGkEI/5SW5Bxg1a6b9GT4cz17LfetnZgJB4Vgmp9T3ZZ6lGfAgHm0Zm8NOraInreaTYF
38k9G1BxqwK5dUrXFpskTZyDid8gWifduvKBd3TbEmo3+Iy2Gud724VXQJ2rJQPNT6a49/qNLtQ9
AB3pvgyGnpznOFIpd2ROZLEwR+bqwLEnPI35rt6mXp1oh8HRLrC/G9sm7Y5TM16OWHAoswXHQZPy
ctDtTY1CO14Gvy9iR62jFDHYYUMg55qsdGDgOMU5kvVVxUoQNC/X2rmQbTfQWRjls5FM+RwtbKuP
Xl2ZFA8KxHVUDmYtgkY0X411wayIHZ1Dl9e8l2Va5je1v+p3QUILKDL6tSfDqNQemyJPz2fN0+ur
otaxOgRqTg6D33ZmAlFpAKTjJUSmH0en188t1FT+5oSBrtkspIyyUqxxMRZzvi0oVZBTvBb1fVoE
02FN3fSxSa28Pu9Ts9GiU86suRGuWUxXSzKKfLeai7ccDSnu7dFdtE2gTdhI7Hm238liqjA0FRwG
R83M44Hq6CGoTfUKIGG671nzf5Z6V+DwaRIQHOQjs9VdjJhZT12VeV4fal2qy1xTxrbgrzxPWs3X
N4GRi32ywmPAGqUayw1L5C4HiNcGziuDHsM27725rbcUqGXl3EpFhM3MbmkFwdOGzYCZRX2fMsvm
gKXZcy85KPXQ+nmeg0DqY2zTZOVX0JwtNA0/AfyBeZdKyfkfI1h6zebJfqDwfW31a73HjGCdLXrv
XOHPGWJjsLSY1XPKjwJ6zH0+MqYoPxhNfwox9W2OYUjPN/i3KLXvYefKifsvOnNttedpQiKj6XaC
d2ycJweuFd/+sv9nrYMTjPEkWwIBi/sTk/DH9oRh2iuOJwBHuK3IUCd4m9nbDe6T+YvWzufW0ulC
dO5gw0GwQVn5qYtozsCK7JEeBa0DhWHHlBEy+8cidR85m04xHSeFSsj+CoH3uf/y67oOonB60b/S
NT7eYIrqW2Bx7KKxqsqd3onisloa+UUn+nNT6XQVBxEbvD8PKtbnxyiUptK05DGmthtZtRGJymy3
KxkedeWOBzXq9Rcdw1OP5feez68rnhqUHgRWdHSf2lgqHRermWgY1tWVhlGityM3/Yp18LnRc7oI
3U+YnTTXT+rfjw+PLWWNbO6kB8wOVJc5a22CEYw0q9k/H4bkywY0P8GWAoL8eCFZmnZlntQWNqVi
oSW7vC66y2Ko29ssyQ//+GJ4kIHunTiNWKU/SX3yWbNNv1RcbORMyKaDDXbfdIDDrC9e0i+A+Ke3
5NA8tgF9I1NH/vXxvnQvXwQ6ckbfU3BVJ1u3e0iqjWRZqDvK4tnWdzAkfzXm/+K1Mclxi+iZkP5/
vsGsC4TQEw5EJRF+cdq3+uOcmFNU4zmMkybXvnigf/GNoXrE0QDI5PSdfbrLlFpsVy4Mk6AQOVVZ
nfRe+6sogb++iHsK/2QO+ZN53CE0uJ8yPjHPoAChWvKprfTL4Ke/eHSw0tFzoNSDmvjZojHQRoVW
yKOr/atqvK2nn3Z625Xf/n4E/vpwPo0LLsMsiOXklFj/qYOqu0kFAXRuI7OkI5YX3/psei5ZyCa3
PFp5fo1yZ4uVrAnLIQm9zt8XuXtueuAxJv/BrHnMWo9tLGiCa2/q//nXyIeIKpQeOWatzyK1VFV9
O7BfoOpkVHtZU5kfF0m4DFKcyEJMtP/7x/FZp3TqIkPggAlCghhGg8+L0ORZjSn5Snys34HAH+/7
l3kXhNaw7KdFbbF+vaiifPr7y/75XdtIoolbYszyxZ9ACr+rsDJW/7bwOj58We3AH8WzSiOnd28T
5W/+Hy5lOzgZ+CoD/AUfLzXXbWGOpxJFRfUXqKCOqMToOGB/sQ6dvrSP44oFAfknAGtYn7y9j9ep
6WoFvWQetdo8phsbq0HSRl43U5di1DZOe+Ov5riTuuDDNdk4WKSUnDiz6HM+c7oJRLE6zWNlH4hH
xG9u7LC9FafDDx1x/aE3iu990+8F7YtW56RaUKuz1G2e07L8+6f8p7u3YV2j9EblDmriT6vIqBn9
UpykHU7G3Vo3zaRHdARDq+OAVu7rr5wxfxq3p+tBx/DwimC8/AwccmhnETBp0hzYlNfqbA3bGEnf
41ekmD9tLrjMaXY9qcsDSFyflvrapXTgcmKIqHrXuCtbDM/Jcisd7Z5NaBb55hj//YP86ormx2EU
1JZfmfTqIrf82ZVYB0pYbRa9Bk1tQTl+8do+i+jQCJ7YO3yKbDNO8/vpvf4mh0SP1CrhswLLZjga
bnJp9eD1OJ1SGGnE3oTEJaS2TQEZ/7rPfwSSuW8q/vc/Tv/mtZFLl4lU/fL4/ee/dm/N5XP11n/+
oQ//BiPgv697Mix++A8snhgbb4a3brl964fyj98v3prTT/7f/p//7e3Xb7lf5Nv//O+vzUDRiN8m
sqb+3Qrp8yr/z87J3fPLn3/8D+ekYf/rpD07IXwwJlqByWz5BzvG/5enm/B9yD1iswn3ivH3b+ek
+S9iAEiIQQCJw4L14r+Mk5r1LxIAf2152DiS1MEi8g+ck592uxaHExZlkFsw2ZC2f95h2KXvtbQu
AQy1+Y3dNH0sM1fC7zatLzSzH6/kQ3E/KfQDgw0GslWmkY9jUUkAifR2Qt+Q9JHa+mSyW+G5pEn3
xZrwcUPz7yvxOZPfzINCLfvxSn6WYoVAEGWmbRKTL6PCbl7mL77kv7gdMNa8M/ADwHc+6wqF46OE
Qg/iZF67J+ZMXPVLp7Y0euAC/zaUrv+Y8T+4s36JXf+zEnBHeBNR+57AsSbM+M+bp8RiYyucU+A8
+rFwaGiCIokBF7xpZ9QIcUL7LaXm17ubkjbycIYBD4d7m9FHotXgVnWEuEqZpxoufS9fgJxgv9FB
2Ag44K93wZDp1oauJuKUnJaOSTJsX1wVk2V2O6Vb4rU1kkBskPXhDdMaj9ajk1AjEni3jUsNcaXY
4Fh337N6hXGNlKgat1YzOu/ZmmlexK+w85ularmwkWnGT1ubM7FhzWlo+Ez0jyMSWQL/mORY3aPB
JFf8klqY+zCokd9tIU6TcCErlC0ddNhXj5zdMhrNBO3AXARlEBWFt3yfe318SvuTAyfIT73+rhxz
RfP3VBxUnlUdx9Rpp23i6f1bXUxVsin1eXkZEaM/zlNVvQPzdC7apsDyr1Fmup1nf6VwI0wBEaWx
Uy0K+sx58qsGQ9FaN9pLT6nuIbGr4iGh1k1F2k5QQ5iDIai3wyYanvw8B90SG2mFQR6tzBVEWJ50
7Rfyh+2ZNY4wlG2hqab8HGOVj7Dc9oiOUX2gnjoqFC91n2UvfDXDc7oE1D3ztQG1mrC7G1lAzP7Z
o1xF+8rgzegapUsabfB4EF4sBT1hnPLfT6GDDk2IZemj1bP878KqrUvT6gPKy2JkMaIKyx/RjsXj
bPoLTINivgIrkjYIkVRxVw8d7aS6qOxvxjhrWmgMS/uSBYHiFFRO39pCS/wwc5fs1bGK/q73cfRv
zYXqfVfQ26DfimAlLFYxn/vB7Aq4DyX64lTO+huClPx1hLabRyeVP+qBsRM3pjDbIR5sdEwQg3w6
s0mdG0faVJQwA5WdaDFlAucnq6UR0eJJmniqnPpG6cGAY3rtTj6dbjG90GhEjQqABvF6M6/wNevK
GH9AFElfBMAh79ZnBXsaXDi38J9ThBRd61PTXTSUu9RX9Qkpl6LjvRnbwkVAq7qko9tvyNe+7S1a
fZk3PFEOa4bQ9CbrFZ1fPUWQ1cs1dJMZN7ryGi8P9VwrLrVVHwFUKheUdzmv1S07g/Q8KezUhGPt
2E1o+UB2ybIulh9jnsHHKvHQWuFsOUUZyqTkKyu5YrmhNC9/GmmvE6dKSRzA96BNNqfToXno8nF9
KJj2g7jT3fTnYJcTILk+9b7D93BvTPRnNqQSj2Q3/pgCwm4XdDc6LHrzjFgM8IuqQDG4KWed8a9L
aH+xXC1A7IFdOd979GWvfu9W14sEVx9TAGLcBD2ckSjLde9UdLQqE2lZknZo2ubxaa0m+lAT39/r
zAC6tXLzqQkS3lahhumyp6v85o/0hMKhTYopIvITF0VQJP6mEE09xL4kXjuEUz1ocQtx6FvHlEl7
FQgFuC1ramMmnK46BG5SAwdb8C30rpUwosRCQ0c0vSCyIbHqDM2IzAkQZ/NiA5a3loumahW3aWtU
X7EgPCB14AcMPUdXxpw24+oUqfW+GgyVGckRIJzG7dGZZolGTR0fRL/JyqW8oeRdlhsT/OGt4AaA
Q0H4iHzpYr/pSrOI7US0Hs0Ve0oQNjX5vKUL63CmAG3l70YEFTPCMdOaQpcgkjNOP9N3A1zTHBlV
xt/k+P4EYFoqk8msbIprJzE0erE6MNIgk7of2+UsoKk7CKAokuoNiTVGJ+Mso0gyt+iyIuQxzruX
JDHusgOF9s7ajIZXIzybZj1A9tY6191YURVI1i57tRmtWeiZQ5DFZeqXFTXYwRqjRpBWhAwySL+X
knC741w74i0zFgcRnpOP13YJxisWaHLMyNfVfDe4NidwpOrtsjlF6Nj7okbBFVpzE2RRZi2cFwtj
7F+TEQVzlOqDVSFvkUy+PbXqfVALMwizqc7amHgE+7G2UY7Be/fGOIX59DYkzUniBTSPGi8lYMtf
UjdkE0Rr216VtddWsz0Udu3DMjbc9HzsqPENVmKfLYNT3utFGbxordP9MPyZ2ARb60UfT50SF07l
95fK0qW1CwjiHTeNn7UW8ZhplsXQ07IHzZP6y9Rk861tTF0Vsbprxa7pVXZdkZ/bIH8zu1dZTMaj
oNo4h2rSEgzrY5sj0gPdX0SD67UvOnPbphx89DCDmTQvNXD3m6ZDv2BXnXHNsuBd9rLTIRnP5tbU
PO914vcvlNpTeDyTq4ZuX/iTfwUW5zTORcci0+ZOLfn+6v4+6av0Nqicedl2puX9LABhuxHkB9eI
PYrlLLse81doG7I7ahlVjUi4RBtHy6Sz+nSm8udIGWl3UAy+l5anochuMODIjxZCK8/MXJQFosvi
OjgV740afUFKBAhFfhr4BKYG7R0wfu85a9se4fM6ThfSdmHCUUpUDgFxeXVg7e13FdWGGmh4vj4y
No3nBg0fguLZYAHJh6VA1mKMDCfUSKUMfZmr72g5ECYsS8YMkHUjotokH+YriF1mdU5C/cqaYi4E
Wsg2aL87DL5i661NebNQBHxHUiQvqYj1FvuAACkKisDshzt663yAs7f8qIdcH0J+m/68epX1HRp6
cumZNPh3SaLKM6U12RBrnTURmZH5CCD1YGRxIJPOfRBTb6tI/4VKLGlweyF+p0FuvWUwK5S8C7c1
sZkM4FCJ7nzpLBQwlUaCCBMR/QYeKXFXqtiMyCvpMYlJH29qJGHFDYTVcjzrjbYljqEVjn1jei0t
YYI/eHUg3nv4+I4oUQckTvsygsYrtVUzQK51dBLntRwb2lVpNkcTpLvirB6tyT10ZGgQT+E1hrVR
UzZe58I0mx3tOUs7A6qVImUDG6EivxXrFFLP7+5lxrYzzPkn4PULckvUhLt141d+R/XLnMFSVW4P
4tehFxWiJeHF20YxvyDkNF2UlKZ+zLUWRc5EcSeLinlaiq3v9wF+31qZy+NaaeaN2ZtKbJsxR4nX
z7RArpXpsjHq0dWArF9N/7yTujfCT3BzN84F9JHL1JOUcZa5Z3c3zIZbXlatOz93Oc7b0GFxLONC
s7w0RlY9/uxMO2EbmSqYVbayFJwru8oNVvrTXz5QjG6B02OqiQTUlqM9N/3PAQVGFhJ5SMRLITSj
ioDUsOqIvuuniJrfKCOtd90eFAATMREC+mEqS5LnKqRhPnELaPhu1nnu+wsFnSHYBH1iBaD59XFf
jicETZhqEgFQOeLUDw0MqS/eRKNtY64d2uakDMx+ZePU59ZVpkpzOwSauR6qZSz4OjBgxdgDVI2A
ntp9tykGXVXbjHg4g3nHHO194gqAUHEvgvqEB0OhFCNaGtxnI+UMEDLO24TFWRe1+9JLzyKZOKUA
TMiEKAL7ovVtjb8rKeWTkeRYROjh5fq3ZGpm+ZxledBenxrJ3rU0bUIldClYiNncucXbP69HXGSv
XdM37+pzteFDgeIK48qd6t7e1MWz/PyT/x/WJaBP/Haa/BPS6e6tfhPP5e+VjF//4n+DbY1/Abwh
vcvEPU0V9RR+9h+wLXULH8KDS1aZji3pv6oThgvyCfwgzVOK7OQ4UVf6N9nWOFUuIL2Qjsdpgu/T
+ifViY/lMgcQDxU6ugYmZCcd0yt/wu/1qyapYaFhZ3Y5MT6Bqy8fWA3J2GhsJdzIZvl5aWYv2f32
hP7ivP2xfvDHVU+B79STKdy4n8Eeni9QuNXBzUj7KfSXKrtrF5F9wcb+y4sAkGK9pLgLMeLjreFo
ajmG+zeFsO2nxev6+0K0nJH+/lY+VuL/uBUPdjG+Ry7zF12XBD2E7eMHZ/YOfVPYN/D9xg0RKPqe
1ecLC+DHosi/L2dQtKbYiOPxM4yhyP8Xe+exJDmSJulXWZk7SgwcuOwBcB6ckwskIjMDnBgMgAF4
+v08unq6q6SmW/q6MseqzAzicDeiv+qnJhDSkSR5acoLMdsPqTbdSzVyMv/Xv9dfvXr+P77RnwVi
rwktLmQ+dTe9iSuPFhnRG+W/mdb81buPCQpAKt8hD+386RF5KQ1fWeadLcQ4DgN/Stnh1vVUrWim
S1icgwxe+u8IOd9Y+H+IPb+/iD6gPj6R5zHWn75tVVAGk1XBnapt8obU17vcOx0YypmLcbkNy4ex
D5Mt8of/4nL32rl2nX7mnMySyMZGEbnV6lyA2QlOOqvMZFM1NbvOv34Af/naMNmBSsQ4xBbnP/8n
ZXns+xGfNxDyUSomD+XqxEHh0CZDAws20zW87ZhNHf71N/2Lp04BucVbiwZ32hr/9Mos5OWydrbu
0IZAkVlMXvJA6H9TI/oXH5mAOQcxGOQ2dNY/DQV6o5+yZRR3YQ1Rwc/d8vvV/1H0ef9k9yTZ/vXv
xNSPl+qPz5sJNt+MRdhHUfzzItedQ6x9l1/OGG7cbe+6+jUsgqo99ZyTWn7FkLlWZRY0tk0wSLDl
NiuHQUfa5nhYIP18EZhKUtCxzcTVzXe6ININD2ffY7HhkkaD16VHCVG4Yd89k6TW0Lsv9YLxnPbw
5HYtmsGIJGcb/MPcHZ98r+6e8MV7ZITI0nxlk8IC6KaBmGgNsBXHzXUuOfzg4XwBlUZRDRzS4nHo
BG8DunOOZzTOsE3FCJhF5MTLCVJ59IoMsjEjPrvzJY4tm1aaILE2+N7LD9fE/E3OdsUv1mKz3QfS
tp/g+TZBtBgYCXubRNtONZ0NPJpUz12BEWrdl/wPEtu6R+tT2tXvntktBWJJIyBzy64m+a26AK/3
kvNX5JAMvxwM8wYXzMH4AX9t/uqLwjkGzeAz2kOJnGDXGNkDr2N4tOamDo/mWodOzIctvfBk29bH
libpRwFjFT0BZCY2Kl8bpHssapGUm0lsdCUhin3TmhymU0+VX0Fq12SYDNNKt7kc1vbSwiBFERuL
2RJh50y/T4bGr36elnLTszocQq8s/FMyOjrYEeG03pvEox6HKqm13TgSVHTUByBsIxfL8QM2Unmb
QkG6bmu+Q1yUfvUISRdzMqHI4IntJd3z1UXG/cjTb4GhR6JJVWCDBSn7W3Iw7oUUYfqRhT5kZgaJ
jbn3+rl8BVvdFLu8hDYUK2ceL3OKI8qtNXV9FWdohMleiLTsNrUf6nKThRpmYSZQrTrPo/THRy0n
yuylKDLmhP/TNnIkPXPV3WetEp+z+uK21wR5hiJGdkRuQU5A/FgLn3osmPPpD3ciC0ros/OBqzT9
8kNoOYa4Cv18a8+l9eJ3AKXxOxVkixiIJXj8pbblpm/N5LotR6u64h6EU6x2dUvXGFfjhwHTPI1X
rf1Fp7y33JauqS+stNTXUNmliZZmUa5dNvWKorpkXGzq0cQ4RuaPKycXriSj6Yzb765wV5xkoaMd
ZqND3+fRhB9qjtcB4pek55GPmOjx75qTtpBcwnbCFJaiLkepyPwvHTRcJ+VEsoEoJJ8bJaG0s8Pk
AW1yDHiLbWKP8498Np0nq6zUux5k/uBrvy5RirzFiy1jtD+0XKonx6/du9Je809yx8G0yR08QBvY
M+WxnXk3H0mzzNd0dLU5FGGnPY51i2TH70o5laV5QGvg1p8CEuMbP4F6aTADeoR2V9oprTPsmmRR
+B5WZ12NSDCSfRcOBE2cdVzekmZYsbny2oIfIxpVUi4ixFVFoOI9d1Ztxg0eyV8Lj6GgArOZ4NYW
LXhkI3kLKNnrcHha6XunTOd5trHjkvItmpuiScnciLCkxsxt2zInMMyeiGm2mG8Dw7WMyGj8/C0x
suyKO2HWxLaRuF7kk7T2dkm79mCyakk5F/Jx12yM1HefqB6YHkV1fg/OYnyeVQG8alE0rkRm3pF6
G2a5CK51jn42Zy+5k0tXUcRFDA6CEG1s+b4GqqfiRk/ZFZk3D1CvEbjLplWTUwGGoyshnmRqMkVw
c/MLvq3LxY1led4sPVerjdVr+uawFetbQi7VnW6XczzCNcxL6KDk3N0JwWk7uhgaz2VgaYhayfCC
l2mq7kre9wF8kq5qtv3guLdKIxTE6ZCuT3SJN85pKnR5nFbXD64o5h2793oEQUyhF3BrYxdiqWcF
An4PZiv2gO3mlwETAYLsLMfNEHWaAPFK+hmq9YNb9wEHcKGs66HnGM7ibGf1xoAKbJ2MEMX4CtgP
pCXXGItPt7O6MPaJJRIa5kMxRz7cbd4P2K3Pe13as2paetmQtcorAqW+dWESbv9q2jF0UJ0LIpC2
7lJCrXSORZUjO/zqhIsObj6JC4M+0TliuOS9MSZZLh2ET/Tb1ZuaeLQ94+dUGuq5AqPq7hTVFZQr
FiJ/H+u6vEVFnn5xxzZ/cRCH2zg3OU++67NMH4nnZMXGaBXWfoNb7F1nZVmzxU2D9+05yJV4lIsk
59st2OAPMpjTYYujrxRxZ7dlxt2d0CmTjXohCzxXbrrzq8L+6TIvoJLK78v5gOfLLWLkCiJ2sOnF
fEDhLI2tF/T+daUYSRyGAPD1drEldmQRSiPfTl1Z2VguHflSFAP+IWsI6xd674jXwfEah4sk5N2z
MbCVkY50zm8sh+JRZM66g0Xv2FnibdDhKYZs8KkT4CgJgVjaJyIA80bGIWpuDoBioPbQXXB872an
xtE/D8pMI9srO2MrCidjeDeOHu9EMRNEwnya/LBnWncGXeHJZKrLRweZSg47Th6gZBbyTHjYwrK3
Yz+EfxA7lK3iwappTWWMqmsVlxNRyzgc28mMcu4XzAnylGJQYNDMAH0wpaDdGYBQiFNXqYzB+LPL
IxcqeSWsWQ87Rd502ieqZaPy6KYtDnnSeMYljq8pO83sBOG2dctiPtaqtV/oKQ6OVCrXE4ltr38V
nBR0NBCpTmKiDEG2QfQDHA4noA8fa9th+7lZTVkha9Y9seja9N8tCQc/cpSjb0oMxYRUiYYq9iC7
rjgw6RJrEPImv9lqc3eIFJCGG8uroFQgnhU0q9ge5wZbTzUvZzI5YpeOA3IRm9FYxJL6ABn1vgM8
TdmapgZybKbeMNoyv+bRHscDOHOU3ZkJ8t5aEmO+zRebiQJ394x+W8QW40B2pn7wDHsMDv2CThfL
PMCYHuFHt6ZTjxkne0qWpAwJ6K5hve8Rt9d4ZA9pdlg6iTwGfDAY/oiBTU31RAV/TMFCKHST6cQi
d2CGSuzllEqGV6G0mY0DMO7mckckwC+p2Csv27kEGJW2xnScVwenfhgypISiZdkNb4e0+0VNS096
jAIJFxt547Zxbsz4ZbBIVVjkxsW8HDuvmCIAKeEYcwQezXioO3LpqyG5kQ3D6t0UJttrVCdr9VSu
YcHEawa2w+jCdLI9Rn53OweZ8Ti7ptdf4COehmNHgHUiD54XrxT9+dXx+5j/uzHld1Hhb8jq/7a3
/Ok//+//nwJUwAXqfzbGPGa//s/+o/7MP/5Zgjr/m78rUPZvPjyzc0W9AGmG0/sfChTM8bNmKfDI
8GcQcP+hQNm/YS7kzvTNdGKAwi3t7wqU/du3zxRLDfYx7lX/UbcSvvw/X8984ViIXdjDqKFhyvDH
m26nZnOh2PXOmnON9YEm2Pfm/NG36fomLesWCUuCY+ZD+OhPCLRge2T4KHpX/1xRmBWnu6A4rd8L
i6qC6oUwHU1wBm+4I9lS+4XmZUvsbRglmzDL1/vWW8s6Fp2js5PEAGhcUgQgCvyaY44bQsj3/nuR
W78XPPd78cu/F8L0e1FkTk7QpWEe4H0vmBSuBO9hHrQNwb3zapr7nc3H+XuVZT7MuuR8r77e90ps
TVqBZskSZ+t9L9Nchliyl3HKi2j5XspJ2mB14UuyxHfSZrlnVO5EQSuSH7gQ6GPRVsnnf/3eJtLG
bJNNYXNWD0mPUOMxO+wn3vfeor73meR7z3G/9x/jey8apqlotkY5T4+sOM71MPor0rDkEMO6MDlE
5Jwww9nj0g8R1SZ3m405SKM42k62bI3vDdE+743l9zbJmEa+6O/N0/zeSD2wY3AlekowtmtnVc3G
tjmkRdxUfGpjWKkjjHp0JIvvrXn53qYXTTI6ToPz9k07TrYwtAuteIJt8pOSDCel1wn61YbQHrs/
1wpOAmSLChEvnabPkJGdpWmXFYDjZTnm1SYAzEXKq1g4VnBiBWc3dsxeIk5rcFOZF1gs+hRJUZGN
ZHiqyDQNOx+TM+T5LiT9Y1m1cy2CUp0oMTarTSVS4sV1Fq4gmNrB4pQ3lwo+tZHMv4tA/7uo/deZ
Qvw/L2pYIZT+aP6wpJ3/xd+WNCv8zcY+g0KFW5iEBxL475q6GVJ6EAoXtx0oNqzZ/Mnvhj8ifVTC
saZRFnc2/bnnJfL3Fc2wvN8wtaPS84984GoYqv8Dy5/JqeSPa5rnQ3/3sWaf0xouP+b5z/9JvdPB
kIqeXTNy+3WmI9LuVflpZDRB05ZgYu51vJJ5t5/gHCEEI1rOeaEL/+tWdwVjblcSOty0JiP9TcqL
IK7y2hi5/aY6TXYUMIc0Y9VWNV6mI4Ogk6CDPqCYAR3pidCXJ4722qcv+WjOJPTXZcDOptPqQxC+
ruNmyihbr7lSfEBAQIjIwvE2Acb24ZOC3paJKl9zv3V3nmY4LcusfHMgrTYbN6k/Kf7N45V564bj
TXFtpGH+msyJGaGSf/W5Ng8O1IgdFwT/K+cWtXVoPb5lbN+QfzCHrSNm0FXO0le4mwsAdnTcgxLl
sdJjjpSBCsQRmJJ6YoDjaDiP1tzJm742kppbepvejXMaXNSQEvart87XfsPZnRnjUDGmZjJnZpN9
bepBoTLJ2fsppHoLrdQErcFVK9EM9ukmZrbm66Tdtc7abJekoL/IGeW8X4cS3xhDN/MkXJxxyCtt
cKP8JP80G2FGCYqP2zXZkbx5+himHVNn7i/pwfZ0sGUUHhCFFvy7vlbF1g2Srz7o3moalVjgETd4
vONJIcPEmhbnyM5C92h4ZrWv06588my9M3S7yVpueJEN823XGhWxeK9xdy2Y24uhy+s9D83YrLZS
T+UgzZssMa/ytnzCP1BCngt6Lrx4/55X+swvaq5eFkW9U/0T3TVnXF6tB9OuWauoM82uPG3M+Kmo
zCHa5jNd5GdjczS97kapaT4hcDJ3rlY2h7YLMy5uPfFMx6Kuy5uY2SMhbEyngBgBLGwfAonZyYwA
xrgI95RAb8NhNS0o2BZVD3nI91PXXkpt22hn8FvKYp/6nXlU9uJvgsm+avrV2HhluFyG0rt2ZWNf
iOwMRqgWYqWqt/aMWdMrLlQd0ptfX0OiLn6uFKACo1JjfayGfNrP9pJvEyeTzxTQiXv4u10swyD7
oVQtN2q1i33TtO5maKDzSs/kDWhYgF7n/DbHF3ZUNcXtmbHKU7OU+a6v60vODN2hSU1uE6CMBIaA
jhi7xT5BQqLjIdQ+xk8LcaJwl3Hr9WzBNC6qx3P2AIaStvYF5WF7K1+erDxMOYOjLnoFm9ymCprT
WLvwoY2s2zSW+a5tpwDpbaf3SRFqZE26veO2Y6BMIeB8EzRztrWJtW6EAemjCsV+XUV9Mxhus8Pm
Yl+5q0xuCrgq13QojFeQV1aKJFFZf7apw2lDKH1Ucs4vZJ75O9NXr2ZvpttWlsjB/tJcFbgrmUh7
z6kVePNFmoYVF4mwGFBKeeqnVGCW4B6ydMcldR4bBmGsT1nv75IxnV/RX+kdzLEfLZKnTaV49R7M
JA6Sgn829E3P22Yezh0ZfKxms9wkwr2BdUb2usz0hn5yAIEpqGdMd31xTHpPbrwkrV60N9onMF0O
teqMpKhqtU9cO7fC739aU/mZm51/KxeIfwSYQQl1C81miqT4M5rYunDxYm3keFPWB0M3aUp+HcFr
/CTukU3nz5Y7wFlh+o6lIm8yh+G8iyOKIORH6cAeqQYOR8A9vKtkmihUKiphIzfRtHjvAxeEDMar
1pewZX3zcnVTlho8oOD0Ugq5srtZIUlCNeJqaGuz3TQT5I52vJrpIVOt6A5WTx1XVd7AGazOvXvF
wQK3sDfBG5b58tyl00nSbuDxPS4Fo0a4O5+O0504C+4639kVgyCv4iwHOuqvU6tO6KOvHgZ7mKP5
LNlWciMkXpkq2ytT7GoNA41WheosMvjLDyd/EFQZIrC9SWh90Bd2Zj/t28m6Cqx+1xS47Kp6a58p
hAVUvUJFtVNdTLV9kcztvgVzg5ltD23muBTdPlPNddBbJMEgu0/htk7tXZOsNyA+tg1ibRjC0Vpw
UxkO+M0Bt2Y3d0CzlTrRyAhQzD6rk0aCjXFmJbAOJTvPCL1Mkwgka307UI44D8J5ZDULTaL9E05R
QHugVKw8i/2mBELkj97ChULbUTJ29taqszupmwZMRHPDGOSyTYsH+F+7vur3vVFQpFoL6wA4BCxy
5WY/DdLGK21e2rwze3bXzACR1ASJ9ySttA+3WDifuC5lB4rpWPEYQoEm9GDMTKycO9THeueGlbEd
yq4EQsX92B3CL6uB3YgmIbA5m5eNk/5AzFeR12qKJrkfxNOyjsdw1p8JtdZXSSZwsoy9fSxlltx4
Mz1g0rdJ/NntaQ7CJp4p2t6ew467sKBqdIHkB/fFivJO6Y3Am2i22SHtwpvW75d4HIA8lAYjMBTb
jvY4X241wJdXQLY/k7W9MvP56Afl+Lk2dIa24U1tr9Yh0WG/S532wRXJg2ugKnFa+RhA12GxomYM
ykGJSc2OWTB3GR0IxMGvTVhrV5VPg2yBxw5g3yl0GzueG5YPbJQvxTSlm3nyT+OiTmmi7kRqX0pt
sSIiRQYYB6OgF/WLxiy54cigD+QomyvZLP6HJgFyqkLZ7JMhUTjuQ+KpNljnCLCG+ZY5Bbs4K7ay
83Tc+ojJMMK64EuZnXXp1XW9dWVevmajMN4Yr1+xbXDxpFc2jJI2BFTCj+Q1wjoOKEVbVj3yqGAS
IsIR7wm9qN9juK2rRaXRcKtmr7PgzYSmFht+8qDxCDHpYb3jIu4Ax5mmbtMiS0faaetbzxrx5Yyk
k2x2IfTwl4RbRxz21U0JjrObXON9WBWrnt1HPPvLSa/FqVL9cdKAXnOCuEJCZAjULpvx/hfKvnPX
2rquC/uyHuFa1ZZp0BC6slJYxpfqtHOFf+x+FeX96IY4FTuT9293MVQMRsYWLllYfhWkZmJMa94m
sQfoG/m6L5B8DiVlBpuMc2kUTgu1FzQPkGgVy5NCPqY/l1NXt8CKGEz7LTDrLzcprJ3EgnpYuu7C
8xGrGRC8eAXoinSC49YXzAXGpO53XlfaYDscIfmdsr67oma3Oq3VjFdy1Y+WxXnJq52PJDAhpku1
HstJzBsfSdWYzPtMBTdFwbRCJtJcLvvMV7f4VftdSahvyxG4wsxMaUEZlO3PFP8WOQmRLU+mGEId
I3GmH9QK99EUVPYKALXGl0iBIJLaPNy1Z8ddmDtAg41ZPMNNI5gSaHtTrNi9QIDx36OWq3EwyxBo
nZFCT0uUaxBjbP1um/NMqcSV0yJOlScXxOI6Q9rPpAfGrWntu0bZ1TtFzXxDaw1ukqLsrwbX6SKp
5+Q69eaV0UW10rzWyFXHWEibK/DF8p1SdHg6HHCPpS9GdqN5OkooJxF6sMvwxwguDQQ5nJgr723f
gH1UBx31yV7pnxDHX4t6AK9mmfRQqskxMTamzqtazuVuVeVF+eCCzAbMuQ2y/HbNTHzF8/w5gygl
2ssl/zYdBtFtUBSDiQFOYBT7bkigNBmGp09r36t5L6aive6XcbkYTdNgYmTOi5jSmCpDX+2LuV3N
nxRnqoMR5tl8ZQ6m8DZ06twDKK31IcTyXW9AsvRPWSD4wDCONT+mUGbPDMhgihrV7F52fmYABnKm
QQNnSdP+p22Unhfp0uDhL6aVVdtmcQr7JMY6967atm2aC9bq3tizjOcGqNwGxFeft1wmlsAZyHtM
g2AMJRaRDPvecwqxs3wGh1Gbe/CWmlkG6h4aI4+E/u3ZuGe81YNMxnxSKiYeZEn5sHserdgpfa2n
dSS8+wom1HQOIHpyI+7pnnQ3Y9ao93nuAkTUus57/KFFmh19th3rFvmDOVC9LgrMhbNwIQM16hXj
dgW+1vGBTel6SkrX/XREUj9Ky+ino+ex0jzIifrTa26WbNO+9Ep92SwjKkzow2Fj5qH66aOhadLI
2Bmd/C4jT9OdoJi57ZFsR9AfphyEz7pM+XwCsdKNFzrhbG33GBXP2YZo7dGZgHMN6aZv0IBtyHK/
lmZKj/Zglp9V1oSbbLWmu8QY3GOwNN5tVgegiEborTwfIy58FaDzeBQhGG0Iy3Q2stvZmqrHPGUy
62foP+YxcA0gL9nqRcWZZFv6xlNTGTcEqnZWaXrHxFb+gVT0xi5Ue8O2QZoJuBBKTf9anImy3ijl
tq1595ThuPPx796P1MziFm/D65LZwGvbBh+JUsHB8abnZrZlXDNJIh3TmrfYybKHRHgP4MPnqO/q
p292cJ1Qig3hNazTMC5G5ou5s9FdZ+6ARV6YJX7bwrAflWXG1AWTdFDVs/a6DsYb5tw1lGYsWudu
ae23vg5PXAmSmEEfyOKu3QPr/TVQJDS3y7PW4bVeipeEBlt0unHGSuIWzzzqt0Fmt1nrcrcz5EfV
3rZDeXSb4Uch2kPtLZckctzDVKg3r+ABzGFcD+vGyfx48ojcpJ08FhJ+TAEO1moYpTNbzCbzZgx7
E1InXT+h/iXCzqPOPGyvLUM9ONXaRJWob1NH35ervAJBzMxiMvp47aarOVEXiW/dDrMBg08MX6GF
EiLLU5nMCwW3GafQieN7O29zA85YKqc7bOGvSxi8cxXXB7uk7V7aS+x7XIf4GHqi2583wSY/1PKr
SKim95LbKmArs+1tNYw7Fl96ToX3DkT5Ihsr1EFojDBwnB3e//3KBSOtgk9aizmTL8fAst+wVEc4
evI3TMwz9fL5cVmTtyoofjgk9C5M0bwjeBxhD9KiWwMFX9J1a7X185xaDIudaT8K/8NIMhjbK56P
3svBhwtNLsJuD/2ZmJQO137nTCRNrPVjcHg75k3Bzz0BGmtG5zjOFp9l4ZFHWG3m2WeAJF/JUs0b
5jxKjLmlYhsny5wbuxYKZ2SzoMcWnDagO5eBD6anI6BnIH9juzBx0An7XvvFU1O6d6qY9tJ1+zva
g7neB7zKgXdkNni0ON0GNF6u/P+yoyMiGKqHzlCHgfr0zm/2aWE9CI7uYoaXCnNwljp5qsZ6C05t
41vrtR2WT7aYNgD5TtkkjnSPU/HdH/zVO4BDhNWqSMGA2cKI3+yFpS+mITn0CShdKpPJPj4R2Iu9
gHiVkx6bsHmwAhp4E12dzt57c3LyS0K/p6Ez9yJ3jrYyniiKbuIOYubMLHBbypVSd2c4JQukPiu8
t5dEHbCWYZs2PBn5mbOFGQ91FzkCjs5tsBrBzeTJG0STI/rMa6HynwkHw5UtekODcHINUGm8FJrp
KLv4W58tNkW+VnOAurGBNCXvi6kxMd4sGteXEd7CkIfWh28i6gTZUO5Rz9RA2zGxS4f4zFxubLCJ
d1UGvDewuou8Z/vtB4xhpahuqlo8EG7aBoUB2lddBXny6JbubgXQeA+UDJHCKKdo6WBUmxJRI9zX
E8NdJB3mHc7JROV2cQk55WAcUHNE1FbWlknew4ADZSE+yd6WbqQhL0DeOrtyQTxC47jD53JCyeLe
jSR5WKFGzYmxzYuJ2Ejd7KXwdxbJTTp23M/VyV6VEZ58QmqIS3xQct9klN1c2wURFRESgWC5Okvg
OCRPfrUSPwjPbLhjEYTbNKgOziyMK6O/7lt5WWtJyAHbfjlgXgHOsCkpPW+c5Od5CMt4OLIxrXGa
gFWYLNNzn3bUOqcvDHJ4x6q9YstuuTP6rnPLeh01Eg+nW2z8gXN87dvGleWW90kS7qrG2y7DfdX5
R6YnT7DHNxM5QIsX3An742hxWwOsgDcjZpqy8/xxxNhAjMtvbYilietwN18JfzHI4QwBujhbKfhN
H3vNVTyvCm9npga2PaPsYiUkTFTrV1Mbh9Vcv8g6xhXWlajoyTlYIjl/A7IpA/OW3J+uzjjvRklO
0JV3n5GPi4JzpUPjIgCKQUaEnn9OsjnRFwpvkFpsnewGyORetb70XfUGYTMGZs9hpfOQYpo2JpN4
iwVu27jDxdLIKzqztz6xMeh7z3DKhqg085eiLm8mYB7OqC4a6VBaYfjnwFUDIBoRoy89MA1JuvUW
943M3k3p9tfNggPEpEaIFR8AVj+YRw4Sz10b7ETLUXxs3xDPKJKo9wkTl6ikqP1IZ/SlYF4dSw9d
1zK4Es6j9ZQSHx1qZskBXybyyvmqwM5Mejh/CET9FpROuMlnsVOaMJGZC0b0tgtZrjF32PrsfSHr
j8qsUww7kHrmcQyOJv0ZrIrOmzNzoJRdqncVyZEIR13PZYtgVVc7vCxZQ9S0zD9HHgGd5Nrfa08d
OA++lcoQMSGrrVeRZ+dI2tE4Gd7VRfXUJGOoXwlvg3s75c4SrrgtqkpXkq+atzg9ZuXjPAoONM0a
lXioFcYJmjqCbl5GA3trb9PFOmVNuVshU3Qbqyv7dacNauBUFiz2jrlh3l44xVpS85QUztNagxLi
eUDw2DraMx/rrspqDE6ZzLjCtd1bz1m92uWssIorl05+tn6ip11JdRXx8MG/h7mq7yVDqxIJ0pj5
nHN68iOFhQnhsnJG5MzOWNXWS/vuTQOXL5nULUbLTQqb5qaGm329Ftq4l9rtXl2GguRpqlaC/Vmy
5TVM1MQ9W2VLTnAbGT4uMtaJOMf7/mTNCYwYqOY2oG9b+16czs2aHEqJN3UXzpTIgWF23F7um2z1
1RHXnIcdZRb2vB1LNaLeN4Gxn5e2fj/TBe500K/wscs0OxNhPPNvNvT/nbL91zk38i+mbL+a/A8I
jvNf/9uIjem/4xIzwVdHWO5c/P33EZtgigYrgfFWyOwN7fpMzfl9xnbOptAgylLgMJJyiZX894jN
+83Cx47Tn6I6YH044f6TCZv9J083dAsSA74AqEHNFSikP2OJLLr2Jm6aiBeZO+f7ye0Dp0EslGaz
c5uS/Svgth5P2cpaFZnaCQJqhXT7Sxsr+16p1fzDqU2U9YylhktD17dj7M4JtzYVcMiJK6NoKuqI
JJuNXKWFmy4I8GSTap+NjdUE5uMwu951BkOImRlgfNLCVSAZI8w9Bz09jghUpXaYnPCNOxANmi95
WDMaaWOXJQQDk1vp9qJ1ibIyfurT8eir3MpuC2mwdXRDgU9h8lJMb75xBrgrX2QvVpaWY6xCApsn
pTXKQ8dKwBY1YPfj3oCfzMQ1vJn5GJ1LDpwFsj9Ji6i1vAK9nPnil/Tz4n5kUEHzh9aOikdpjSgy
5lxkO2k78tFpTLQhSWDwKclUjlDjzsirsnKdnvNprx6s0OmMeEkHepOcDl9R5HatJmjaI/cyQCPs
PAvRNNxV14oN01HmF8eifkR1HVN7Q/lRJfeZUTvtdsYTSgx2HOfgBpc9kVHTTfAGaMAb447gm/wM
SwvfQ1Mqa2GfogIEwPHYPQ/Srtv9jAWqiytnSp2ti3n/unGsIogpJslcVOLJAOmL/5dSnWpJlq3V
K2XtQTAw27ENoiksS4n/XshRn8nr4y/Efqu6cPtCDjcIWwW6q9VXJPQMTJDHUGLWPYxTjWxnr/qc
vk2EgGoeOAta35j5eCUIUnn7JhiTr7NhzNrPvKKvaDKDy3E8q99b19WceEJOj3CAhfTnJz0r0AMK
+TjfD/j903jN/aHclTjkirieWPGjwZnqW5dMFtD1NixIGVpqivwSpE00ZhOtEL4a7Pd26fyPwnIB
UsyrLW8d08Taaw0eztgiDFCzEMLZhyVqWL2pScBfBpPbUSCjpnSISKJWPcMHZ2WZl2Xrx8r4nliM
UMNv0pqTWWz7u2aZh4AyPRn8oDeofnILPT6Mk92GO1L2KU6SGl49/IU5+FlMynkp8IWvsdUzTz1T
AbJPYY7GtUwnEBMhY6MyolBihtAwmc0r9Br7FVo88lZ1xqZeGd1sHwYzT76YZWcXDgT8n6DdrfuB
oNwHCU4YpKj6yedgNPZXXnX9mzVO8qRgiT8lide8CXtRVHEWUwqWuM/SZde60iq2PT0PJ+Epg/kO
8nnNkA+YQbAZMKrxvuTzqJmEtPkbPciLsUP/QwbLe4tpXZAKBL92mggGGboGf+6LArt2oqjviIgF
rP+PvTNZjhtJs/WrlNUeaXAHHMOiNhGIiZNIivMGJkoi5hmO6Y36Oe6L3Q+hGqTs7mzL3t1rlWmW
C1HMICMA+D+ccz62d06jybtF7owM2GcrQrBxs1UW8edBqkR+m7Ql3NCR5VMcEC4fv1exN7xYXtI/
UgFGn/H+J0XQxOSD8KnM+rtz/qh70ZBuXIzylk+XzIZO9Kcirtv3NlV9wRbYbt+NFHPdtk1Sen24
LoO/aUfD8Lde56rv0Wz15Cy2FTd4XLPX22RDIt56q+oveyplnAb4R03Gy1Ho8gNHLu5YoVCGj5TL
Dwl21nDrGKRzXJVE8YKooQ33AwEyo93yyJp484y+nz95/WQVyx6dQEvyMgtj8F8DxoLkFgKNxXi6
yj51pgNozs2ZPe5HVr3v5mqQ3Biq7mykwkxE90sUFdc+qgDnijUaBatdt6zSnVKk90njQ6MHCDbU
B6eKDX2ymoWnY1HVOKrTuZFNutUkOUw7uyuHJmC86u3bQbK8DiPhPBairnx+rFQ4zaOHUMIMHBSq
J4NEh+m66QY/PtSYBeID138rnmuIxfNXhhby1Wpas95JUC36iO2suvWrejUle5gntlVvsHfL4lwT
/e6whkWGZdQcCgZJ2yWgNIsQj6H/QvQlefGLIoWfL4YyooYtY5MOOqsfE7Qwb1GYhk8yZ/TBpc7N
EkpG7KM7xzccuQnTSjYo4krGg/qRLfXvEumvq+bxD0ok3eryW/KztHL9hr8XSSZVEhWNvyqHJNFj
/yySUCiZlCWkjimwzI5aC6F/6JCokfgzviykRHN0tqN1le7jv/3VsH9bvcCCK8bEFmwq6f6ZKokc
ut/JkDxMvUhuJRNDXo2Myl9lSGmryeqw6ieCQsw7pta7gnBrBvOJeTEx5oQZZF/EDpHqLKJZNLxa
3qGo+q0lp/0afeCoz4P1GS0FGo4s4Jz3idOdtwh+NyMbW8+475fP9TztTSJQquIS79cV2kG9caZI
PFvRhSXvhfEl752jhGZloXkPtB6Mp0p8q6FCMKlr5LF0CffoCANpL/VSZCeQSXngCpAa6Pr6fYs5
L0Y35HokeDhhgMT1e9iWm1Ig9NMdmQUwiYnmXrnsLRO9JvoEgM7nHtennNUf8RtbJ72ZoLeo5T6x
EoNtIE9U9v7RMF40g3Fhe/gJeCQqJIAbkVXGpuj7oNFsgExB+dYyI4pRlYRtczR6fWhlEYCKOMTK
vGy6FcXyNrhDGzDqWraGv+p1om9V4TG6TK9Zt1Us5Mv2ZGFlarnHN/kqpViYwXQDP3+nd2mstgLw
SEyKRJ2uyhNjP657bmhWppxxdnwYVRx4xYeOrZ29sGZvHz3/W4yCZHHWgcri3zMkv+FAYM/JxQZV
avWn6WsKg8dlckhoETTFk+khoSTeyi/VRgElsHT8PSZD3xbsW9TII8tNn9Kx2WO/2ZRlevRmyjAx
k8BvSBcTQMJJkaTRhVFcSfsLu/UXx6FmZrX4uhTvqY/w1r0e/Yr1ZGbtrLqnjhDyPdRLecjNRF+C
x+pu9IIcv1RPWgxQtBXrYj5k1W4aBSEkUpg/RrL0o/BJUIOLRMldrJ4dlpDk/d8Umpp4Y7vdBREj
tz5WqEPiXeIEBKCA5DcyyA+N1OVkTwL9cG5dW4MNVnHcYx2jKp52NAWXldBMdfV34hW4oqv2gnT9
nVnVJ4uLlIP2Q6TIWbziYPvFlrnGXjQrPchmeGKw/8KgCcQk9K6dPGVIw7FeMxclXgo/Euskw9Xb
4pyRZkYHASfEmDlvSu/oanPHp4yxot6JfAzYGRHsYwQj2Lolu9NU9bTsmJAWGHnefDBqj4Fe8il0
U+wZw74YxJ1kNWt6n9EUY8qGfoMAITCYHtrWCe7CtvUUipGGAahxkQz2NrWC3Ej2Jay56gGBXEw+
BCsMaU+nOcx3lR36t1gLyhP9G+OWZTvPxmXtiY1OGczptwkBhlPeaVWfZNxznZo74m5qNi8tNr14
Pk7meK8ndRBL9ckmJUzBsLLsBJBVSQSwZ96P1TP8kwuBuCPNFauHIaCc6fbmdJP2TL6w5SlupS6d
du74YSzPifkiKVfyOmzuRrBsoFB6luQjGTzUGade3Wcdw4CisPW+11CGmdyZxV72F5M9ftZNelq6
u4qbPxnaPnAI/ydf6pjEBNS4n+SAP5Q1i0ZghMIFzXX23mPtjkdngGJDQFtS71qkQGHqnOgLN3iG
bqvs1YnlB2AJugz4iMPDFKJ7VNwNHqCRSbyXjEhcMu2wJwUtWpt5eu9rtJZhtiti7jR8y9uGtJRQ
PhZoRBpu8xrl09xQWS7fQ+MDnM1mpWLV6h5wIMCluzQNeUTcDCrxLxdLvHDEc2nDOxTRu5gzDYr2
sXIgZjWuuWMMeYV0CU34BcrQLXFoxaadY8h1421L4lHI5VL0I7tpgGQMx9Mj8Qv7fAa44lnmBC+A
B+ASMlVDRLhO0rK7fnn2vS8+M85x5B2Oy30lzB3XHWNdk9VCU4X88DYBZ0aThVu3GD7cdrlYPONq
mT6b8SnuD+aajmBb9QNuviCO2td12xBHxjETqPqqonROzJV4xiMwW648BNkBpsObViX9TY+IbRPD
03zH8ntrSMVwkkQTFBxvA3cto647COurZ8p87ThrWrQ+b4htUjghvriKsm6HXebgW+CYHZvSua/i
T0WhSGVzNiWRx2A3x+SyTbOblujMNx8ducluICy663Fxglq1zr5GT3gDzGsg4A4eQib1vll689jY
Qu8qFsabJerumyIWW/Ipee9MvC3NSGIEWoxBXREtOT07bdIdUNDhcCdin5Ahookom78Poy+fhdll
x3ZC+TM4hOGrSmYvbYl80GYVGyo0DlCDAuxi9m7ouvCA/ZAUdl/s7Wo42vReRS2iS6NroxPDl3qb
jn7C2lGDCRxc/Rgqrw+YoCXZBiXmtkoU88++54IfvOeYWjOJ2Zoj431i6rpVgsPfd8c7BRGwY/Lc
TOIxNMAhKxPVRxVh7/XEkz/z3rX2fZc40YGJ5u2weOMpX2SAcuSZqjWk70e5u596pIP1B6pfECuV
Wb6LpnYvIjB/y8Zz8BZ1oY+kjAtrIXLOjLifYvEowaBlg76c7fg4+cszzkZ2eXhz+8wL+A3svcTM
PivnhODuJHovCTpAhhsG3kFTJjviPrOtpQhLcvo82UexDtiSPpvl+FIp+Vxjp4oyHMTwkiCLNrdF
DTqm6p5bdzzEON1x009tQNCLh/28ORI+OtFPsWc8dC4IIrR7tYk3wyHpEv3/yppl8B2nUH2SxOiP
i0l84aIv+8nxPgrPJzEfQl5gElj4VJOjt5/ncAoa1Vk7+t8OFVzuz5yrfWL1B9vp+rvesPB6s+b6
hGgqXBgBxCx4zT7UD7iJ452dJtGbYzcxmYRl24ptHdsz1niHdRemSjyfEQYLpI/1qYaNHqh6XmFu
tbwtQ5uCKEm763LMiDAAFXqH3wKSZD3F+imsHTs+Ob1d3yFOr0DGWCmH/zxYyTHrErbdY3lg5Zsx
BcojEkLJPYhzOpWQmKaQ/f2FazC44pOARrbRXVZcZMS8OezhDfeSu7r7lBH1AZ3QWHMMi/6KMdyk
eYR16q00ST1CDbvaqn2I0U5j6JeKi2E3aEQmAXmzIiJjqWaW0XK+XnhDn1/ZmlwM2sP+xDNR7RgC
zftsiWH79ah4GdrNhwJY9GVvRdGdHDk4ejGX10ZPAGhmf8V3mLnjpaK8eNJlNp96e2Q/n6HwAl9n
gZsJx88GbM1Xm5/+xolXTmgaWoGf+u7O6zrnrlpm79rvpuqOHyU8Jel07+bhEMBI4SmVtk9wgHzm
3Gj0cfoiBeUHWL5qBIqHXLinOlRkPBVeeMthzPIjJrA6nQjWjEfzMqst40aLqnwvE7N8it2qulJj
73DrpZJgLI/XK5cZy3VX62KLfh/pcPxIbz1eJXVDhl4d5L61y4y8QGTmGhtLec0Fg7k2APDzGOXt
8ywAV/hhRBqPg0UXEC/xiOINAnV1EeUy2bWlmh+MJau+FNJXT8zywh0G8fHYmVTKuYi7AGFCSBap
5zy6pR+vMnZJvEIotk0zgitsacNPs2fEez+L7vxUKBzwOry220ZfVtaQ3tu585WVykVb9s/jkLAY
uVvQ7sfRQ1Mt484Mh+w6i+vTmK4ZdwSxHkM1nsIojD/1oc8WdGS15oUE8DEO5R714yt7sh8YP8BW
NZtrIxxpgEIPxLgKWfwnyfdmJdWUwOlIYnWvZDN9bvFe2mtBQm14dDPe3Fq03VUSUbDnydcoQVZS
wwMV2n1KB1NtW+xCQ6puQxT7F85gg2b6yPksgzlP0G53/a25YrLDNCkDlvjZLo2WZ2XI51LhY4ID
BAo6biBKozKKBv8+BzHNY/CSVRMSC2u8c5RJOADJbuj9L/pO0x2g3o1EKQ9+0z3Og/1arX2LpEmJ
3OxCSOC8CWJ5xxmz68Fhmcp2nYbJB2lElA8XiuNfMP1BE0xAA9gtseAyIDqjmLTat4Z8ipKpvS4S
G8VjH/vprUsyf7Bw3X7HUNwEOJwhZSIqw5Jq4Hhn/46SR1XNiUMW0mGLYAQQk+qus1zrm4wcsgPD
0hTDKLG/3BnFuuRryiBqXd0FVU48dt6Qq7FhqjWg0x/ErugTfAAxK7MrTOUE8GOIb78N48QgLq8r
SNZc3+RFVvE7mSe821Z8gfCw6676AfHmgphW494nBc9oQ72vM1Mll07HmH05KqteXgzyjneNMRzA
fX9PkZeQt+OiLyI6lQHcK03xqqqYvhCYi64El8u//aokxZ++/e2vK9Dnv5+obOMv334ep6x/+++2
LoLX+cfDUKp8bKc/2bqs3wjwYVwiGJ0wGuFb/hHjzlfIL+PbbL7qQD/558bJ/Y1MKdPx+TPfQVqL
3+tPeLrsc0rQv1KEXLLBKQgBnyDd41/QN7/OUqrF0XYjHOhpWcP0zhNhMXIXxH598kKKPy+TBVl8
udcX2YPlV/FdEnLALB6eGASuTYZAEK/0A7ZvZR/RedeA1TGEZpeLhkB/WZVpcy/dBSWhE6W+v0/t
hucU+nGjn2GuF0m979pSIoEU2u+3kZFQqvHMSBMriOpI8WRCwjtnM+c8G2WVtmPXnXDHs0VPsTwY
weSQa2gnUWgDV22yniOf/IJNjHP1Nk7q9lAWq7hyss1DlyDTOowGXFQqCWdDQvSMLQelnyh4PN1M
rVGaN7ZyocBt+KnMK0IAshdWLz4E0bwXzotX5vGXCBIaIO1+WDZmU0rkzna38+fWr9qb2lVL0Obh
o6aLRPhRhKS0Uc8sShjPFv+LVeQ3I2fSxdLe0CNUxkvbOiHS8siP7tMCc0hLmC2CkWxb9rrJr8yK
XJYY30hhfSqZR8f3pkHgJzsPUlDqb1Oi0u9NY5icy2Rd29BhTJ4Un6PYp6dUBumRr0QkVvOeKCyL
pIlp/EYNKCyUh231Hjfu/IF4x26WTa7x1eyQYjif7Dk3j11Yp6jtrbBI9l2H48aDQJV+Yi0zdTit
pPzUdISBHBcnNoi8xLM7P+LnHb+nkvjnOxDnMf6ZqB9dGn4q5ocm8TkLDXaTJofq0bSH5K5cxgyb
MkMThZBtYlXUIaELZWx9nseiM+uN69rFtE8SNyKRLAciTqzSiOyu4v0jwvujRY/MAg9hahfSW+VT
gdQ1irFocwgDdx1QQifEN889USgklqIApfPxl9pnZIDjpwcGCF6w5u2NCkWBp+zc3U12Jb3LPgIi
GWAzn+ZTJCyohewDHeNSJw4AM1QBHirK3tEXy0Ty0YUT1qDGm7DXQ9DFGnhj6BG3fSS7oylPCOrG
L/24fNDMjuiPWVPkpqs/+3Oub9101EFSIOjCxu3UVzNq6hujYKTATB9FNdLF4kZb0ZqqAV4e5wQ6
zv1AAPXnuZ0pbyo1t0d2OMNdhPjmU4qhM5DZPBk3HgAh8mFK4W4n0qayoGDv9SQMozxCHlC8ZyV3
xq6bV47loAF72GGbf5YVIpFNzFF+qhtp300SCm0Ea/o15AqDD+QaS7rt8hGh5WwuC56tMjLmzZJX
Vn0CTU1R6WF8ojqzCF/eJF2WGdBhs/7ZISX8YZpR60DHzjcsLJqwo9aFeF00j0R6k+v1DXx0Gi6M
InuEnQVJSKzAUKltuT2bfvjKw8G2oITPTYNtfMLlaXVRUHPic5luRpN8f8qJtoRnfrDMpp8YEwlW
2m9SyA4XBoH/JmRcBIWEQVBZOcSwREYqlx1UwoW8rowBkq4+ahJshhQXfxYyYQg6DAjogKYypcRF
ieQNbbkr/X4k5hr9ouUXl6irGoFZ3mkmtm6jmHp7jznMRKM8Eey7r32i1nJSXHjzN/Td2UMY0UuK
a2vs1Dg+FeGqoqFma11BrGwd5yaBSx1wUJStNhEmziBDa9O5mF4fqyjv8RyU0hnjL7YfdeWT3+vS
eV1yu8oePJmPTL6Frtpr0qeS9toJuyXZ+VncipxyQpf6to0nPSLrSqsW49hY4FQT9M9hq5wvmvkl
CsyscY8YVO0DHQfey8os3mI+XLY8k7EZefeDWOWorIHTfEYQPW3LOMdO5RQpKjHEz8HMqAMOEf+j
a9ZB7YWXOd49mWpRMBMnsGsTC/fs5HnaOPjaLI/uNHavlsUssGilvxLkF7LsRgr+RA++t0HJKQ5T
4edP8azcT6zsySA3K9NHzoqWGiqBS3/m2ie0tsYnDWl9O7YSB4NTOoe5jryTWRMUs2nmSb0NMzUo
OcNxUOhxCVB5FUfGZdWVz1PdIPl8mR+yVsUTXa3qd/RAVhAOBeYYLBxs3cvObVGxS39vYwA+oHcQ
j6ChMaT0C/OFQl/U2vxwbEM8kKOAMT/1mLjR5FonP67Lp3xOnYIU8UYdQst9R2TetG9xxAP5QmMj
ar6FudVV13VCENeOeDc+cOziuP/kEKdb1t3W/JognsBIhLq2RHegCju8ntrcjr6xak+/kOIqjRdn
0ll0xUyp9PZhmhphwA0iA2vkktl0kXQHonyS0SPcoSvvJneuD0lrIu2stFPeEPU/mQHhUBhGpeeW
8x5qBQBvYUbedZ4sXRngN0SlXMz9IZUdlpAWSdwU+bQkjV9gbFO4WndWqU0flVlGmoVD/oqDanz2
rL1REFRtCBYHiz80h9yqvTelFzNoRqQPRPEb6R0wNPcKJ4lz37eLC84786OWlYaktk280jiaWOze
qKkXc6sZrexDY5xrNpBzxtbHW2XJYdx/GRyTD/9Yxhw3cDGSbPnaxcSx34RZNLr7uaAAP4RJAl85
d+RVUcPp2aQR5rMZ2crHvNjRfOiItOCux6Cmi9tzAfnv5SQpCX+4nbz/P/9BNFH1i4br/C0/Cmql
yHCBoUMYgUWBLNa6+Uf2MF+RwqVeJrWWfQuCrn9W1IZkq+kKl3QFS8p1fUny6D/2k5I0Y/RgyrTI
JoZ4Zf2p8OEz++hfJTVZDBAeST+G3ERUA3G2v1tPSm/pnbQL26B0OfluXKQO1dabeHoHw2Q67t6a
DaYwNhEF4dYe2JEzPcdddsmUmLHvVDpLs7PW+eHBGAhhwnhKDP5JTJIucWj6NL/QAp8OS63O3zfk
3CE8xTmMbdn3cjfoLNNZIxpipmIthDJcOD4qClusqeaiwE8MU8e3tkWjrXtOghQ5tz0pkLO53zlB
MuruaEejpbeDVb902qm+UpXjxi3biiaIJulPXeP/ryVn26yj//tG8P57rd8Zmfyl+vhLT4jRlkdt
9UtnyLf/uJCF95tDRJdgaW7y33NS9o8LWYjfhE3WBzJFS0KkWuG8f28NiT2i5zN9D6sVy28UwP+6
jtVvbNelgGpqEQkC1fDPtIauu7Z+P13Hprcu9OkQWbHTajrWmtr8U9oH6mbh4PraY7maAiuq5uja
lzO2Ys7CpgR9YWDHQ7ye5bvRX+LpYmK6/BLbOum2DoAmMuG04dng03H4BCOoljSI4JuYTKkqpwp0
Os/gl/yq+DwXNM+baU4b4OLdnKAGYdC6hUU0zbtKjiQFWkQLfZSKLMj9LDS+aJeuCG2Yq6/R9YSw
hkwLH6H2fGUdXLuahx1GfBfhmrtEbCT9aHpqEtcvTnogSe3Zc9tmvhAzRutgMKrICZoE95qEQoFY
Rk1Osq1TY+UmLm34ZjO4qYMRB060SeuirTfL0sKrMJMqIgBSFQzD4lIl174xs89xpGbDtjAONTYD
rfV7AUftzaRow/NgKYbiaev5T0uSJi8kbXOMRkCIbjKvrFkt+rn4qFhlsEZz2wrXrF05p5GYOka3
SZXjihJexRJaVt7WqiMGmYttVDOKGtGb4FqScGLn5dUPTGzbll8pIYvUsRCbbew+Wz6PSUKlW5Yq
xJNBIuZubPllAiFywyESNdHewax1S8Fp9W9dAmxp4zule0uPim5eOzIJ8KkaxQbXtl+zrhtRbtpm
DVgjYXH8BRRQSxwVSJcNo3WnQmM9DjN2V9e6QhC26IO5IGmET5lQeYjY0xOMZr8V+9Z08Y5Loisa
NHxOmt5P7cBQeCmaMTkSQTJ0AGcApZw6nTYJy2iZxbtIL/4cAI6pmLD5WF43ssbQQkZCl4FMbA2e
bcPA2ubANNyedyrqF5bZCp3XFcAW3V8lTmoU+9hx6ikg2w0KDk6qEoldRsXU5K6Rvnsz5cwu5udo
Am34dbqBoNqI1YtDxEFE6msaFJNNZmfZWEuFe4sGYFtYlqmv5jQm7onhQ+NvIK9RjDQ1ctqjUYw0
5e6QIsAdaiRqHr1AExkPFR2m2keC4Kl1b92lF5CwjOcEzBArzcRVqDccahFG4ZZw7xPddPpR5TKN
g6nu5/F1Zf3U2zgf+uQhN+Ixvc7KsLuAtDEUl9gD5XATTbk/fsLp3I8s9hDO7Mnn0kRIEd4XvvTS
z+wPfm6D+BPyXwTHSmOQhjnPIgncCsH+nRoHcFeROctkH1NEJ7tpHpUOiKbuk5NIPZyBjDL1EuDX
a/Ib1Rau9yknC4XkjHIyrAuyYCq2/GwDxQF9AFQhHH5jYNPUZztTFSZCkQzvN71BkVf7Bjclxa+i
Sj9OVm8Cp7VyMGPeUjDajULGHtscBWhxIycsAHv0b738VqUlh2hhhrq/9VFdUBXi7433inDcaNeH
M2q8hqDHEv9WbvanyuidmOCX9auSLK7kSN3QFNe0UR1xambbYRcUPHnWVjuPT11HeMkx70vM35Lr
iPkGA1/vUJJvjD+yU41NUoNoQ4IuBBE3yooZKFSdDUYvr/LE/mzTEZebOuEUDrpp9p5sP+PH4dPn
m7ASg7cjdaxhcFylrwiG248GBsvHnCGJDspuht2Gh1BtMXfzB0Y8tEgtzNDEoyEKlISeHaLjaBKT
r7KE53ETUxfzSdiNv2tCL8/3cPX6T1L1DGEYi7g38bCY37AzVM2xmLMaN1KYguKqRjf5zizevclm
3lcUtbp6jp2q/egxGYXHzrbbDwYO6oMBEEkDGSpjhaips7lZ47x69kTnSZbBXfUNCh2XT66wjvAw
MhkoaRCnKQFBEK029TK/QhuAvRZXjjljNZwm0i+mNTsqUQuSU5NQSu8k9WpNBL7XJiek7OiqlzKc
nkbTjpsrmFfZQ81+PDuMCoHoaWiTqdpyYBg1HjbbelGmyizjGMkK1SoeaUHQeUHPf6XnDE1TX056
2WKu7lGLmsWAmtKzviejnaGi9PV8P2CbRlIM5mzcRqE2H+JYgRAPJfZyAitDH9N0F14PqFu+tRqL
DXQph6DxllAQIlrClAC60NYENVVW3l9JhA/lllzdotxj/a9u9Kil2Cg1Ww+0+divBovoVnp9m2mn
TaIgjUkIGwrS1XzXSiwPhz7xycxzoaDxLJonxLhisqzysglX2A5ENvnQ8PIZnXmp4v2iZ3kZRhMh
8JBtUW4RvcWuwTSK5aEWSXfn5ZPznBp0tNSQSJJCny0TFvzafCOUeQHyRvv+vr5EtQ2lzVYsAWaH
y9VvFhytVp8/LCapLo7ZeOneaFO8vZYXIacasTVYeZjdEIpbPtd9MT5jfpZsMSaftSu8pVvtNF1E
urAvOG4aHbr4HaKh2cmkLR5F36QWLqnM4ozx4JEHGSHOJ3LZq4Y51myYhk2FnZqE8mET59lWyzna
1TiHRZA5KdSqRgKwkmFZmfsJpczdsAKu6jPrarV3rcublfWWrjgsioC+PZpnShb7c4632sPfhIFM
IPQWUrs3egL1yMopae/7lb2VoZdHicy6ioPZshiX09bSp9ZFhfbdTl00V71IxLM9lu3X/Afmq7WT
W+cM/4r6qsMrsTLBXLqNdyJzksc88clSK70VH1ZPST3sPB9N+QHoaHVT5RbvbNewuqxlBg0qZE39
5iWm/76shDIZVepSxJP1VPk4+QJ7yqtvypWFuYFgGeO6qHCIc4BOSbN3/JzRR94q+7nhOdwE3hmg
ljlCHAGKEcKsPQkaWK4Hx5b01O5rwkwi3sozkM0sa3/a5OkKaqPxgrLVOyvAzTVhuRkI2QH8nRFv
hp0Ot41EubMjGCf6rpSO5gsuq/i1jJiTbwxMM0RwUElRCM4zugh1hsppcw2/GlbUXNwaNpyoCQCd
C++PXAvUO9jTrMlLN/huU7QpEfG6O9YVyPQWDqML3L0AnKexXrxArAQ8VBwh9KKc7WBVr4i8vOGW
3ZpndJ55xugtTjm+JqTBXOpUkjTf+gaajXaZU+/QjnRjW4PkxmlP4Nq0gjVWXJ9qV3SfhRHh2ohW
qp9YAX/2iiLdzVkW3hZnAqBfLtEah4l5liokQejFWRu9GEZkfbRniiB2jKnAd7jSBacVNEjhN34q
z/TBLuvna//MJOxni56QASHTcsI4rGLbDEuZ77s6YWAZn9mGzDQJ1c91U5xsvdIPh7yDt0KcmPtG
RIn9lFYpCj4zxi/E2GMlKE7MzXf+mavI+BjGYtd3jOFaUi++p0xsCWfRGouRk8z3lcq7r1buE043
Exv94lYdxwc4bURcs5+QGEjRTJ2aIElpNtOZAul2ACHbbkVDrpBI4aXwIqEMeyTpnzmSpDalQIaZ
HHcbLn9bXlbUmncRsdwLRLUGGqVmwGNDKGycu2jFVUriIii6TCCWZswiLACUR745iozHhcA88Chn
9qV55mCaKxIzO9MxKaI4hACvYV2Z8giCZjprqLjJCtZMyXAlBs1Ds8LZhupup3AY30eaY20TmSaI
TtqT7GbyLQc0n4nFkXotBujpzQUFfRhF9td6UjhnI1UNL32zgkDnFCbo2K94UNzEaEHbMza05YAj
qsLQyOu6H2jRqYbMG7YzTzRPmcZzZfchygnVxe8t/JG3eeWUev2cLXfK6YoB7MA4osDEaW4EDN6A
ZtpkjdzNZ/ApGYbIG2MTshgiRzu8IikETKrUjnnRqR/wVBZjvLVLC0ZTyegOaRqo1fGMXRUrgTVZ
WayxnGEeklMEojVfaa29oXmudGeIK5Dg8bo/o10dK+s+p86cfE1KVu0b9Jrjk1O3+nkSafMuz5DY
lNP5qdKtbLYmqu3PXZVjN/AxxjQba2XNpmTMYwxLuXS2mkL1zobuc0PkqfdaZM7UbWFq4xOSvTe8
umec7VQ1ObyTM+Z2aChcyIVlx8Y4Nn4nzpqNkJFoonaiMyp3UHb/pVj5uQaJdO/dytRFXcXyMz+j
drWr0iuM6HSE/HF5X6xUXtobFuvlyupVrd1BZElXgm95xvkShYsJKbFo3zYhgfhMtO0ie8wmwH7m
SgQ2fSYuWFgS9bJILzJogCXt5QzsAWCIHev79gwYLlfWMKux4mMZp+kZh/Dy7k4dael09N13HSPg
2nNhFRfuGWDc/IAZn8HGUbcKeEnaH15yrCVvgHMU/HoqP6anItbenoCjlZYMiJSqeeK43S0rULmX
Fmxl+DC4gNIzc1kjZ+iCGTfbB3GLJLubK6GZPqzGs3EGN8fLCnGWK8+ZBxiZJvEZ80xMDX9QkspF
6ylzcTPFJVBo1++rZ1utqOj6jI3uSOj/2mWDaA92F8OVPiOmNZpBJK0/0NNnDLU90k2RIrriqXOn
b7lC5Aw8RtIFoRw+46xjpwZtXVeuQJjTFc4uXCVem2QNMgq8ZoViF5J0v2sUKijk2SPb3j0L8279
S1Nsvk5Y16il0LURxgYmIc8X1glehQNgWSL5nODYvI1qjy0Hbx5r6B+AoT81K/v/MwocR+4fjdSu
v3z7En3pvn5pf56jnb/p7xNhEyGFkKw7TJOI2LP35McgzbZ+E7CRbJdZmTB9dtf/HKQZDNn4u5iB
UT+c58UMpf85EVa/8QQjuNuFAeY5isTdP6Oy+HWQxk6YTN/1RyAFXK6zu18HaV4dak/EMbgVNtMn
GN6kskZsfn96U/4L/NyvaC2POTgpwAwFLZ6h/vo7/+5VGEoLYprQUavmMjabx0EPz1pNOwo9fK42
u5g/fsF1jv3TfJAXtDBME8DOe6uUcBlS/jwfxPlGwmw0NdsetcontA6I7dzR2PzJV2EXyzMbvYvi
00WV8OurpBlGQHKuwTFxRgcEfEqeBZb9Y9kCojH6TjRQPlOg/KVkB4N0ue/+9tf1I/jld2Fx4FvM
YNkD4G4Sq+Xop1knaG0vF20JSoIZzpZ0LyKCon1GWgvEogcW+1/1hOXjj3+19Q369UUxE0uuXBcB
mc0Q4dcXnbH9sTM2OmKT2YEK7RDRjdoLzbskL83kufTHr/crZo8rRLJlt3kly5Qokdab4edf0p2J
+2Ij3W/hk764IZpUXo6gqCjr/4dX+k+XhqQbUcrySDqhFnB/95vhI6zYxpGDSoM5XbAqy7ay1vn/
4lUkym1r5QZa4uym/+lDG7IxhXK05u4QIpFd4IUMDS7Gppv+hxf6T7cWLn/JPcxyRkglf3+lpzYM
3wUxzTbPdbTVY5YdqAwR24SJta+NSn50fV8c//SnRQwAKi9MIjyMfj9+N93QWSqNO7uXdrlz/i97
Z7IcN7Jt2X+pOcrQN9NAIII9JTYixQlMDYUecAccnX99LfC+VyZSKtL0xnUtLQeZeYUA4PDmnL3X
dtvlQH/IOAD9jT4YiG9fF7o0PrAwtDzbwt73dvRDRPDB/IH0KOesPMKfgXQyQ6N6/4beDHcGHzMU
Yx1bIXSDwHrzJUsJYz6yNcjoQFQnVYbq2q4vmocmtf6LffH//Jz/cins7TROAt/x4Si8mQs9zdET
7BwnN9h8G42a9xUFZ5w4u1M4c/UHr+pvl7PxQzIO+az8tx+yHAAxSPK9Ytv3vSExw5aD14Sg9Zzd
oGHFI2qi9oOn+ead8TRtmkbM6TRoXOelRfT7x+y09BjDqmD7ihjpVLjR7aZN/ecbs3mAIN95iB7o
9zevDCKm5FTRcRGkGKdYwmF71apMcmCUyTITNPn+EPnbTW0Tkx8wR5ksza9nKDfcpvuGEhyfe3EY
iVpO6ghXzftX+fN1bf1jLmLCa2XQs/v4/dG1Tl2sgtNlvFS0cNLWqIH+2XhIFNRXU1VW8v71/nJX
rGAMRd6Xt204Xl8vcI1R8zFXsU4bYupCt0pqSyz/thwzIHhFbC/4a9sHhG+uEq1IeiFfkHAtCh+L
P8Ft1Th0h/fv5c0asl1lSzUl4Naz6DRubfTfn53aKoR4/+s4hDOABESvyZDpEiSOk35wQ3+7lBcw
8bJJsxjrby9lWxmEVLwYRIv7cT66y+1gRRR2CF//9u93xZMLwu1rgle7vcHfVpJRT2MtNIIsgqvv
xJgu51NhjxhN5vGfx4JDCiW6XVYTxt7bXVpqWqqAgYaDDoR2hTUKnNJSdMH/4IaY1QFEsMfdbuv1
DeVOF8xqqBs8wngoNbJw68oeZZpdmW0kPsgi/XN8s8PdlnkWevg13va9/fb05rKV6NSAupj1gOeg
LqZLs0Nd9f47+stVQjrOTuQw0Vpso19fBRXy7K18ohy6RJ+Ug8ZsUwcfDO+/XoQPif0zI9313kx4
xWSV5A5wEWNs66TAtI2sTM6X79/KX0b2pjL5v1d583ZskdHgwmcaF+mcn4Cvcra+35jUZNjc/uul
UJIjMqfqtWnP3Tf6bo+D+SonB6zazNKLCder9pXtlQ81MrsP3tCft4XqhQlu06xz3HLevCECG4mp
cc0qDr0SDmYQtBdqzopvnCLcD+aGP9+Ti+uCtclmc8K13jxBMBI0vDsutaUeJR6Qr11lW8MHV/lz
oSBH3GHedqiBoBx6MxoIYpjJMCA3NEeJPl3S6+oe66wK1fkEk07EdIfr8IMR+Oc1OX74nBUBshCh
8DaieuZYZc+0emJhOc4uRe+wNyrP29cDUEvXAV76/gDZAmd+P4UwoyN82gKziFC0OIm8GSHYZiIr
pzIWZyMAtDhwRJQd/UiA8lYEL30xZj+qjj7z4QaeU8OaAMA3v9p01x+VFRKYl5ZjZseiJU5u50f5
eO1i+CalFRBefUSeNBiH0TX8c+062T8lhzNX8+M3WtZ26CXnxnzz4/tyyNBksxzNuhG0I/U00PaW
Ov1u1Cmu4/ef1Z8DnG+J0zU6MqY7HtnrKWjoCanoBfu8uQzUemgqz77vXan6GDUHAv33r/aXkWAh
6CFFPNoy2N9uG+wUdchIpZm3vkGX3dwvE2IViOagfb1ONLO6/vP7l9yW1N9OpNvjtMgQMkHE2AFj
3nl9g2YGxwV4cQ2Hy0Rk6z+veoMVmiRmS+ySrjvfvn/Bv90jX29gk8q2UT3eXHA03WEw8HTHUEWp
MGfOA5T7S0D1aVzVmK7ev9pf3h8PkxoRLQMqoW/zi5x6wijYEwSTcUohKUYN4g6EQXVauoVz/e/X
2pZDIpOok3C6f/0oQ1zW8zpja/dC3Ay0yI3zZspg3DeDTt6/1F/eGnqv7QyMnYfN+pt5FwZk5ofp
0KKZFWIvoUXf2+FgJp0bWmAW2pIOLeKt9y/655sLqaf5lEz4ALdv7/X9daEN6bpAoAFvcrgcdEMT
hEbFaVSUYGYtTPjvX+/PmwyjbW+xKdtA972dFw3byGSONIrj9zIfQ3qiNHuKfryosZOelYCDsNJL
b//+Vf8cMSEDBbas7YG9Af73+i4HbMRdMHLVftb1UUsWMoldiLQUWuTvXyrkj3r97TF/ORHKURoT
SO7ePFAH2209tbAVSrsdJ9jkbvNJRj0peU6r0Yfrqr6tAFFRjl7Hsftgsvnz8VJoYLxS7n+pD725
0ZrmtFuIijSrvleXmBc9wlaoWaIGmYnD8uryjpaF99Ee/491HMGi6dMzItaMI2b4Zv6uJrmubQf1
jlC66HQJs/oicgBuvf9o/3YV5lAXjKNjmyCNXr9FDXJtJX+B83njiX1Q9T0a93D8YIT+MVY2tBGE
SJ5gBPbCevMIlUKrZnnsHS0AFcm2IYMwo3hd+az/J5eimsJZEbEzQrPXN1TrkRg2D1+03cxQiHy1
7F1zbQjYNZbjPz87NlgeqxCKkhCz4OtLNSg+gsJempg0WOwUJrMNPdO6+8dq8kvB0LYpDzH8qXa9
3YbMNoo+vGUcjIZZ4DaBP/7kh8a4fvBF/zHQt7dE6YS9w6a+fXtYyYylH7wMIE8kIaLshjCdjDgU
UR+jpjJOlw50+0HZq/jgA/vLGOQoSyWFoLeAOtCbSbpySq/0ty5X70XyrE8NDBmVYxf/o8uEnNI5
XEYMxNevK+t12Qf+DGbHd0aPAm8xgb+lHPbBsHgp/byarniODszTgCvRJvnjfoKqI+uA94XvLgvX
xMfRTmIEbmivPu1M50QQzF23M4RwGY7HIGrtDz6Cvz3R337Bi375t2NnVC8DAUjkHc+jAeMmxJ/y
MLrau/n3D+D3y7yZl/2hWNaBjwvl1bJcNlF4D5pz+qAk9fd72aYPHMHb7v/1a7OnSRsEhrLXWmkm
E36ToSNpDALQ3r+Zv43+zTSMhZXhT13l9XXavpiqUdpN7JVQumdYUjeDa89UpdjxkYWHauzCytuP
Dhl/vT2LpgP2DNOm1vz6suvodZHZcVlXFy2xPrrUD3U2Op/fv7u/zcAOinq2sbRVoNG/vow/bcYK
yf6O0LVNybS6hzVQWzrl7KTrPy8qfMyb2WSrnXOwfrOoEIHiwiXlngyBMkN3uShA4MCc/Ocvmuuw
ieQQj5eEdfL1TXmOQO7eMWE5OqzKHWE22dFb+uKD/dyfz46Tu29FJnOibdJre32ZoFtcYbsZANRh
HfFDDet+ynFVhlbXfHBH22B+PXWwpUKguPUOqSJuhorf60U1EZEwIif6NtD4D2VnyKPo1+Y69y2i
mNpm+KA+9WJif3XBgNM7cByLHdxW4nsz95ae8FbbQGVekmxYXgvCz7pvNachkPFO1KvPuSfAUQQq
wn4ggtr+EqD2CU7ZMxji9h/HaBCa7NNpZVIqoQ3y5jnjtStz0ZGdUQXSOBSB2RxNihmfcyf4aEfJ
MHnzpLE8mYiamKMxCFPSenOxVIKNVSQbxKibDWbKtTWm6DpYXaQprSNMtLTAMuQIb881XLBXnHy1
vu6nPITYw9JRxjVl2DsJlrP4Vq449TEoZx00ad15VzUnrRuIxr53hkALAW8vsLomax84j4RnKv98
kQ2J6rJ3/AU+7iKze2LogpfuSDEjQZ002z2S6+D/IuZxl852cMwTS8ariRYbTVnRUe67SQl/VmWs
xiVNvyALj04G8GMwvbKyKtLvLlpGv0lYpULCtk0dFKg27I40+03UgsDnOw6rhpi21WeT8XnNKyMA
xJgZFoIlK+wbKnBRHwzNeVdlDIIRm36JDKvOHOcSIg0EIIiE2LkTiXkruGgm4gDqJMKQTeJoifpL
Z3EI9L/8uXgkJp8FXlincdk66/IDrWtTUOHDO+ARILGg899lw7yg4TR1Uz44i5O7aOCKFRFXAGog
OkUD1nqfOjwwwUGuvjMAh3N9O1YrQtjEF+6K9SZzWyffz+CS5dFdR5+4H13jqJkJOBUXKWD69Xom
EMy4N7LGJrtmUv10FxLK4wEftMyzKcOysjMWrdtnUqIR8aEPsy90L6ohblJzdc+Y4Grz0nersj+1
UeyMp1nWpYB0ZlKIHkvk+B4C29kPie9Is58um6oQOkRWueaulG6bnTvzkhXZnmJgXjwYbp7au4xJ
GSgcUvH1R7s6dPPR8KZ5+cTXVqV7FKttepumdeifWZ4IgwM2jMX+2gA+LHGOtr3/DSqviQRvwvuW
I5PE1p8lFeCEhgTyfjFvMhyZKZDefvCv28qWc9JoaQZnEtv1L8zE9jPuHQCRRMI32YkzmnnNhpCo
rWSugtQ9WEIY15FD7W8nhrlY7pyxB/pTD66H3HUFzP4si9TEnZwPYF58fttO20KxEMiileA9Wxzi
q98QMm7PJukWxiQVcZHFiIs1nQOIgw2bl50Fo+rRRgS1hSh1HsJBj0Dc/UiRcST4MOuypHZbk7Gt
qwCHtbk4P6ypwd7uRdpoCZrMCLlqyR8IGYddeT2o0vph2kNV7DuCFp0jOWHLXZS2YX/qARvEw2IH
5hLn7tC5cUU2B4jMWkjv0ArTfsbIokroz/iAj5qDuAd9WS/EhcyV+hqUjUM2EbyjNl6178MqZMwS
+YHnv0v6qrPuxLxxEDvCp+azQGz03j4nHfIsTFdzBVXZZj/mjmNKYjc4bOLW8tVToOE6k/PLkkqK
JOmlcIt8dkEUgOUtEafmehlUma1isGRLTu1VqwiN1SSD6gpoTjoc8IV5665uwtzEzEU42GUu0hAl
X6rC4ayUI26jrCidO10ZOn/QhY8uNSjLEjxQgUSOdFHLvWfizx+QLKc3zN12lbSD75f3RitapptQ
mvpkZs5Eyeaqr97U9At0LVjlEbhTnNvmTJJ1Okh/2bMHT5HOjlXzbNqpdZ9PNKoBYrpq3nmZPaFN
jxixMRl4nf80dVNhfl66xhoeGrGaNwir1fUWhtGC6Ilcfc481F4T7T7Wp0YjyCv00r7SMbUgeSvU
hEmoa4zw17SmEEpXtYzwscrRLi5Ebplfjdz0sqOALW8c0QRlz85sWYIkyCGaT5tI4thRoAyMXc6O
MTxYBQL1i6ydI+vMnU0Apbk5wKseXfuxNDmwh+z3c0PysS9hcbZmZnhurWujLwRxb+1+8LrKSMI5
Q5Tvp/mMnzxdc5+Q6G5wPjUI9NHey02ValbaDZMmnOfxe0o7X14OTReoHfTWCR5sJAN47kGzksFF
0OPnGs32/NSbg/kU+mlW3SN2qqzzejDQl4PUY8qXmecM2A6x/cTWWBkVQVHtZB+acAAdh9CUmI09
ZtYV17izNNljTf7GdzFJ+8GvuzA9uJbRIINwSDPH28ca0CdwESZJPcbJ5E1q1ENzV1dOHz1klSiy
I0C0kbm74ygCktuxbxxbI0C2ka+W54gY0dJzKmr62DRx0OwD1Pj5vid9FGNPj4PmOmsnUT+Q5+zY
R3gVob4IMgRj97kSRA3PQrBKkuBbN7iHuiBkIJa9ikkknvOdmkrDPPYro/yrUY+5H5dqGs/IW1zm
U7wZppdESP8HCBl9laLM7dbqpG0W3f3q6favnJmm5tucB8GzjPyw/7FUs4X0aUJKQIZZhy1NaIPU
q0o0vveFaaN2iOtMazP6zGw1DCdgB7LlTPCNOnGxqnJTYBNbC4cVs0r6gJNPFrdGOJoWgz30celB
ueiPW59/uqksV+S3+FeUe2p1mN103ISj2yQhLozmLjQ1kUi7AX8go0TDR7vsgcxWZ4Poo/oEDTVp
QQAa3TXdQcCR/UNrqFJhsSAnKpp2FXDR6Ql/WzN881Q2ZDdgzhpU6Uu48AkVae5dySYLn11yxFns
TWg5oGUhc+7aEuvm6epPBnnbHdPyMfVVVaEY8EOecNx22CO+sDOSDGNhtBNeML+23Du3Wk3rmsy7
wHzwSX3Jbhee9HhcJznX172rJZE/qgHDWgKpz+PQGbfoZ9tdb2ARtqizCfkhFcLxVRZH1eqOp15h
S/PUhLg/YzYeSYuw1sA58wYCXB9FrqnJEZzW9DuPbvx5aeo5BD5dUjxfLOTSGNAmvDNMElCSeiKJ
nb0VEiZ9Paz9zBQksKdjlURBzjqSm2NrPCGnN+ajlUtChwyTK1y4dgESgXNlbV0SuATbY1ELTF85
mQShIkPBCtZk2l4+ZYNR2V8mH7ofxtYuuJho56ofIjKn+QpiQke1Jahca7jNbfQju2aYbXVQWDqt
T0FbYqIwlRt9M5RpDl/I/4H86/oislHhjwYYxM2J1YK1LjvXIKLQX0m2UiTTmt9Ets6YNbsM64O1
Nuv9y779/8tv/9emdvh/G9r3z033o/+msLR/7G3nT/qPJNcBqWBSrIe2sJ236ED/N6SBNB1r09xu
uoStFraVIP7L2+79b2pJ2NZpfKKRCKyQEvl/K3KtDYnG4ZRpiF4lXQf7XxS5tFG3SsdvZ8JNjLvp
Bq3tf0hLNx/974dQAqEmw1iYX4p1ISs8ylZovcOIMqj7BZUPI+yAjr3FltfUcrfiVSNQvLftrwLC
Ldk7/pwRXopTSO3or27bVhwep5OKWpLDo6aG7NpoXRzRxgaf3KyQ3/xxBNBeGYaZOBW6+GROMRfi
BK/zjS6IKHWH/N889TzwLnGBUhMuCa1ZH5A3xfN95s/FhZuVSu6miHV8N66LzZa67R1stnV9P2B8
IuvewYnNypvBZ3KmRRuH1dB9fsoyxvZ0BDxFaoyv/R95ngL/9CIVcurxKxg3bVf/TFFywH7suvxy
NMGxQgPySfyIdNCfdU6pkRKvPqFAfYh3OWkpjU0gc2XK/q1ofxCtpMeTyQvpzqwFhxUgPfj/hm5O
DdwOWMs5nhjtE3W6dUsZs2y+dxtCzrKK9gB1EohO5CnIpITJrjulokDuYFDLB8lBXSSg50HBWwMF
jJ2lnHbz71rzyt7dW1dS2jUNKVthJ9pJ7IWPc2tv1R8CfSdIBUX9FBJObe0nu+c6tFvcXxyk9HVD
8BLJ5hnJHjuV2RV9d6sL7jBSil+BERp446piWk4lq2F7YqRmoQ/RKjM6buYYqh2l827ZAf327APd
7prnYpfjLYQo2GWmb5g4CivviYQ8lNici8Mv3pQP09HuSjwuZLP+qMCSwAIPIOZxYiufnT6bvlBw
ZLPFXlJjd6I+9DnvXPdnME6SXLEiA+e5REBRcRtMFhEEwlnLBFQdFlqbCDnSiCda2J9zlcoB61Xr
GulpM4f4beOqmAt1WWF3tuCQZNiimk6aW5ZUaB78xhTOcWqI6MZuvl6R+xLo9GgJSv8nfs88u6tT
hSXdySKClCdShNUlbpUCUO+oCSBwa3yauxLrCrnTwMOhOqUtBvPP6RDIBRdpBQnrQjaLasnPk3SV
rrA6SXC4psvfw0hCgGhxdjkHJG3VfApxYDtQihSL+NPKYlkmEYDPIukqhuS5his4XZg5ZMLTFFqT
eRA2iF1+sRyrJKrbLgDXWtndmQiNaYhLlqcwVtQAhr2f1hURPO3q2Y9OC3/lVuOa8xCCjQCFh55V
lxAG8Fv3E5QiHU+tnadPtQ3p/csofXu+Im3bF+dsNkvvse2KqD5vScjU9k6MKHW/66wU5Q36zyk/
LPSm3RuzwfJG7QsM/NFclnm+EmIMpnO6b7bcL9UYgBhOI8NgPhjD2UmI8prNW1fiLWJjWZaa/Una
X5e8RC5jBWOJHVc53tfamHWWjI20Bmzhhf+9gbWd7wFjAAPLsHduke0zUb0GqDBSBXqKF9lGR9B9
s4YXq8+JGGUDDvlmrgndsdpBPbtT1YSXc1CBnQNA6HJoBCfL6dig3LtLmWzUoU9zZ/y25q6+BQnL
4ZbZtyz2EAZEQYouIKrEn2Qz3JgtYc1Uo0L3czB3YXXIo3T67C+2XfPec6YmvBhzye14cH5Tf55/
EWquiCaa+KZJp8TYWTi80h3YAuxzKVr5WwgsZXPrkQB2U1Q9kb0V5RiAguhwUWZM2WSxVQYCf6CT
5n2GLzL80OjGH124uxhWS5OcXW+Zv0OzW0exc8yemXZXU+j4ni1DUxLc69vDHoFQP+9Gv+A3YP8J
jAQoez18jtoCHgi0ywpO5tiqlDJNwWMyRpPEiWyTk/H1UYzh7Q/ukboxcK6KMvVlboNW2Bs+eYEx
ztqg3Uck+Vyr0ENL5eyEjNZftoDMfCyxumOWzNIljIlyb/BydkUojtNk1meVKCV2xCh106uqVdW9
bwNZSBbfZtKNSHf+VFfEdO7aenGKWEaGY8ZZXhT4Difnax2sNv/Ot8RX1y99L5nXlgZc59eDvMF0
IS48DW48tqyGIl6NaX9DuiCH39d8yF8siQ0+sSb8tzuOnDOO3TK4BaHQD3t8c9Z6aSF3uypEk/7q
cLYFuzbMNGZ2NcxHaTHkTnyHwzQBUDmJq541NrDwAuymxUIy+q5nzYkAoVhLELvWJHCpO1N3dCS0
UI7w20+t6qEuYjjlBTCN0fDmnTFTysE1b9tAHVJRT0mVOnWdTE24frZ6z/wKd0GWCdYMdLgeB+e4
EOn0o3ANMzuTy+r4u36JoiHOnMUb4jwfg3vKdKOI7TXA/e7AjMxjxq1z0hlDxBK9MJvtSKCdmyQv
V8Xfjc7EnG+qgKStqCV0wi4GHzW/7v0TLJFC7gthTu2+0TMacXcaSIUG1xYcFw9R0F6VIryzOxzt
u3FeQSi7cNJxUxfl95rVmdqALpnMmlR3nwbbStMYA6lzPwlNCbWaa4jkojRJf/OGYR+KYtXUljz7
O7sajxyWQC1fac813zFQBTmrsj3zmB0J0GVsHeMONmL+qCsZ/cS7TEmGbUDlwzPJ+BGeRIiJXa8x
WTrz8JRYLH5PVYN2vTD7LTgX2iARv4HpN2wdwlkz9pcGsieVtzZpoCx4tyHfzbw3WyvXOyMjtgz0
BWWBC6y1GV3SxjKeq2zwu4NQc+keMmWIU52FNBQ718r8OJyt6HGKyu6abAfaIyEcd+Z2EKzXHD5h
H5Qs1kUCQXL8lAapVMeFEIuCkwsbLMipWQsnsCCsOEZzPtz0qkvBbuXd6BAlZDXU4CYiPRNXOPzn
aaFDfJ3dSHxKIQV7lWpZ8vSQYSa4mGkRiZOhwuu/nzE/66POdNpeYX5cv06900xHjwbfL4e6OIMB
AfWSeCRPNxcDZ+Jlj+1RX/i9I35iITQeKjKy7kjkJZo8VHP0ndN15e6YIdfnBlfIuNeDkF/TxYia
w6wN5wIUNGF5anV7d8c/LE6mZdDfnH4MvZ1dGy7ptqljMEZDk3PasJriy2gRu7Jb7SG4qsF9jnGx
MKHEcw2/BSt9X547i1R2IguZnpneJJ1EQuIB1aqLn3NGNMNOF0NziyROPkXTUv7M1BJVe3MiLmO3
gNV/knMG7aIhA+6eutD63IlVfCrnggSfUJvRXR9EFfXYefzGFjbl/Vlz/4M1uf/cCX+B2NNZwcTu
R5RfCq+wftn9qm+jTlKFgxLIL5aG/TSBqbjBkEkqGSwWki/WHDiXOyiA1+6QRd+xvmYPa1B734KR
MAjieof2u8DghZCoWqML5fjsrtI8xZ7HDhPvMCPlcoHX4sZdXtblrnRmNB0gJAkNXEzAVBsgJbyY
A0peuzUrF7kHEEnH3WwC8d2HC9+TyCsCZ6f6UdwhOJhPmnyhV9FmS/ipR2ZB8ojdUzZytY5u1xah
WxwMej21mPbhS4UVHAyRmcYORg8ol5bJO4sN7aBEXZxh6pLSrb0+gdFgPNjVtBW+/KKukqAhrB1J
Q0/ecr8K9SzsoX9yjRJtmD9DnEjmHCDLzrWV8ZAuzfzDh61yVzJjoJpUisTsgo3+/UooHWZzXY7d
IVK+PtE6ddgq1FuQnMMRP41TQiAgKXlqCnaVALO8S1Oz704EeMdoZ88raPmC4jZgVKNS0Ykqe8q9
Gl5HvtMBu+mYfBKf+b5zBQlYq0vpnt2xcZcS8UQfynDFGf+X9IskzBl8B7ssA/xESxqEVW2B0Miy
V/dyqQloPOkjTUKENGpqYq4/+Q++5Q4WiQD0B0gHYb8eT6oRNsl1bUOyOdD252WZ/ChJZ3a7ezvs
XTasa8TqYvhO+U0xSsBI0/AnJ0dN5hOAdk6BUy6ohFZGA885TAMVxsLkogniReeR9yw+WVXhfe1D
w8EmNmKXJn+rfkyVPdq7QEcqTHAV51/yJpPhIdBGrs85XxJVySnM1XFbpfOzNqkd8pMss4zFIFV2
4HMZT1JQvF6SAiECrwuJoqPERpmf9dEU3T5EHkpIT+qtbUxSM8nXkCv8/OAuc0MjF7sOsFi7AaVi
qNoWJ6HZ9HncecpU5FW3xCe4I3PNYUDoBf2jyBZeDXk2+b72rEYch3VBeWxZKjyUpQujmaLOwpkD
qzwMONeQxH/ZqJJQiqkBbif01MtgKSm9lhkd5FguRrpJQ5jK9mpcKWLVE+2cw9giX4+DiT5cUvnp
ljgPPsK/rR1883vHyDiWBrOG09lhachjcMuK/NTOn8pjoyvyNpeOyuF+cmganqoQuXackXZRJuUE
cIBWIFQsiphpRHYCKwuZhM7Stkc2NMMdfJeuOktxxtW4FkTFlFFZwt/XggLsfso87yrSjUPSQEZm
9NKwsT0O/Qjxf6W2F12Oa0dt2spCbq2ao+hn2ZNTG8tgOxOjgxDpQXDWqOMcCsN6VqWWLE5qV033
sq5G4ygobBEWFA22fWbnZpTdm5FUZiKKapY7f61rtq85xPPdWgPigVhjAmihMx/KfbD0mCqjjGUI
KkQRdUdZM7QOvT8RBVdPYcnW06kZv+4LbmqoobvtORCSBT4Rse7G/TiBPcaSDO6N1kOdnkFPBrw6
NHUFzkoGZX5qB3kWnGQszN1VOtd9eaLDTIDCagCjnrD+Fxnf94bLwj25qlPxgtEaXpBaSm7/Vr2g
tsIX7JbtGQRHZKFJjxY5q7R/QroV4iB8s22uqOfqNjYJZJXwABA47ayaqu+xfMF9iRf0Fz+w6g5V
n5HCq1/wYGr0VA8zEFD5PtsIYqU5a+tI2nsb7VVnRM4Z7DX2PoqGdXg9clKvr4ygUHq/aAmgDOI4
5KjIo9S6z14gZobegGbuC9xsIopSfB7g9hX7qq5S7yDCMrD2KHPS7uiaaRqM+whOHnUkW/bhYXLG
YT6dF/w31yvNnOkKNvPYnFvMEfVn8jP74i4NZC1iVaTT/HXyiBEnX8fSOrgBjZfmCCBJI96tczUs
h2llil/F1L/EsaGTnG3heQeHKKT0bvwPMo40XiS3epRwvSQH3J5DOtWThAEFb47oY9hzzZrr8aJS
cmPS/YdP98Kq4wQvyr1sfJWf2KUr0AvXCrZdVNOuhl9eWEPi+21Ufq8EnPowaBoy4rthA+bYYbfs
Vx5xcwhxXauLHumIYkUlpuOo1sxZEy3HmdhSp+GMSepuSUXqhcy3ubHhLpdza5H5Y4UrCCF0EQlA
GVQ0QLN9cVpUzTicssCPjDSv7/0b6bh5eTMGLXRABwRYcwwqorEPJA6j7Zj+QxN8IQuSvAJl0IkW
58IIFzSEkJvgEJKQCLSJEnh/U26gQrqRHrmJg8Blu76wDPsXriGoYxiHvqiHq3ADH5oLrsTdOtXj
U6iAUehlgO9mv/ASAYXDTmz5xV3SbUjFDKS3Gc+tu97SZE9BfehycYFf15I3o8Ey+mYX0YCdLWXS
fY/aNSkpChJHUwVtGBcvdEe30PUnigOoIjz4W6eU3wDHwFzzs3gdyuZruCz0hwywzVcFqPL1YHDM
fSwwInyJpnYFUOlvtMmUGvyTVbjV9/WFRinLEMJ3+kKprKdiOsPmT6ZdZfOcmS03piXNHs6zpCZB
NnF7aIV7u4mip9qASb3Tls9uxXqhZBolpKJdD9rnJx8/HM0o6GFqTi98zb7YWJvrht0cR0Keefg9
KDp28Atb0WqaRwjWZVaN5SUf05bksk6Lmq9qMRZjfUT2MbCR6kxOz2Ds2hxAp2+QR0UcsfAprx3T
0QKhiEu2XcubyZ16qU5x9oUNrICxcStxqKJGqIPpjx5FWsPLBnELEl7XO9RArp94MKTnH2OobUjt
dTD2zrNhuC6Bh1K2xnnem+SoeGlBnM6uHRezvUMK5ckkdBafZCcfOsAeMFBLgkW39iYCs8EdJbHh
Q24LjNquD/chzqec1B+4c8bIChDV/klN2HS9n2TnizPOgpNO3IoDXE7fk8r4kUBtjxZZqQJtfSMQ
Lppuapy34QnaCc/lZftZcNNW5ro8owVL2aH29cip8nyGC9kdKQ6YHGEaWqGsPBySc6aLSszh+COP
iFe+NEXPya53AnOyyC5DQAQXLWgy2yE2zkYftYMJtcrvaUlj8UnZfjXeVSmBCiR50WsHtTV2/ha1
3XZoDdZd0EaeS4JFnQ93Xqax1WrsaPlPuzBmcrxgNS7+LVk+zUjqcuSSROiqqLCpYEJmI3R7Kjo0
RGxd5K7pSwwMLJMqcXUtz0qyDu773FrK40QcKvlbIYw1Exw5dbAALh6iJU0uxyChtyLw8pD09M1p
SqqJPKNdpPK9yhdCOuYlr5/NNZXPoiusL7BuyDUvZmm2iSOxgnCYgPPG5LqQYp2pCo5mZLXaON1I
lCQcGSq4CITqLSzk0UIovcBvEc+WCyNqcdpwOYYO9FjS/gT7ZItzOLOYIdbbwQhpR82DnBWwyxGE
BLrwnD2srEJ2RbK1mj3M6srmWGYNmKgiKkqUiEz5SMJV/tMgWTKinlQZtyLvkFLBiGrsZKXKBAyJ
Vhxw+6XLP002f1JM9rK6pFSU0WyXM5m4c6eKhHLm4n1q7Y4OOC2AELBU5qQLXeW5/tmF7fJl0NFs
7Is6JK5kMkgCYF4ZhObTTotfFjVQbiHAGMQL8haKADYZEns6GBmRX6Qf/JCOcpnObQePUJgqyyKX
eu4foUhBwQ3ryb4pZ7VMe0ut1g+OaRm6t7q6qdolB8mPmAD7o084dQfXLB61F0x7RU43Zwd7669Y
01yGe1P8H/bOZLdyJF3Sr9LoPQsknc5h2Yc886RZEbEhQqEQR+c8P/39mNmozkqg66L2d5uJkHR4
SLq7/Z+ZUfI6th11s9zNnMYnYdSTv1SL86OcRklLSGQ2vweYYKpO9SF7nB29i7bu4qR3+mPwQMYJ
dno8dY68h4XjtpBqjKEpP83KgKNe/Ltjo/iEKMI1ApYanzHAwevwaqOCfdBa+aAlUVXwJ4KhET3F
8+yzh0iTXdW4/byxi2RNWNTK8V3hJOOkUVnL1XMSCmaaaWGbqVUh+9FlSDk7MtXpnSDMQ33k8JVa
RpAsmfjQEm+cePFV6mstdvg9iCgJQqSiYK55XVxIS2URT/qC88wQ1bRtOJrHaSvUtO7NYk88BwxB
UfxHbR5fyIb04qOXa2QgU+JCbZZpsO76luaM18nTqBXhV6e/OU0lkmtcuhcRJ67alXRxIdqalctA
hRv0aCaEHPiU/CZfsqDTHNagYHADW7k2E4K3y1s60ncY4A50eLPkmZUGiWXX1lZDKzG2De/A+NT0
UclGmXjjTQnvwIu5c5jCLdCSXJKaeoQoyinCK1PieXdUjrWAC7ycLObsEft9pmJkw6LTMBgCWeDg
WTUa8gdHX/s5HIX+5tKbtuzUIuJHQeMG91K6wAGSRZd8ZrztEUVGt6tQcwYO5YgZln5qqqr+5U31
9GrwPFmbITTaW9Ur0sccrFuwJ1EC6OeUsLFR2zH/6nMzfGksI4QGiAQshWg0jvQ1PFZyY2PoPlZT
2dPMi9K4yvOtV9NGCVB/WGxl60Gf1/E3rybFz1eDsA8LVWvVzgUcJYPArCFOOntWmQ/j0St6Y3rz
mfObcyI7LrK2rZXKKdDDipKxZmJCtzGH1Fh8LAaL7YtaNOl3EM3uK60HGDRd5cOnY9FD/WR3becF
JhwZck8SMgxy3bJ/otDI0862U4gbcNXkbGp4y2803OiP1IRl0KCV1SSXlr/vUrt4lTZjHy5vFqOn
ymfBEzqqD008VlUuva9jNtY2raY300Y4Rvw0qLb8ScR4nRHhU7dvJI9FNO9Uefnrf8b0fxaQSeDd
//+YHsKrbMr2rwlZ6z/4cxpvWf9g2i5W55OHq/OPOIB/BmSZa7INSqyJSomq8M9pvEZAloCZhj0n
REAHhAYZ/+c43vyHhVmBpQn7EWAxWUL/SUDW37xvGCShzkmUwH7M34el6V+H8U3dcsDKbEYeUd/Y
ZM/K+dAZ7vKEx1B/oshFAiD2ksOCUQ+/9AL6NWSb+kzrCl0saaMvx7Iovud5QTymFTUMWDyrj9ce
LOKhY9qp1m53VT6EbaNiH6+ucy2QzEmNZ+6KmtFG/csoZfgG+JWwHyK09kfVFOpSQmn1AbNTADjV
LAHO0enKhsdb33NhdWV6uHybKZl57nnhUTjblhDS8SsiePmujaKE/MorRFUaeO29Tt4vRYiju83c
MSQyrix+TV5ja/5fvvuHPzGGv8ZZmX+nG7icAlSa7w+dCAhj9YH8xRsTe8qYczVLwKjceCFHqDnh
+c1T3Iuj+1jOrfFJy0++tSljYSPTjZPu079UPy0MxcONI/qSXFsL1aSjKj5nr2Slr605Lae8SxS7
utoxfi+sJwz4uTjuxk2N9L/5EH+zCXBTQAuQqSPxctB2YK6Ohb98hlxbkAJmCGVBfvd29GS4L8x5
2tpa4m5rlofg31+0Pwx6f0VC/v4L/2bCEaEexzj+JQC6y+rOcEOFK5XLxtx6nK1s1zjsMqzJPbHD
3lE4fcmX/JbnJnau+Z0R5RbplVCZ8T8zB/1xIUiAclcDIyZ9If71QphNO43c+MDj67aDEJnyBB4R
/jcGkBV4+funx3mExZbcC7ygf7tlKq2tWwdkd5Og4V2axmiA3WlO+/cXWfzNgbR+GNvG6o3P1fnD
QvavH0aIbCHZFnDASV1N0VZgaSB0RhidkTbDt7iP2aKhpczvut3ob420ieglipRaAbHUX7CsIT3n
BAghRCNHQ10sbNZB1n4bZt4KNPXQ2C79hCbVQ6kG63Z7OOgeJRWhuPZe1D8YoJ8IhHlUPRN6W3yr
q9g+zQRy0hNNdXyUmByR6wJWGqa7JRSuMPLjpA9AaEY6LUdRCJJX/7gu/4OX/W/Jc/tv1q3fRdf8
zP/X//lqkl8/i38yZv+ykPET/lzITOcf2Hh4U3lUkhA+JLiJ/1zIDOsflkGItMcSRhQcgNg/FzLW
MRpWTGIeCdUgEmwNEvq/65j5D5PljwWQN43J3uo/a9MkT2V9FP/fQ+SQr76+bIGm2N5LV9rre/kv
76y+TR3iIFb5QimSW7tRtqTLd9Rkb7UVU7Ya/YfdioqCDa8nPl1vabayu3vleuU7867p3kRr3jhz
sGJFB7w3VIYPUZcUASzVAK8yJPbeIbIrUOGYFH7S6PK3I9L5JBXVkn/8xKlOpkDr84+ZTJRgbruY
MbrjEtRPL2JynK2iOup9Nb1FsuoutRTZEwmq8mIbM6d/t6QEQ0sJ4VrqJr2X1WK/hnE8v01DSkNa
335as8FPbKVJ94FMnQMTEnEdbaol4UrZlc5TsfXCvLjmtIO3Yd7d40Rl90T2nymyxo2q3CmwAZ6P
HBX0g8jbTxWF1FsUqruT8OMQJe6wek4c9mMZFXse5OGo5oR89a5qvxIt+RgUQe/rv9RGfqKeCflC
QvJnzZv4PFRefoFRn9/GkV8+TdQR1DQYHZIkcw5k6X44ERdwcUR253C7CP+PjxEXjn2o6Fh4/+Ov
dFFg7+zEnRvtYZ8jY3cnW1o6SQUHtXZt+J2kfShIRoAo7+SXlbLie73VLD5oa3fvDaUfiGTO7tIL
kdIJXQ/QdNpgcuQX3yqx1wZFq5C9qOJo+Iaxp4MzexU6lzlVMSBWN4yUqfKxo/UP70z+3jlswi0q
U3YfLWSwTckdd1tsk0+i8edLp9LPfd+SjDPbeYZLAnTpsOaObgtshgXCA7XpIozNT9XzM0e6PsTG
lsBLaNB8efWMKNmUTrZfL24a09G5TAoUqVobJ1In/6iLnN8oxk/Umg/Suk3frGV5XC8rOrhz8Cw+
cgGwEYhagT/RyTFw2MSKHNlfrjs3XxIc8sgo3jnk7JwOqWg/aSO3b5bM5ttMQMcPtAquojvcMjig
hwJvhT/QssEstn2j1+LByMNy8JHQzKPjJhoo5FjnzyiAzjaNR+euJXV2NnC+7Z1h5HTp9ob7pmcG
kWhho99lN7vbqhXuRWHn30a2V1J7IcZyR8qpFmg8tpDher/Vqyk8s3MV1Kd4KnDIwPmeZBNdttbE
0IBOIp8UzIH+6Y6jpAaA+bmgkcBfF1MYSLMMDw5UwKfQ11oA3Fuc2Zu+KynsbmQgyqW9dlFF5HPp
dr/TUeaMwrwoZe7r0TrRMPjEfN3eR254t3RAKj0aPzYcbeXesTL7sdZH8V4BiT2lloMDJzJj/AZi
pqF24EFYFrs5u0zwDpS0jE9z5KQ37vr+vYk1Y1tMVj34Wc8JGfgvurUgQCcS1/SdoZJxYwP4Cxq5
7XpLA5N5IyglfPIYwnFrdd5Dz4adMPVM+rZem1dm6cstIh5nQzaToMEFe2eT6LqP2TON/abBhh51
3nCIdagoeMDI3SdiSbcOIZ436lPFXS9opNfLMGaK0es+MlCE3KYQONHw7Sv2GvGh+LW7ecrlsQdb
7h27fTJ4VY6reCzJVpE4HgrvZidCY2q3tjLU7QtFJGLE2AUTJfRQ0K0Ge7NCiDsx8EgIIqYCMzGt
owbbh9asxtOgWW8lh9SHuDeMW2qXyWtGOvzJLDTro22p4Fwlc8QLRnIGYmuXnVRr2tWWXAlxNCrj
tUUiefdyR773lY32x0hnAVR/cZKiZAvbudxwbE8WQ82HZCHidjMWcXeyijZ8k6YW+wl5/ocQkOGh
t+P+0CgU0E2oJGqmyDoiiKrsjJCpXW1kuicwVs9HDxhqv9F7i/nsyJSkTbVlV61BLX7lJvkng83f
gC7lJtamg4gNJ4DlTZ77NvEOPXql7rs8+x3LTwotN3Xtxowb+x2jjXk0umLNXpuyQzPFzrbt9ebG
9e8pUW5zurpUSgZwUuyw+9ev0UiZsD0Z8hTTq/wQRZMGiNW5AV0S0/cJr+s5XkLJU9172zZbwa8J
sHfK4ABj7HqbvhmQLUqz4UjlRD+X3uQzNTEbRrPuAn3RvmVLuIjN1JQaj8rEIHdBp6RYlIh3/HTm
ESDPDpoE+K4pCojt0Rgou1GTt5U9hU1WxeMdUiI7WP21SSF/y47P62rynE/Ma7w2H466PXsHJDuS
bN1SludcKbqI+rm5UmzD10E9A4PyahDGOeYcd6a9lsB7ozG5oQxZP8V6FR/YlIy+0ifcp15IubYO
oNAMWPq00R1/aXPksgeoXtqhSI5NWanXtvKWN1B49zzTeLA+EuLGIBaBvqJg9NQZBWcBO7I71LBR
k49J0s4HuWjyyEi9uIRzuRwInxu2psmggXxrKgA1mlNMLGU3eIlo48YM6RV/yFaDzvIHveSBcFmQ
m8E5tUstTvYQencTLGGLaZcZ2bpSsd6lRzO20kctip7yvp9vkRy9M8PU7LMfDTpsABDoNCpeQgQn
JnLm6FfCVL8jYy6utqINBKieuzi1yl3TA66pvH1WlJp48IahQ6IWAATss8J3ThscOJfAZOSFyjy7
NHE/6spOww13qnOy+YWctof67lWZ/pmSunFuV7jCtKfv2txaZx2bJjqB1Rc7TybqMQcmu8wRLzW7
rFHqQtDeRjJ9IC7ZivzGoLjNpCHj3pX142RRSQV7edVtq35MnLLgH5D9voFUPkh+/k5qtNNoE4bo
oRiei5EelCzFNxPG6l7F8i2DcnjQ9HAImm4A6K3x1sfoZhYLrrUIdeVZnf2o5iZuXZy2DscPVVXq
zhDtoRUsAIkyX6jfCGy1fLCDpShoSuJd6ckfXmhwm3au2FZMqXhomUMYq/cX8/qzSBya1BoPK4Cc
9JOaNblhm0aptNe1byQOOmfeNMXWGIWxQ6LE7lRlw8cyTOWPLB0Z8IRu0twXaUzYDUPr3haa8NE9
vKek8rw9MD8MlBcvmMiaUzPqw7Mh2/BOnop2k4VL8V5tRruBAXCgatY5e3TFPq3prJMJM1Cz1Jrt
oOViG49i3qX4m3fV2Fu/BO2t2zx25no7g11u8q59tVncrgrICsBoJp8FeIrZJmUJ5shTY5LBrOw6
IERIf3VxJP2ajSnfFWx8cUe2DJSZbwczfNy+n7t6R5bNtBPl1O3cwXVIBwa9GbIJREBSGN7zSJ+E
7K7xMgqfSFB723IuP6VpoUhFVlcEkWxTN3ZHnHBbAPfwnnCBOl9Fp97Txhy3i2HW286xtKOtOvrm
5MRhNiaZx81ty0+xz6H2ynBja+MjUEW6Y5KPX5qXIhyJkwVrFtqGip7lgGF/3i2WAtGYOyq84OHP
CaPEMywevJc19gcXHGf1dSZ7zar1T1zt9j5tPZqxWmbvfKYwiJJ+OePhXh4mNgUFnvBfka1g1ZLm
R+sxq7KA6R8X9it7puXWhcgMdsODe6tkfKdAly4qZjQbADL9ecbZBuqB29ikgJqGJ3fPwtBBpzjm
sB08rUVBX6zvOavbrzCevWNRDdxdJeGjx4K2B2PHkLTiPZ5p4toBtjIqIwMRzmfox7PHYProWLl4
4ImtjshO8upWDRAP0ELyTXfa7CLpbbmFA5kG/jzL6WXotPpngisjINk5Png0+zz0LXHSRjmkV5WP
y9l11RISTEAmLkmENP/0g1E/SaspHhWM/XdDMOj1dWmH+/EPto5VBc7OoiXtYR2vPPU8opQ7liL8
wNkaHtgTtm8y1NduqBXa05LWeqUxRd4TjwT3MJX1HmdUmjNYydEWwXjdh9Gr9IOj6dRFN0VXPw5U
sjobYYcTiR7F0B+XFR4UtnI+WSgWTH/DYAadHcUPzGCWfVdy58UGQTp5PTpvtG2PW7qKx3Kjw0le
Iy9Xx4LK2IdEECHGMKDF4p24Ir3GmbwaGnStDWJ4ilUdxxx3oBOd1FzbAr38ScM9AouQ7PA8uJu4
Uj+ztIoC1bbD2Z2Y7jgxEYeTTfZuNCQU1UTy24T9EHey8apWL0XhDJ8N/2kbKZ09Y4kjs2edvvRh
Zm0njdOJWqp2WzvuT+iSZWVJ+0NETR5+Jj2/DFH3M+uVwTfda7sJQzS2BDbrITft59ABOjEmfnKW
au9mkO78rW/z7DS+iRk06u1xO/TK892YQA1P9SWTCHmd0ja5WuYyfmTgMLc8nq0vw6uMR3xbycUz
sSf0hcOmbIZSmoSuDmx/Hmm0/jEbEFciGSLoQhKuoSDHLSUn9skxZHQq6k7bZsJiANrXl2lFAXUO
pUETWeW+gui7UWSTHaDEjTfcCc3GdmZ8uRqQjzS7y5DNn7w7ASmK2D0ox9qVGORhddQu17y3sFEv
2TQ/q06qHRVXmZ8m8wt93njP2rU4dXydKESiSzK1vlfjyg+q1HkQc1i8alMd0nMm3pZ++I75rHjo
JcjcbBs4RHkUrlVF+1XdfyaVJOdEGR+TAveYem8IepdmdnwPvT+qNN+lVP286lqpLimf7Viy393V
S/qMxHB0YnzuVjZm3/Ik9QcEsTsKggimpPmYE/2jWPdSiSZeGnKTdl5I3iw721OqstqfZPZDywqC
PAzJsE77oocRDqu8l/r0vRzLgaL48UHJEouL086XMLS1k91hzF5sEeQC0m8JYz5+AW3RG9o7o2Fe
MNpyGXs33WRD5vC6Aez3iIy4ipRutHqxyhNu42zT6ZVEOHURLKwq37tRSgemZmxS3SrwxUzhVo/1
eQskBGhuro6Crr/AkJa/oLlmXNg9WF8qjQXgy2Wq6E3TixY57tldBu8Hk5I2GFwZbYccC4Fuctr3
xC+dletEiuzGlPrOzcsrqLq8e3WBA5i9MAP//mvunP44wt4zaQaoAF8wdyFWfr6a4pza3o/SGp6X
xgLV9MxrknikUw9fkNq/RGTTB5CdUHUhDtlTJJ30mFmE56Rk3UTJuWEL2ZPhEmgYpdKauiNLV2qL
G6vcJd38Rt/eWfPQ9pNqvFq0TzxVYer6hll+2Vm66xvzU2rLMfLcOMgIR/Y7md36vhoDzBCAzpTh
bRn4v9e6956wv8XfUB+GQuJmYplz0Vs3JREMuOQ3bY7DMhk1+3lgkcy4IfDra98zl76fhrbRPa71
bzQ+Bop+pc3AsRDHIx1JQEIMX8p9aDn3EoxnA13CUCAFKCGGEX7CZF5eu0nHkX754gbHT5CS32aU
+j5U01tF2tsjxRj9XvOKE+k8FQJA/qob0V7lWoodwQJmq9+0ziPCIJ9Opt7/Rp/DyFbNeCSslmiE
VryYWviuhLY8Yqv4XrbwsPXYfjO0+rGUxm+sVu+1532Mc/SVWu5lYDIbiZ7TuPcV5cbRrdh3m7lJ
/AksjQ+v+7T03U+Sd8fzCFXvx5Xod5hujhHemW8002FvMYzs3qFCslfUw4ujynQrKe8I8ohGy5C6
UqBE29xoTe0dWPGqDdztvLdyFHFMIHqNfJ9LUh8qdZpasW9K66QKqA1Tsw91tHwW2FZ8/pwWPxLe
8bD+zsV87ooYY395K9yY5NJ82PUiZ1ntj0nUQH+gqmO8a/LDygjucNcRsUKKec45bQMB8ExIfYTO
NOz0hEjeRdfhoxKPzNXqKWNvHtmCIA/Q7yp3Hro83JeeOhEjfKR2bGNzqth4MEM0DjenKU7Ivaw2
2tpcrvrop53iQyDYlV3fuEdsCl+djn4+CyQyHE0I8sGpDuzjH7VFu/I84L5tnuwlvVMX2W6XRd6s
MD12UwNK5+bvadQ+DRiAkrA8k4ilYSPtgzJdXqsFk+McJ1oQZagZWGEeFevWJsnmN3OKT3oeEnIc
U+Qm9H1OPAMsjneMoyz03aQ/0CMcvdBoTOWg3X+3w/bMeRh8vFAYc0sjPpD4bewnMwqBDx3u3jhG
Ei4rnenOkjs/m8bkDJ6lkD/YT1sfS3311FZwwwYqYUv/2CmOct3vgIn2VtNN6daFGTbvymgaDuQl
5MSQ9Mzoi9oJTHRi3shVjAC5FAaXsGNST7FwZuXvixc1R9etl+SpmVTx7DRx/CtslfEdZcw65EVv
Pnimpvo7i4nsTwBYLMBtBPC95vosNI7xf9EdrbD2QUjCjDuG17dhmv2wMw06njeiStvvaRPjsp7S
tabe4liiw5vvm8JWINldtSuobcHuAqLUq8Qdz05Ln+hxlm6YH0lOpOpbQuFO+4JOihElzUtwsgi3
jVYUV+RbhQe3uY1mHZk35ontOVPcMNt07JOO0CVTxPdKrxBWK5lRFukWzDd7On6YcrI/3LVAVR1G
ahXQW4eZu5kJEmbTV8bzIZsa5xFJcNGvMzQimmsTYf4CscmngJLKF/LEyOt2PLO5EZwFkJNFWD32
VVkhMeEUXNEklyfmp9WzYzl7udvoAWDT0oN86rW977RJvxHjJWeCIsZiH1s681q3MJ8Nl8YUf5RO
KA991s/10R0thgQ6xwQl+ADPwhoj78wszAowFlXxb45wdr8nQWtlR2MbtHuDpospWCZkI71WbhPZ
54pO8tDkf/4oltU8G7ej7Z6seMlAafIRGT2gS7fV6Xq3h++mM9XxZS5l88nd23hb5AunjrdOSLbJ
0Zn0eHy0KIZoEWZyi4wbPKHONmvGELCaxBXsgmvBp7Jb/mkM6EQOqH2YEtK6fRiXZT5MMRXxS1GW
+i+zyNDRlkka7aHHGo8JPhRieJkqhHBdb2dvHyV8Uwezs51mP8tKdJ+9repKe1QcbM+mbAioiBLd
fWPSZwclqnu/EWIB3ycg/LNIiwgQAIEhqBT/PxkER9Mun5cHa3QRFcVHTa0rZcfgD0R3ZHorYf0S
68BhBbJSMC8Mlols5XIV+7n7PtbkQ7EEtZhGao2RxL0ih8b2FBThd+YEjXxK9Cqark1eOBXvG4zn
auihxwiIreGyO6xwXEx+aWiAzt28qUp/U3Copp1M4ZPv+H20YHSprzunc7JY24WlMH4yc8e8V6Eu
WibWumEETFpK5tB4itpdXS45C742QP7sFmaibxQtLuFzM6ZDH2hu9JQmLoj/BvnXLgM1aog25tx8
muQDISm3DATYg6iluVGwSBiM2bbNNx1UtF6P7vnbwms7SD2Y6XfSP0bnvbCtVO0IqspGyPAhO2MX
LbPNrCruAhMrEc23Tup9G2VmNld0pteeNMwAA2RY/VRRWyw3iwxddz+VLu+apCT8puqIRnijthmT
JDZ9vT4SsxrNwZiDk0u+llfIftZ8A3Bw69AG+U2Xrfw5yKG7aeOgiYNKIrNCT8ZzSylqlDuY1ok3
SJK6eHSjSPcRy4wQDTnSevPgcEedKSqCcGeBjXgO0G2D9VCyA1c7tLV2XnSbaJ4cXHoX97zY0VAB
zAjrSvZQF+4Dp3PMOHJuFXkLxNzBbc8Vj5dVTaS9tOGU7a0xI+3Ta+MUUxb6Td7v2bsVKLplV1/g
vxpOW0DqlNxnEy4upEfDyoN4SBMRuIxdxk2pYkVwBGHRV/yppItRuViEFzZ7bufL2LZ/h4y30R/G
cq2u4vAa+Tre8o9cAqf7pWnWnzE0jribWUmWgW3G1ZdcIuOu1dSAbhx+2ZNHyWi9E85C+kxVpPUT
CTGEFBAENmdn5N/KZqtaJfcK67y17cmrGk4Ff7VHtzVtx4XeIRikIa2ZllfGj9ZgOkFscbtv8PNE
rq8ioeXb1oxJMtq0DRWkg7M4zCcxD5JOVVMkgNyTLT0/q9I8HEoTWs3XROqdTxBctXWg/8HZXFKm
IB+10FBHscyQg5pu39nStXut7IqLgXVzBwsd+exu9ktcdS+89wUXrUt/U9FOasfUhj3L2bwN+8qG
HM5zzM35dWHj0xDYQciQPR8toPNAo0bOBzIe/LKeikeuJua4dv5GJ4UbOOH86JSD7uNWR/arTPrW
evELQTXaeGX3zlJbXOjyPMT45Xeprf3oy0UyHDAeyU+qP5uel0XFdLDzLLU3xpbJS1oGBJGO54ld
XEDcXnipbPGsmobgfMs9WlFoBhmRZRtJkTrBpzjdCDuMsRD0cQmC6JDZpU9BTPfbzFmgwVzeR21M
cWm9W6re+z47ReXnhu75CzbjHd8fWWmSfCBQmBdaiWuGbUgCtLpwtOM1hsC2daah2+pR4b6DrNDk
XhvYBtKJqCf6INb0VXPbNhnWG8LJTL9I2MY25VLckqRJ3gl94nqYVZtfqrqoX+Qg8cPP0auqrWTn
zNWbxxFzDGG1Rg3nN1bgeVOlUBo3nHcuiSSmBLDV65DeUgT3apO1mBOXrJRbqzSmhwqD62kp0VI7
lIB918ltjH0eg3l+dvrxUSoV0PP9YC3VgSPvUdP1cltbqeW3uvbA7r7xx7L0Nko1j2EoeA9kZHUS
O0B/fNLPhBg0oMI5cjS1ybtOkMuO4nvRXUymRJzde50DKSGJ2BAswiELXAaodtnHkrbOrsAV9Qyi
XG+qajL9MZzNPXql7nOUPWM1yPZEIUGy6foybOzOtjZ1u1qe44VS6IQCliCaY5PvMErJiOfMFjfd
PtKr9FFRTB3VBtsTcz5GRr7FM2EdCct/tywVjF0dHTjHsCXHFZ+fvNTliGL05Rti7/jTTEpOAR3Q
NimO71oVZ+dCZD+Ea8ZPU25+n6Dh/K6V2tYbQWRIpWj3dhNthTfsqnoxjzNIBLmbrE56+NQY47TV
Ac4OrTUs+yoV/W/PCT+NLGZLXeBLrBXKZi6qtwwF/Di20r2BVXCKWHBV50WmrYppFYg2OuaamHaW
juxiSvY+nmEun7yZku1iU47utfaXqRPEOE3ei9naD3PhHLWi6zedWz82rRgz8gJRa1XcTTuziF97
gxmatMZXKQ3CODq8Lss8wKzqDkXvCWp5Z80/3WnJLmvVmi9S67cgszDivVXcXWNBdXfjcsdXSpVs
y1RsmIDhsD/8dBTmArRkBDuzZ7wo547r6Y0+rRTPaF6fudawoZgmlxNS2gXOvFy7usexM0EHVLPz
qlnOxIoPCMEUka27TqdxmZnOngKVXT3LA6Kx5pPY+4MEgHifNNrzkH0RH3JpCu+X2zNss80Fvz+v
aXK5iuYlpTEA+yZOKkPbUlq86/WOc7t2mpX9YHp87a3p5keyQalQjsNHZQ4fafpc2uk909gdUXwQ
cIw4U0B+s0Q3BHOqPZhRpR1UBxLdC/XhNHkwVxGT8nR675JiuMlaqr3mYJmPJufDHLqAqIGDwMya
luXrUIoDbPNO5Z3xK9QpV07i7jXXiaN0eHRk5v2S9jBtFW+hprO/N1TQ08gU7cglx6MeTjs22Kc5
F9LndRwfoNruUWXnd5VGCXONeTnR4E4NTT7do5ghYTioetN747Z1DMSXFaIXmWVt9NRSG92aLlND
cF09eDt7ZODXOmaEPdCUV5l4D6qfxrtpJ3db5q8u5VYxnSGBVoFmO73pkwV9CKfhw0srjq4q9ral
lt4w03LWdprXsotPXZMFQKs/CcxjeqhhnWiLX6009gOUP2kjRBSV4Kp33MKE7qZvkVPvRVQBRHSP
hGefW6O4O8l4WFwvSNL8IJLulmKVP7d6Sz4A0zL2QAO5GamRB1GRnCwFc4AHA4/nBLvQwNWxwX5d
o31Jugkfm5ysinLWdktrnbo++41d95aV9dkbLGO1SqdBSrA6gCfPQB4jZbiErdFt/0FoIvsHTubb
UJTyhyD8F290nPgh45kNw9ScpOU1dEeZ9io9mrsGd/SGCcf45FHychxGg2O+0UFukA7D/HNwZBHU
pnWx+864tRYrmEkaTOhHxKGS72R0UsZJMDYka+wccBgKsfvaKMuzuUaveqSZio0+exYH4eJoxOGd
o6V2H/OsDSSzLi/jD8tHJLqKxWYZ5FMuszdqhaCDwY4OLmmxGsEmrE8MVXmPktR3aWrLZzrM39gQ
o+AbxAH4ThHuJzfuj0ixw91qhOULx9Ee+h4PcVuMiJRZ5Tu9rC+Fct0LdmriQ7LxMbHC/YKqz6ki
awI96619Hw7uqcfOsB/b6dyJ5pYY8o1F7qwX5KSYa9d4kusWPI5BZEjZcROMlnrsxCge4PpJKRJg
MG4WXtLI2NYYJTmmoLIO9T4Lq31ck1czVR8mxdUAs53h66VLBLuL10c2x84ZL1rXXGAxrvoijmWX
v7EmMXqfAkzpr1U+Aiv1IzGeBHmt6Zmh+4kHRGKAsbv/Yu9MluNGsm37K9dyDhngcHSDN4k+2Hei
SE1gJEWh7xw9vv4tUJmVipCStJyn3bJrVZUlRQABuB8/Z++1Rbtm6me99tKMzuGbxGc0Wr3zgM7u
SRhVZrzoqA5XfmfJbzY23z0mmO+Jx8bJEC1bZXlEDe8AhTKok5f9yKEbiZG3YvtxL3q6f2eZ+xd5
/D+V5R8WosZ3VJZP5ev/3b+qb68Hukr+zA9dpSbEJ6TiDrw+xzRsknaQT/4QVmoCLB9pe5KtW8Cg
n9WTf/L6DAeUH/g6PAXSQAQ1o/z+FFYix5wx5/C/PSA7DtL+f+UPOJSzW/x518GfwBeYuyC4BA5l
lUEGaMuC5wGAA5VDIgEZgNr17Ec4CPKkg/T5tSTiiIVTmWJdznVu5CWmuUFmlD0VRnwS+i1CJk0r
oM7F86kIZ0t6aZeNfJJuIU5bV4cM4Ua9i2RgEqhXGAC6Dz775WXcJpwxkrHIviDgaM80tF3YevDI
dMIwd8rwtC9tVbCWxMW4DVtpPTNT0J5kNpp0+Ix+TSgeZCubUX+aduPe0d1+BVMq+vzTj/o72f98
H/6Wn3KfXETiriAwUxKDIGd57M/y0wLGb5Xk5vc5VhMhIXi1Oq2IS7KgV5PznIJZwieI+sXKoZyG
dvtijR4HzVQ6qDdQdQy3GvlNsLsd0d3rdpKNc92kmF+FhAIV5LFyTsOd1ShF89JoW+yF1Lc/ou7/
Mb5X/O46ULpLiI/CI6X1WInf1QHnuuI7nZbwJvP919BMxm1axizitmbBPSi+qZKkbgfv1TboQvvG
yxDYNCO9+tGZiSJNYDzjretOfKuRbMn6WRf3Yu8GoTpN8k5emXkYUyEX0QdpA4e2hbffwEOJTIOA
14YEydnr8pMEGB5HanIU+Z5nAH5y3ZVn9Bg4dzWdODMSs/jItTB7Yw5/8zkdFcUxL8ZslTgKN5h6
0mwx+LzSpH8gKfBzmE7G2irjZtcUeXoKQhUcE7HooF45CsZDtnn/oTN//bE8ZJE6SDdJ9jHpHocX
nMX1QAu6eMWxDk4QJWmGfKuOq2+Fn4vvU+pX2NDrbo8swIrWVaePcOnoNSynyBqfeqNihEQYJnvl
IC6t3IF70+L+/drRvlhPHKpCwo0alJNTpiF/cHF8r2EDafdWUW76MHXSVSS6ghlGHTqPXjw5DI86
5ltUnsUTFX91p/kuQ6QWg+vp+xcvDp1L/NqEFbmuZUH6NjwL1ffhxUtEo0EYNi9mB498UQh7PCEg
oH9QA7Byhh9RsSnMSMe3MIgO7c9AYwW3Q32Rogi5DZFThLTYam5c0hcj+mbGpxA2y/YL2MjmAiT3
NG0Gy7223dq6H8Khv+C/UkwMaGaxGBWILEJ1blhFdDe47rWDAH7//jX+8kBzmOI5dngVSZqSxvHi
S5UFydF6LivG5RgkpnWaaCHVnJFzIvfl4v2Pm5X6hw80n8e/DJYxY36ojzT0Vaw7wsSA3jJhfbD8
wFqP5Fyv8rTJYmSfnngyE8/ZdRyVYVuWIxjg+kYw0uDY2rEqCSfoUIqImDWWoduLamT9MClTgTkA
PHUCt7AylyRdQNgH4xIt4X3U15FbdXdzUKG2gLnT3xlDCRc/nCpUiI4JyDKnLlea2TGvQPaEdqb9
zvtvXHJIMZekWmBpef9G/PpogV6TttRx4KEyOw50zmQkhyGbXnoQiaskYGYwcrcAeqjwtFzMtAFW
5/c/8je3npxqnc18DrVhsHj4NMMEdBqrHF70VLl7LwGSQoM5WFkYnT9atn7Z0nlfZsMGKxf2Qmsu
K35eJtms6Qqp+gW+wYOtioqOEYHFj0ZObMbkETluBz3eflwWEB9dJ/0aAYw6HyVnsw++iph3xYMV
lOeah023hM4XQih4+FXARDguKMbngrnUIw2rDEwufNErESuUxUOHOm4ZDpzLY79H3qLJQHsIiSl7
EDFx2znjkssBw1y6MvR24gkd8lfmVpa7AOzVMcXtfJC4VanqhaNUfkqwp1kyFw7BdgoUDnxkBo72
/V9yLtiOLspkxjZ7WzxcYzy3hxcFotatUs1+SuGeolSCIfJNrxlXKF7zSyRlJHDkbk6dk2IhXJe8
Oa8D8JBFDbqSJmYg8AoqI/EW6ELju6CdnLPQsBmWImKOn3uq9+/w0VkRhDaBEQ0ncYsOuL5IglE+
TIPZ3VeFLy41re2gjhq7xK+i6yQEybNwRrebnV8gQtHOYMWAflzkOzG242OStgqb58h8vmwstPdI
XPAUt2dG6sBgMdCbeBCCUWQjTUeJathmA5oTUV3+wR088lDOSzvBv46jS26AdHg2Du+g2UGorAPx
lBKZXS0Y7WD6wvG4aMnIoWsQZlOAdmtUzsrwhuwUlNqAOIbeC4fTFL2LCuKZh0ezOoXA6Chag8hH
Ov8csGj+HUwO4zKVEZvtDQGHTNJIi+u3h+C/484fNPR/eh9WT83T/2EkQ7By8ZS9/r8/bl/Hl/A1
TV/rn887b3/ox4HHsj+RK4/jS3KmYI11+XF/nHck/4STC8xy0/BcIecX58/zjmZ+Ik8Jd7KOePut
xGOr/J8jWufPUSYjxKXThAbhX514Dt9elxGNxbQOqDNvrgSXcFRW5NCIhO8JZHQpJJmxcAnZA26w
asbB+8CRebj6/flRoNg5xvEvTg2Hj3ku+4xyzEWsQ0zHytE8iAoOh5uf7v/Vj9X0Z0fyr5/imLpD
tCOFsYMD/cjhXRXV2EUsSNANGbLbqpaAw/CA/OtPoRpjTMGOQs3iHNXC9Nz90U8VQ55xmHaZb5Js
0NTR5v1PeSvh/94w5ltG4CFJtLo1R9Ia5tHFSF1YxMHmxDc447eqPavATw65XLRxS3orGJjJOZnl
PsWYnlkkfbQwBq2gWBW6YmJBlkhxJUr93JnC2/e/2bxTHX4xT87bKnUHdbgzU/d/3lSbsLYyVxcB
/jFEfxXygCKwmgXiLSjW4DFXfo3c+P3PfHtAjj9UcNA3WC/5SOvoAerCvG98eKoMvWN3z5y22De6
YLI/OPXWcrMSKCoBTITX9fvOYzCmDPsiD+0BMFge7om1hoxhBe76/e/15g8/+l7oWB3qC5P6nJty
eDNUL0YE73m0TJFSj6vCI39IGUJbOXAtbeSDs3YQho52w1GNQVlFMpMZ21/cWBuX8BD6MxfM9nbC
eoEi3glegb8EaK/gsTB6KYvgKxNn7dRFZHrTiQ4ngAalehFrkWQioJEMqMwIUdL7l/Xri8RJD9cX
y4IUpqEfXVVvo3iqUVwsR2calqYZpdsqkP3q/U85rPnnJ5xPcYWgCGQHtX45VCbmCOeLgBLN0qn3
2doQxmRIqAuzWsKIcj5YhH5d7zyLB9MlF43/I//48LeSEqiuMxCh7nKeW/YVkxg9IyFgHGEFvn9p
v7uBrqnPyAlJu8QwDz8KoFmil/OEzLEnJH660fHeQiV+/1PEcfQed9Ceo/dsul/8VMeh3EZbNmGs
cwfhoTLz7PXhkhMHqMLIldumdPSNbkTmpm0Rm6ep61z6sSGQuXJq7M87fx12Tr8vk1vMu+UipO19
FeKfWUa1Zu0qEX91cQ4wj9XaDQyaaS1cEt4sRvPrNDbJhg8qUNUkqO1dnLgfrH+HB5O3h8Mmkobl
3NZ5QOb8kJ9XGXrExdCGA1pQmt3LCJDSUpBOvUJbwCTEdO2Vhqcqgcf8wVPym5+OMTftIJqNZGGa
R7uiUKaN8gxNc0h2zs6repSe4Dg/ePZ/s4iy7VrMj+EgGIAmDy+vH5yUlEY/XNJqMNmvxmFLPUte
Uwfn2+3HEK0hnpP3n5ff3VPCT3QOXRb2dePoQ0tIrB3bI4lqIfml0xAnZ1izklvgWdVORUb0pTXH
dOOSnfjB8f43N5V9mRLDmRNXENccXm7COzL1Iw5Byu92qeUaJi2naj94H37zgtPLI31z3iQooo5e
cLeRKb1nSGspR8FlIsSwcyodBVasBR88nm/F0c8LP/UbFELdAw/AM8KB9vCKBKZirDGlXCTK+EoM
MVJl/OZkBm17JXLcX/Vt4DT1RoOKfjWq/C7EKbJwbFds88hNtyXci/0gMDVCR4v/5e3+8eUY9Vr0
y01Wh8MvB6S/ctGxYzxorfAa5W927oPk/uBNOTrTsnK/3YO/P+boVy3o9ttTo8tFHnrg+cfWgERY
WlCkx+kZK+ts3ffrM52MwLsKOfGiaEk2jNqwvSbv2Fo1yn8ZOFrOmD5zrzyj3Wgj1Ekh3LVDuNt1
58U9rZY4WzNcjzZZjKrcaL3X918LMf9Wh7+lpA4W81rNq297R7eLhXlMFRr+ReO6JERE1TeCtrx7
Xlz4L5HTPjc+kySqrmSeTRJ7texrY6TjOVJnlXWYPpZMGWe8PuG3HBkdciITkkAX+DeNWwAFyI4Q
NqIBAJWIC4tklL5dGrKLgtnskkJilhDIrDbogiWywPiD3ehtuzm6QE7p9LjZKVizASkdLKYVOJfe
qSH1VC0D2iIq+kcuK11j9fNOqDqKWcqNvtjT1ZoDTn8TkewVISxZ+xnosNqSH6xEv7njDmYE4UHa
wDfgHe2PNRJaxPijQ81TDPepZX7XKiipwOeCtS3T8YOPMw4bQfOTKh16CJ6k5wSv6HhRz5pE4i6b
gWIIoYfOOEtsbCjtgPqjBbm0TSgogR77NpFDVYLyPCMu1Bs+eC3FXDcd/g68Eiz61K+svuBCDn+H
kansfKJwF6g8oA1h77prGHMuKbfbMwD28IKNyTqHMVOcahMK/t6rEMNkBSSBAaEf2A7jqRQZy0eZ
JSeRQpAHe9+765KuWhHfinzE+2BOcryocgylSSEFr4jNC+8dveQ0fU3Q1o22sMlk2ni59pIGRr9I
Zsr2++/hbz8J7goHW6KVLG+udn4aajQV7Ssi7KBgafl38Nq4V0qaSV6oax980nyfD34HA3McR0Xm
PoIH45j6hD9wNCzMqyA5DWv3dT94trUpsh4JZkTD+f3L+uVZJ7/eY26BQI1KGp//4WUZE7pJpExU
MvUktiSXwgZLJUp8/Jq4q9//sF+vjKYqHjHJuZ6JjTh6sbyyGiD7s1j5NspDuPSFWhuETix0xL3X
iZtOp0ZIxuD7n/pL+PX8gvGKcR5mtEvde/SQDCBhIPvPSUvQWFy9veuy4bzoJNEK3ikZQieJI7dQ
M86o6z54qX55anidhMkmxxXz6NhHZ5V0tFqC06Zwac6BnmAX6O3WbkLlTaDI+5f5y83lo2wKwxnk
I2idHA0NYr9sKkdQxRCVKlYdfqJFOJTOOi9rDV+2NcBsrZrN+x/6Nvo4eFhn1s/MstIFxQ356YfP
TycU4VUtAt+IQ9m2alMkM0aO/avvgy2KreVE7osT4zgqg0aeIasn2DVovb0Kks8ffJdf1tH5u7xN
6OkXOebxi+NGXTUBqeJ3bgZtJZx6qBf4WfQFTnm0nb5Tbom40S9R7GY5haaOKaTR2w8oYr/uZ65p
zWH1kt4pj7l99ErpvZR6nWblUqO6vmIpKc9tUWL357i1Mr3gW2Ipf0t8KardeDAubb+st01vjIzU
NetlyMzt2435rwn6x1xE/7PmYxVHz0XbRD93QOc/8aMBKslTpBA3OL2ByyJUS/6vAWp84iRgshuD
d3yjRf6vAUp2I7W7CQmStikn6PnH/0vwoX/ymNYZnsfx3Z57UP9K8HGwCTisxoxTHaoP/ia0DG+b
9U/bjVdoQQspSmAI7oMdpWyzip3M+/Fk/KPMgEv8aav581NoBTDTZK7pHo+gQAjCPca8vnCpd84C
BNHgH5X4YGViWHr0OZLrYRQzTzPFW2flcJVIuzAyRW/jC2obKRac6EdjBYrFvXLJ6atxmDhyVSWu
ShaDFM4yKJu4W3mya65Kz64NAnnb/C4f+8heZ0htCvoDgTBPqkSXHap/NaAoxnRBEAkBdDM7GQDu
bAwY0G9Zot3L2PAjQlwGMvGcSYboAxuOBCAVkIbzVbq6xGDc+gjPwUVVuB9K01+ahC5jY0DYf814
xsp3ess0YwXAxiaD3h/MFyiYtbuTQzMHLpA3hEIwJ69Ga5P40sccY0L16IfT3jGtG8uJ3OhSLwa8
23BJAEXbcfK56yAwrYlAKC4k0Kx00wQVvA4tzgbW08bnUNG3OiJogkwwkii6SNQ3iMrcVTwxmEUe
7uolaOHQkNUiGuj37wbSfO7pSXbu0hKM4bYlrO1yHaWeH2/bzFYpdDL0qacajqhZ4el4BJHnY7BX
op+as97CTPYkCwvik02SUE4WoSxPVTxJjuJYga/8SEdJY6ieTkvqjVQKjsD7Blc7r57AgnpPNZjw
z0Sul9+7DFc//wSgaABB8Gukt9YL/l3zOz0jK3/UHH+qlmVK5bs2clpkOy9EHwyxYw4+IAW879eN
25fxrhSawpBBAAqRZSLtwERVbl2d6jGDu0XGwDpZScNuxddGEam0KsQggE6JRgZriQqWqE2vKvGy
c5aISbtsyYWwdBQhe2X7MOrRAHA0NwkYBa+aUEg+ELzcGIvQSvJyV5VogXGHdD9q2P+W5z/eJob/
vD7f9E/5t6efV+e3P/BjeTb1T5jLdMl5ENahQRfqr+VZuJ/QwTG6sg1CX9FIsdr8NZ8CdMgkS84j
X/6E9dZ0/Gs+JT69nS4ZaVEmMeFnK/g3xN63UcrfpY81t1Uk7Zx5TkW95b0tej8t0UUX+mDAnNsm
Ca2aAykWdz3wvT1PmLoXPHRr9HkpAha3IDVsJEHSsIZnPW+APmHoWznEGq6C1qzJ/uyGRzEA/xqp
su7mQ80G9ua4t9I0vp9G404zgukzOwH5P2HNapQCNZEN6eaEQiGbNrtg3NgV/zknXHVvttKBo9ak
Z2YUuidZQ9WzaNII7XysqVZflQKGaBU23UPiEiK1iMOwdFZR7lhfLV4jcmDkhHA5tc36UqjCxTdv
KZuAqzqbsUOkc6rKblBilOXkbgBgOCmQXy8ha4dw2xU2smhHyQgMnxDkYlwgQCuvM2wEIYORtr0H
tEYoQCVHeZ31ibPlq9TngHasJSNz4wrXOZxFafSrAiva3ibly+JMR/DIotIZtedxsGpK46Rui3xL
LteFtEMcWdgqCW4drnrnwTPbq2ZO4I1p5tlV9b0yv1ohyJmgB21Wu88qGbE1kAufnU4I4Pqu+Yxr
YWklrVrT/1zourrVQ/+b5mPnqlT/QBZ9tm/LTpBhjoTYSUidNWu8xbH9LIh0P6ub6oRbdemG8nZg
mVnLrt2EVT+uRz8M8BJYtOFK98VCVEEekjM86VnzzZ4JFyUuycfBqh+jytv3Qjthck71HvjpDWVh
vLWqofgGcf7WztV3ORmfGdff+pa+G1kyE6U2tc+ZItf4d5Wo5aqNTLZFGfFXT36hNgBYyt2Y+WLN
snhjl9mdyozqLBb9k2WiGl1E/q7qyIgp2xaFeTJtu0ya4tScw/4GdFV13I/41YQVkKnb64LUMKV/
L3p+L9RCEtYLJkv64QKZhQknKim2lkYzDawLyQjxfS/98WRwSD3B35l2D3OSbPtNi9pbxTwpyB8r
qyG7oulqucC/Ty9udGuy92BRLgdNwm7xQ+WA2qdydhcAADgHR/7YnuSehqx9gLPYnUH1r5803cmv
6i6wCSlpg70VCiJbVAnXc9EAclmQ076Kwjq71wJsi4JpFWaaBgxDe8H+xX9yvCsnJjWoH+tdL+sv
Qsg1Xtsbs4flFIjbeALHA6Zy1YjyuiVSdmMNcEksL6lPW3Mwl6mMHvUx3jAnbEGJYtVhoH6CMESs
27I9y+sQ93sbnZktW6/bTOMyA5aAFtZd1B1xqTLXN0wx64ssUfrJZCYuzWKaYMwDrAXh8TDinIn/
J1H5kfHibDNRX1ZGgqIX/Al6S0ShJFghbJ+aRZZjkKu1rFs7GnFQYUZGQ1wEtxkJB/uc9Ow7LbOC
aw4p/rKcHQJ0k3HtOv0ceN2039Io+EKA4V5LvxPBYdyl7lSts8rW7jG61nsD6kJYVl/KXIpNmtks
TyZCl8xZtTakHhw+5lKH6riuY7bszlZ4fGsXW44W0uJvdMJzarcll9EEDDv47sbIe2Nr1tJ5hofs
bPCOEpNXTuKRqf9NkOQ7X9PByFALhPnwHGTJdRH2csGUZhVy8gyL5rbuoIDhqSbcUSfFwsrmmge6
mVvHLz63blVnpB6TtvISctwf4fHjOr4PyvpFjm3ynOT1LlaUUkxPl6A0lj4ytJXERcz9v4xke0E6
zQ3E0nJJOo65FLLdDa7+oCteR90rdlHSooLkNyDvapV0JKPlkCLy3CcdwknLKy4HlFAxRRcZNp41
1HB/x7SoXxeueRKQGkVl2e8cGrXk3URIkCf820I8khjT84s7oX/XkO57AqEg3GSRIODKhhvR4Sb8
nPogHSqmazoGM9N+ZIpKcInhypzaKTJ9EJCO/BKyf16ZZml+LvuWVd0Nno1I8O5KZqrMHBdpxUC6
mJxuK6PAIk6vky89PTyWHpIWRWNpe6hJGMGGUDs19U5vEVk12ak02ua5GKh4F4OwrJdc4CjBDirR
bZB/ZpIZiNt/lU2Vs2Wg010UkUrcc0GA3WdYrPg2JDlQWyr8C2Ll24usy1VIa883rwaFW6lRarZu
jt4m0Ea175UVn+Jbbt1FZc4NfIiFFwjWwk0PVQFmBAZloAk6Jp6AmLzOAxFnkdo2JWAGBrS8X8qA
wjDLYGI0O9UG2zLbFUOX7gwR5zsTEnyLkDaBchV0+67oAfXa3zUSOMkG1XEgDqndLUgwbTdRJbUd
WaXxptATf+NwLbXXTaeKJOqrWsOMb/fcAq6hG+z7ZugZvA9ReTPVxLj79VM3EaHC7BznWzv6m8HJ
6lVD14r5Zt3vYhrwa9+t7PtAR9Crmel0F7hOtB5wdJ2bVRLfa1Ef7jGHazjkouCkj4vwJBGedqGl
aryGF18+RqMNx5A+7sjuObr+7CIQbNiNfUO5nJ9lkZ7f477On5G5TbfRPPHTbU5QWKUg92Suf+W5
OjjFXPf3jBiml//aFD+CK2yaxf9cBmNLemoKFcEA37ZR/npQEc9/9EdBDMSbUzqtJce1PZcGMX2l
H4It65PNgGhOqdDxPaAbpjH2Z0GMXmv+X/OPaCcj2tH5R3/Vw/x9tjtLa+mBMCtDL/Nv6uEj0TLf
x0T7TffNdOiA2J7FF/+5Qc5MqSjbfFz6EHj9NYFBFb4E5QzEeYaQnEC2pP7KNChmwYyBBhqI6xu2
WW406jwtA/jIcx1JNA3KonmPI6Fi7Xd28sDIC9P6oPewdFpPa1+iQteesFbq6anUwxrbKHThejWR
rghPRJPunZ6PTEtgYebNJhpd+6ExW/SShaQWdfwc7IiWGiVjbBkOe/KNRX7WOhr4qbLy1UeDlbm9
/Pc5gRsjaRMx66ShRLAAvdnDG0MpPVglWlhMmeNJDyLy3jAItBmAB2GO03BierEVArYtgi8/PUdX
Pz7jnyVnPz4ZFR/dIUbb/MJHzdnQaKXJdYF1wDrd2mVzMQ5G+UG/0z3scfP3ckgzBKv3TJ5HEXZ0
fWNfjapFBlwTwkg4rkPrd0GOk3Wta5Rd5h58B60GZNVVcq11encNCo5YRQi8bZus6x5Ec4TLrkyK
bDGqEqJfPQXqTGoweRdJPGb1QksDE5JESr22yUbQKgsjd2D8hn1NtrO0Kuez4XUFZmfVVOliIm5J
gsS1unTVNn1j0VQx25XTjfKWFEf5jQTwqljpIbO//iaZnPSm7Y0Bg60TXiRhKL4rdrFoRQIxHlqI
+/oT8xoU2aEYOzT2xuiTMOUCtBvHqnymB5S+ljm540smLGZ1QkY4yU/aOMDWUilxtueDDc50JZni
FMtadXmA0V6vHhGEyWpNC0m9ujaSZKIzJlesAftGbMD45MFfByl50aQu2fpOVmk9Xvs87VdeAM8P
lyzMq7UshfEg6o4AdF9ridGLgq54zVoxDTsqyuEWjIout1npEeYENy/UVhYUIm+FX95PThMfAzlZ
6mlXrBxXGVAGZBFgNtGDxeBb1bO0gnRcCi+s6/X7D+hxr3weciGAp1nOmJXB2rHNSePsRXgdGWxh
cWJVSrvuBuT30ImMAbwJOsGqxLHMBT/2YUJkrmteZHmqr/oqQUBuhMHu7Qv914v5w6F/8s4e1IRR
UUYHW8/8J/5slTuf6JrMCztNFVMHAPDX1mOKT6z29Lxph6Pd4Uzzv61nNkAymLcZayMXlnJWTf65
9ZifGPPPXRqmzKhA5i76v+jE4IQ8WmHn4TkrHEZLY27mH5s24nQc9MYeZpqHUTgnXaasK1FalcYK
IQIIvXETcBabQW0ESyBJ0x2gt5P2WCuFJ0HFUqiHKlRSLXPPBiFP86QV6pSMvvjR7L0uPAkHQuFW
ZA5DUZ29IcnaCEvb3TdVnEYnqi1geYRZbDBInBz/0bFK/6ouJrTtIkmANpLnNMteCdP9RhZG8jXJ
EgO4QVKrYBunBuVWJapxFSlWkGWSJ2W3st3SgVoz9NE1cWbNFdwecgItO7CGrW6poFjyl7BxTFVP
33OGVpwCGAqg9Y6saPjpdWVtK4KyDdiGcV/uK4SZwKlHL624/Dyg3Vs0HmnIUgXBZsj0IDkx9crT
L+G5aGqbWU4VbBI/DweapQKRG7gpknAX0FQzPA39wKDkMi6aicW5d/XIXtZ+NesV7dhGG9M3Dcy5
0qYAKFe544Sw+wpV2iiNiGIYVtUQ866juUqC6dbhWFojFaBxN+2jwgpp0hCJNQztaT5odI2uOwcx
C5pe8hlj76Ltdbvub0Cv5XSPszokY3g/dHRRwD5Ercyq6WayUcW0y46LKkl1rXMFkrszo95jsyLe
D2O/8pwNG0/drm2jSByCjyqzPC2tOGtOSWFNvkI3LDBdDk5YuVdI3wy2F1hdxFl5Cup1kPK+kODr
QJcAdWzkN5C1zeTcRHWdbJ206/ulCadJo2x2yekxqlY0C1d5Pp2UAG7TCoWsI/ZT4xaNvfSTHkRb
0VdetBvnwUX9NsNo3+YZ8dtsQ8UWmGUivph52GNAo4eWtG6eIPrSi/PibUYyRFF+5+UZk5MBzMdV
0NFvXxkmz9ximmcttZYiTW4IK71iVR+MFbZ6kxPg3N3mF4qJKplb3t5b+zsxo+HBcWIkIXj3+/m5
fWuX22+t867G5bKM7BYMDVEN6JyBa0FzGawGFKiE1oS/L3WhG/SWGsRXoTWcuYEUAOwipbiFtoAx
kFadCysB0oAflOra8JRz48HginZDp9dogyYfutGiU7oyPjMF0LOtCKPe2kQ86xBmiJxs92yVodgT
MUtOMcTmyYrPrdGpSa+NAI7ZDwAvi5wShTA0sY4b6sMHtClOczmmxKFvm7hJ5deGwI4yInPY0jQA
oR5R2UuyLQr/chq63jy3ePm7i7AisGVZ0MwtXowYiuSyCkKmvVXHvNuE7L9uu4TzNIQ5dWEkVXWh
McmTS6Mz3OtqYlC+S4cSka8sapJ2PWfqoO2YoJ7oH5BNXqH1KIjWSPRrEZBgtta1EFEaJs4B+5Ce
ZMHamXz3tnVnGArkfRAkJGxP6zFFVBcMZrLlUzOUjN5ERdCi7EDqW2U1CFVQHeFGz9po78iqQCSY
zIB8QIFFu6V1Xj5bQTx668jvBwIpdW9u7sUaWqzWgAJE76G7tkffucG+FdprVtPIXnRGHaqlLJLO
Iq7AAnoMw7bJiNd1g89x0Y1PtW6CL3FJBSK/IaqNYVNJn3dBJVH6GkQe86REG93nYTIqiVGgIieo
gei2qgzf3UtqNYoU0yCu3tfdaFkZGii6brToN+J1mBs1dUjtVHg+NtOUeGUM7LSFT6glSx4c3cy+
0wNLT1Wj5OcOQhfBM1Pmh8WXBB3trW3N68hIGflqYzK2TiKzpnUYoKu4g18uL0pDr4he63TonWYP
aw05VDxe2HhOk7Vo9azg8bdrdxuy0DEPoNt1Pak5QM0N4ZnSLVb4MNjJwuksYc27YmCZWGsTICUD
T9F1+QqFqPGISXhgnZDteK2sMtDWNGh9GTMTFa17OWq8ySScpH5A+1LXwVFNQAUbor09fSARk0Bw
fgKV1ZDB9DST7HSu3XtfyjiAMus3LF7M6qD2L2Cnk8MbkwA7dMuq97J0IUMVNotRs+3rKPaixiTC
Gbgne6Y1YearY/2L0lKtObFhrsMqFY1wkYG5cHq8XBrfhE4jYQ1zuc5PGOjF4UJHwV+u0lxV6Zq6
3UuXoW0a3/Jan9RWKK91FslQNi0sJQBjzcYc0pmwqgHwLZMpr0hPdttolSeJeV6BLUpwfVKedmut
spEQVXAQ28+9J9tbn7gUG8RuWl3xCnCtgBvgDnlqTk6KfC6bmVHxBa4xrcFgCPEEGjURQOtYBF57
ardTgjQWPr+VfOd84rh7ng0igDMDuPMCbl03f8lRESkEvhraF1aQ9N5J6rFedKhGgzsttLTyQo8a
WT3HtU43EhIUGFkidyxwCMSvxRg+CRiqI2iEJfX6Stgk+y4rwqztDU+Cdl8bdd0tS9wjN13Qm+Fm
9hJdFCHT6uWkp+NVwp0jhrjAirHQSBr2l1YHTXudaEn6xP9uvGfw490w+MC4K9JhvCOegASnGnYN
XNmqerAMskkXALgc82TqhYu2UPXed62Op2CVJG1+4el9dOtxzroSnk8ich540xev8eXXcsi6R2ZI
03mUBEDKHRWV16kdqjuT4w+CUXNIABpJ9sZFG3kK8uioGFvnIoKrkhHgbC8GGBPmIvRqL1rUaBOo
Y8wC5aMF06AGYAW0Z91nw3Tm1z0UIoO4jh3badMv4c0lGzuqgmyLLbw5ybmUeukkibrRrAHVatBW
8ZnpJXaxDl2ruAdMBpEUNlyNob6Mb9y4rL/1dW3dJAR6Az3WSyNYj7hcQBj6FYVfE2rQosEy0KnL
AZFO6O6cPYdfmvlpXxo2I3YryzcwL4vPFnzfE00FSq1E3ZffCOKzyNYIB/VAeQYUKfdC84XVdWAf
lhbMc/DTDekErq8uQ6fEP+VNHRHOPCQp1k7P18olj1K/a3I/ImvGgPg/mqWg2nRL/cWuwkRbdFGv
vIWyPNhB7jgyyaYhn99xXDPz0yELYmcRZy4FT54XDZg7W9n11gvdkeaf6uxHnVlBsRjNws7PQt5O
nNQeo31OzS3d1qwxJPBRoqLITJFlnq0dY2Y1pbLuHlsh44fYNCr+2iwcWfEmO0mWOtVLTbZvC5C6
Y1TZLFtn0uD4uREgDZlFYPkgJzA1jEa/gXxTB/Ts6UF+nj8fHBWChTTCEFw1+jIFMMQBnwa967Fd
VC2p7IEWkuzB0drYFUEPwCEhk+1y8M1QrCy/IpidsE9TgavNtPPWKZSx1SgFo63tTRTmKDhscsvC
Vt/9f/bOYztuJN2679Jz1AogYAf/JJGGSScaSaQ4wSIlEi7gAh5PfzdYffuKlH5x1bxXj6pLJaRB
Bj5zzj5TGYEYq9rC31WKZdK+KIzxZoxAqxxmh0rR4Li2+cSQDSxShWXWO88Vb0ncjlPbbxkcTOXX
yjYXFZCsYqcBu7JsNTaDqRU366bY+4y3D2uKW+XteVSpAZFy19XXRmcGBW9v1HdBo0olD2ngx+1+
XgzNcUzCiuEE5NnU6XRBsAfJwNCLI+av2HWWnF1Ony7OnoVtcK2XwP8U65J7JEXafxO5LaEyrI3N
CbwJe/ONoIYEeW5VheRYF7aOOPsLSoXGLoYt+Jig38dDPX/1WWHVZ5DmzGRXJGOpNoQzQxoErBU/
pmVH1sg8wz3Bgh6pgzWNubvNS7PPtjVbyu5vqdB/++9/WauD7P/fgN/2Px7LN1KI9c//Wwrh/4XO
AH+qvYJgkOvyb/6e/FrmX/hViFpkuoh8HqnEf9pveEasJhlN0T2AsMWs+5/2O/hrtX3hzkJXZtKh
e/9ICIH4+V37jXROYp9F3sUFGWS9GwACxIKT0Ln3mOt793PSDKRcEOuTZUKf+5ze3nMsRp0BFC2X
ttYPdjca1ryLCWKaT2aZmhgilyra008EeQ0TsfAxpxE1kyxk7dgLQQRRLWVnXcqpmUuiAVK/h6ma
OJmtwgKhR8vOEep9WKUj+10ei26bXfSVHbtbWLMQ/bIpdfmreyMtASHOFcKpfN9Af05g7re++xRH
STbne7+ay7bbE9fjkA3o5Zpou6ZViOLRQlDssjUO7LCcFuZzaUDJVR38yq1GtpzWlAIVdGYV6xCE
9pjD7McmeJq7SPnUroNwqcnIaJo23ar1uzw1mtpxfmQlAq4LyNJOv5/nOTWp0hK7BAFqtQUbqwVW
NtaIKatpN3BvMhckVWaz2OS/hetR121r7pAujP26uyD4nue+WNCePVdiHG+LNsvrF/lah5DBxiN4
IyRkvaesB15/6cZxxbMa+ygVzfJa3TR/lzqsOal7isanBvJsqtxj12Z+/jJXdkmhlL5WTeK1gjLG
tZqaXysrrD3VXWRSw9LlUnoljNs7SOmCikyvxVnfUJBuprVk4ytz+i+tR6F5xrAmp7jLyl5eTK81
X/Na/1kNAYTgVFs3RBdndHuGBSOVGIk+A1EXr3WkKktCGl6rS+DeqNty3B1UnX1C7doxVy1PC9HG
FAUmfzCOZAmZL6qIbfFe69gyl3F/SmCcuPPZZvobm7kBY1THrCmBU5JpWDNHVMbUSVTJjJFySmbx
Wj+X4zSX7MrXutpsZt6lN0AUvzNfa2+CLT2k9K81uVogjU2E8plJX4URQHE0a691PE2YoqhPXit8
t85TJwstH97nlqVK+oPY3mQ8eG4ppTgCh57kYzzmjbwXWHDhwg+NUccZpYQ9WMeyaheZHQbIsRgG
Og1HsFcLY+cpZs+x7eNUfioDlAI7vfhVHJoZ86TtwnRQhZXtlMHGSjGQswgO6vmQkwaHriDJkqse
2N0Pu9crJxRLYMfznidCSHkietQSbtox0BjiK36101fuXD5G6Kgl4pI5c7Bd+WP3iaAX/morwcaz
yYYIjjqdYRvsg17W35jFN+2OsokcIgMByjbOdPdQFq64RSFoPyyC3J+60TSKwySJnqbGMk8Ao8Qj
9pSETqJlyY2KAr36Gs7hTljMbGLRNqp+ZbJrmOtwsCDVbhtc+ump19FJbvzRrY62o6pVDT4NN34R
6HuQ9SQu1HMymkSK4cAKyyin5fESd/jW2BwzdOGzGk9qYc/VuV6IGfSIr/QfpkR0hMq0towmoiss
UNRWHSfoZ6yR7CEKXJ/uqHOZmOw5rma5zSrL6W4rdnzqoow7dlT5uFTk+cR16ZANbbmZzQiKMVVG
uetgL1zuujwwkhvozt0EbbcZ1xil2ZoRuG40qZb2RSz5mZqb1mIRR9ypBUZ7WGonPlggtwGOeIza
BJXAKExNtLOP1HMESJruUqRB7pkRG3Z3hCXctBdzD9P/jN9t4p2OdlX6zRbrD0w0w6uEGxp0ff4S
dv5QMuphJV7F3y0pkuFhCiLNWGwEJ806vCKthtiYjEHVVtWaBnlDHzqP7Saxvdp8As3gL/mxZFtv
FS6thBbZSUA4ZvyFlGC0FzH51BtoKfaXtaUh4JYyUh5oobQ+1KqfhFvcWwxgyjAYjFLORZiYC1Ox
WzfmWeHbZ1afRgt5n3l3l7V5bpwz5a37mzIl9/OYJC0DJkA8VoI8ZiCnTEM4KLYT069mI6ugR+RK
IE6wZxllJTurY/V2ExctklEsxt21b7ZOGuo+AoQJ2iebDsFc0+M12VgQ2dXAUy+xUTyyQ0/0voh6
ij4LiMolDjaWk8pdvXUx/AhUSoCfGWhAUiMoKBB9AUl2zEBH4FgjcpMBY4GUSuWXgzQXHqit06U9
2TiO9QmEUDQfGkORD9ICsr2KqjSJNllQjfORp4KoQuF2zXPLoOfeLZcFuU+QeRdDM9cXMc+n9dYQ
hObFhaMY1DD+QTARLRTXY7uIY8rUlTEgz15rG5kcKnsPpGAMBl65ChtiPWAPBj8+PBKeVP+IAyw/
F4a2GnefkWpG8CnR59ilATiYm8EdcXuruKWVtyJbnI5zlekt2dE+89S8YJxMi4h1Z9M0VeBvuqBw
AY2PvpNC0o3Ns1Q2kMfRkI4PvmNCCp50kKh9BAorAKDrdZyqpBEJonTrFAo9sutT24vtaTMvS1Mw
5XOHE78qmVkDokcrVaV1Ne1JW0myE0Qm4gxrns1UCQAWkTXk9i0nmDu65cZt2sQNA/Ylh6FP3eqU
ewvhZBNMLoghPbq3PlPndAcOPPnhRqrxgaB386mlotLf1pq+ey/reiBZoCRWNZbRjWqWir+yGNUl
iRT+TBTnXD4WfVt/Ho3W9XfTQJOKHMVKS6YhTsztlsalOX8BUW8k27pNI+Mkai3rE8AXzC9tg7ro
k0rypTpm3bxyTI04ueZQkd9k1efpiW076TNBmZzHsMWkdT90CJrQba+5D4abVWWojSCxiKexB3Eg
5axpTsrXOAmgUZyQTBAdc9f9HT7BnpskipQOxCIgGPdCFo4iWC4inVpPSTPFt420iUaBDi7QYiUR
7QtxNzx4qqboGV3m3o01SGSj6Au99RnIYMEdTfFD230/EOUce3zFQi7fFUIzTlwY5hnKLsUcMfFK
7zGfQHUzskmYeQZ43s4EaU182e1cDhuDgmbcWSyljk7BB7FxSxsZapba5AfEDDD53mrxhXg6LIRe
FVBfIAWnbDSWmtCWsYkRZ5UDa2mCfBUvPjOX5okuyOs2kUi6x4DoglNXy+TOGMrqxkxcCPDenLMM
VnU1XLDW8ARg+o6Kyw5iKH5p1zXdtuRhe2S4VrwMQH7PW6+LXlrm3vc9lWBNIgppx64SJABognIb
hvCxto4dy/TnsR9chgtOE30V6di+MCatojtiyyXZxKIupl0w5AngcmUVw2dM0blXhnTCpXcgEcgU
W4QQrNfCn3qX3wgP3roKsV4BUaVjWY2Flou5F9PNz1qQYGicFLM0+TENHSjfBKj1XWWKlhxRhGLc
mIM2/+k1cfjRhFiYSG104zbby5+vadFADX6behvPzJGiydo/LLkxob6dll2uho9216ue5WdZB25C
OjLYN6uxBdLFu+s5xpTxfGAgVM3xtcujN+QzBgkMu21HHPq47SZz2MI/D3bgoYdPf/6E3ztquLrH
vhXRhS8pqd/ThJZ8zU0xcwrpyhU7LBFoB6zyx58v8ktjh/oe4w59p8AZTA/69iNlpcjqj3N9Ywy2
G9azC3GRiZ21i/OhYpf8n3b3N7fM76/lrhxNqC5QQ95eixCDNib/CioN9de2iw3CxMZAnPc669uP
DEm/3J+8MZsLrdtpXAKvHe1P0n3DBJzB+sWlveH0ccl+oIQtxHKiG8C5xIGNu5oCfN1QNqdeIf0n
AzfALpENtSdapfURZN9NU9M91sTcnC5Gjevnzx/Ir98wr9HzWLj4fAX8ot5+IEMcywoFo8skBvx8
jxP/xF5DqV+v8t+By7/8P85bDmS9vlE7rH/830I7mM6MMYRAqgXFllbxf8ct4M8AeCB3QOfETx6s
Db+I/0VBm3+ZuPihwfBjwSLo8F+1uA+T//cv+y/EDj6TPxOJAtikwPkncgfM7W9OnjWPBnwIv/kV
Ko2G4j2vxEEcoJLgManhB9I00oBA9HAtHkcyNb5oJPnnVaASoikhSJohu5ZhYcZLwcAor6qPRSKd
cQswChLVkLbWY2cS6nUg2L1Up4qVjj6SvpMmO0cW6fApKhpnOG2NJWAtOgn0TGtNtYzn2LZ841RO
A2U/GYz5cBbh70I25fYdInuyQ0BK1GW1kWR5iCO7tXY4HZ1oYK9ZOd1nlhfddRXNeBulmJ4z345I
+PUno94GFd6DveenxTfmUejrkaB5BFuxkclPFqb4ziNpVbO4XAjdqE98Cv52Q2wlqK3JhEQJDsMc
XpiceM0uyNJBHKssbeUJD1Sopl6F1mWT9YNvnLhR7hDAR8gf9B5tH2pvGPqdv3jgIZnSatTgbYJe
CysOAN7a7Jn8WPHgnk9sMdoNNEPnuTRL44wJyhpEqOBGhTLIGkoIsThf/Ba2HPQGsz6t3CYj1rse
UIkTxQSpiL1R80B+R/HI/GhQITF07iGOjKDfOPFc3ATLSOGNbw/hx5zY+RdJQfdsxwV+AAM9z0Ut
/ALibd0TBLMIW5GU4ST6fFpio9nHqCCf+yZqiCZsXeMLczFAXimLoDYMRqG5Y4CbOgcSGFOHbGxQ
X4Zr5uaeHN2o2bmd3T0RBxOJsK4y71aY2RRvRGpFxjbCsEipWllDsVu8wotOUN171kYWfreFUw4K
jjQk/dQVktJs4XuhCw6M/NtMY/tQe0YyoNnumLY36Uw+A4K9cVMKOMKkdWhmVGVJokppmOORzhbr
hSwdu9+mCJw/WQ7ddojEISFonjvrbMzhkSl4lGlyzGs7ZQUz9LzUzGj59MzEMLDR9hUR5C6iDIOI
nLJIGZf1ydWyBNmTHMiPP8a4hZ8HwPBLiPKie3KjubzX0u3bnUGvTXuMHyjfTVh6zojZrJ4Kr1qT
BMu0uhapDxDMmCmme7d2L6WvY6ZQZjHBoCrsadnOg6/ptnVc/DA6D+negO2WLbEqVmeBHL0vyORX
hRuFCqmKuU/UAQt08045nrqsbEluM5uZiXo8LomfraI+v6116wyka7tVfZB9dOYOTvsEjzkn/Ca3
o3uRxaO79TuXCCLmh4AXxk7LFyFIrd74IvEYKixAdpnG4Ura5G7WJ4eRZOwfKVXj6mnTAwqCWUU6
HPKu88IhamOWLW4fv2iRGyqMBysDFrvQMXPvtQ2Btc4iDjFyx+Q4pnmELhRPF19JHOAwIoUi4Oem
B327VJyeLFtay0f5bot003Rul+9s1I9MQIL0h8qQ8W80SbuY5wlFUGGu7XGnm4reZhwi49S0x/Il
ilOOFEJ1rR+RJ7P8Nk288cUjKeQlaUTrbViaVZx3gR2lYV/65j1uZ+/e6Zl3hDo3/a861YOzGwWM
XZukxSu30kzzltHMXlKkIijzFyt45Jwq2Z2TsEdyB+GIF24cxc+YVWoWMDVRMBuXW1KFhnSK06IR
y7LridfdRAZfyxEhUn5kdlUzORvZ3T0shmNc174VzF9jHED3elbMY5ZhXX+XNqd3u6Bh9sgUJYq9
64IkPSgCd4uTkiw5fdNJyyWbdYjy5hSHt3fk1IiQrVTe4IZOxXATB0fl3XkRsTaX0uuFtzdU5L/k
7TqbLfvOQeiJdOvCzFNjIFc6DZ5Ma/TLfewSzMXifNSfzDrAOqGDrNxHSY1hideHp9lm8UZ+MxdD
6VsRsjKT0XLls2uToecsLboJp0POmvcMR7fCIeH2BNkrmbktLjAMjlNUhQNRTJ/SIRr9UE6RvikN
BXNn0Y2z7LKG6UG4KGVf11kJ8HZIoV6QUsQjB4RsW+JWxM4O1aFUbG3X6FPasVJ3nzPfy0nCxlZH
IkxrxpfKicbX7706x5SEBEN3RfODh4GHE8x04oJPK2Py7MQ6Zy7BQbPsYSnOPco1DrUNpDrWXNWs
E3cbGFXEL5qVBQtRs828e6rEhlOSvPvuAtMRJoyY+3M8so8j82pkZCfDvGH3uW3Lxv7aRIZV73o4
/PnZaM/DnWdNsgdMJZS/z00zQbdHiNV3F0pKZW5YXMf1+cAS0Pw65UWGI4mBsIOXM5HLda2jTKy7
TLvZKjjLd0s2E3VQEGY0AjwOaFE2njFG9UYKdF1EnXEsS5wyD1nBCJp3UFvXcTfOL8xoCtQ7ZKMT
6zcwGHmIM2WdmKZOV7+TYeb3Ey9LflamseTcFSQQbUtn6ucdgWjyuaknZ8P40z2k7pRdu4sHr8of
nR7eSm6fF3dlJ20m4+wNP7fezKEiuSXSc82Zy8MeLU7JetKPgk1lLtNLpCQv3c5WcIrFGFWhX6JS
O2LhYuIMIDu5q0SsnhjSgI5JjAfPn8srhD0eLu1M6dsoaWrj3KBr5zuI/PK+YWu8VOE8xASAbKHP
9+NLZi0zQ+fG+cGsCyPp2NjueYwkXGCbW9NVe7am/+5S/1tv/wsTyU8Nzi9A4l+tLa//wd8lt+H9
5Up/XW+aMFHQhPt003+vOA3T+UvQFLLhNEE/UJX/X8lNZAs9PyonWmGauJVY9e+Se81lAci6FuNA
Ofg3/0hhbHKNn3p92vz1b3IFjTavTbrv+8Wsg08ti4Q55qgfWY8hIkx9f3gmwbZGD5wW9hVhrRZK
Hy2IUMRhOFRnKbXJk+P3xXzMAWmX258+vt80zOxvf3lN4PMwlMDUWNvEt/1hUZQNEeukM85zfUuM
t/OtHmcVbF07yslij8cvwaiCe4Qr5j8btfz9cQA4wXuPuQWmx9rL/9Q+E2cF59XLLkrYhfs4KJ3z
seDZY1ipuOpmM3n68zt9263/fblVN4G83FrRWO/GELJgqIcS+8K3FdqWJNHF96xJywfwbAiZqT7/
0djj1+utd8NPb0+S+aUBGV2Y1pKwuxM40JtWHHxC+XZ/fmfvO7n1vuI90cIx9GBx825znqSakMiF
+bgqu4vMyItjlswfjYp+d6OAPMAFhhIAQM27i6DrCnq3TS8IlK2YJWbmi0Y2d05cmjpaUUfMRIM5
UROj/sG7ezsh+/fnyFxEOFyVvvnd59jmiyjLOLmA1MKEEY+w3DOAjW/8xfFvyqkfziYVDGHBhvwm
yqrmnxG3/339AHsSxDGH38m7X0jgEdLpCK6fV2LHwmk8xCPEuj9/hb+5OTEdcMT4Hlfx3fXT/+lm
yR0f2fCapeunzvdezMbBFEt2PeV5cmHVurv68+VeMV7/N3Z8fVOw+KVgnGlz0ffhOhaPagh+8QXI
k+pMT7VxX6VWelUJGV377NO+BRimDrNL/BgDY9HSRNsAhcVIGvOfX8rbid3rK+HnuP6PWxgcx7uv
d4AGK0QUX3S9MsOOFes2IsoNix6JbP/4SqtMZSXSQ6jjzHn7Gfea4r6IvPPB6uJ7OaXZUQeLux+R
mJz8+UqvP4Z3H6+EnS4Qxtgm8pl3X2fRcJKBKztPRWp+7vgoHzzgOU91QADv6ejF7lcPpciq0ivy
R9xWiJLnrB4f/vwyfvOTJfSEd7vCTHjyvftoUa45JYHR5/x6POSZqkZ5ueQ17KNlIYI9Lr4uxCwf
C0R5H8T5/OZ2tgUnLSNHhuniNVTjp9u5WJLMG6Q8r+LcJ48iQG+hEm9Lgaz3EWC345/f6O8+b2o8
uWYHQa3nCfvuqw3shGeudQ62h8q+QF1bIB4MVlV64/X34yCnc534/V1q+OaJEZXyDjdPv/nzy/jd
5/3zq3h3g3HGR15fW+eOIpx7QwpA89LOaXPoyfeDNjIPh7kK6kOHePuDG+43TwBoiMJBNgWvniHh
2/fvljkuhsU878i5Oc07yzkxh9j6CLz4m5+q/ff8EbDZ32PLnw+pbtQE3tbmObm33S5yBuvQJdBO
CNTsPsj+Mn93KYafIA8pzNb55Ns35MXLYDiDeZ4pzl9aqLm99Rjr7Em8lqhWlRtfzKIdj6k1W+zD
EbjCeWrEpiyc5rNH4PClYzfyclIj6nFGPaxB//xd/+4ERe+J7lx6bACxPr99hT4EDsh807nJzP58
RKsJdSpQV1Y6uoc5TiZ8DQUp2+kSHesemSTDgOYYVQQ4fvBC1l/x27OGOa4Nhl3weIRE9+6FBAkb
vMZAazGn+adIpdk2hi+BxQC9rnDUGCYebB52y2rdtKtrX9nJCchnYA48LOftBy9nvdXevxy4nKCT
bCmpKd8dfXINuiTo62zQFRv0Oe8v4iINbtOitrYuEQA32vN64nNnphTmaO7T3hm+fvAa1lLu3Wsw
fbkut1z3dYv49rvJkobko9I7M8iGuaAX9M6tOIounRYDlXa88iZIp/QE50RwKlOimItSloxrxuaD
J85vbuPXT2LdYMKRct9HJ2T9JAfs02cR+rkfkevUW2RSxzXKQRYDk7zGCxgZdro5kY1IXwJTD/c+
Od5bk878mAjX3RCxpy+hpdsf/cTW++Ldh4Ss87VTsigb3//EYHUUfH7yzLHS2AiDPnG2/TzbR6uf
+oumeIzEophg47iyJzj6RU82OpV8fxZVXdKspquZ1ciflne/aZBQNiM8AiRos6Dw3h1jsQ1xM0ct
IfuUHFnpFfXVkrZ6W3fUHnFdq5s5aDU44/YxsabVKVMFx2io5utEx4n8oDL5tfBcX41DY8iXSPn5
bnUGNIuUZkee+WrMD9qL2JDrySSdhJi+3VJ19ec5SvExIm+/XEDCfHDz/Pby67oUDiSn4Kq8/fm0
ZbJmYzqzzlDD2UhJAr3xzV7kiKZWMXc59tewRsQBdf83vHj2B0+U12Pjl9uDC/sEkoi1X317+bS0
e6E88ywr24aVYZceBlSCaCWUuCay3XwwJ/zmqDeI3MpFGgEYVkeP7cvG4vPZFkXQfbCsXt/w21fE
2osPg0waSdn6/mQhfYT53pKdpVW1PGLg41YFQoJ/KI/tNpTMp5mrUuKxjNH9B8farw9YoH0keKy6
AE6397ECBnignHXMmdnOGutY3Z4yMcyfPrj/f3sVG80DSDo+9/dlk5N2NYmpydnizdXl7JL1qAsj
DzkpUt6fZ+8V9wRG3yglARtdYoFShvySBImn6uXyrepscu1R1sUf9GC/+eh5yAhIesSZMBF5dzMo
Qu5dzQvj07FOpsosLjHnMNCeiMjxS9Q0M1FcIT/aD07yt5bstTlwkWLQ1XJxECPvt9d5J4FvFMap
74J1Bmzr6y6sR7R5OyaPNQroMcIDYo0xrLU/fxevbd3bu41el1WrRw3Po/X9W+6guoLcSM6051Tn
sgGYVYwpUfeZ+bXFnxh2rgnDapmu4wGh4whFaO8YM2EItBOb2tD5lW7YDzE37m6RN30KzHK5XkxH
XxTNgFNuIFARiHQ/ZvJ0zqJsh6otQDrUGjuXf/ygSvi1IPdgRqDrW+sEWtn1zvupIMdgpThTvVOr
WX8fSmt/uySRPGinCaqdtJb4+s+f36+38npBn1uGBmQlh7y9ILdLYS22ezp5QbyLe7/Z5wyOPzgi
f/Ou+FUKIFDCWTucdxcRaVYv5KSeFoYZXZGhh0uyKdEwz6ap5g1zX+P2z+/q17IUCQXRG6zm1xDl
92zoMh81RYc+7eYm3QaIq3YKytHecErrg7fmrXaMN8cdMypqX8aFfG+8wfc4gqZEi5opd0ckjN3t
m9ixgH7EorwTpTuXIZxqbO9uVCx3FoYyyXoUfeTOg6VaHl0w/xcWm6cEzB0LazHmi3XS4h0gRwfJ
eL/r8V5+wveWFtus9N2D8oIpOhbtXP3oq6V4NibWcLezbRG4bPc1+4q2UfLrqFV+Psgu+N426EK3
HvyCR3Oy0a51ltvhKPcTB+925Kvvuu69AgcWTrSN7ZrZZc3XRSJB0qHVtnqrQIg2Fc6OXakRhxWe
y+9dbC3nKIcJTC99qbHgI80nvG0ieXIz1iq/YhtOsrRby/47P3790qhlOstZV7E4rEbQkb3q1Qsc
3qnbJizRn8myyG5oU8VLW07WNbZ9pOdJrb0Ru6xpPiHTU/HWyJeFzQKNxWOGCILgH0NED3ZhztOG
9F8lt9EoMgxOdn7dK4Xp3GNZ85khgJUcIpb65FXhRZ/OlszGx6GxzGBLtCYifIF5Yvw3IviFlMTp
pqsJm816WLkW+6lnTRf0pWP7FQFadwPu4Ho2Ae0R02oeqnrO3D1C3zur70tYxmYH2y9L8H+AfokS
zMkyC2DUdRn+cgsEDtY7+MMv2Kn1qRiUe6/LHBWZ5EG5ijNL/hOk/bhPRDrP+EI6fPIbPNDjWWXY
S7rtmfa2YSfUsISsBRuC7Ny6p4UqkxHq1xwkZDXyKNy20h9P2rYA2tA1CTAYVN9YSZzGiT4VehVz
ABRKm21upNaVTcZGctDZMJ52mUZHYoK8iUMkqK6/yVHZYlVHEBvvIrgUFSEdqRmdDUGukCyhmzgk
Rg7ykh0qrhl0o0j/kFMPm0CVw1d+BgRbTMKZMzihuu12UtvzUbay+EZVZdU405voiZSY9SspY6Mn
fXLOj73l6a8cihNYtXmSn2FIJfdJiyJ9l7eT/OGWPGfhOjb2jVbS8rZRV6U92Ll5ml8dI+ukqnSI
Qybn5XYkqPybn+Aw3fV50mRh7arxTJEd6hyGlMZ5o7uhyU9ikPrpKZkkFVmfGHuyjdH2sCYwKxrw
Qr18/l67adtsmkKVFl6Iyjyg4ybwr/YWovCwK6zInWqpRWgaSelsICvb/RmEhCo94NqkNA+sqmER
VU0Sg6Z2RoUGHK0HD7AgK/Ah+K4KVVFA6UT+F5V8AQh9sOfmw5ObDWhLiUFIHrzFkZgxZqnEng1+
fG6PAqSnSDH3GXaWfeVGhvsXl7H6hGPQT0IE1wgZY5yP51JhEt6OpRM3R7Ny5MlEska1gTaa+rtl
NoggFVOpzxDi4Jev+JKHHavY6MlGZV8jdRQ+VFvdQrYYm8LoTqyq7r5Fvp91nzxihW+gZFgK+80a
DCv5IOO9IX1w1dhexhByKBrDbhS1vwWkyUFDwjO4CN1ISie1+JO/SWtfFNsOuOi6UBcVFIDW9fCp
6jT4DlvMtHcKNIK3C2qPTO18rg1JeAv69w2klfLSWDLOHBtj81PcAABjeT1k3xcvt3AJNf5nmdmE
vhJzie+qwiVQHIgXszS6A3dowzyPAZQTbtbeum7q6a0CiF2jzfAzyawMccBOYVSioK3XAjtNrf5L
2udOHppjVWZMuzMqkt4s58ulMJYv0m85duLBKk7irFp8+rnRePFS25nD0XbhZLnOZFxniMujjTtT
YofAGexlk1vtcNHPBl6spq6qa1i9GofCFIx3gmC/b46lrQs+Kfw7buJnX/gChps48sStlSpDhn5R
DrBH41JUO/zHdraDR07MaySnNkARYibl3opT7zagm2UvjwECvovMrHNUqcu3AEEBy/FARUBDh8AE
rOOYSMN8XYt4ixGvAQox+EuxnW2eKeGIi+kH7PL0QmYlIUUz77A+cQwSIC3EunfMW6ynATr6d+CH
vbtD0V588Whdr2xiOr4arj1eIpKH+RAT3uDuULW5QD7sGEI7Ws403QozivJ9R9DcNWQv/M8dIygw
AKTqkZxT40nfpHFrLhsKcuOq8q2ORx9Sz5M0kNmdZQ/mM6PY6EqxRkNRJyb3poqcCHv+snjs1aix
4bXxzSHjWVLvQFlf+xs4Ezwlkc9G8XYRonlBWCX6E07dAf+uhVF2h3LFRbuE9qjYDNyU1bbudV6d
to4z3gdj6zo7oA6eOgpmQPdoxPJhy++q744zngZ9NvuJ8Xk2PGdnNL1MDmosUCQopEuYtcpSfclN
JGVorSP3kzAapcK+qGOE7VCRzNAl27kPC7/IuOn72TynaGFgDxi51uE4G5zaiM41ogIjgr+/Yuaf
J1Y2JboInrjhvNi6Dz385sOxnvLydCGZbQCUnn9KR5Yqzw5qqxOTZ02PgkuU/emENgVWWiqrJrRN
kMjarlL0WTLmSJd5LR9so8ibLcUQO/kGp05OQAm+qly7KfxjcHGIwyQ+HpDwZFOqgmzs2bLyHyCc
uhkE9sRYjmkYtkwUBDoKS1n0N7TcS4blTSojrHun+N66wzTubU8P7cU4O7MEEBO4JyUUNXPDZtWW
HGgKDiy6lctucevvIzzShqDzPr+2C894qojrGBillHYBMqcmPx3/j6pD01Zw5xgTNxw4QXYr3W66
LDjl2WZRr/NQ6Du89DqKWwM+kxKngm5kof/0RuOuqJwpP5BAFvTHCKphg9pNR0ianMiwL0zOH2rC
mYbiCqoWGk1pqCpHeRdEhJhO3FFDiIBLyV1e4y+DMcGtuZlUhmAkIU0x2CXB0n91q4iaYmjSmhka
66idch193zbwZrex58XZXntucpcK7eJPGVMSAAbKns00pRY+P2+8dlgT+hC0lBlvbEe710PkmZyA
RQx8Tc8FphEJTZSHFC5BPKTLyOPcX+ZabAbMORREvnTuEyNNzufY9W+XJZ5vZ2avn6WZ2M7RKGuG
MLRdRF8VIsIs43fT4GBPGOqzTmRgAT3JwN+e8/nZ0WNXbzusEJ+nNpk+Y52XpIfjfS7BakUeLApo
dp+A0ZjjPiggJt00QLLISnAwR1FhwQmAH7O0+IdaNJhh6WWBuV8L6wuDWqEOpwyFzgZS53DtAXp6
KFD2bDtclRe+5cCxMlWXHKjlOVPGsUV6ayOFvzSCcVj2URPkIsz5fx5Afuhpm2Cpm3ZYOpwLpx+G
z4sjiuaYCbtFojLOxbVCPHXgkEnLQ0bk04Id2mUEAD3TxhxS2dFzlIjiplZesqvtsoFtGBOetBXj
wnNScnyOsPyMAsxlRjIZYkevDvZL0RnJ3lajae4skUPy/h/2zqM5biTron/li9mjA95sCyhHT4pW
G4QokvAuM2F//XdQ0sxI6olW9L5jVj2SCBYKyHz53r3ngooPPgzZtZC0YwlxvmoGvr4ZH6RxGRS2
mezaAKN0WJNQiJahX3BbzUvsfKrBKD20Kf9qV7Dl26g0pXoZUvAfG5uAxOrcjxNsD0JlsxH2oHje
cuxbX1Q2VdAPPL6TyDV8FIk5S2cYyDGpd6jCaPkM+IQ4Yc9+00eBQoy34kzsjeYu1b3eVSjTUGuW
cou6di62uhsnT202GpcMjpfPkz8Vj7aqrTMfh68IW3Oc78AHkRHXDLLfu1PhjRujXTrKn3mY9y4N
0/hgDfJ+aPJgb0EvM8KsoNjaW8LUtjWlF6Zjbs5t7+UZOROZ41+w3wJN4pwmqTycRhtM65CTHJXi
Ixqau3YRw31tJzqWUleHKeGPhXqtQNO8zFgC7ioeqjKqA4XUUpsA1UdBVyuyOUY2FTSVhg6cPS+7
cyYxsYYtVdJ9iOdWGKzb9vQmSsXjkNpyulwSPsy2BQzzYtFTxAZoJObbNCPoCmGwtbu2mxHpBpaK
P6FBbVBlyrm4YhZdfnhLro8ReCn7GZfpkG61zEBGloD5BXGUI7uNtBbV2EF4hW9wsMLWtmk6EYiQ
djakHK2csHzZwaTcyGonYWNjc5Blpqk+XwCW6Hmi0EAXeO5iADALvqjI6fLknWaWN4Tsvci7S6VN
zy5ODnvvjXr8URo4lR1rjul5sR69rNOIK9g1c3bkWxi3rO9IrlPTnB4BgcFYLmV1DamiT8JqVPY+
kwuA69gtHBmmAO2YFC3meGfJzKDjSn9p53U+FCUrGNzLpdADHxC+L8dwIO0gTIs+eU2F1JPQbhsT
WV+KwAPHbsKPC4yyJ+MU7sfGxcV5A/JkWfnwnHIiDj3jx1IIImcJsEH9ikBknOhcBN4LsS/G5YyD
+U4OpXFTxtwwsDdrVh+iuuBZ9iwdu1YqvLfD1GAjb92U/EJSSLRn9EszTkXQe9ZutPCB4dLS7rvc
z7mjvUeA5wxNkZ/klNlamhrg/gMoXRPS4XIpCdiigtuCqumHHUD3+swRjG13wumpo1EMgiiqqFXX
StCm+JZ16gyXAsrduHWbaQlC1afBZ9sUJCLQi8GApyN1hDCSBEhkOz8bN8Ac2quFlV+D3Jtxxmwm
bX5BTtyBvFcTbsaxyf17QbaP2BlgFx9ODZx/hHP/ojP9Qy/rT8K5ezz8P4FB1r/+b6cKMBAmxwzP
UYLo+spc/q6a0/8wbDpsBKHA59SxTjuM2n6wqmBC4Y9pOptQO/ij77o59w840AjcVrnbamIBGfw3
yJymu7aX/9uLhe7q4ZAzvxljeHh/hUK3+jI7Xs5xprDdfT2W2oWXA5e87Mkfl6HAcbF8oSCer6ya
DIyLVNI4C8csSK80UJkfHsOiYmOVbnyTVFP8mNNy/pyORfvQZHWqb02ztyiMnA4IXJroZFi7waC+
NJrZWRtt1Eic0k16LpvA6HQwZs7QX5OGiglcMn31cAV7BNeD8WlurJIy92B2gjClGYf1Cy02e/5a
x7Mwnqi5YrogEtIWJ/UsnS5d9NLHAKUsLNoc7cJDbXAWT0KSVt0HSwP6ScGg+TtqF47TAwXctIU0
iAMkrJvWsGj3UTniMoWCfHTpG7X7nIausZtcVsQ7abestApMGaWkhi5VT5LqkoTNgjQPj2kByQJw
rSEzSPGK1Xzpdr6rWLPQOhXXjYMvfoSrkd0Mhk3TKZxjYw19UpNVLTuq3GG+Fj1twI0D2YUQz24Z
gmjpSYXgpFw48cWctXUc2mgw0Pw6RRYGJqbg3dIxvMe23lQD1F56QwAkaDM9OHJyrrJ6Yia8k2nm
djC5zaS/9QgGe0NCjkBfX7X6bNvJ+VB5CPgJWRi3neJwFHYniX8L2oJEjCp5s+M44ATmObLAvrpa
A/SqNHxW9tUywNosPvknI4FzMhUguMZgMJzMBpq5Gg+CkwlhzvPuQp2sCaCOClbxk2XBmePkoz8Z
GSAB8BSgvMfg4IJaICsGGLdkA1y6N4mdFDtEsFojpMIlTIW5WiaAEbCn00UNHtAac6Rr5gxqVF7h
slhOjosEjPizLFuGP2aZ21/Q/51nwVS3e95IgJ31at7ohoYPhkx93cVZxfG7r1YPVNv6E+ZwQlZX
0yoZ3I4sJ7qFo/fgWv1YcGZbnSO0nXCRWKuhxO0YOEXsgDPhFkG8ek5O/hO1WlEg1WTvy8mfIler
iplVmbWlk9i8ln4ynidpGhTb+ORwsSpHye2M7emZ1DT1muMiYaFPK+/dPHlk5tUukwTQQIgaYEaS
eVAJaNpYK/IgXX02A4oPsfG++W9OXpwidZPj8N2ic7LrfHPunFw86cnQc/L2BCefT26p8Zgv5gBl
YfUBVSdPUH/yB7WrVYjKEdeQWvtOq2Gk/GyttiJNqQYHbFbgNgK+LV7L2WLntVc7Ug7sx9zMJ5eS
f3IsBSf3kk92hoaUYXU1Kc10P3Hwooxyl1a9wkYJuq1no5bcLasxKpiG1AmxGeGX8jnim+Ec6ByG
4pOnaiJf9EGdnFbjkMXvJb2RbjdbORzzZVl9WbVhKXoR9VTdLr2WXtplq8HcXMr8fVqNXenJ40Vw
GndPtVV1l8BF6SGazO5+OXnDBqGXX/rVMMYTg3eM6t5vDvXJU2YlcXvmnZxm1pS4D+bJf7Y0/sTx
4ORLq1aLmr2a1caTbw1Ui3vRnNxs9snZlp1cbrhZcbx5J/fb2ppHjbKa4uDY4Y9zVqtcmlUBrrmT
g+6fHf5b/gMKtr/a4c/f61Vw8V6r7Ie//22Lt40/sHkzTiWRGkUiU81/b/GWxZ8w3V+tqobJbJ29
9/sGj2IeFQ3jQkLtGXYSO/CfDV5bzaiojlbaOpGPjKqDv7PD/yL8QGzkoBJ0fIf5sbEyxX4Z5MWc
7mf6768OYD3DfAaJCjifbr5Ta0/LPIruDjTKqB1T2bDP2CA2ayyfCFvZN6qkfet9qyLmaKilNb38
cBNvvlUZP6Yf/Dzy+/ar+YgYUY4iaGR0+vMg00y8Brx9/zaloJ23lhbbWH3ozQ+hQdqAt//rq/08
NmXwj2KJ+mc146+mcv8X0cewTEJwGAI1nBhJZMulfKRb1t7+/auQI0HIAsYwC9XYz58pTQlUSM0a
Tsw6hcERJI8lUI6rv77Kz6KBb58Ft0VgmuiIyBqh4Pxx5uzrVDKe2TENN6p8h21LvwqmtGexcZLz
ItWCLUTvd5CJ828+3s9f2fcLW6hEmNFSgvq/DLu7LhgAUTegjMak3M/GPB4Zqxc7Yxa/U3j9PIH+
fikE2zaCFNJf9V/u5FJPrdMtIt844JvDHoDdJl26L6O2fIAKNn4jSvjTB/Mpx81VWueCTgG69/Md
DegKGrkOlKSYkydld/rWt+X77Bq/0x6tv/Z/C24+FopwLmHz4nsG8Jn1F/lBLpCzKwi7S7NNbBhk
IOdZta3t0d5CCB1DBxX4eSDi+Tf6nj89+1jiOX2siif0jDyYP180tgc6CWWWwa0SDGKWse0/KJnh
nf71c/k/r4OeC7EkKjMOPD9fZ2CWHLg51yHBtXl2YqZkSdbmr399lVMsyi/3kPxm9Bb8T+eW/nIZ
J89nExd8igMNpTFUthJ80kDXISnuKcsvS9zXlHV7SecZo/yBx+VQuMNxgb8+A0HdGKK5stzl5q9/
r//16eEOmBgdEWbQ3P7l06MJb1LqtE2OtO9oODku2YGjzF9f5X88qQh30ArxJOHw+VWUinehgvXD
Pa5GMZJoaTTIlRyJnzHE2l78Tnn9p9eQRwcRI6dYEkBwDf7y6NhBXGjgd2mq5Ym2G23/szH459J3
zhgnJ79Zo//3xVY1FIgaUkV/uYN0XDmpdlxstKv6UC26ujWyxnYBj1tkGppd97tH6c+v4ypCQlrO
FsmW/KvyLXamXIwGr+PAVPUqT/1nafhnsLhGoMcunv29pp4zDjuTNKMlbhcSLIsDdFagdQqkgQ2X
cjPX+WOqNeJvv010HlBJutCLPZuY6Z+fJ4b8iMV9xv190kOVHEcdsyVmtb/7PHEVRBMQgdi16AH8
fBVil1Ow6F66wULlzudTmyZTNKCEw40TAxn/zYf6Rd29LoBcz6WvvAZh8T3/sgBaY6yTeYFpudUF
aaXD4DIzdziUXCR22p4TgsS5htZZHmpCJv62s3ztSU9z249EPDa/CUf68ztrWhZiFCot3WKktD6R
PyzHijamXwk+fVUEPYGSw9JPh2lmEvabz/27C/2ynRFRgXoH8jwgjrw8NFQJW9y7v1scfrFrfLu7
bM64bRE4wX395ZkhjKRraO4yQ0Flc6eYdRHOxFzqQ9SWDj8xttzHccrJbVbo6eejjWhk2gQYkZLf
fOA/r1PcWfBq2BrI1jJ+/Z4bo/TmjGHHpvA08AqsjDtIsyoKCFU4/PUjzNiGr+mnHWHdD/j6ANxy
Tf7j569RXxl0uYXbuE5GRLW0r5l62yKQFctknegkrvrBvWlPcAvjRtL3NidsOuxTOCTejNjwH7Iq
rjUGZmM9KOZ02MNXgZI2+M0rNX5XfwVu1ntXAdqrk3gFaSiH6TFpwyJfuvhFtXNvwCKqc3BfdWZq
IfPOqbjVRkijIVjOWb9Lp4wtqKYJTVsiUUtc7+naIshF2jEWWmTMzqKiuNGXq7SdEjvsc36nUMPU
r3aB2XdqO0yuGqJRTNa+8gNtnaTm2VuiJQGYMqkl7jkkRDjxvlGplF9BFcVeBhzKV4kS9CbTmi16
PVkTi0jpk6r2IvBFd8Yb73ymNLKqi0KUwtxXrgeykOBWx5uZpA0r6Whi2LWa4UllgG2eQvUY40sh
MeCXt6k2zCI41xtO9/lL3tYGGCZiSosBOEBaDYF9mANj0tKQBrQ/+5GvJaI/ek2svmAoUTdtVWa3
3ilTB/FTM0S54AAVdpndzlGxRvAUQdElez1vITr2a0jPoKrqTQgN3K51SvGRs4cOZxjj4IbUsPgl
OyX+kCUDZBz0PElAZrqmAhmnhCD/lBZEjiLJQfYpRYjIguxl0FxdnENPWCnHs5ohTQ5UhOJZH23G
EHlSEkxkkbTqRdAyS2YtA00hbnBqd2cxQzRijTwmxTcJJnXvrDthuCGRgeTu2yl3o3wldTOXBdqd
nwDeWGGSLx04xZleZ8zooTnhvskQA/3NsHV+tB2Ii0wxVzh4P8X2IWH2G8PgPPHDjRNMXBSVoW9a
C8kQkC63ITtiZY+nJww5UW/+db6yyatVcLFj6LIyy0cbvHJElOpKM6flCdqc9uXKOV+WE/U8PyHQ
QbivPPTKg42e9CsmvT4R00/w9NlyxYU8IdWpjMCr19Yy6XfjCbteWUwu9u03HjvpR0P9OJ047Sdk
O5ABV2wZEZOyF5DW6SVn9Hq12j+vMdlo2TFn08qOnG1q91ARK0PzGZBltZ9yX7/xND1/RYqp0stm
goUS1UOJjgHsCcMqQ5YQfjguJBtCZVZYoWF0jFaSpSZFeB6Z6TF2Sd8BQsdoY+hsB9uy5rTFgN2R
ZJKaOVFCjmMvQA+CwYLPjqwlpq8L9JVuq9LX9GhAClAK6avCT/HXH4lHnllMk8MO7TtDxbxwTAuj
doQjc3B96I1EEfjLBfIOIP8dVsc0GuzAwYqxBPKaU10TbFuvA06RN8BPNp1n8EAwCysvXKKU4g0d
WruN0I0TKiVri2CGospIn4jREJohWdy+xjBJLV+MYHGeyhkGC1CcoTxmYFHNaMAUXkSGrrUv6TiO
wQsysUU+2XFeAgCHv/m1K32Dt2ARrrl3E7sOzhuB0OzMB9/gbQ3Pq8ROwO/IcYtV1uchVqWx60iX
yDYW4GLgQ66ef019Yn72ZEXrB6Q7Wb1tc5HkfJzCRRxpmzBDpMi7bkc9QPB0SnPF3Xi80Miq2p7O
t58jgUTsl3VX0mjs5zLo8w8ymGISTRD2ESbRdR45FZVRPReBvhBxVZltGhJjziphIRhMt/04kFxU
xDEQH001ldo3aeHcJX1dntLTC2dtJ+bgRse8AXOEvaw8Rx/azZ9QoRemgQpLdfbeNNO6bfkRqTB2
EoiA2PYDgg6EBlN2rS0ewYor7n8pHkc3QAdwoPynnN12WS9avkXhWb1S714eO+KlSlsH8KkxCCOF
a0LAi9z1VPX9zYS38AgVqfk8JjndS+L96jzySGYszlKmBjUrDpEhWxrFRFuEwg08smuFVY0u2UO2
Nyb2PjBnvei+VYn/TPf+Re3/Q7Xxp+neVZa8i596f+vf/z7ecwjXA+wADJH5HudduojfxntM9zjk
I+uh5QZ+0vLWXNfvzT/T+sMxOMgEEFEoizybYub7dI8IWRcJPONApjoe+vS/lfiKv/2nsggQA701
5PRrWU+M37dggB+q20wA3026ZksynTmcV/nCMy5Y91lFO+G8YfunzJZ9rHsHRAYDclFJwseZVTWx
tmdTovvB/j0XN7CLhvIsRlhov6U+ztub0be0KyJ0lmIfs9mTnTl28VPZ+v64mdyp/upMKn1lXOhf
Bqo2/E2PdzcNXdlZZ70umuQV7V2bXDBGXM6Q+jV7Ctp4V9aAK85nvdaxOBqVjvwB5QiC2W2gF3lw
nAWDt8tZIRk7OJlUwGCFS5yUQIe7IRS6W7aLTKEvOwmC7I95aWfvAkyQsWHil7cHP3e9VfAXeMl2
cnNtXCLWPVvfz2h3BfN7B2YrAjQKvh1KssH2ITE1/mryHmtKmGr2FEwx1J7xZxZzElZKdGvWldv0
lhHGQ5/TXSVnHfAnRZtlwfdx4jemqf1TV8woXFGCoCebfULkkR2hVx1df7ibgUgR04L4IYn0fkxv
il5iD7R6rb1oGjsT0cThV2zIpQdYrXQdYDd1LGHbeWve4ZOtSFBNcEO6OgwtNZfPyB8s8PtakF+p
WfMRqc1u9bUZmOSFaqrTT4FsrQ2bUqBvRmEOUQVZ63NlMcKkaoOlHRkNJfFGR1R3hFDXAbRGkT+F
6ay7ZFM1sX2FhEG2EepMy4jsvGciOyq0Q/5yLc103BazmvZZY1o7kZruXdba7VcbunmxEd2IbrYw
6udZGelh4f2qowqj3+NSVs4b0u8ALGIK932VLmvlzrIToweFD9+Nosz8RFUx6ONGw68WH0YC2OrI
HWNVRDTckua+HJTVRo5nev3npBNTcYFIe/Qvalv5BACgj5mteL8krrS+QIpnsk0fJZDLVbukxQyA
SrUJKF+OHIy5FwP+sUT4vNOl3dwzMM/PbQQ4kVO4F0OD/CdQH3imCBnAf7CZqZU2pOUck4FQ1lrj
sCAyp4/0LlBbosgvSjkiWU/LmmOuuEdGSAGUrEeUVg8IdPX8r6NoQcLjANsEHXuMMQzOAeK8vxMk
SyYmtoKUcc+BwLAlbFPtUZX6Izg5a9/YSu6WNdmiJEF3r3f9xdQGkQHnbYeJzzrMZbs3pfcY64wY
6+wgfdKHTSys9D2JB9R0MRFuq7/JqX5eZve1c0tMge52mSCI06b035fSftNK5GykjWvzYn6qYTiG
9rhAowOHSiBttQW2ZuKLCLAL5WisytF7S/QM/iNTbuSKYxK5kx4VTtvtiay7XqC4hmmsSSQrkjOZ
GrPXge/7fIqDvVslFwGz3AL1pflUE8GsmuQMfM5nZt+fxpwIvzErPweOAuTOOJF8o/4KSEDy0qbV
LbKlI2pyhGFGLsKyF2drGiEwDO06SeMDtKqnNNEIaKIqjOihItkz9Ri9buXeyZaxeTu+aJW6Hpci
LKQ6B9hXHpymv4SPVj2wqneh36vmw80NbdeMxDWYmcNiMXkTUdKtewcii1yqYSDaIpncDfj2EYRg
P4SihFpuLtXEQKJ2SCjT0UkDNFsInhhM5NAlWXRug+/e7NtDXqrPFqqAXe64b34uisuOsLGrOhA3
ST2QXD9YGsmMbnAhxcAd8WiJzo70r3A0IcDrnTshQRWO+o4yh5gxJpq3RBMc8nydxzbOUeoBJPT4
hdiu15r0o7DNAx2F//Skphjm4yTiXbLozhYVe3pZg2onUybeOlR6GC+GdmV3R73oxJnTSpu7YF1a
VOTnSWfmZ72nFaD5Aau5MEj9AuJAL29aLWcJabM0IozqKyOHu8pwujN3KMV+9MbnskyqT6KxprAc
JxwPOqmomTKhnsWYFoxhuvJxjyCVJWit1fUI1DyUBnurTKRWstDyFwape2Enr9XY2/fDaF+XFdFS
qudkZPKY5p0RHCokFVGqBqTuo3iQU/9Wuc1lUWTnNQ4hluv+sWqsF+lzDmex0a4mNXOuzRBxK41o
tcyZiFqZHjhLTztmXGfoPy9XK0M3lvtVHh8akmS4AoV+yhu1Kb14n9n2vuiN5uCmcqcaPIu21ewb
J4jKmYAx1Wk3Qz+8NXp1NifdFXFeR8j+2nGo7VvWt+rKW/jMylcZ1ijT5ZDSvs319ODo9Ycp5zOX
gDZyrxNsnc3FkM3BXhC/tSO+7haEYbJB1cO7PmnHqrPP2kGq13QAqBxXU1g1I4oRk3wTps7ob5bu
a9PMN1XpN9jE1Vfku4TgBgHJ7mIVVdBu2ihpIkBN7pYedJsnXfSGwZs2LdeI9+3bBhehO3qXiwGf
Cad1jK/hwNZeZFgZGNf7X2udavhDV3pxrxoeRsR8ZaPbBJDoq/FotOyd1SDF3DSerjVfJ2NSNluK
ZyEGBDhoPMLFm3cxzSWDGZFh8kztZKO66SuhAKueGGSuIertYlRE5ZCtY/Uw7RY/W/ex0S99797v
i2K8gDuYH5mjIg3lfNs7mXtr+lWDUkDX2HGaD9Mgu6w6diwZJvBIJAGuTqxlPiBXTZMxJ6PTsiWV
k0nv5xyhc7J8tvVOTd42FvXkG/tJL4LS3Fu1Njr5ngGJOdV7qXDn79NE1geG+YP5wJdnNsPVTBPv
TMegfjPN3XQrZaa/IpMiOadlrzBD6geCFD+hXCcH5ACzFb5tVQ3WrhOcH52ngrQwWLdEkjLYAuWx
4C83eQ+1baNZo66O9prp2/F2ew7eWCYLOSx93cab8EwakqVHftM86AaBB9o1OnRCQY89LJaXqS7H
ARdgrtBtsvE5JhlCTTT3tt1NF3k++lWIH6hL7Tuw73GUZQ5Jp1h1CJ0iCaRwkpTvYZRkneQLMFQ6
emUflbEl5svK1PsO/YxROhXYxApTFbeX7EWS+0BcesbWbxCjER5RWU4o/dJjXSgWNpqrNF41+TLW
BYusoLq+nat59kJLdnQMFMjEkEwcmb3Uhvis2AiyByORjfeJqbhKjr6J2vQ1AweTbymhbpCR5uwn
q3gdto5QyWUqNauJiJ8ZRo9tZxmBDNFkadN62MsBkRZLQZmsulLhxP37MOpzdjPS5FDPHD6nCqKC
PsVR2lGWhbQZtC0BdVkBKriclns/cWx3N0htzK8X30J9vc1olXk7RW9qU0PiTPcFXZV6AwIon57q
ypR3ceWsuHPpGmLrkqJsEmxKhtxVOpCgCb52hqpVTzArNyrIlTzDfOEeSODtvH0a67nO620bUUrJ
XG21KmADXWjv1JshDlAypVQ0uGmyqopadDyKyCzXDBKJpFaqrmI423CEvRZzUnsc5KuiPBptbdqP
6aiwQ9X4Mgty6BYZbAlobhpu2oDJNLHIwBpXz0k3L5DxBUC3Z0Yd+AWIMtpIvyjPKmVyKnZmtQei
tTyZsdW+AH3rqdUskgGDbDtJx9yPRY7PLtYSGbUT8YZWOqkjEjG0QFJpF1PgNUdCFeyLYujHw4J7
hvO11901gH1DZ0YrvZGSLABu95mLj+himXzz4JFQeqb7LFt8Sm0bpNKPPMwvSK9jSR+ni9nHENtC
sOir0ItLubPgwNxLsldDqSOZ85vWvtSGtvyCgbQ/y1Mtf8wnT7/Q+kR81HNHlehR47+Xse5+iHZB
R6mT+/rq9z39HkMbvKc2LbxtI8omAuLZGTusOj0lT2buUo+5fxc4/lc/K9pg4040OPNYYDKjxCqN
6pUd5bVlEr2RPZncWkM4dme4xSunVfwKgnZl1xT5YZqa1A4lu+RRZPq0c9L5VWscxvoF2W+OgM0d
ZvTQEJVP+TZLWBK1pHCPCbDIHYnpftib9TMbThnaZGs9g0xNtkGhjWGFPfmx1asp8kt1znAFiHhJ
FiZ5HRxMvN41SJVaXVD1YA1PgaQfLebMi1IOT6E/u/YBev+7hLiwk07a3I5jd4MjrrpIMh74ZbS8
sPDZxQskWqFReQVHsSowIxNM6AM6x4d4tNPV0KERUunu7AScbIOoapu0unFmJMz0gBRmXyuxHmG9
qrlEJlNsjN7IMTvJ8lOXIPU3x7U3ZA/tE5+E4pTx8bBHXDlzhszdoxcby9VYyfbYxwJDYzFMe8uc
p4hPoordqfHwTw/mX7T7/qoHc5G9vovsy09dmPVf/IdNajEJdVBMIRdBTrWKN/7NJjX+QCUDLIEr
0N8NVjrD9zaM/4eDJJ+Dvr5ycUid4V99b8PYfyBxQZG0KrZp8CLS/jsSLOvEk/nvdArcDmpCfl7g
YAfjV7V/mf35c2n3hsKIA9O4IY7JxQdelL6rhXGXTQwO2PIoSZk8eRsNHnSy6ci3uwmcoHWIfEZF
SSz1SCSVG8fVLu4XfVi7wKT/jUtMq7pYcAFFHi39E5AOE3/j9XcpIV04haBpJbxpCUh2oE1iP6x5
UzvZZpCES61ogmjwYVpv4sTX3icMcAS59kl13qSCifYaTUdJS3YXoyAeaf4Pgwx0Tw6YEytTC845
lllPpaWwzeFWNw5UD/k9A47q3a0b7+hrNZLcStNxP7SsN9baviSL2id/SOGKJ4Er/4Smu74fsxYz
HvKZ8UUVpXmGCyrDUZv3OEUbvEqfE+BbOEImRA77OHNtfQsBnqSeVjbBRyyt4WGi2+KcN91o7/pR
IPdtYPe7uKdNSb63M9OhVrr0P3myoYBO6wnwEpWduCPB1fpSMyc7MtnP9TOHHAayikxtwQ+MKL4e
Z6z6KW3ApwncR43BZa2ICYP0BTSlxPY2fW4NHHcE4WuqN/uX3ES8W3QCDD/Rrf6CNc4DugRqod40
1UJ82OL1+T5vPfjaLa0cK3fGu5ik3vMEeedLZ1htF+aDzxRC+tiUN7GvfNzr2ULdarWOeekUiXHV
BZlnsZORZbaxycG7di1SjhG9W+rcKozi2TNrUUZOqbzmbODDfVJ2NXE+UQBzN/28LsFgrenQUf5I
Rv+jnK5LfoS78R1pv7tT8KVGKWsgXc9VHYIlBF6NvdG9Hlt0U6DPhLyf/GB5o16fbuPet/s9Fsqg
Os84MtBwwA67df2kCy0gnwai36y07mInq9/rlYqREsYTHwc4Nfs2ZlQY0arIrzW3SfqtOIE1JB16
81AWpXWI6xL0hrdSOKyl7esj7nHgHH2ZAOqYR2d+Ck74DuLEQHlQu9ZPs58A+DA7zVQ7czW+yJMH
JgGxeF+dnDGtMwlGDathxlgackr1k4+mYDh7ZZl4pfnGCHkJ9dporp2T/yapuwr/W7r4n2ed03PI
c44xCjOjO0CAHNZo4pOjpy+MNYC86zs/ck+uH49W4ll98gL5J1+Q1wV4hBhM4hdaZZwFOuYhDTZz
vsT2Rj/5i7pCrhZTkhzup9WAZBBIAa7VW31J+mpRgkCPW2k8OZe6k4uJEwyOplkbA6xlq88pnWuw
AjpsOJ5DjFDNaokSqzkqNhXa+joIwHfrJ/8UJKbpg3YFrqpqKRHfOSZmKwlLrUe6hgVLndxYbV0z
Em20xnAjjmIUCobStC8545yw7kwywfVv7i6ndC/9k+fL5WHeYT5c7J3UZ73Cpotoe9PZ/QG3Fn50
Qdpeu6M129wHcFKd7WxLsFCWAPfvoulijOm7dlh1cTwDtKC4vQvMJP3ixyZLEDZXh8la6uvMZ13D
8DByDUUm7wZV9BnHbb/tb1Rq2lcdg0vvFgBSJsJAzP4ceiwu/nawZbxTyypzLDzR6STPkXQQdr4U
zxXpF2euHGdeIFLprue+068ymtA08YiXx+oa+Nlr3LcYMadA8tL2uLr46gg4KNzJ4Y1zR/2rP2AX
35JMGnR3GcZpEeWpvjwSLqE/V3nJCouAIWg+dUbRkduZ10WbX9NdteZrkA3lvCvHjiAXSAeUvBSY
RK3JcqmwkOKpvxax5uHgt5qklVsELnV2a2m4mDYByfZptEiPk1Aph3y+WBwMnIibRHvZytolFpg3
7TOn56KPNMUI64wha/vYzmndMXBz2mFnaZbkzlBR9pzcEEtQFS3CqELT0SotqqRHPIRBjoB+pKvd
2/AZSxlBlVfFEUxr8yIAFtzGnEz08zqbak4fEs7y2hkw7+d8cCvaUha0/plZ7U29EBG/B1lbEASc
1IQLtDUbH0cNkew4XUx37sRAGWc75uh1TQeQc47ex5ygWahYP+oeo+EhhHzbXjvLIsYdrVebdit9
qBuNL5J8qYF1bW5zjNdpJnuC9Yxm+KZR+ad4+5dpI/35D4zwTwO0DaiErP7yf7sv8meb3PrPvlVw
5h82s65VyAwLXiefGvnO9wLOYVaGhAhe2MpGY4xG2fe9gFu58yhv1igoQKH8o//O0QjQNiCp6CiU
fWdV2Xt/p4CjGmSQ94O+CGWc7bko5FwAVRSTTLn48x8GaWXBlJmuRAj/lHwDcDPLlVUF1rvSUHQN
vEobewEp4taBu6+GwnyBlbUjj/Wg4T0mYQbKEkddY5vGahswBI5GbQ0p8SHmGG3gnS8xg+CkLLbC
nO0dFJHs0PI+r9F1ON5joUdkOzdhbT8Ioc5wsRKsYabZlt5Vd+ipWc4bmX9KtWU/TpRmxP/E11lD
AqwK3B06u43AU3XZYrtjftKO1yhI+7BBPsRBM6Mg6YW6E42XRO0c3xJy/RSDRMKxTi/S21VpPO5c
A493kMGiM7z6AoY8bT4mBdG4uOYzR6N03y4VxqbOzlhgaNrGbjeQuigfqiF3rkdlWseSjWvjudVH
BRNrG3ejvNHdfPlwtOyzSZWMRcogh4Nz6ZEGstxWXPQaOLp9XiOPumVuaqzZWET9ElT1kHFmGzd9
PBlnsD30ZWtQzN+RvYTh6f/ZO29lyZHtiv4LfTCghUEHKAClr5YOoq9oqERCy6/nqnl0yAga9GlM
vIl5Pd1zq4DMI/ZeO7Ue8KNTXNqfLC61H1yLcLT6AmrUDiOg+rAuckp3bW8mZ1dfGo0/1dwu7S1u
hY5B1iH7dztKK/JYKGqtMMuMsQytwaHe85oq/ajdnjqdJU1/n5a68ybahESXMd/W+7oV1dXgrQAw
UTW34BLHOPSgVdr7flvkJe+cv94g8KslfIRTyC25QhLxnJgwFpu41P6fMBk75fg0CE1xbU4vFNyB
IWfGeWNBbOGcVt67jihy+er7NNkp3Mx3TWUwex8moWvPrZqq16lzHqStmND0tLwNbCGQ/CgFuCCc
iwqfXVue63zrQoKSJOnZYqmOi05lN3l8G1mZN2E65NtdQh0ESZB6ESPnchV4W8BCVOTqpc6rM+Oi
Pua6KeNaM/cT7m4gE8lKvJX+WSEqIQBRZee45W85vc1uq8mwLrCFNqoVt6CQdolOn+Al293a2dmR
pVKY8kuM9KFRiU6rRnmllz+btDdFSZp2PvnFsL47bXFJtypMXWb1I+G9bHDDNEvDsQIimKdkmEhl
n63cL0XjN64TbFBUyAe02osDHMWYnFhUU+CWyW6p+md2RgjwdcGMVge8yX5hSdml2ofBeJy4iq0u
bgDypPp3aWzhsq58nuq7ahX941iOd8mU+AQ7xxxHuM9R7aqJfhId9duaEPYsGcZjE2ywjzWFTipV
NYXMoPd5XiR7oeYBuTp8qzRULs7OA19VhNLjJJolQJ2rx1NpwXBAtMjC2Dhgce2Pk2lt91bGn5sV
JFNh10FvwlTzidfmrBX3KyJWV/3MS/clUyUjVCte3ZyUdu+Ay9T3NornobjDyxg0pROs3XYyTZMr
8K/JqeIwND7cYGAvc4cSGjmhXxVtbNaOycCrC5PMeXHgeLEXqyzOuf4zgYl7zoBxB0uZ/62FuBcE
wWG5dJgSqe17084/CsllIUI856CD1iItCTUbe6y2/4M9IdbYGuwHQ/taZbmkFyhRxm7mRo7XQibi
oQYDDvWMfTjCbGaJXhs7TFgN39Wb67AMQV3Q1x16uXVGVDTEoBVkq576KluRRAn0Ry/4UW87eS9K
2zIYMkav6hquTHvSMvvNFfVLoj0I6NfKB3q0YJuwCSfTFkrbBOvgjMqjuSb9j7F1j+pNYduRq4F6
U1fQjpPOHSYEJgCoUb3pcqusdjrdyX5uaoLNnVEc0rTRXhFGUzJXff2u1JiddFJsQoVI+kfMl2wr
Sm37U3a9dzGNPEqpzANnYNvQ0SP6bm0XPh7VC/acJ8bdMIBy910oLhw8USwHBsW3daN67vIiP2ZG
4x3dFLqQqRfNOdFXaDGCRR+skb6pnjUx34t2Yv3VAAzcBnFuE1ncJRJPppK9OCtvRq0Ob21VR2b5
J0c9YmXpk5OvOsZo9ZcNyj61k6Ps6z3u3lgj5DqoDXuBrNs2oVK237jZL245fldLjheT/XmA//mh
07TvViGweTZZ66QIofyxJH+vGLgWFuRS22Y2YYs2IUQUmgXQ2EyKV6o/YdisFkbiizNQ8361Nd8J
pI5IDPK4EIX9g07Vja1a/nhdfYRaqEZOWgaVZQZNNY0BEXZhkVTXtcrv2pvlvOhYEEwyC0sHCV3L
agWmhjRfteV12z56y2DRCU+OT7mTs3972HqnfvOmmXh7bjMYIOGAZNxSPnJFxkbpEOykb2+OW8aF
8mFj1hzb+UJj8Zwqc8diAAQ1TwfUCNTFlhOPqnzoxBSZ9XJAkMBroGMJdab7dGjujHQ85Q1Qv7yQ
X45D+FTu9hedlO+x7w6zNKEViwvj/pekzd4TU0FOPx5LHt6a4X86gFW0yXiU2sQWSP1MuuxqV83B
BApTsZFzxrd8VY66Yjwrnqn5TqdcHU/+btNT2ztZhIqaEROxdP60mn/txAqZUcSJ/ucGFXELBdVE
mrKvtp4IcX1f+7+VI/ZTlV7sgeOFhZdPPvq1Ftq+SZgw6W5+D2HE18n1w3NiBm4mXORviG8KjMlO
P0Sum10y4zQbUFsr8U23eUgbK9SRmRTo76BjbXzk8IOWT/J9AoOv3c8WywhXHVhOMsVM65WDq+K6
Y80AGRIUC4gBHrKsf8uW9GSsb+ucxZjYo2VZA9RHeIfUuTmqN+p1nk6PU+vtMQs+TNkkg82T4Zh4
P7ysdCkGsB5mwCoNzsFqDTXIZ+XHboim9+DRO8itHWZCIjvUFdngmxvDHAmLSdmp9rOldH+6TI0J
r9ltHBcIIlpevO6aqKOvyuFRJ9zcuU0NlPYA7y5wKi9ICA7TWiMPalWDaVle3N6hxRTVR9n/Ai27
LrJ/17U1Gtt1b5ZwcjGo0ETT3cl6p4p4HopD6kyw+jYabTPrWAULg69XBapCiwdYjCPKPCNSO6+q
JxkOpA+jM77Us0ErN39s9JeVLWroPJVzWnql4Af11uNQ/fBVHkqdz6SudstYXXi1aCSL3VSadMgw
dIgovNI+kxU5Ow/2RICZA5M3NEbrgsC19GG0hX2mP6ZNsvBN9I8tBcY0TPdKxnW4aDsrYw+xZegV
bmwX1oXaYqHzIQrY6J8WQ7dY5s+SdwLqO+lt4840l2m/9eY78ezymXW5DA2r906ewuNnTyq8wEWx
nlcjf9cYLmzLdWiMp7pedtakR6MyPGRue7J1/ewMsz/3OpWm6bEA64/DCugvbR/MTn8EELtf9Pxz
Vt37YawixTvrs7LLNjXWGVmOfPYEf5yr2X02DXOK8DH93A7yqDLxHzj1FAumY3CZXlqpH9Dj4T5v
1KhsAPap3NZeloSda/qzXe2caYic9Q1IBHQDU0QSLVHcu0dRkxDZ5nsSSrNQdXItXC2wTDcuo1Ww
yvP077T7ktmax5ToJPCZ0NQqfXwFxfaBFvxTF0tyBGgQup7OEaBxXujFG1C3MPfsg+ZQJMqSu4Jz
YdqkF2gMgJ61vLSYdyZ/BouWeiK3kPRwqpLAkXC0GYglxow+FqdAdamM5Gqm1yT/lDWFCOqLso8n
qRysvv3oJ1bVAjapjqq2UT+NVKAhYDt0M3+l5IEDPbTgqjaIFny091HNZnJI9NLnjPnT2kZcMEd2
c74QS3l25u0g0cMiFo5pV5kyj8xGPB6euWERRXQuOiykaNwaBVZLYdkhYNskHsyGuVPy6LSfuOpQ
a0Hcjjbz0XArI7Ra7CAsbyNCK5EkkAiaWxoLJTBWjnOmsYsSAntzYiMDV5SvLQvxfHX2Xl+/ZsWM
7UZ8eUh4Te1P75j3q+l8aem3UO0ltrMWXTe6GO0NAcAfq9x4Zoxn2HZZVG2oqXQngRe2SgpK1vO1
bI3PLNGSD2aoXKDSLVrFn/U13lhRs3JGz9J23VO3OMlrVidQRnI9XS89Dlpwi6CpOnuoD8OYcmGC
mGXQS11lpBYcWolfxCy/UO+8z5zPfpqyP0zJEPSlPYV9mt/rq/GFQCDfLXn7pC1OVNfzdoSK+Ka3
2eNsmd0bptaf4naXJuVZUdBhanMMgfGB5S0ImCa/JiOSslY5skg2AluiWCmJrEm6nxZI2noLoF/c
i27rV2GaYS+IgOVTdHxVrWNu/hCk1jnlKr1Hk7SFuqaUFzm1UI+9ztuvty2w+a+NMJLs2364KKru
SoerRJP0jANMDusJDUgfea7M3gfbKT8TuJa+kIxdc1Pvz7agnEcVtn0q6QDuY5rQQ7CKuEyb4u09
l7xOVDFIZfw+me1oEJtyxkwowP8qo6qxtYHQu9Oqzfw7NVkD666Q87UsjPEutUhHCqyNRAVf1q29
sawfId6kWoftRBvxtIV9rhP+UlPfzm0sS2WsvX1RL6MLGbdMrddKrZBxudaUkgDcrMoFmG8e54uH
i0huk0/iEnUH6ZLTPQx3KJaEGCDewah09XJjpulWhsPQjdgcexDvPsJNDdFtx7h2EClcW3agjBmb
mxSAD0uDKjY5aR0yjOfvTQqLt5FzFGZvqdOCmjcNwWa4qFfXNMGAILa+KP0EekYGV9dc110mkDLM
JcXGrHF4U5wOe5zBjXl1/hEpLAUkya1XMhbU6Zru187pWBIL77m+qRp6w1YkJRm8bFSxKU8082uE
D3KpnWsy9EqQ2zenreD/3I9Uvf7UZfLClosfnsle88Do6CagmP9RU7iaYtkR8aHb9mz9o7hYb+KL
FL8T7k1Py1FC0abtTCVZX1tcvEZESt9r1pXrrexMYd0UatOzmFG5wByG15j7MbEq2rfLtawe2K1A
4EagBNcLsSGbOPhGltZqDRoAQ6Yaaah8UIdEelKci3lRl9DrtA0nVrFpE321szjdVaxDOx8Eetjl
qUAwrf3SuGXOby49jp+5l+YxsxJ7ea/QnpyHwdz2QCSqkRpsmYOlc/O9vtW29sgwHe8zJ4F2SjAR
czLlS7vGcsDXGVuDC4h2Nqms/ZbThPOske6lsF0X7Pmgj9ZuWoC9+DX/iJLAS6EjFybsP8wSRX+x
AaghTS2V7ZY6XFpfmEPMFMWUN4zHZJGWjMBKJYfOMrIkMFqQkXGVJtR662CxR6pH1blrFpfMFtuD
H2r3wvgFNTkiTjD0h1Vb+t96oEIRXmnthq7J4kWu/bFRp/qj0TRJynlp6dthZn2gB6OXOGiuxaqH
0mrkEEt9ax+zvGgwtSUpZN4kyXZuyyoQnUTaRXa+6Ae5ih6kdpa/56LoT9Mi1oexx9dhqrOz4m0b
GF/ZW0L/wJbtF9uJd7Cm0ntqBsLx2tytLzoLlgckfxY9m5y1Y9eDjQ3tyvLehrmwHlo567d2u0By
Lay+G3wodiwOqrVYj3ZVwbhUixmCHDhD756+yQoWpSgOhOJWfkuwGL7uhACSiFG6+8buYPiromqa
fCy0a5AbmXyS8JvuZN4pEepy/VSZKf2CRjgaOd29U1JDVFpTHext5aRbOpXQOUuk+lOJgObdo20+
FlqdPiVDRz1izj3up3FiymZRjF8r+Dtg8VZu7ypPCm+3Jkv6B55tFk8VPXHR99p36QjoOcOkVa9k
kFmMF1NozkWT1dfN0LpfLZV3PEfCB69T/FUKV+NBnbcJvf/Qc8XwOdsRK6GrKlSGo5LzhaI9bcbH
oq202Tf61PwwauQhvsAR7Z4HVC1v2tJQzaRO76+NMWmMfDTat83UYfjUI3FmKPmXjVnfkM0vzFrR
Y+qzOu01r0tZXZgUyeadYZccV8IgU55wPsc3xlFE49L3e7KcjYO1pNZ9p7kJzZpRH4ztM+seZzxM
4FQN9czEc3Wc5cmZjPyItKY6QhQwInQfKBjHtKZ8VrT8VyMeAHSplqxHHcL4fYpy5mk2JA2CiWZa
lznLUzVbuQMNo4/S0VouYBRN2tbmkXyC9YooFoAueR0nCwYx0iRzeDA4YSg7EDXOy7NRMhnQGS3s
sS3ovjnUCohWNMV2xyiS70KF429ozF1cFMTCKKAiEJLk27NUoVclTFKHK6aDiyq4TpEl8lqJndqV
7+1qsZunEq5jZfFOC+gvaYq4F6BAKW0cAiorb92PnklRgeOWSK5QTbbxPLt94td5oQWNWes8nHju
iAi9+Qa66QLHPzma3WrR/JTg4GGivhWpkVWRWs/2awnKfza0cNLvk3bI3+2+ALHcdl8LqLBLBVH+
LxqfGQiJqU4npJLlu6jX9VeYhvjQzME8JquyAy/ZhZ1M0KQziXG6/ZS5jXcYBHmb1ISlRKmjdVXG
4tnT34Ujix9jsLI7mKzGt7mBbeJQVvLQKU3xotqG9mETMXc1ejDJwVz0yp+0a51x5yjLAfnc+Kxt
hN37Lk6Zu1VPt4fZGRLG7epgfxVkpB91FJQRvygerVndq4tp/4Csdc4ZFZIWzno5/ekGlLvFPLR3
BlDlvdtaapxvikPP5WyxhEuuGPJhWZgLkSZPpNSGtjVDCJot2fvaVVqMIlEPPHWUKHnvUq5AjIIo
IPCkpSg8cu+gJkbUc5gSfw40WFCtFd7tlVzyIULte5lQMzFzJusPkumJcVYRuEZqh6YgpXZKme0i
88VDvi3hIo19oyvZz+BYwHbr/jQA+AqTcRz2NbBcdCmWuVsU50xeIGkNlvdUKT3N7NBPe9J+cmoF
7OEMQp2bBVrUyYutm0WMS78AfVWp/tIMgMZJYL1HsfGx5N1vMS27ourpVdqCJkvK48gIPtAhdu5K
LT3iCH5VhBIaSWv8cdZRDxt4uJEN9GNsx5hdKKFxCOjpSe0XzebB74Am343gRE/AeruIWVa4jgMl
HcHhAYNdBBWN9TTN6Q26uTU152rypbvyxBJiN1vDFqu18tE2TC7rhVDsiscYj3sXKGyFhtFwQnf6
QdpBc0HCTyN7Ft7D9JCkduubks9lEpUTju70tqRlx3tsXRnaFK+UnyWa8Al6f6egd8EBsaR9yW+z
PrpGsWMfFKUiq6MJtngIxnvdExxmHVTX1g4eQ9494hhYt7qoKK07hhVGqtwL691y67jHCZEy0g3X
W3Nj2OuDVhIlOaXFaQR+sB+2xdh8l+gOX+0g8C1VmeLBdm8QVv3O6GzGwyg5tJJ3ieggrjcMOORk
uPO3u80WAw/QvtvSHDDsk6HBvHB2Su1RZEM4qBBo9HRaQoWYH7Ywn1CGV6Zs2JGscXgzS0bmLZpr
MuPZoZnWfK+47NAFdVgwKDY2qcThDdSWQ78Me0IIxqAgqBeBIE9MKbAFQLTirLOLSFSjOJNZ2Tx5
iXrxvJt+Wamee229Ibd/lgV3dtOi5HTORVO8ev+M+ubhiQqeUCIYsA+N5iw/KYM7vci6az+5ymeR
l86drWKiAyk17jl3x9ASQpwQthcUH/wwM0EvDzYpVsPooHLnTUOOYOwgxMLfRwzAPie9Vl32AvCN
6VRdMbfXqeyxw6tGsPXlA6vBfeU6+yxjVT+5hDBRxge2Ue3Lvgt7ZbyT1hDiJn8fps15WNsxQDwt
H4q+tf7Uy+Q+Wp6OTSfhpKNaUsUJ7zVlxaKbzwudQIDUoA9nUuA7u5aRYTDHrNiuxNMghvPsGEed
IV6AyeraJ/346nlldodFJwI7mD8SuMTIbXCXAEO76WsTUqvMc/+0LevEoK1X/TLPGlOdfkoOam0y
ENN2uJQ+163V9pABfDf3dAaBczwbqRZhnnseOUp2S7p0x1FWw9dSYLOwEYvyUMhHg5x4VW5nV7Mf
lV770o2UXJ0txn4Z8I0ejWHyde+plGxrUuQ6w6wf1kQ5wUc86JL63Ks/m3UOcjmdZgw9FOIkqSH3
LsN+Y5xIAB4jdQ52T+AU7hv1m6yfXSP4aWBU/oCQwWRXnghiuSMyZrcWOcTHRrGRH1srNg41iyZd
vK4MH6dMN17GyjuODPKINRL+WP0zFuRFWDK9f10Idn5bUBWXLdsWFwtd0M2rDpN3s07oTT6KNDsh
PmFJwGZ7C7APjJGzkDzGvZwHqjq/O73zBiLhiXZWvPDjkNpiEbHYuAfkZX5pMjFe0mY3FunZsI6o
uE8FA6T7eVTzaFytO4gROvmd2Ed65jLtOkXODeZPQ/iRI6P46rrFupvyefjJ05msh74gB21Zxtsk
PW899MS8giayH4akPg5XoAIywY2C0t17JWioVk5sxpU7A5/jR51a1h/1NnMT/FfC8oFqiQ+kUTuF
HATEYyHRZy0qcUVUO12uAyWMFP3IFkWLLX1m6pz0051Oe7Jzm0y9aOi5t13nsIgyhbp9IyzXmcHZ
1S/FaMr+EP4+6n4o/y5k/PSUElXAeiz5VdfU76mD8qGeY+KX9CAb7OIDaOc6XxLTWBlu9kWnsDhc
tEDURBn8o3z4fxEICl40G/+7COT8i2Qo+2/6j3/+jf/Sf6DXQBdHS26jACHYCSXHv/QfugMpEZaY
dzMvu/wPIt3/kn8oOgpeh/sDshlpctivsVj39Thk//FviqH+u+1wpMIxVB0Xv9L/Sf8Bnui/6T8Y
9FhMk28p4kBmiCp0/gdxDPGS26qM125QgjKw7fRY1nIMy2RW3jWTpnGdxFmoOtdbPR5Vo/1sq+mQ
2NO+ZT3vW2o2xlY5RXrHmMwwq43fQwxMY5anlm0WNXp57nT3cRpuelZzuBIG9Lw6+XDHYj/CclwE
nvPjtsb3hD/G72bc0dVw3+XiMA3FZ2p62w6vGYgzfCcHObA+J9qhgz7evTKw2pF0k/l54qHxm2aK
y+yE/JNVr1mfpchjW+nvbaD8gZ2xKsJEfQC57zObzU7A6cjWxRuajf2vRRO0cnOXBfC1Pp+jVpn+
tos9RyBKiarZvopS3NklKRVKI8TRJKABvPQnFvpxZxtd5GTyL/E+dQAo+L3rqvsROCX1Krhcy/u2
8rNppYc8e12UdvosVKtl94nmdbQ2WIdzqgdi5b9yGlZuRS5e5Vmy2pFIFxcGJ/6sOY9uaefIaQtO
Q0AfdPjbO580l89ixioWAGEY1c4gfdDotZ6Wr6d9nh8wXd2h6w42tq3AJi4lIh0KAPmBsE0g+FiO
XpmihlHlxbrlMWpdh/9EqZsQzrGKVjEp4s2pHlAahMhU48mFqkQPYCbiYnQVIRTGse+Q/DhK89SN
BfRY8uKUVKkj7jjWoIrzTQbnveLccv1cUkhJkuP4MlAXk4gXK4KAkwnyEdufqldOvAz+SGy1v9n1
vq/EleVvoBkoG2VnPClurjyVnZcCMk5VX5s9Gevj9qowHjBLpAzdxvoFmFouFjWwFkP7q+DZRQxs
z/sJxGnQg/5/zenld9JAPl7n9MP6Oh/HothCsTDWqUSbIxnAZ1NYuDMJCo1tu7/vuuQvyuWLPTZv
spR4OmoTU7BFFk3e6kTbZJE+OQ65D/0aKYm1BEXroYhZ92vuEUwwOMesumXdrON1dVS08ZRiUZ1q
ygODzkcTrknUCkzLWk0wVc3Ws0SlziiWGV2Z49VAhHmmaH/vhPeCc/ziiGyF06JSo2LTvJqyYr6G
HXsdi4951Mpd0rVTqBrNK4N8xi56fZ0bhqcKHJ4Q/g7hGONFQxrF9t/GAWOoe6+4CHOiriPi4zCA
xQuqsWUCZc4aV9dSnxRGF0Hf22sMBrHa5RiqyH0SE1Wg+J61HM9L3mFXGRTGWzQeWpe/0KFNu2Gu
9hUtezdn2Y4se/61Yvn2JHk+AJX9LLHUCJF8wK7wSEXgK8rSBsQNf5EMg6/75sodBU76nOi4zLX2
hDF3u3JckfuIMBN3uNNaIr9z7r0HmSiR530WWrvwKBTf6XyeRtLn8AjcZ+ZAhQjV2DfNTp6JDkE9
PDJjfjJ0nLLIytuzrQCIx6FQhWxZ+khX0+yAjvzQJdP0Kexmjla4Wu+z1z1Z40rAzAqufBlvTQ8t
TjN4REwtlvyuR1T5I8Lk3VwZxcFEAhIg//AXcltw7gAGkE59B1HoUm4pgxZ32RuuhY2eV+l+9pTT
2kynXng/mzM9Yz18hSAQ0Nfj01uU39yevDAnvCZUkcSldhOYm340p/WEBQCjhLWOHMU0Matr8IfU
yr4fShXv9DzHfW3QOoG0dtBXICjKb+7YPUXPPXn316IuOQfA8jB/ZpCaovYfLfeI8VjfNR64oo04
qrFS3ltGqr7ewpUoXCRiBK3hrtbd4quUenVEazb52oJLauuWsyqkjMdbehSL3nlXQG2P8F1E6ySf
2NURwPRYY+OXs4LopMA0wvAtHCZSdIB6rM+JOGx1x9E9atPwutp6f1FSHa05VIxRHrN17lUfLwzL
KcZjPsubORpz3eJqqDA0aqgpoGy0wVra5aW0szsFClkwiYFS9LZnbAiSiFQnvZurP3opVWJXRjbV
5crk2rT/TGNDwTj0MVwbIzAHa9952j6r4UYO6q5O6g2vBsV5Zh/Z8QWOll+VPH/dMNqGQMWOpVIe
ckYJldU1+PjpeG3Wge46/ELnWHbYgk/Qf5KDboPQWNINVP8Efm2SoVS5X9rxkg/uS2dzEzAescv5
R9VaAjy8oLQwGSaIC5pU/e168aI5yRbWJtGyEH1kWFuiiuxs0fw8k0SBIXyICPCLPMnAo+8N1nVL
O9KNEc1rdNj3h3F+NCecsPkW1Y7MAq/u/pQq7j+p8fLPRmlHvSJKmk5un2mbP3InIcrS6TUtbvsc
Gf6AQmFxky5CeGVFhTKC9eltaElS2d6XbXtzbajtxjxQPzSMPAgtWEI5WM1+seopwL1SsAXOiq+8
SNGPbIrkFzpYP5ybGbBNyjrI7Hz8UjOjOoB6Lve9OsyHTavx0Zv6+nozuXysnqwe1BK+yjo5u866
s9KITTIyem8JOHufDMV8q2TZPxfqhCDKeZONNRxqUGRRNtDTpLOQXOecskrpDHTCA36VOfn0etK/
nKYx/VSdqx3M26j3akQ6N0FA+zv3tnGGuzfvNsUigGG1/hRk/0zSsQ6VpqjY74Y3fbW5zJzHxBnj
YZ6MNzOt84CF2gVAo7wNgeRx1hBvGy2ayKbnuhRlMxzQ8OJ76Gh8WXzX6d0gi2PmoZpZ4GiSLVTr
OP0s2e7zxKKR6HdOswVsm84VW48CvYsprFcnb89JgpeXQJaq9fyE8XgEwaKPxJQbOI+b/Vpqz5Vn
1rR4M/USfT5ShvmOeLU4I0qR2xlFbeUA12hZY9lhccsSXeuzOirhkmaBZBvYeMmdm41PJLp9riSE
eSsufNEd5lyNAAW89IIQGQ3c1YZyxMMQbxPihLYCx5EnbiG5Vw3oq0ygBwsEb+wJK1P/1XsR1/pZ
qi5u/dVfR/q0Mt2bFryI/FvozWnr7V3DXCyYFgomVu61g9pASeMqGfdJjhqr1WMmPqRCp9Fo20cQ
/m7MAJ2vXIJ8zteU4E5ze6TpRgZAmF5Zsb2ESfKCGQR+mj1jQSDvbN+O8yuNu74zQdBws9uM2/i5
LfUrdewT60FQiev2d5rmS97WRWTNzC1kv6d5Oxi5fseTTc2X1wFIOlYoHkE2digqpKZ9coGv9dX1
j4o6PzXEY5V9glMZSYf4mJoUXogWN4MbTV532BRmQalycHBstBaaFaXodnUh9N0yAyNr6I2XnrVd
1a1/69J9twR3FQdEabcftdP9mmpyshCfjEl97nO0NTpGgdyMs1L3rbyJS2tGfVaFZBAhzZw+tnbv
qWlctynVfBehFz8b5dXb5s9p1c99elbNx9TeHmom66OwAtPsIxf3c5d1Z1vF6JVMJTgDTjOE3KcO
bYu/puNlLPM/NsVuuUA5gt1I0dTIL73V93avoF67DFuTYGBqrZ3nlvxckt8GZs9fWfJgU06b59V2
MOt4l7at72qje5gUK+IQudDX+CyN7q0FRnT3aPTK4mN7RaIo7kS+Ih1u9csNADF0OsJMhRsFeQ8B
Bg6JHuvHQqWW2OItz8XFpFK1eu0Eguc1N7OXRiLahBCXhqs2BAK1icjH+1pTP/LUEjukk+SnQTBf
R+POWb8JuUVgVvjb0q/kFSt+t3iHUXqvg0310rJnXFH2LbrRxaOhPEyG9tI2785inxfb++ZJynfV
UD7qkP/8ySYAmG4kDedsRhGzeaHblJGO1uAiWR/Fsqn226Jfi0K9n+0tBMOIcrvHH5kgHUBw8mvn
7Pi6cX3NFe/WUmTYu9nj3x7LyftYKJYK7jNVKmdg74wFX7ASxI3Cesny0D3a5vSIfX+HUeyuZbKQ
6uOp5CLMFNJSzZshflysQwLbj9HGxzTdEWEI/KG7GIr75I1oXjvj3QTDonHscXF0XTDqzcu4fZWE
KlvK72YwvLYQ04MAwObDsYeI39r323ip29F46OriZ6nzS62iJUAmH1jmGpJ9jR2ffC6gJtach6U7
HJnWhiTL/PW0+mEhWbFuEJk7v7D09nAHTikW8WuqWX42J3cNKD+/n4wjNzftGoHJA+aisuCvJYly
bTxoucNKyP6RWM0DAgYOSm3owSwcPVDm/kLCRpyjbE3bbN913WcJ6Ldr7KBcC4zo6gDrqWOBSmLa
H1Fh25/TqwWpyv9P9s6juXIk7c7/RWthImESZqHN9Y7eFbnJIFlV8EAmPPDrv+fOqKXpjk+jmP3s
OroMi5dA5mvOec5icdgAgCKXuh0JykzycK2qcQu9COT+OKApTDSrRgQNDmvDuBKPMKzDbQAgZ5Ui
qNqg7nKP9oiWP2U05xbhs9LJuyZ8L2uH/hLbzq025nVAabeeUN2fNNbbtZrlK637zFZgWCBNZV+d
9p5AadQs1vPPxKGgdMPa7Ae7ehkG5peOMkerxP7XW80PIp/fy5yIXyr4eE1EInq/Mfsu6VoR307i
pOoa9VGPljcN/a94rB+J8pFIRML7hikkf9s1F7Bu77ALkznn3+aegAVButEK8ThvVAsmTSmWn1kb
tStYqe+WzzFgtV55CMJk3Gee9Dd1O7GzwG6xS4eaUEtdkmwWoR/A+VqdilZAXp5T9Wbb8XNi0BvS
IAPvMHF/l3MSk1VElew0pJc56bBq4JuR4aTY7/UYFF1U3USrLcCb4wdEH+x6nccKXQHe2S1LDA0v
bdxGtfnlBoSwNSQzFrW9nkEoFKsC1+WuGVV1E6QO3YTJ4MmEACWnYWY7xf5t7dcE3qYDazI+0onz
4TjjruH1o1qZ6um+U6h1Y39QlxSFdYlP1nLOXl9VO11qw65rrAjF0fbRIdh4JaEwfKgQMIdvwacK
pu8YPm0ost3s8WzkwY/aCi+jRafUOidflr9D7lp3LpFjifBQz3XOOZ2NAXP14aNMx1eVVUfioOjd
Y/e0tFxtJIIjU3EvzsBjPlXOmfq0IDtp8jcNCT05YiFteRdfcsIFqBJ7pIDRlthTnnE210eulhIj
DqkVmKGNREk31yHzWjv9tIvJ3k75UOwjmut93DGEAZU6rm3dzNFxhIFZbsUyFOsmXLqV4O3j9FDn
LFY3c4uHA0yMvwZn21DXOa+9Sr76CDboZJ+HoLr1eBJJWPqMedSqwHpGexxsbM2GL8N+1FS7pGKb
Pi42NljMI2rGANFxLWclyoVc5c2aYRTpBmSc9/HBt8kyavp41UTzjuitadPXGC9rWWHXc28zSrXS
qU7NmP7yCDxKveGEdgk5McNw80XC2MvUhvfDCCzJkbs+dE5Bw4y4B+naE8SYDhgQonTdFuVXk4+3
pkjOxfweByjSq/kBgcodxvEfRJpedG4OkqLNr+W6JDJchuIhrLHXpPOqbaxkA5znwgD+3iXeWrf9
fTy8CRQI67rwz1lLiBRN6GZoqRVJffP4OEe1XTINYti273s+6zXRlJiw0MVRJi2nZbhWx+DbbX/e
9kkHppoug0dksXaFnkmeDpyvlhWJyfBzW94ONsDNgCM97Mpt63o/uxFonTGIZJl3pGW1s1ntNHVI
j07Nt7jX7NAwoc3AKpOOXPNOHpidp3jZq2CDKZztkMv7xxQt6qOLycxDorN9PfbRSrr5NuYBG+f0
OTLzeXFQfrYdsB0GryQsIN4W/TkcokPlcXQmQ7xfMPCmjZtu/SJCYEK0pM5PwlMPADx+LXOJTHCE
6iWW3xjGHsMk/Yyq5kcenHIXZw07jZ3gSnesANHz7D1wXAhc1SeMHvCLCWL6mQcLkoeyeoqw77+O
8BgVcevX8wVHKo3IqYkPckLJfbG6ct6Yvoai4I6hx0krSrn3ylw9kIjgbFtEiijJc28n/TG9JEGK
Gc6Zc+qGQUOkZhEnYFwGuEYARh6mRXf7ZRyT/wz+/4hCutIu/sXgP/36S3TS9ff/77G/JAMRWyVU
Dg8OB//5x9g/+hv/UwSkzjo+v+TI/zv2J1WJIojERAHh3r1O9v8Y+ttsEa5hiqG8Rh5df/XfGfr/
eeIfIDQLbYDyhDSFHiN//y+Oz3ZGzZwgi1xNA/dj1EGG24aVld6D+m2eYAFN/5/0kD/z8gMH3Igj
rmFIfAsYTN3rr39/PqZV3P6v/2H/T8lVT0ZJQruMWHLT2J61acEBDSRP7/7pJ/Df5C6xufjTOiMg
OkiAlMbQSkwJYUh/x+n/09cSXlhkYcfCDjyqE9vbQjNoEU86wts9468xiETXSXBFqmy5WdEoUo4T
fNEAei4bnxslZVDS5SnIUztDgZmmS7RXVUx1hsQ1UQ+F7+rbwAJ/p6jbUuyVMn/qu1By4oWT222s
3i/cSzSlhTniScKykNi6jyCTlXb9PcFrowasxyDe+8Hi83NwxFSbA3IpBhQw9tsC/2muiK71QmZ4
Lfnp3i1zgrK9r+kRcNghlM1vOJWn716n7blJFx18ltlUezegm4L7WKbqBjws7TCz2XRdSbscwRy0
xO1uwKAsHqVoFredxNSfF/VdkQl1UwNqciPqxrzFTAXCBDi9r5A6gp+2uZkvsgxgSVitizjYTiw/
YQwwUZYD/xbRdxwPdvFeWUkHiZdNdGbO09xDMJuQGEGpiNRc2ucwMdPVODrhMuUMxhGGgC52/FbO
G5HRdBOMboeVN+2LugRru+pS4i4zDkJdjz8M8nNzI2Orqp7DsZ7ZuVY1YFtcl0YMAsPmlMMk1JDJ
W6JpU4XJehuOtN2EDAhZMzjxJ4sFOSxTixoCmJ4ZI9LMRdss3ikrLTBswP2MX7YPiGbwHG40izjg
LGJUJVuJ0vNmjR0vkQHSnc7YVQ66MXOD8m7pg148Kuwa5VtMluNCnqEGygH+nJ7gs6hAVUW8b+E8
P/ANgMPY6KztZQXl3GtJmZJIC8FP4N2SpKo7tpzNI0S/trwvU8u7U51EpdDa6UCH7y3NG8p9HiIz
tDBydeOgy+Pn6MPWTftIMuxpElKwAZLkm4VlcHkYclAQCPYCFe/GoGy+udnbZduRszDsF6Hd+LVv
ypodBX+boAmZmc3Hd9Yk0CgMcCWJk+azrlllZ1jCTUBdTKkTIQQh4qmrV56F7nivIpke3LGFd4GG
GShjVTKBDvKBEpl1Hx9YxfDO/TnaEnfS2JayvrV9nLeXYpgMVNZ5SFxKR0KkA6I7FziAQBPQLipj
rr+1mNB6OrwVzq1v4ayALAtPV269UAK9Yb6biwO55nRSKVMY/UvUhZcfmOfO8bn1cR5DQrWbL2gI
EkWBTKdjSrcjTtpiOHqt4hn4L6eGfUPXb1uk1cCyQkWu/bAjWdnyy10tyZZedzla0T10T8zlmDu0
vW+hflQoo/TVH5bM+uDMre+tZl/n5UalUHpWiZNIBi0kMNYrIYG/7vDuifXYZLI6sK1FXRR3RDWi
nB3xCLqA6aL7PNJRe9CM4p5RgjnxjeJFxgtonN5+iifsw+3WKgove61rNfkHt5v0BMHCq4jDBmlo
oRtb64jJOeGxFdYxMS1Wir+ADnvTe1eXhfBTgQM7S8AyY9YUyZEtdWH29CzJz8pFIg0xU5bEOBdw
O9ag1uJrHw+ldCLT4ym1iyGhENHWuDJhZc45sDnwYiimhu1Q9pKQUK6BEiVb2k9PPJUj1VsiEw8N
q8OUamUj16fL9KaII/rdIS2jzPcN+fDZwiTX8exHldhLSAUbTnP9AZdwdpx3m9HwlekHE4hOPt6U
Oq1QVMFQcJik1d0S9uPP2FRVa0KiLhRk6a/FdpLBide8r12JVMpJ2tK8/EcO0c3Hn9zX17DH/3dV
dPM519D+/wQ0u/6Jf9RFnvwbSXSSGZGkGuCupjb5hxyCXyE4EvAmjDMqFO8qlPhDDmE7f6NMkfxJ
x+ElJjfq/1RGFr9GVQERC92dx6+Kf0sP8efS6PqF/cCNHGgLJKjynf4FZ2Yxa3fcnNFV7RK3nFFn
XHqgfTuZu9+qC8vDP300/0258udi5frlINhTqrghALdQ+H8pjLwpHekjgRx2LeVEzjmBWIDO8V9/
lb8mJ/3jy0jyfgKgcNR7f/kySWEtxio60ttN5G+DwaDxUGJaC1ZUJxTZ40G1bdUiR7PwXab2b3LX
nM2//kdcRTP/xBn5x/d6zTv0bcfnu/X+ojNpJiP6SY90Vbqpv7JCxA/QCZdMkXxR1/Jn2w9Ir+ui
PZU+C5DFTkBCc1U32wqV4z3OJucDLD6WvSEHoIGaVj8xOU9OJQfgDzOU8rEb8my9APi5pK1lcLPi
zz2zcLF99Nz5KkwiFaKCbzwA5sNElWLRGptEgF7PBGKNEh3fz7BRuce1CVtsNfotC3qn57Spxo+l
me+9SKtbXxekZ1wFqsyox+fAcliXkuACHThE/2IHIwqIv398/5FXcZ7wpPyr86T4HNM/Hyf8gX8c
Jy4pFQiYfI4T0IMCBekfx4nLkUHjEQaSFB07kNfEwj+OE1owP+Qw8ULGKQjwIt7yP9RVdvA324E+
iJI4QBJ1VV79OyH09t9f4bqYmb5fD0vpXx/5wBMubljEXH//d/xz71OqDF2JsxBENoUk9Sjmg8sF
Ejv7hFxhp6zEiBNEMDlMQq/ZTUUoj0lFqZ9G6Aaq0CnPrdMUzz518G7KrQadgFg2VYwXpo1slpk+
BU28tICiUG50J3qs+qh1R+2OwJ1ArutU7iz9ks0Zm4wS+bZZyE9bqi3/OM1+Ew+1P0JVF5N+9Tqg
EUmIAMMBoF3w1XVvr7sRZRXCSagzFWNfjF4Qfbp+ZQFo3Y3zcMZRUa582/pNBvpbX+cA1SmdrMQ+
zrQzqwnPaK/BlU4Etp/0yKopydJ6u1w9KwMAWqYW6tmYz3l22f6k8tA7DMpjz+frG0qcMt9Fbn3b
eUyQsHs/T36xj3W1SZCma2UOXUb6Gkob1nM5QA7MvVjKQPkmyR0TLwZ47bJJHELHUv/Gs/IXZW1b
RqheCVLMLtK3BMuJgewzFum25vWPff2hfNZCZedj/nSdX6Jtk3cRU12LDl3sLIk4LTUpIr0pXPKH
2AjD9F9PEcN4CDaHucxd8PdJ/lg1V81r+t0ItzznqJ+3Vk+2emVw6DY9clycEZtO/gSSd0qE9QC9
QrJpkOVuyHsSRlB7FOP42bCgo9j04sfQbm5h5p10hw4JQwhzTaR7dCguAgNnrI9jZwNvYRw8h8PZ
ibrHyqkueoRd5g4Om8/ev1+q+VcTRNnGbatjNOAtl/XEYH4+5F1uNoHKT2OfwPVcyp9p2n/HnrzD
OHIG2szaSFABZqmFVGoefyN/LNeZVx1LqVgF4kdqBW6h2uthYhbFxsJCsW3wNAOeEcJha9dkd5mI
QTORI8FUfrk4VUDQ9zimO/AIj41f7NoK1m/mokRSaX4Qur1tR/B8XmG+VW9/V/ic+nk+ujn84QBo
JNhn1li23RBOr0uWvtk93PNfbSofiCL87YxYeIK4m7Y1xiUPhkrksABcZnZemiVy1aYvode9QMe9
jbV48ix+Bx0GS0UgO45jCkw37jZQABAWc0r8ivYhXbbBlWsxeM2XNww/ELHl+XrK7DsmvRsCDJ6j
GjMy1mPbKgiGws2SKezyUKEdZF6u8J/SZqruTZxmK4S8QPlEb5N9AYYncZ1TYjWUu1OEPrDWRKtZ
xcnk8tMZ3W0D5KbpgYnMxwje9JDeL/GZ5EnuuXZTpdgR7YNiQ4pI5ac/y5Oj4r3uT3Qwi0223yTj
TU99z8vPvD6lKS7LY9Xs3QDB18LqmMHMPDUftsszM4YoTUrehZEc9gl7WFW8ASmoJzQVhBVnHq7o
lH87r/w6J8WYcFoSBAL9NoT+zwT1ZL6qh0Dwm1jmwP30YuEyq60D/TF2ox3xelY1wI1cYSdb+XmT
xQbHjOwTlrt0UY8hjeB8Gpql0HxMcyq/ZTZ4yFU8Th3MuYyuQu8YKbxmHyKrfNwE4Rzk1YPwW6+6
C7AJsubWKVG5Seqp9BQ1xi6vbhcI7Ac1Oxik+85V+XkpkAch8XBiZyMoN9mSD0lydY7G7lejy/BO
4J9rNrZlDQ/sdD30atLTxym7gp/cpRzkusumBBNAh450nxgPgCzGDUwis9DNniW8/x3Dr0rXTZUx
62gzNrpnScwiY2kfKCW0zQZDKnlthWG9GrvZsGlBKpawWKwi2+E7siXjMxgrmhwEFa3wz4lmhUGs
vl8cCY6/bcI9JuX4vQS5o+aCFz6Ua2EnGKXY11Y3qgEiwluOiR1/2SKLz3axb9Gb3nmgT25qotee
a4VlQOO4p5ny5yfXRu0iPeCtdRMCfFLq1Y3KbJ2O/c/I8/ShA1F+Z3cDrw4o3UbqdRhNh8ppTlaZ
RCez7FBogcrKz50cbzzWaxFDhRLVmg+UtCfzaMiybZwPfPD1/ejCFY2ifc4KtrFsOApIFjlp5wOd
uT1W3ZoRBoub8maIJqDWuntOoc1jAlfkF6bbSOnggl0c+V37a/GwFjLjo5xLDmUaHEa2K4bJ7GbK
0g50R74jaBL+Fwifwhq77UgO5ski3kU1455trPwI2HkBcIfiTuPf7RbeoqMf969+Uq+bgWQTLz21
i8ZhbtgUDbySDOcffaZwoY53DBWflJAEGAah+xzPSXmZsPqtHYHoI54eCiaDR0Ipzvh5uhVST7X2
Jd5Mwh73/DT3fd1D+ZrbX2wSWdPhMwYYmh6SYdYbm/ndwY1BPWKk2zaFRDCsQXhPvHvLCAJDJeX9
SIiEPZS/m966eHG3V37L4l3chsm7681YM+v0DOn7viP+z3UT8oF7eEDZnuEPMFwa+DAiBXi6aL08
QkxBc6BJ6kTkzKXjoxjT+b7QyyEQzW8xd/eBWxZ3FV/4Oqbat3YTbknHvAyyvw2aLls3eTRjJGXh
+Rx506ca71R+FRRkVrQfS3uXpOU6Wi4NjJAeWN9AucRViteslt2rl8Ft1wGHfwfGa2uVwEeSyb3q
rwnim81LF0ynJRmWW2WVB5/F+cV3551MnfvuGs5QRfhDrYmZmszz/eBlz0vySTDqtkz7HWo2wOej
jZ4BFqzWeL6zd8Ka17NLVmldcb1cGWM2+KGwRmgQ8AnoIH2Eds95zDyXc3kS5aENyctJtR+dUUr8
DoCqFZ71VTT1gYQH7DWYIicmi/ipughNXWN4APq5z/d5Or9qx+zmOt7Ewj7EQfkeq+ZG18nBQA6K
RbCarQqzID4xcg2KgVqMzf01oejNld3BR0TXqeouL+h4GhGHu1BO1dElXsk1NSOfaTcm0VcHpcJL
CZS4JCnPlkFwCyx1JOGsiZ6ha5AVIKhvXhiZbKH4I1F7MyglxOwXr70W3IJ30SKifQl9wyiW5o61
mlCQsFpYQw1/E+ZzKK1vrFVc/ZeacIhfYCTOTu6sQdAy/mW6TQRSn1ovhByqbZzhEqvysHylRXyz
ScR54p3EqRlwy8G2v6nxi8aFTxyRuxUdJY2JRk5f5KlclROJWs0j4Dgzb65EfVSFbxaWYLa09jac
xwpslqeooatN3HAUhrjgRa5WrXVbZuyKow8/3jr5uU0fylRuswH6SZuihYEgGN/DOHuT2Lh7lp7I
uL09jxq5FImD8VD156HjyhD15+Tps+7C2yi3raNJNRq9rDnkoPuWdSzAESFVM8jamnZXsmr9QV4E
2P7mQxdMVGNjEy6ALLgP9jFskvUgbr3OgkntuOGBeHD1ko0K1TM2y+nHUvoPBRxa0jW898h8DUzZ
eycBUDj/3ff4EFwRkQJBtxtj1WR/mRBO0Le7zFfEEIy4xeS89oDpgBZgWezfMqvZx9HSblIproPo
snmpscMDKvG95VuHNaInXrrh4k4DWa9mWnZkxLEGcCCWtNVYbIz2npuGK8bW8h5K1PS+OO3yO035
O/txJWw3ucl4hrZNfx9148uCDwDRwilYzLGQCgGD06wbO1/PJt1kM/auItgNGrYFamFJPLD0im5t
lYH1QNhQt4rKZHgtkuW5vMJdrBnbxwgSWLEQrolsUKn9Zin/3ATqgCP82HTNpgitAs1TdMFAfcnS
CG1Idksi61tfTt8YK26T6iHq5ZdiCczl8gNB0yYpw6vtd5uh2dqOsL6epQ17cfGRTbVecSTp9wCC
5mxny42TxQQkDyPfB+OctK+2gxRPyAPvkA/uJlVtFmixq4nGlZ2PaQ46RC3W0t+t42vgpgzudUha
Dt65aO7ww9T+ge4B+Fan18aPD1i4rq5ztFmaD6+VrLPjIZ8PLO1fXEFwHighLKZd/hxxyZLgsm8c
dXTH/oVC8NRD+t4BqsP9beZTyl5K2G8m7KM1Cwfnrmo9bCrWaeT8UlX5FWGUAT5OmNycbjv5wLXy
LPlDjdcDA3cddBEo964bgdUI0vmkp/4td601s/3bRdsZYlb799ikv+KJQMA4e+2j/tJD/WAPnv7w
2ukGaxHvdnSY+bH46gD8mYrjQwVs4OkJoDMt4BW4X8W2g/u5Rg2Ub4uiejN1H71mWJkxXYQHrwym
tSn6HUPfuyXlRk4DM4OipCeM3fHN1+5HVYB/CaL0FmPCp1nSbVOVL4mB7pSV8J9S+2ffResCPfoJ
P55x4OVhqzeNEQzJgFdq7z4MkubJeNUua0jfXRyqUx3oh8KEu3EJzMpNx9/x0vAtKqfmiGCv1zmc
q5D73C3RGlszOZ+MmkgMmN2fKvEbIHkJev6pPFj5VJGAR8af6nZkC5D5HNJ8uMFQnkGGUCV6n15Q
cY5EKNliOT+Fi/sVN/Uz7b3tgYUNBrC00a7r+x32FdJz8wDuXvw49nrHVuQRFgfQgWArgbxgSf1Z
tc0hHBnEK/1DU7gXeIF6jIlBVaxNeI4KYqi64gU9KK7uBzIgDFT7APX4cGi87lrirDSSmqXYp+Nb
36vgpmE5s+oWP/vI8xDbGB7ZGsuKQQg69HQK930QJd9xkgpEl2mR/IrdfrnBvImiW9SVfeSJsmry
J3t+wBQkqwRQ2xEEKIqhNHRwNjv6XtiLuOQ5z55Bpb0GLtqj4GZnJpkMH4vAnzcNwXwbtUC8LSlx
PR346xbG0Y56HicrptU1BCkbSzfQtWXBeiLhk7Fq+VJegjhSiNg+kjYdrY0008EEyGHx0X+gT6le
GPJZNHSx88Ve1by1gU3UUFMOu4iotn2lNJpHL2yPXt7X97Sw9oNyLaarypcsr4aEz7407i5JQvcF
xgnOeSsR+JWseHYe5aIyydevaXMsBk3PiqvspCvIaciEwVBEiMI3fTEQu6jw5nJp+Hl94WrJgYVm
S7EZr2OONu/6m0Qn9l3lq/FUVmEKfGLM55+sy5HjEbd15ASqj3GbzMehjq3TAmrQB9BAFmQTMzAg
hWcG9boVSTC95dFSHoEjTT9aHYAhh2/CBcA/89GHzPMb7A82oEgG+8od1EEgqLsjKHH+mcuIpleU
MEjrCvVWC609WgcZXRBBQ7K+sIBOtnatl32XxNM6aOJwT25e9hn3rb+P5Jx/cZCTlVEkW7MM4hCK
sJs23FTTL0+GGnv4IKO1k/vu8+hjaJ36yru47kQgFBGe6jCEdXoQhlE2TCHeIWJUWzm4+Rr3HP2v
KZ9D7kPsRHBqdz0fPjE5LcEKMUF1vd0jVRuCAVXadb6oOUp894khjCIucZG3vtMFX5NTZs+izPm8
WHFn+0hoa6eJWXwexqQ+A05yL2U65BvSy8+5lSKpW3wBuQ8LFtY4UXcPgafFRyyT/h1RAqYwAjqX
B/T5NCThWBZfcVpRbBCobW0cqttDQGQKwVw4ZYw30cSWMiVVVBTDvEqNi7pHwdU6GrYIZzaX+Uky
476wrW1+dPk4H7PelWfG/nGzClRETEvtOOrk8lVXS0gc9K5g/Uu5Xhv3jf6pRsDHJUOK7jEl57pT
y1FG/oMteQaqJnqc+voTIereNOpKJI33iY1OAr4DSOoOGUF57FSHh3tueyYAdVBjasfENJ91ikZ3
pQZu/9XkJhnbxSrah+k4bGjkh2ffGp1NA4wmRbooEhAMkDjoPSqMK50lSGQSeu9ddyuo8QP1WI9V
AtzFZTA3Y5fgHdijoIiLDZgLmp14BJLHwj/bNSFEbPQvRQu1ZUSGVr8NQ2TfW1BLqAOqc+GO0MTR
hjo59pY8irIHm/CsG8sLHmuv3JVhBWK7Hfadu3T9oTYG2Vgz9sHNhByAiAf83U9xpT/yyr6+qWPS
Hcs0g15NepImBUc36dkIR+JuyjlSC9xRe1ADX1J188iUKJxuCH3FzzoXpX+hQra31WwxbS1dB/NY
OnTmZOsa62jdqb3fRNj6XV3pn4WDKnMFYSvmJwqGCzoq6AhBqe049FIUI/3wnuiSFfVC+A2nH4Em
K7avhhg7W3jrxVTNC65c9BkBf+9JxQ22QCsoLkvgEcrqxNAGggBiICrd0dHh1mVf9ux6y7X0WMLh
OHo2Ch8oimA0GVRwvea6JVEU/X+PF/riaIVMbhnsaOeOdIi8W4vNUKUj2KwxuNloA6tegMXrxb4J
hv7LNuT1YroBjO2zHuuIfI78YWcl7r4346XunfHRIVpdrHpXTN8B8YpwoKhDaJhzSYJ9HCbrjEv8
SHtlfrFBSnZL2OKtXUDO4ZyUyc1UJtN58QkhXJGGTlY00XDxyZ/re4zbmuKHZIyHInIdEneBRa1M
z0KZHpKAVpUBXrU5sbO8Ge6cIH71evOS1y2DxS5+sAcsAZXl+BsD1dkFDrRn3OHx8aKwrDFHYll7
6hxoh2p8j5RVXwqXSRvBfyfnGvngguJ0bSs5jEXz7pfZPQGRz4Oyf3OMrEc+SspS+nDrikPXFBbw
rDxv3BjR/mAExm+Z1Y+OTBPkjOEIZjXjWarDjahJ7vGwMVCyAc3Ck4K45WKCd6f2npgk2Xuso2CJ
C/d+nALQm1CSSol3Nkcfzc7ytUWDuokXr3tgznSfImhKma1m4tld7OCCIOqLiL6zDUfYoUD0zKWH
/fpgIRniCIY8tECDg9ROcQK1bx9eYf0B8zpcfLvEUc6HmusEmjsyJXhawUva+NsQwXHei2eEyd5q
CsO7qaVyADb6TdzsrfBqBMIKg1sP89uTGUJcKepvybOiOZU3bl/cCSQo28QovJd4PILxqfA9NJGi
0o9oMEJ2itPF5M4bCJDvtvM/u+ylVUhQFFnNy+Dui+CtLthA9JNi5tSVGLVzNFK2/Fwi7E4qDV5G
Ed3MoPjZZBKzDC+cKeKyMsJmmJK1K92Nm5rZGEnO9wNTPiQxh0nDk85QcXIiQD/blh2AmTwBphFw
r5feALs5O6HuLmElIwzJPO8xMJVibNo8jz149qjHpJkx8FrcPXy0ZJ0Wjtimc/EraQd4FF3wOAiT
HXLqtAvzhkMdxulNblPkhSFJO1al7hHWgd+Oml8wrvGM1HV1z4D4cbqKtfyBXlmN8smX8jRrhtsm
JeWggw7ZpuOBnY73o6/JWc31a+FjhmNMv2Fb/mtMs3FfJJp8vDHJxB2sZ+uFpXh1HCPll3vXt96Z
HJx7cKwrDHOvoXPNjpqmgxjaB0OAku57gLmKdN+xLn+3ccZ4S/yeKvsthD63qdF88MRn+CXQvO2b
kF09E5WXMWVqjlHoIRbodxk/LzdWqsyuHON255G8uQ58AFemdS/1PH2ApD9Gsc0nxzRsNZb1M9N4
a9WWOBf89BrTCNIZtBTLI5YZR4mQsPZac3VByPqm7n0AOLlPOES4B7cmNsI2fHKoqgcHChRxn8xy
ph8zNrVNNUSYuBfnxsKNsMK8MT5MvW3hv6eLTdCPz0vtYdpM5tXUk/pdu0vInbtctCkeAF6FuOuc
58CBYmVnmfPRQxI+iFFgVKti7MYRPro7PyP4eXB9kDxs1tZTx1a7ldjE8vZpBvz+zkU+nXE2fi2E
eL97SxzeqlYdqp7HJbZ82hOs02IhNiDW5kRXRJwCcBEFY98mj2rl5u41v7ydLz6wRBg7OOCK+qJ6
LL6L3tph9DkZBnaMPSxGUizGIne+6aS9Gqfxl8O5bIr8R8IepmY9hE8vPyxMcTjRFOkftSCUApSy
4/OeaowArZf/hFK0q6C825R5q2BUO3RtL6YhxKCwsT7bDKrt3N3iaOCHBEzXoo9T7kuKkXyFML1l
Ht39zlrzY8mj5AIEYTPHgY0ljkuFCmPlYrqFcWyv4J6fKiOOrS2ZanNEJ3S4KUDLD7C5zXZQ2JtU
Fb4sI8iKIMUSn53sLDhkRb6PwFwhn2Sk0h4S4KQyV+aSkg17OwpbrfMoZpnjcFRHsOQ2rDRmYn1i
0rdSrBRTxjfJ7KrWF9MvR4cAWKrWXoL2I95dlgePfFmUG5aFGdOTa1Rlz7Mq3yx3+s0Wi293uUM6
UXO0XyuE5Aek6E3fF9PGxfh3HEbxBDr/ZWosAsGq5OgBw5gndVaVfSMbHwsNkj+2fmfM/ycuRgiE
qZ2BKrs2lpLU+cyjFQnYbmTERKxSEZ0Lm6QQZ5Fv7dLx5IwjJvBJ2ifWIXDXMWD2ul0by7wrttub
IVDeTc53sqsRikGth4cYSuo297XO3tvxt2lZdlg8+ii9QKIuqfzVxf5H002rJvAOdenaLLAqBr6e
G73A5iyvmdzwguNbd1ieYTl81qJ5FxNrBaLMtj1aUKxVhpwUKgd/hi+eeLssBrcT0WFGNlJ9t7dW
ivKMsgG5cM2Xxdz3MJisvGIPThkoEBWTPCBBCwpx7mIcRxoOIfUyo4acJGvMbh7Wf7GV9m70zbrN
lkOEdnWFTB8FPuzHDW3/LSG59qaQ4C3ydDpNcKn2SemFLwFZM1xzdrLBZdzeeb773bPtGFrrv9g7
kybJjTOJ/hWZ7qABEQggcJhL7llZ+951gVVVd2Hfd/z6eWhypO4Sp2m8SwfJRLKZG4CI8M/9+X4Z
cfYGpaGOgPNJW0u+acr5RcXFTRyfD8kI2Ko0NxTXc4BJi/uKb+F8Tiwe4JZzbxGTJnDGkjebsBJo
kJ74ornuVG9+OOZ73NfDW8v8cKdc2iISQnaGu2oK37t0XX1TKyJnrryKS3QgolSPCUW1qwXHEjv9
ncFe4zATePa87rXm+opXWJ0fJYJsXGlE6ta5MUVwmFt3xT+2R1NlqEEh6+ixtI88x03rFtMhTkJu
1rmOH8gY49gc5Icz70iLC39lE67b5GHwLOp4R/kBk0WBayhj2DiO1lkVzLc+WxAbRJXMGJEE2Ufg
4LaOSLY75jzsVce2laUGDtT4Agl2D14BJzFJaY/wfx77p2DITrIiZoUTG+BhQkFXLo8evtwVpsr0
nQUF66tnl7vcaPZFhLreFEW9AeuEPrMwq3DFXnFrLUbY+ZazEMwFhnIAAWyypDb9tuDIVsId7lGA
kbu68uCHDIOtr2z8qWg3LvKSs33spl+DZrhw0vrJ9nxuPenBPrxmIrTGlLoFS0GpQkMn/FSd52wK
MyrviSES3EMrQlNzuoj8Y7qT8xRgSLYIpyTl+yDT2wacJN4z82g7LeJjdPJKDANW8JxgYl+XVvmR
FdgRJvLRNG/ScmdGy6hsQvRXoEdEH11kofXWJZTHC9i7K6uxT/Ty0Wot8TL0IZ2Xw/TimFn9FM1t
vx8MxD8XUWjDnvHQTsYXHKrbPKyQ6NSwwQcyrOt4XiiuZ3b2NY39y5ayEG8intSP96EdbDSZ58Iq
trVooU5XzDNNnxvLnx4GHUcvXZ9fTxxWhxqBuuy3SW9wHNLg7tr2JEpQMfMXapPWJY49swTml7o3
yHZ7Gdp7yNHbxRkjuBZ9We+xQ1ecTEF4cF7dYW0/prAy93KiHbCPLlsyl1nf8390e9mULM2YZbEr
XDEeOJaxtRsL+W5UPPeDuoXdTT8Jz3ivooKouekFHEUE6zInYShzWADyMSMnFjD482wQt8VZO5ln
YbhsBezBX7NmcwKknDxnRdTGs1FlzJUtKCDugPtn2luSPLfVnMeFv2OV3ei+a46WIHXaH0ydsYnk
2ov0vp3Cdzg0q7YoUdeA9vP1mTzj0sC9b9Dyk8JP952tdnbJku6RJ26qp5AsP1DubRjrFfXr1YYF
MvyQAU/ZQBbr0UmOnPFXdeZs5xlLU0CzeO1AY7ci7iyB8zcJnkyjP4MdoOPshu3msIuZEo9kuajY
eVU1ZAPbuG/B6Zu0KZc+o11ouyaNx7isGRuIU4c9r3TmFniCRMWlm6fhbWaizoh3muFa9dEhn3EC
jDYRvnlv+TgGY5xVM0WvafaqUvupd6crNLd0M6LtO/mpr4lXYKmfVRXeGA18GOY/07h1zQmdPi6n
b8Ln6ORTBTKGOcxvvihV3ppecjerM4/SmCkVdxD2Lml1oRq8qTlRUUA4elG7jZMEW0SxZ9QIiKo3
OEdrrmw6AL1tXiWXMq3mh4btKQ/IEMEVOcUObHpY863uiIZSLfnesHGCkX/npfOdboZD1Gnm5Jl3
Ec+6Oq/MLr7EkjRfFf14GsXMVsf/+oOr7k+sqJ9Mot+NasIinbOgxYSpPQxzPxrVSq+f/QSGN48u
V13Rj+PQiJR3ydfcrdOnahwQUqN8cs/HvsTTjzGjFdshZdS7/Yt3QjbqB6cobr7FeUfZMeHE70bc
T3bVKGKjnbVWvsK+17x6ZG7hMKIJkqKF1kGVhmF8RbbX92lXNHe6pZeBwSUl3MbsJN++v5n/+i7x
XWJ7/KXv8pPrkn/8DxP3b8JxXIoLTQQ227PEv8JtBm5sQeZKmxbWaMe19L9tlwKDN/8BZO0AmzNB
1/3LdWmZpOVg2mHkpqOdf+/f8nBrF9fnDxcQMrDDOyNh50j+1yWb8POlrC2jDbqEg14zmupQUD0F
HI0QS/ssB94Z8WecVZSBZLSUrSNvtAZ2P0FVnTzP6Ly9cqqyv5UjG/WLLG7d+Ahgqe0/QghazYmj
B/VmmQvRtElF0hwFmmpO6ZaTjkdbByXg7dkMffSHNO8e3QRBjaT9PFiHaq4La8MBJvSeGSwU6F/+
FOXDna4slXxlHkOYigebSwOhmWdZ8xUAQHRF9R3QIKJBQ/R1bMRioHDq2jvGkz3YV/iR0FPCxMox
Psa2exOFM10FIwUQkHRVaPn3pguqanGRjNR48PQdvPfCGy7YjsOLq5MbShDOybxKiPZYjIi7Kxse
SgYqWIRrhu1IeAyA9aNp1i+dV8IuGanZoPxxoYzPpvtgR+ETQDzvbK68BhfGd0C5wbMrY7ntaB+Z
v6PM8wCquRE6Uj+CVIZfwHRkRHLGTRKcBi+pzlzNEP/RNmLqHp0mbNZzxDz1cU4wf5FBLro6Pyas
uFccG/3zTrsuBu0ETDUWGnaPdM1kx0Y48O/Dqrbum8YmPB9SdwRRvFv4SmCwvAJBxbZuZWaTurci
kmjx2irC8S3WYzTuCh8nGX2FtgyuZ4Mz5DoNvOZNgNe8pLwJJG09zGGQrUm/ME5OJvFFVN30yvYB
uZXy7lWchheDD4+gQYfUIA8q59Yz+oc5b2G3Rpb8ljYgUfcxDh36ZvHqhJxtRyHtdzBibLvtsEni
PSSLsbso45GjiNF6/XMEJ5TlfGqyfRKmdQqvd6k+8CuLI0bc1uxOpnao/Nswi9HHWoqU5cbqg4Sa
BbJO1rcEcXi8S75XMQC486hlGDMzp6GqTCWJGNNC1Wr3cnZlJdluWjOVDzQ/LQUQrljaIEpzjMQ7
irtLTYQxLZ0RZtdm4RPdAbP7hQXVjNi0kmr4xsk7xhqhJVnTVV/3FMLR7uOBgnA4jGm2xiKVwQVa
CLPWnVlzU24nUnExBTZNU7x5/tAFFBOMlXtXAvaNHjAzNCDbOcSmjL/1XCzELVG1zTUt1VF62WqE
U6qnTJNeLrq7tbV12fEDX446y+uttaQIURvsq2XmiqNTDMUpoQgCvk1f7wUlFJe64tSKLHTBoX9m
m9TF011LpPKFZD3M8NgSu8BVPeI+iDhqMpI3DK8joxfQr6t2GcEzLBgYpA3ebk7CnNFuku1jz2eu
apquw8ae2WC+jo2S/OgwzifRa8oTXbhw95qxnMtsp+PyTbruceq6+sQzLsZhMDtnOVy2je8NH3FM
+dBY+vdpbenbYoHHmanL914EFecWIOb8ogP3Q+14zlVWjvJep8JFP8xrUJE8Cc8GrRIMuH4My87o
KbS0RufBVPV842E0O0shIp3XU92vp6Z2NoydjX2bypDGRk/2T3Zms+vuK+n13JR52+90mvrHSgy0
0DcLzr+Bx+ClgrKRrq22XVK3b71K3vGkWgv0jpEKbgiRU87Xi8je6p4TlotGAJYvwkpUSl9vLOYh
eMs4YJuiMY4ijYyLrm+urZY9WkyjBTWcA+ikakZB8hOHaqaammeBjHvPxK7beHHbnUb4Ott0gJU/
w11fO/2EQGuMb6pnMgsNrL5tmzE6GGak4RRZJjtpMe6EnYACtg3rZEeM3KdwCJ+DiSpJg+DuBkcU
wM+x849RVt3RpO3vIO0t/ikHhIAaOQykbNkiko3nsVFjTTLK6NhHDv77Gj1g5UjDuK/C8k0or95F
49A9B9rtbqoW8gcNC5KoDhQTF7CJSOzwZOYUa2JhpDfNwMzixOlrMJN+YV/Ez8w9YC19ofwjGrVZ
OQ2VRmMndlmJAGJTJU1plvQOoXAGQGGuuBiRLMDfCOdk67489jVQrNZPT72om83sMA1kDVPbou7y
gw1xZVMpEFYddtSzsVeUfhahv5eGEqjX0OEmv6+3ViOro1PSANyIrDt4c/vm8hNucd6J22rod1mW
hudJEOcHy5nkyZ59/YXSqAU+n3nYFRiQ0tTht0SFiWddl3kaM9gV9hdBxQubP11xQo1UfizcVl5b
4YTSFfjM/TFn4hKbgiF/hG52U6DIke0xxa1hawkjJqx2jolQbwiw571r3vU1B1OZxUhLxMAAPw+0
W5jgb6dE6rPBzuWTN7lqgyWJ7mI1vhtpx7MmkjVwKKP1qZmgo4ezGmzAfl36sbwzE9RWQTSx5r/N
7rblVt6GQ13j74FmUedWt638ANBFURoXLc2VFFvhk+fYWLSXjE1Z1m1TgdszYj8F1j9L96YKnOpc
JGP8McyBbM47k9iESrgIZBdZVDEVHZtlMHtDaYWMPBHZU4lR19GsQ8Fzp4PaYjzDdLKnDaxpfMfY
hoERgxldEdJN6iEGgVj7KXg3HVL+A1ha6jiU5vKD1+Tm6T0VjTkeh87xOypxoP1easdosm/EXhz/
VTjdBFRSB6p9acHLHquZVnmryj2iLEVLsrl9SauMFjVviA9xo6JrBjkhIkmY3icqp9HSiGZpgl6k
s2Tr9VSfk7WKs3Wns+K2RR3e5IlvXcSe027rWpUOZ8IRP2fbzIeEOeZmkIsX0i0nUDsJZsi+oby9
1bIG0tT1RwPiz/kcquwx72D9r9LSLd4H8EUMjwoU/zHieOwzZN/JKn3IlUMC3jbcMwllZ40nJ74w
3CB+LatMPhhdORjbtlXU4CZDe5YOiMlrXLG0qWlvemrAAB6yIsl29MCobzE1FmtHRMY+mN3XwcfE
b3KkvtF9Snlp5rS3blfw2OBfyGUTEx8/etTfGitbuwjphbBXFM7dlQ16pYpjUu5qMvS7oHCUGPng
PsB6e/b9qb3Du+VR2BbG7k0jermjxKc9M+nEHlZ4mdNd2g6qPZX4OzxA9LW4G2DAVqxCKVz/Weby
ogP99TKO3p2Vhfq6ZDu8c8IOrWEK4+sqNgaF6afxyw26KvQ4mTN9cZgqv4y9nV1EsYMayGTrQgJy
W7uqipj7UOlSkLSlUbXW3T2VquM5QZl2TZk3YE4L59hRxx35FkVRzjDPb4aHNEbhDp4LCg6fW3ci
0eD3Hqf9pBiBFYhiHIA2kYw/tE0EqbliLHvjzNp87uQC6mqsEh4gwRLnadCV/T5nZvPAUknhJTXN
KV9gl2DzC3mGwwY+xk5s3YeTFhcKlsNjht/9LamnYNwEgFceelx61EFky9oOBnGZw4uLKUibi9AZ
zYvFuXqW8K/w1rZRmudzNjv3udVWJxsmPHDlJsHKZ81sbEo1hQ8QwoMLu4kwT84Eu+96axCIbAit
K+LSo16z+fCbFwxTFGgmzGKHbyP+nVve6VNtIByg+gwJuUVaVcSbrqpWYbtq6ulqIs4ZPFUJB7Qr
mrF6jdDnaCQaz8T9d0/aIaKuyyh85sNSy2YTYrKh9BW2UoGon9JLDpMoq1jgu5oeyQurN8EXBJkk
GJXR1Gyd2cHg5ju39xLEIaEhLmrVI4PgOcKuROJjbCL/UFvZUcuKBZmDwppxyxOfi6rtgUK1uuSO
ItRi+is2cOUxk0N1bgxYNwdMl1CVxotpVt5NU9nxKUuacJVlHsL9MJDA6JSLddMeF6camwzLCDaq
jE+hwjNBeyymZ1zjR9L9zlGp7AuuoZsOLhUMDRZ9jKtf6OcmF8RdvRmT1NgbanAOBp/7gxtUgqik
8cGmW+FLO4zhA0HZhJGrRbOiWzkXPEzBOxqYFXbw2aPXxgFTMPq9fDVLMhEMd4rxfWzAeRzs2phC
zk7jYB1JqCfNxkqdOr5kW++8IP6b89nQWzj2qAduKxITXZw+ZdE0fgvo98G7OJo6PWSW0y/wEJ93
lpeuOFT94L6AE84wD9kUTe9s7Orm0ZQQqzeTZyvqEQK+DyPCh7GeMzBZW5NkXrxOk9jAHOE7IEZM
qSmX0m4RAa8KQi5hNzN1d+xidhk4DtTQXE0ah9grCpUvtiAu/ffIqSWOv6oYSHZJlh4KDtxMM9Kf
3PCVCL1NaV+oQYQbbs9Xp4OgXXtJB3zJU4Bnz2bPY1ziWOaIobqMcCDbY0m0S8kucG9SH3/COh6a
EruESl3/wu7rkohL75M/y2bsBluDD/Wtd1ReXGrOgg7F5gZg2a6fGVomMZMB1EKDX9twQ/scMDXc
OGLILuvAXNHwOiM3EVvDYX8w4u4RE0h6Rmuot5VTB8+P7sUr0BvRjmCkfRB+XL+bcxsiM9N17s6p
82S0wMFLRk97H5z4Ps4B0rJb1+mqEi6aWZiN6dvU+0i/uZTpwTZTcdJj7m0r03lOa9Vz5ZtudhbW
jXEWDOBuVYJrP2Hks4lz/lgASfCtFxlEHoof5Du2MVp0hKDTOpuyFAQpPZAHQ9Xt1ymdizOT5Phb
iaTCM1CVwK0Tc7bhUmMEWiG1VDR+tnMIgdDmVBibstwbxN12hFYSg8k48FBCTu1NRvfmabKCfk9z
uLimIXzeDsVs0dHVPrpUT+3c1LFovkrqE0g97rw5F+dMlcVFkMTuMuOq9bMXIejO2NfeZGFAyUMJ
hWDp8uhItPhqlG19ChFtQMMLa6nA0czUJnokGYPQi9upLkUjhvq7FjZFYQU3/E4tw8Fgxi5dCf9G
TjVH7VH6p8Ge7A3n7eToAnxot4S1PeoCp3jjK1/dFVOQPFAHkxxzUoj2JmNPc8RdPjF5EaRRp6Vb
Cf/GKRyKAV+UlRxaiwJaRSf1tuyjlqYwrX0sm1X5hXRQQqLc6PPOu2IalLdnrWEosINCBeMZzaLA
YnBie2qfWDWTsRX2I6+9+q8E+QdKwgEC8CsJsqujNuqan9Lfy5/5XYd05G+KTLXLGZ4BgWV64BV+
h0ko5zecWUKYUv5OmfgRJmH+JqXrQuDy+KM/p7+F+ZsSikw48W9bmZb3t4RIsuI/6ZBomcok8U2R
Bw8BYSnvZx1yZp+dJwnu9DxxLUCi7vjgVHHNmIud6Hpuh27XNBXJzmrxSLbFHL8O5uB+VBXO3B++
uT+R9xf1/t8x9EVWVUiyy6dCl7URzn9+K5RsNtCmo2ktiqA5KOHMGxrguoNbpjROZXbY3qBg+O8V
ia3Vr1/6M/jBxhhLhwk4I9t0LbhjP780kib0I/jzG1pNH3VLzbmfj9/iUe+IO8q/eLHPRA1eTPFR
PWWDhEGc/vRi5VQ7ykh0ucGnNQGY6V7BZCb7X3+iP38RztLwBbjG9KcXQU6sg1QZ5UZkkQX5lYgm
ipm8+/WrCAT2n34zbCqO5qeih1vYwN8+XT5O6AmO/B0NH95VUN7BJ2WueIOBYQ4eK8fCkUUfXkeX
eNEhOqglOMxqRTcdLY0N+lZpTZtOWptZS9RP78TXAlS/X1tjCS/xrTCTs3am+cre/PqN29xdn984
Yj4+LigfFhWDy9//gcFWOF5N1zDzdEifZMJokMinXcJ+/MnX2H53PjwEslOF+SoXo/5oFB5TX5/A
fNUXaNIdMzYytvU8bqYJ5QKniDc+RbJHhqQqVz/byA83YH9oCWDivvSHNGa0iYZJ3rRIjPch/cM4
WXo8lzU8KP8YWpR+9hY/0pG2kFSwsDaiWBW1IdxV3+FMP3pN7XL6Jd2i1h68rcc8lo/1GIA3A4uP
55qtmgsPNFYclmXZEPidHIUz5S++vP/47iToP0h5lukK9oPLM+XH706VhZFgf93gRU8uDBPMaB15
7l+8yn/ck67kNgHKInkeQML4dAW30QiTs7XazWC21cZra4GOT6mZPQK67md4Jr/+VP95KUuHm1Iy
dOKBrdzl7//wqRwjK8lz00tG2xHGTirBcRhUcBZK/EUVF+zGmnC0/fpF/+RDOnA3TEcozUxTfSLO
sDUCGuIgjbtJd80IhaU+bIixS+86n6L0Lz7i8gT98QlrL8sQ0yPi1zzxxUI2+vEjBkzogZFqTCR9
Qxg0p7nQHIevneHr7a8/l7X8Oj+9lOeYHr8fz3Gbhc/5/OtZpUCxsr3NgIj7ojVfAKSQEg9lVUT6
HkXv3OhqAP1zICCpT5Wb7fLIJvUsXOHeO1OvriJkWv37V/DfYek/yej98BttXtvXf3zLWzihl6/Z
t//558XrslN5zaPXn7cq/KHftyqG/ZuWuCC9ZbhN+oFKr//bqxggZ5iKmi6N3LhH6b3j5vgDVUNH
GL5bpFke/x4JSYe/9QepxrJ/Y+3hLwt+s2WFEH8HVPPzisaM1OIxYMMX9RxuVCE+XbzCab2i76KX
SA+cP2jZWHUjj+gfvpPr3y/Qf+Rddl1EeQvZ8+c75I8XoWJJLygcuDifHAZ2lrnYYIOXQSfhgTI8
D/ewYZyZJRTHX7/Sn34cj+EGPC+Qo8uo+ad7Uc1e6k3eF2uiM2Mpiepv2ylnevJ3X4bjilSARh3h
8Mt9epluwIsC/fN5MGHyUNSSdfejSglS/PpllnX+37f78r3xMp5LPAt+veJ+//nTiEhHWlfyeWas
ByXYl0+BjheCv7A2Xmi0tLRg3OkzTMxySsu/+JA/7xx/f3Ul4bdKRjss6J92jglXIZYc8xm53N9I
ilUJ2xK02djKgNqdZIJIWmDhVlHJ7d//3MDeoORqbhvumZ8/dxEVhqBI/rkSAU78ETemvx6choM/
ZznDPLQyJ9vljL6b7gpFHmtb6BKt6Nfv4j+vWkHYTvAjcOWyYH56Fw6dAelciucuDu0tm9n7qoRx
z1TP+tsv5DkYXywTgwRY3s+uBYzLIYKKfIafQUNsp6ot0V5qO8cg+IvDANvvz5cUeCvNX1YcgUAO
u5+WxtwxDC7a8HKmETddT8zv8aj6IzeLLsoMLM2QWLR1JJ69FsgaZ64XEEsxnQyTejM5jC3wgOJt
b9ohHDf5Ipv6lACB26gd+ZoNLWf7wKLxj6wdUYWNA1q22PbfJdp+moVeiToCSmJQMuVgwMzBGtBG
jtBbU4TNGu3Tv66FtgmV9HPorWxmLAInXBJQ1WEHPT1jFbSaveFQLX7yaZG50Ip27miep3EH2kHD
Eqq68hV2rrQvGoMJ7I3mBPLEmGF2ifqOZnEgsO3BePkurSeW7DnMOx108XqAXTljbedaB4N+5/Q5
FlEGi4tIMJGwW2fflX8zzYqv7HlitU3NOKUW0Rb1/YQd1Fs5ZU2sOU0g3B/KKGiOpU/D53omT0dc
+fsgQ80EFIMgsF02qz5+tF6NU3/vmvR0n+bcwVObJVH/Ehp5+LU2c6VXfh0J5i1EEhm+MOE2g7cO
w+nt3CuDHe73Kc041toJ1xakW77YvWnEIR7+VkjmOQBelukOxGa6RQguNKgsJHXzBvGCMXw1J9cQ
CL8PhigtTT0GRWSSkVtB2ZY1UyS7HHKwCchvzDW/lCVN6PJGzPZ3q+WgsuY2NmvcWtCbUvL3d0Ph
Fe24J91VA7uQXdKCGrHqpDJ3JE56wWY6UWGpNJlnLBwMgLPJnVt9n6VsvUMS/2xMLUa9bsSPvzYs
FVL8ZuBtTml5dETgcqroe9nZjG3cDlJ9WhWIl0fQARpxrOO8396n4zQnMFnxqH7MtaSqLWYHV2Gx
xVhQ+ue9DPJuulaCQYYJ/qSUNWXdMV1pePgzE1rvA8jsmHopsgy46EBBlxjibclLUY8XkZKgmLoh
ice428wuaWRKzFPf+465h0dTfwxTQfWPkrW+8EInKI+FleknWVM7vm5tJ/0Wp4UIPsqx7uzLBoWP
mpYKiM0VddLGFcaGyN8z0eUEPelQ0Iync1Ps3XrM5mufKu0b1gYVXI1lYMzL+A3qa9HGdB7Xpla4
JOzZ4ssQw1g8hYIZyT6cHYC7LXBsh0SXV+P8V8vZHzHSik8Wbt1nJ2H8scrmJo+2YJqXkIrl5ZQ5
kwkr34IwGQmrB3KcsVmi7nIjETpk5MDpJXimNrKvd62H1/JhGtpe3pOg8P2rqO1wKesJ5N1zTEJP
3tOcZIZfvQyD/ntDhhXDbZpNFhWWqstEQdrf8oizjNzu+CHNygHR5Lex18L+IYMlQWW0g49O2NR9
/JDMUU0eHPYxlutJFqDHV0WxsKngQAp1bjQBbswwDOx1bsXO9aTLFCOmYxCFzIc+vWmUg1fAIkfl
YYIVKIeW0dvEqeLGoaOELufzAdhNiHO6Tm8sBO7rjg4TFPK6CTzaOMtoZHH04X3ECpZmV/GF7poo
DvU6b3o7Jay55NQZPOMGyYY+vMh4sjTryaL/aA/PmxU2IiyQ7MXo+Dc03Y+PDT4fcz3my9kzYoyD
PzVzlqqVIMJrT3tBf+/jS3koIH3mGzvI8FB7xVwPuz6mZ2An6KOEOZF3Ub72VR0ywHejL800kJOs
w3i8tuxQyTU6fUJvRwPYHK9n0DPYzVV2xVmDR7sFeesxJ2vxotuO1IxKDP+LSWLlvUvNnp3PgC/f
DUX8LbRxu9GKEzUvjmGaF2VFIhM7R0TLQde1JnECECxfkEqzmkFz7JZrtFxDrSgJ8V6Ul0fY/mln
POFlb2nxyIfmqRng701aZW+hGErqKeq8emuzwhgBTsC8K8e8iPahI4ZLGo6JrCeGbXY7ClB0v4nl
HL0pN1PkOqaUGH8nX2F9j8661xhv1kRqozsLZM4LPXn2Q2cawztPKIgfDNg9vWGZsyDeubWgNQOs
2Q6a1wz+cA7dD3q9Nb0ZvEzHkAR+3aY0GbiTwfNygxhEZ97OwkbbpgCXMFHpVArtQ80pQNLBt4wd
HxojYAaIvYXUZaWgn90lCRznGeHorBMI3mgRlUVEifYP5nIDYVXhTNeTssVHFyXteWP0pBn5BQaG
spEGsZF0Ir3g1vEvC/iT1YYyAn9e5zTXw5pDisw2Wtdht5pZJb1VgfXtXTJpStY2pWlgruYkeJ9i
F29Y64WSGdtk8CwUBCbxVkxguFOikaBl5qF8qwfV4Ki2en6Xtp6yV0fXlbUBVk+9jJxy8lOCth1G
BCaBSXKjJTlY/umarIZu+mSbZEV3HuLCcvBiNHm8qww/eeaWya09nTm4EIXfZGpVM8dO1q4o1a38
Pkb9vtX77/n1n8Ll0PD/K+13S7f0P+66r6/5jwfY73/q9wPsQlplI06VhYc7m3MiR64/eqzlbzbg
t0VylbhtTckp6I/j6+IGRvzl5Gohkpp4zP91fOUPIWjCI14EYfitvL+/wVnFV/zzkY++Bt6DvRRM
aAvlwxKfNJEccnoBgeaxZwe/ZT+i63OUl+ZkVul81dGts5qxM8Qr2xugJ4bNkTCj2E9hofZwAMUN
pc7tGYzRetUzBKPICp2a3NihCsmVRnbymgEJOgWVfXSH/Dr25pqmMIPRWu+LQ1RQitq5KuPhanwL
OAOvEpsQQROMV2TTb4A2HJPIuMWJRcVQAhifZvsPUQdPaVReBZZ72dPZhiGonwAJ+0f25moXGCq5
lnEm7ul4JDDil3I8GU4UW3ttJ7jD6C5FljQLYBGrUqdLbVtMYbalY5hUPC76aIrO3K5V98xPuKUz
9QWGEhEvz2qK9xwSort1vLA/D1phHTJqoiyS750osWkCGtAO6MsqgMw0DHV/0EldH8Na5DcMYNWr
jPzwMDOOPGQey67oeNrDefX1ZRaVxF74lcKtMJnPZqn6iLPJOYOjJr4UNg8TC8titRuG/ArTKMmp
1n2mAQ/5Mc2j86iKLos5PJtt/xr82qVu2K0E6ujW3a0RizurKLZK9deYMYnBlDfa7e9ykhVg7tei
YsQhcwKWLmBms4eiEQ0MPLlMO7UbDG/6mhfehQ+lZGWm7EVWdayD3ThzuNB+ZtzFXfetDCPaEwbv
jCBqgAWxMMpSMcBmi51+tPjEfJD6tEhR0WqnO2P25qeRyFN0FUcEKxpm1lVLCFb6rtkV2zyP3OjY
EAdu7IPRJ+NmHlw1fiks9has3WNKK8gh9xU4zgHYafXc1LX5lPYFneHplGW0sRJvCB4HKx4dfkbt
0a0UUu+Z7JrYSn0agXObXtapmbHShb0sd15o12wuqg6zm7HCgJ40W+g7FHnks6u/DU48kyqXGetO
TaHBvVWPHWZpqe/7ErJBP9NEPJFN5BDR0fEJowTvVy26Oz3SYxLM2LU1w/grYwbNvQZv6O5FT9EI
PNIivewmbZyhR5aPJlnm5zTJgxvmsGmzqTmGhQf2omo4g6kBwsanmwn3a9a3/jZzc5+0oBLE/Ncq
n0JJO6mZpStoF/2FwaDVwE1cJjXOjyhjA5JLrjmbi37f0PdKXso1NgR02IOydvcsvtBySe4uVS72
4DE19jm0S9BMZwUFYBd4N51rzOMpKBbE2ztfZ/TeS4uhlKB84NlILAKdVusdIaAa8EJ6H7NWMlvJ
wkwrmhdz9jE7guV56fAd0nYymGcj+2za4NLkqGkz6EzHu2jR+Q8CsNixIIh7Y4eZ9Q0UbXXD92zv
gpF9MuY9drUmGy1AbfxsNLgUMQF7k32ACDNIb7IQ+Z5cE+2JWCiPnhMaZ6NjFs8UQiYEEwPvw2Xa
wi6jLN7DCjvbmAzllm7ckggsZi3eIUYbzWRB0RC2c5UI9+SoxLqdlNyH7jwyQCoC3nMa0jhcxPZ1
NlVwIvqw2ai0byEId9XGD9Oe440N5jIs57uGgo9V0ETuTRDNigCF0tla5Gm/HScLlx5OpPWUeQus
cLIPZpeQVpW0QRaeAcQ6kyQSXIAsHgm4TZrT2LPqcU/SRk0RbMtmc2M2jPYbNhjsXt3srZq1cVXy
eNokE1cvk5KwZqAFw6yx9RI1HTK4zGFA2TzldfLai3lqDaaPnc4fsWmxI1onbbyVmINWMynNq1a0
j/SBKUp6/GNMNwfxxWA7a+s9BnuHPVnFe2q69jzwoq8CpvBUwePIjdpelbgeNxTsnAdlerKwXzRC
uTxlyK8jN4JqiyiIbxQno6738gu2YPuhzQV0h8YmZqUCwoSJOCNrvGxy82bYLFkUWKJYLTOEiW4e
6NQ1xoCYb3qKxUwuzP1gi0nqNIhxKpcU/qbW/7J3JjtyK1m2/ZecM0EaGyMfUIPyvgn36BtpQoRC
EvvO2PPr36Iys0rhEhTQvHKQuMC9kjudpJmdc/ZeG/pqJaxVjyn6rm3JNQJ/8d0VNQoP/UZg5wQ5
oafHkO7FilraWGdKEW9ZeO0qL2PgIwNmZkYJa9jjD17e+gi6Jr9c6l19i+3AAcSBaXlMo/yRt2vB
XYJxX9UnjBc9wiIylhsW3NBsKowV06vmYg731egDXDO/DHEPpXr4PCKNo9jcy6QHI65GXt8ZW+GY
xnCIXN86kh8yrhFpgdoLqq/syTdglsSxoKO3FErckHHUMrjGLJxJ99qwUTW6Ep4OJKh+7dTmAoMB
+YgjpIYsl7d5op2UsN7AGa3Q+0DOzAdtE1CULlDW7UMrPvsBzH9mOo9+TsVnReqt75tvwVhDbnL5
hXCVrrxU32h9eJtO2Umf82JCVHBLoAGYqcMuWvsjO65rn0JQzUbHyR6s9xsGy2t7CG+SQP/ctsNB
D+FADx1PXJm2d5PmHkgQWMzikoXvTDD5/KFd6LlCTP3mm/VXq/KpEOrP5VBkiLuCDaqeZmkwD1rR
i7jpgubebKBftqXqj0lUUHv6Buw2P3+RQxgtG7pOC6awy0oWGaF0+UPN3dlnIxwlHTZiYyePBkif
RTwFm1COYlHNAh58DtD7SJVaD25eroBIFMuYfv+iz9EPsV86Gt54gjQ7R9lXMmV5IYAmXRRzcRPA
EDNL92EoPXaJdNo1AMSQOHXLwJbXUiZfp1SCjte2ZkdUYK8qDyoeaDKKqqeIZF5uxhdoC0wHLWfn
4btZ6KZYd050giHoLPoo/5pEzifm+vjn3XuBeRV2YuyBlhggz3Eiegni5tppSq69V5/s2gyfRaok
GcN2tSN/ECYAYWfbPE3758kd6xNaSgNwQBs+xQViLKfTDpmMhu8RwNFVWFZEchQBcdhjuaFrJthC
aYEXUw+vPg6SB8Oq2jUvNuKzVj0kug8rj+2dWrHcQA1x+dO0VSJbtXuun+qQdizp6unBITyxbTjv
+N1kYkrxipPymgnhF5WkMMDnGy0rS+nGKRIl4Bm18PPPxjT64G4BnhvitSGnbFtnpBDUCUIKIsfn
NHkm6ImJ9ir2jW8pqbQrt7A3IxDv5ejJ750ePaPqp4Wg1yCf6CIAFuiE8ZCTNc/BQTL+MTBlpZ57
5SI8XhHBzGtVl826rFx/ZQetdtazKj/BRjuRykXOY1HdINcdTvRrg2M8SvwB0riB3oA5NuriT3jJ
zY3RVzH2jSS9jhNiHPEl9UuZD88oeiDgzSFSNetxTA5i730fcWkQ+i11ys1MBfUL+m2QrR4kQXgN
955XamuLRIVPaJmbe+z3rFRjC4wcXjiqATp9DxI8DpJhKZqbNmzhVSSWSfIXp1OnWufsl0sC4sh0
yiIPzo8J6XcySFAnhHHli+hNdyz9HlPwZ4LOqjMluryZqopl0FeHAMEc2w5xSqmTBktcYkctQOpL
ebwayvCxjef3oxvSYwrSsE/CfZSzHLZpGd+Hg1vck2j5CdF1d4QGQbh7T+xZWBnjUfpOskkkBg05
qi96DDDIon27iwx/TR7Esqud4qpoqoZzqrE1CGhwTD/fNJDHD8y4UY473ZOnXvW2u7fD5PNo8WuU
FsCGiNm+MzMetFOdQPqaPHcPJGg7auUdPR6I277RnFMjjNqlmPpw29WsGj1yzVUH9dCEm+rbsW4h
ZRTkJ/P3GRPcXzA9L52bCLlMQDoSxG0V+lDfa6GVR5tpxOY2AxkGp914ZSD1U4Co0/6aUQrahzqo
KjwqdtnPfzscsmFc68HQsyAKxX8OsoYMLrteZ10NGCmr4qMvFKToSUpqr9IDKJENUwROT3WutQQB
GDrrYXD6U450gyiKMsXO08e2kcgdMsa8bjZaKbUhYTWvXeeL09K82ToOOPA54zNKSMNWnCso9kRg
a/ZKjmAh7JMeqCrDcMLTLlfyB9/WohfHJq6VptkIgor5VzwHLGretswy18DcgAjeEGtS6CxrN+Em
TyPQNnXdnrMQDQkYLWRrkiWpJaMKk6QXesuwInRLXckmmnoSbD0Tb6Ee17XzEGQGNhbOAaXzzaBJ
+yWTWXKKcxp069JxEvYj3OlZ99Cz1wwb07Zj0u7d1H1q2sh3CGyFD8lOAoCIZIBX5OnKf0bmQhw2
QXAQZoD0Tm5AxCoHYTwcj62VkJ0+vQzWAAaZ1O9WJ+o+VEEJ/UUxSsABhc4MF1PFrsj5p1zkLoaJ
HmW4lilrWeXNC8PJbKHopNMXdZtlCdklwv26yBr5TLZzQlyH3Z/hiBZbRHL6kmh4d62DTtziskIC
1OXsY7b3LDuo/cxm1lZOGLjT1Hu0bFgVU1yHxH1Up6DzwTVNSH1s6nUwkryAlkmgMyrZnWZMAe47
+cQtvjEDnw0r3JkNOdAydh7DAjFV5pOtMQxHnyS5BYvX9ZhbL5kzltsw7KuVa8bjCosvn1i7zwlz
Xj2i6h7puS+hDx9417olJlpnjTIcOIF1W+T+AZLsy6QBb83qF0yHd246XVWmc2O1E8YHNYMt8BO5
U/SUFiVDFdf3oVRB4MxLILh0Kr9PpnEbaxwZIPkzRqJHgK9Ln32DiLtU90i6ZHvoIjhmQ8XCS+sV
p1S8DAWar3FOWXJjBejajnG2eUT/lRzqu7HRF7g/r0VC687M2OQHEV95+KRfKTT19ai078y0NoUX
aDAAffcAFo1Tacskb5HH7T6PKAktgomZB+Yb2kF7FWSfuyq/miCK48zw7924gF7datWxN5N9FFfq
SEjwjV2qaZs65ECOfX0DPHtctHEB4CH07iL8Tp4MwlXUFsB+7FegqMMuMKmz5GQTUMhsbW06NQVP
cgpHAI8JieTLTg6fURyqxagnLKUJbc+UcdRt6dds+gl5fC06sHWYmbCMq7tZWoydIUQAlORri99s
XWEVuHU1O9ynCjtMO5jtUs+HL5jFXiVDIKyKTUyvRgoIpGJtTiWDo8w/xxPQ5845Tmi5WOSk2soe
qP9YAJRyQ5AsxYDMm3fyOdRgcwRz3RiC84JxgmevccHeaGHw3aIo3JiMZEwxnvuWv1xNkiatRcBz
jH8pD8HQtNEAe68bVqmk6U5zihOCFi1NvfredRViH+xLfEFGpEb9FVoSfrWUo9jIc2J4TKoGt3uN
teilLXG2ZrE8ejEur77WThxE7dkzBJZbvYChdRg5pe6KEe60mrqWmOIqC7a96kmUhHU38ZXXtkin
ZVppFEAxHGkyjbBX4/CJNLNZD4hxaRbpyQ7JEdbRiIBQbYgBCaqs3NEbqoH8GteFosotpzRaAcK4
MztAuk1AuaFD8GibCJx1yVQyspoTlKeCCV6N8yXxbLo43SdhZlsh1Ro4MHyXCXlTDpL/1jGhxKa5
BSDXiMg0G85DPubLrpteLdakVcH8eq2adiJFPqUslumEWAKjJr5R/SAaIGBZiBmud7StLKz4NGNz
yasNr3nltyklWGhPkLbEccRKu9JdGLE5FEeaQzYgIFCDYI847XnWeOpKc8PocWPQDJrPAgtPqFU8
QKrTRp+ogxyqoRteMWT4FFfts0YXiKB2zmi2cfYie+Q4kiw50G1pByLy1E5xnIXXehG+SVEfGii7
xVz8iYbsEh0fgmZvGEwQzKpagC9TMC3dWlCG1l9iDs5w2SaS2vPrrC72vE7rhN7ByiNVB6v+dQvH
LfeClU4sVClw3Zn1UtCQ+moPDA3G1N6Y8feEs3rbdkuFO38RaxrDmQYyIcd5tzy4Xb4gMODFLbJT
X2q7BFN1rsZH1w52vmzubQ8SVhL0nxLbvxcEBkEcpZEzDhj6RyAFB6isHB+HDdbyapGD26RpYqw6
YtFP0EWuSSgFjz7jZmD6PhH6tJ+sBnOxkzMFjR2xnMz+VlTJRPXkh9ehzb8M6va6GjihmzlzjsCj
H5rfqzrBXz7d65Z5bFLol0CgTt4A7VUfd0zbb4tGW5UcXkI6eosJHdaisuhWlZxW/almCMtfkBSN
sXAClps0fO4UcBjRrXIMWtg83VMgPLoPtQnPyZqCvYArniHiZTSZryenWOY4Y7DCEf+TneDXr70A
BLQ1xU+soisXTLol+q9h5/FmDABrhy64tnz11inwl0Z71cTpV70ZHmBriVWu6+ZtJLoABj+0O6u/
UsnUHSKpP/PXBixBLs5UuBF6gY8rL9YIXqs3Myi3ePAPYVYWCyZAW7Og5xxb/boEjRW7QPF/YCKM
Xr22DXAC9BhHLKKfzWTqj7k7XoMmpFiWqQWiOYu3gw3xzhw5UAHpUfkch/7gJvJYinCdVdSSZgSz
EuPrZuy6R2TT2abKQFlqeaMvWwbqTKvwHFlrrxZImh2UjLL5VtaC8HdGWEtothRl3aqxcHEaBQyo
DkJmT+uic8+CxL8bIeP2ziF7R/XLNhwd+NIooUGg0Tryto1Ty7OJga17EBhDa/LpW70GvBXbYDen
MdXf+pAWE/PWadxh1SKlJtPB+VUhyHgQdTUuIV0Pu5u2qowt49Bmg6UGsdEEdo1foqriGhGSHva3
Gjxyta86XZLMTqVQeuuhsNXXVrhFeNVb+D9Djqv9TdJzBluZMOJJZ0hN5F00xz2vu/JAHhqfmcJ+
oQMR4M6OklA9Do2uMMPwrxgYY+hreOktS7ZbRn1l+E0NEZYYq+c599tKZffm4HN4NBuGD0k7VvvO
lr69g/lD48Zyc3GfxrXCyE0uBudQe9zajasTKaZXztaNG6LbOD0qfUVR1idHxy0S9RokaDyYpJe5
AqCXB8O2DV0OCci/1RnGGTKiBO1KUTaUwOjjm5Dug4XSmt7dpJ90T3NuA4iT446uN5ZD4OcpzdNc
maQEhwYrctZvsEGQ0JKOJunCuVUgvyn0UtLQd4wQyJpEGRRnALTWdElqzOpVIM6pZVnqrJBDpOuk
t5pgxW2Pcuy0YdAv0jYzhi2KBCDamH8CLIK1aeb7JkPqeJQNDUeZo1ZBfrzR8g5dcjWZ8b4ojXzv
EuUFtCkpoByISuOfZQiZiGnBeArGWC0qgddgzVwKuBZOAeJmyAMPprWdGxVHlxaIdGNLuz24/DtO
pHk7t7HcHBVfxKO4DMFI+o+DXbuf646T33JEkmCuwzJEVNWifyd/LG8k6ilrXMJnSjapoVDxSsoV
cd1BVE43zRAjnYrDcBX7YtzqGftN1mmAXXwEz0kw5Ss/a7KbyHCJIzZdwBY1t83gbTwYaLtuU6Ix
t208ebygQXGoLPMUBcS/+SMDLGdKX5VP3DIuz2anUVAB9S30VZzI56qfX0dtmg5dQr4fUFXykRMW
60L2rLIhop+kMOEdJ/kGyzmN5QJdKQ1oylzf4YAqx11nWhFRTgUBXFl1q4PmYkTt6mvDrC3yaSii
cunGYLTylgU0aBiqYI1v6w6k2Gh/VdrUPhn1FHiLkPSgQ+n1PE1KprdpQ9KMr3S1M/v6kdZwvR/0
SnOX84RzT6WgL0yYVis/1ux74Rj1MYvgRPRSza2ZvMMeOEU7VLe3IZgIoWAOJ2ivFrrR3hWBeyXa
5tCpVl/1Gmx7A57vQkQ+x0pzeAo765spwv4M134kcy/qT6lmPHlRMa6ZrgNKdEjVYDBKUknszVmz
FZH0iU4jMGGCU6pqC++DZAymLmB/gQYOPQyNwkIB4uZ0axoCjNreRb7GKQTNireJkiy/k8bU3Lb6
dHTaFmR8wwGmDSafzWuswJVpKYj+Ptgxdqqfat2JN4EIwgfPb07ZZL8hRthY+Uz+pMe4SYcO2qIh
rTefacEaVzq9dTtwCZqwuesx3WLc4Ga3zDpS+HJj3GedJ6+cnFChMbG0lY10Yx916TPiEH8HsoXi
N6r5/UkLIuauZPuITcK/RElXVHrlqi3JxcPvYC5gRbOHhxLshAk+fEE7s11E3PQzAzX9lgQFY60S
lPa0m7QNPtp+C4xAWxd6e52xxqBo8b3PU5JHxzIBJto2zFKwRsuz1jGE6sZUnnxrGFfk3Shq52wL
GmGNq5tqZEITYic9K4ebVWRt1qwwqLgopVpx3dY4yL0h5FBAF2cWJwJiAg8YMJCjk0O8gKsijn56
v1UixXwqJwJaJmHcjaODtjLtiCZAV+1ubSY5CGJsb1MliQkvdgwd5mhe9lWa+VNoDjGnUy1kbCbv
9Kq1NoNrueC6g88VipojaEczWlqi/CRgK6xlzdEBlsGTnwRggwvDIhCSAUroS5cctTLM5nkG809m
nTdws0hbsez8geO5+ZCnvbOmWAweO8e8HZLojZw8dyG7/DEzkkdnVPmuSPPPiTCDWyJ50itpp/1c
Q0+Am0R7pGSBaApQ+BTqbcRbotOhL7C1op4k9sejcHVJ7rvrgC6u+qxWK+WTWbawYZM/TwE1a5Zk
8iC6Vt3mA2byLoiT15yB8qIQidfgZp065tQZSpTBTrZ+JpdGjzIGpMewcavEmH3brFAAehj82cFr
QGZgmhLsNuiavY9LYimLuPiapXp7VabW96RnBIGPl4gOsDHLIJrNqiTDWYZ6ClSdYZtQzSKRpZpt
yTUrSA5sKydWyoVLsozG/mg6DlwpKL0gOAxnTeZktO4zr97XFhYh2V2nwVDfGsq7gl6ZrOaWGQVq
8kwjKTjaqGuXad+Y91kE1C4s5jz1obsLMhg/bKQrMKnGzrbgYVZgD9cQ4yHi6Pp3FJEGb37xqMbp
VLrRvs1DeN1EtzZlFWySOi5eosxyMCb54OWrNkPD6Drnqhlv6lpjkBIkhJymnfNgAU7dW6i9bwpC
qVac4LRV52kRFjMblkqX9+beN8n+ikW8JijklAWaJKeJl1+UkfPCIJGP0WNxDLXsCrsX6Nagb678
DqzQAPVh6UP4gEJWvCJV8Ng6ncHcNZU2XdH99G40DdJOV3rOBl2hccLyH2ycRsT7oY1VtUhcx711
A3rHUSf6J148UCK1gDCuGS9l2d+QGPPE0/AI4By66Si/xLTRiXmgOesrqJ6mKs1lG2SvYjS0O/rz
2ZkT04rZ4vwjsPqTg+Ju/b4kdohteW34ub7XLK9Z5Y2XfWnG8CnSjW/wsojpk+OzbiY9kFXDFFtR
OMMO3RIBpVDRGGj5jwphJ6eibhfxe2/hcjv7ErAORyAvcCklYNP6YfcVNEazdCZaNAPf9CQgtaGZ
RORHye8/sX6S7BdFZXsrIW8DHQdGNkjtU+RMwTrq7Ghf8lbvbILumA/Wvr/lKCH3vD4mGDNhg9AG
F5ObCdFrabDXc7d61JqRhnE4EokxTbvYoapHz1luB2HEpFFlMFSZTRwC8ktY3jBCxx4XhixzXBey
TNYSTN3Z8bWjJGYRk/+RxI+H2m0fMwhJayBS7knvZHyyQ3nkZYkORkQ8adKjEwft8Wa1JTOkGN1f
PTAImxpFG7lm3OmpJDgKuCbQDF6VZ/TYG72rPmJu4+nrmQsWmDlS7y7B3+gRBEc0gH0kDJbOsEYZ
yxtjtMOu9m37VEELzpYNLf8qipN/ma3+TxP2D8P7oyaM7L3826u2iOr6tf1ZFfbjz/3b1mSY/8Qw
NHerdVvoOiKw/8jCSCj6pzSkcHTToQmHfwNF1v/qwhxmXQbmbQ+HI0bR/9GFgYL8H0eTgVPwb1Rh
szPjnW8GV5VwTYGP1sXkIGbJ2E+mQ2JNxs7w4+tA15xx6TDpQewqUMT7/KF1OWjqUYegpn3g4zBm
88Tl57rI3gSsS9sAhfn+c7O8K6qujK5pl1lGcerQLoQZ41HVXzkR4KRUrGsUIgvigl9+Uu39xmF1
4TjHrMNlQtp1hKQm9Rzn4qNHsHwpteU1jWF1hA1edevYy6eNjHDQaI6g3MTowms6Gj0ZsIMJzhk/
yhwICNsq2HzwdcSvvwRbiMc3smf32w9Q5093oDfqwGEbu2ZUEQr6lmxVqzq1oO3Ds2JiHTPJmYUd
U9ov+0LRto0zgr0AEuPbWoK0y0k1qnELfOCo+s2TYeGp4oFlGuJha3p/h3Iv0Zxh8s4hrBxK+NTN
1crqVPY4Dg2jqN6fyupI2lbxkZnqFysXhm7LcObQRiSK8FHff7BNoyMLi+Ba5yH4QsRx8WUoPIep
40DT0siM5w5k9o3mVcUTB/Tgg8ue7/7Fg8kmhyObKwaBcGmIzXSrduzaO8eBYntzhuaLoE7ZIP8L
tn++8+/VmD+eQwuBpwv2wAHg7l2YpkwK2IpoibOP2eTRNepqZ2St8cGH/O5ybI81x53hsRjF3v+Y
COTQK/nmOfAt/P5WMDwOgY70BprC499fjsuLjAbPFVh85+f8p+c4RQTURGZy3RpO+1BB/7lGClB9
4Mr63eXgmGe9MiRS2UuPdJsQslan0XVueGPFQTbM9rpVWXdx0YzHv78ez+Z95E6xBl++lwBWwL5E
ybWl6PV0lKlqmQVMDz943n73FOBbxLmHOJdrunjNGq8fZQPAVnrJ9BBnZXBVk2b20XI7uywvnmrI
FjjzeJvxyrrsaj/fnLhxVTdl0bXRWu2M9k2LfFHJqmM+5WbhQ25mzX0vJlunT9sI1t7YzQDylYLw
vq4D6/LBF/rNVdsWKmOMkWxAaJLffx9wQYWdpe65bnK1F7B7d2EQV+s/38H5oi4v2jMN5M5C8k5b
F9bTEt+Lgvt6FoLpawxkd+ZwPocpwUueOvz5s35zQY5g+7SlA86EhNL3FyQbQOSePZyJvgv2EqPa
SjcD+6O9Yv5bLq7ImRMIuRzHgVVysWRQX+lUpuLsjZ04ZLWTz9EsITmNiPAqSydGxBfWWhTw6IA+
xPaL7UzaWlmxeTX4lbtvpDs+IaXzn3H1dQhbdTXAM47jO7v18g+WnvnLXH5ZKXii2W6RcM4E7J+f
OQuRdCWEODtCaddT0ZVfnMDGvDjS2czGQN/pvW7f/fk2/GbvYOP438+8WISaUKc2aqxzLPhOy7LR
QNd3Id3pnnFKaJaOv8jThrkbFC1yeWpHu/3zF/jdcyBNJIz6bB7FYfL+ooly8Qh6FGfpk/XVaYpg
tzCMPnjYjPkyLn9aV8cXYDg6BgRn/hY/rbU1M30SXvQzhwrTXLdDIVqGZ6j0jNGIQcHSJmqIwsNv
w+SHUHAgt7C8LRTywSozZ41aq2Va8sFL/cNkffm1eOFcVmZnPrZevASTITisVNaZZ9glF74I7/Az
pSRUAmYFSRY9VbQJVgYi6mLBJj68YNYy1mHURfyT5910lpZvFa1D8u1simBmGB+stj/Olb98Rc4z
Ovshr5F78YB0k+31taefWywCBxkWYoa/0eatEdHsCnuI7ltVF5+cfCiOSvXRs1k3EoF0VY/Uspzl
106gxH4o8+SQZ1r58PePD4IxE/rwfAoyL76eU7a1Trlw1pSdb+vcg3hJE+/05w/5zbqIF0TnQGAh
HcXd/P7pCUCZ4TLrzllpELtZNVb4yDTHWUST31ibnPy0D3bt3x250UpjReZcp2NJnrf1n57Xcup6
g9H7eYDUczTmtjPsbuuzcnpx06ucuA5ttIbPvcyI9dXjUdtCnurufQQefwc/+nHq4sXEY2CQ52KY
8sLVndDlMkMXqDcRXuspar/rAiHan3/gC/jIvz+EA6TwZngMlvX314t+2fSTsD5nStjMsWM8XKpW
W98POYRVk9xbuZ+sVAEbT/QjU8Ys8MlaakdyO5fk/kHRxN/wwV34zeYBP4PyxzbZJczL7VA1Sir4
4ec+pG7IhPGpnNpvvUuoL4h3Z5rw+JgfbVi/WQ7JPUbDxXKgU05c7AFJ6TrE2JZncxZFk+pZESNF
Kpdl0LMsLIPfATtcO4or1LDP2rxumu2tjQyhMQo0w5xB/nxnfvt95sWJhx/CzlxU//wgTqZbYYjN
zx7tyz0Pek6IOHL0v/0QMF4W+9CPEwG8kvcfouWB6lVREWYlwsdIj+oHIyRM8q8/BA6C4OGiq00O
iPn+QwqwHVmFOixrLfVm9k5ymOyk/OBK5m/6frWER+SC74CNBlnjki6RkwOg2Q5DGr0X92UzNXtY
VHmwJKgqy/5+96BKoQNJx4NYEznTX36+N6Ojx70VqrNERD8i97KC23CwoycTXxDAxQH4qChj8xE5
a7snEyE6OmFZfrJbSt/K0Ym6hq3pkY3XDDV+rGbER1abddmv/vzL/9K74PcmgAUIDS0TFutflhDb
9tELi7Pquzxd4VlDrzaih7m2bQfvsAvAOVtClMrMhYOGiP9vxnEXQEH5iKd0+TjP34TKgVeMgZ/A
gPH+J6NRnbphNZ4ROE5LzqXJapqDqf58vb/5ENcwdNtAamXSxLo4q4+uG8xZIec+54cmmy2+tjBu
nP/8Ib9sEXMlbMxVMMcZh6Lg4lPoQZE+4FVnB3FkinlPlwcs9/S2cYUv9NGRW4XFQOXI5BiLa99I
sMR81jj6pw++yPzi/PzMX3wR72KDiGQQoMBrzpFV1ye2kfwGZH97o+v9qUJ2v64CKMWFESxRzHqH
tM7z9egOxg4RBlKMQmjJ+MGrPl/6n77RxYsBliGKla/OU69hk2GR/YpPLL3t4bww0YEv2hgWkqUE
zYlRVn+7ms2/B+YryDZCGDOj8f0z1qKHbSO7PssM240LImMZ1QhU/vyr/+4S5yUGoQ9UQlJp3n+I
P1lWMU3VORjLaRU6Vr5l9ybckOwwEOfhSzWgyRnKIdvWYaR/8OG/bNfzJZoG7QQwUTQW3Itbnmo5
o/2mOiNP0vGJ9EJcZfVIylQoITVH0r7SlIa6E3zj0CwrN8NEM0Zm8M2GciiXTkioLD1DGAwfvHq/
/WZAKXm/KZQlx5X3v4sZ541tpDX1DMKVqcs41kedRXIjM/kXFjt0VhQie/wVpDYQNr7qqiRbu358
h2mqvSqysnr98536UWNePo2caUwIkvh++N/7r9R0mVs4ZnNuuhGVmyjC+pMR1dJdmm4UmQse1mZX
MD6v1gPdIrylRZMbKws48z10BHIaiXkgXgb3cWdjF2jbbRyN5rBAGGR0Byur/h1P9Tb8v+BbcfOv
r/YzUut36zVwJJa/eY3k+HOxtLCbgJ4usjN2VIQnZmIBfnF1pr3QECU25DRpED1gowgrlGdSu277
fuBuc7TrPqiJf7eW0vCYIWK27rJ0v//xoG4MkMvLs6FVjGfKlim4Y6Rt99FzMy8Jlzfph3OcjYqT
yGwq/3kvTV2TMIxovmRCehdulakvCdZvYx1Ug7YHo4zfomNmWi3nVKRshbTXPjupLMSSKd5fN1V5
waBiURoKi1PgL1/HbVQgJtc71e7oXQVod287goQ/Y1fr7//8eP7mB/YsanublipF1OXqLUOfUJJU
OxWjJGkqI4VvSCrt6s8fMv96F78uPUi4uRZLIg21i7OX5ITuo1c7laq1oCAPCO1oJt8mSUm6HYGy
6e7Pn/fr6gjDDtqlwWFMcHC9+Lx88ruMw8apjkT9ouOrIz4v75nl9W6LRtPEgGEdaU5WPatQj327
85vog02I9ebyqjmZMYeaQWNQDpidvH+mqKaQZ7ekF4AuCZdJ31XB2oy15mVQk/di47Z7dDyb+USY
cAR7sywQT0sNAH99M9DQIsUjAKByQhtOdCdhJjnOFD/02j3W1wmQi1FM2jPyJjkdxirVDwBIIGbM
unoIRcpGR4DBMOiWgPiGs4GP+76K7eqNMYHVLG3dILC6nlzCROSE1xt+uhZ2azuT2peWiL7bjuzA
CgBHWb01tR6ci34YiT6vA+IqK7KmcM+lcjeM9mjugywZ6lPjdEO/qVo7exsbEztTQ4t0ztPO2js0
DMQweyl1xsJohd9udBm0hHhhvvwKEYTkDBD22l01YbnEIFsjUdI5yuyTuOg/lbk5zooHDUcGuAPy
mGRnmp8NMxDI1zWbwRdqXveaBbWolnw4TJVC1/P2MMRe26KvMVtm8kyxjEUYowJa4EImqmuBs7rW
t5h/jHLdu2NRRASswsZ7axI0+zMKp7NWobLYRyg8sSfgCNDGZeEpYsiyrgCPGXcdlJEFf0qiPs7Z
h7WlJEvF3SkLiObJh5s1LUZvnrz7reYNNx4y063p1/znnoV+fAcB3/iex5HerxqzxyCDLC+fFo0f
QE7U58UYPH6fBUi61XTOzAprAkc55G8Njn93pYiJ4wYmKZBeH2N7+tjEfUqLy7KSB9FhFlx5XY1u
u/ALTuB+T/mJJtEBB2c2qA7x43F3VpMXqFstM9kuiTsTt06fCuOMkQOGbed3zMMzYozTNdqDVu0M
bu6nJK7RbzUiRNWrhVnuL2PRMJYk2wZZrPQi41tNDB5lkDZ8LtDeTodcL+hXQNNSb4WT1NMZvAJe
NLyjDXLPoCnumzQo6tUIVsxaNCY+YWg8hn1DNmRyF0wVT5A+poRStRXmqoXvDdJbFsorghUjUp5q
zy9rfWnWbl8AoDJj4tcQQQb0fs0ODVhJgxVGF97jRdsbI+wBz88Ulg7NMq8EGUvtqkTt+2o1YQMj
zMzlfeGMw4M5IqTdWBBkOpzuBA/MicPJAwY1/OhKT7CxULt2N53fd7dGwbwOm0GBTgoRoPjqJENp
bFTniTX5A91RAnrfmjNgI+27eocnNEQdY/PXIPBAygivPn50JM5FoIwqfIiq3LiSpqUdKycISSsH
JgLhxy1bZ18gfH5oWi8in80HFBuFEUtbRfPoqdHdHLXJEHrpup16izUkQICGi6/DH/xj2f0/WcM/
gKL+tAP9gmr9F+rmv7+r6I3T4b8grvuv//WvP/Zv1o1LUiVboCSSAAozG+F/RA1oGiz60gxQxQ9x
wn8EDZh4/kn9QONx3sZwVXns3RgEmvC//kHd9E9I8x5tc12nfT7/dX+DumF1f79ZOTMLHPEElYvu
cRy4LFotahSiV2bTjWOA3wx0Vh58OTUmfMJI2k9isJyRpTav5RXz1ymplmhdJcooLJX0q2C5WVdO
1lbZSpVqKJbYFEctni0NEyqpuHVv+8r0ENXakD78O0JsVHcFgyZlDdJLT+0mwhkIzbOC4ACMy2hA
dOSEWq4IP+y7ewfOi59h7sgxk0hNTO0qaDg1v6aGIXuBUlj8f+rOa0luZMuyvzIfMLgG4VBmY/MQ
QKjUikzxAmMqaDi0w/H1s6Lq1nQxu6bY1W/zSGOSSEQA7sfP2XttIDXxkhjpLVpeKN+EoGnvhQCu
scXOzV2n+7LALk3iDyKO5ZoKhJyxDXsf6n/V1+X4Tfmt50cd4PQFVaxeq+ta1lW/L5suKO5NG3jO
nU0RVr8ObLu3btp45q07eQLzvexOQI1F+kTQWUtNMhkqPXmoCCkMHibtS3eI8xnZO0uxaqrXmnCI
4jAGoYKubo+JrI9Q1ebwcpaQs2NC131fXzqMQYs1HmtmrtiuqpXkeSvopiBH7aSlfnZHoBdn+PXG
9sMJsrBDt3fK1PhRZbKEwr3WqpMb6CgsihsXz6p9KPEGl7eEexX9S+b6+XCVe0ZgbFj3lXGsW6cI
PoNpYF+yiB8fPvBOWjKFlVfmAvzQrBzDjrGVW1UaV97YOB3d2iVHXj4CHkAQlvKVfC5Y+904b1Zo
ZAmx23xtXU1Vs3D6bsP0ulGEBnmRdgoPaxgGJIMFFVKwJHGHLMaEvEKq8Gq4ptqXzhWW+HB9IkmV
mXm0LDlxG0fsPNbwIhZrSJ5WG3XA925UUt7g1CZEOOz265A/cC4T5yX2PGw+5XhMVQhPrPSfhPba
d2zxyQKNZH4yg7SNEwqu3x7c26wk5154S0pEqgKyiOsEs3edpmzOy7JUN2BNfOfRYRubnju7rNS5
ayPwdE2U2WY85AAyNwGK5CmIfXynLrVEFdYwI+VJqS8KuYNBut4mxtju+FIN1NfM4syNTyAQArYQ
nePgktIXLRazhyjMC++Z2FALSoub9yG4iFDl5lW5lL15A4MoSZMoDTyjj00vP5lJ03ZMYDg5HeF2
b54gzTPZuktJy7gsoPhdV3Zb2o/YMafnstJ4EQXRDRGygNrZy7Cad7xcyTM/au+LdsJyOwoMUVEH
QLO7DKus985MK6cTbpr9PN4Z2ObABWRjZlf0nyTl7v1YSmE85bMe5lfNuFe9B2I4GcW92nAPwLFU
ftnRzbc/e9Ms5Q6EXp6ceRj7iy1R2tRtK3VbNV73QyvHw2oMNYZLUeAo1h0p31nf4VBb9UDK3TT0
uGjnU5iT8OcaZqY25DOcmQ4TA47hYpNNrBpXbcLrAug0F5s15PPkSGAEC7riMjj4zUpvm3EyMAAJ
xwdd/ygpDwAeRLgqK067k1FclEhUCUkscVyfJ+tYg6WwJO5DRhJYTMw2DeytrWT9NNcTHgbdh+W5
AZXzRmrwp7GDknPauK2o8Dc4boOruV4/Eim8c8vLV2yuuXqXdjBvU6m8O5LTntbE1XfJgELgmHPT
aCmzxNgpG5NFjepom5jrbEdLx9LJL0I67Oqb+PK63NozR1bbnDYrtYIxDM9LuHgYNAFzvaXYAB/B
PKbX44msV5LwuMUmo+/cJqj2rek5+y6Z9EVjV/VDWtTqdmhKxz5L/OGTjuSIzzFvBFi9tWU0Espv
hU8JHZkk/H5CgKgYXbuew6QKmmS/5r5CEj5aDym+amTnzZx+mqPjP/kVxWa0TBxKSKzytv0ImOZs
8mgUETrvfhceiab7NbE4jNQVTgcbCfcFbRU/i2ci966z0IA5hhO03FomuYObZnCWjwk/89h7DO19
2s5PojG7B15+u99YAujCtmaee5yYFLwH1Rxe5QN0S/hTaew0tr6s+iF5UVm2WhckDqrtPFUYMQNb
Fdd+V/i3fMzL0avD8mVoJ/TBlgym3RxwU5smNUUf42aa0ZWCG8HxalntobW9/lGxz1N7LTY56P4s
xF1lBATXWn72BK14xndOJio4HfHgZUP/3JukuQChgw25+Pldi9t42xE6fZh94wxma34a0T+Y5dKR
IR+q5JpAlvLQF5pU2hYKaKR6V5+PSAr583jI7dFGPZ8QXD/pxsRczwS8t/JX0bXNmbWkFyWxQ4xt
lTt+t9oWTjNDqktfYDPCofrQrusaawtX59SvWbxIshjnPLkYpY3BgXPn7UR6+nm4nqoAB+fnc45r
+gwyvHGnBg5wYyPlNbFPWWyXRvoc5iTkdhjxoEC4xme12uaCl6MA/9IaUtxCU+7KY6vlsuEw4HnR
gHlxZ5gFDLN1+kzz4joEg9Z0XfKcWPaNr8rhHu+cgbWkF4+dwXDByVsGJONlb3XTscjaHHSZrM3P
pAT33PfZueg5K1iYMr8bpHtuxnSIl6YWxzCl3bYOw1kXEnVWmzMLiyNMdCNLD6Q6XFXysISgUNj0
3hlf5nPkAYUgSHLCo1TIc5jGpE72RUeQSOW2xxbDD9FerUmUYD5ek664nFPfBAcW1PCiXgtjX9ep
+50KyPBeOjAv6fsCLi8EkoPTvKxMgsOISVzx2cIOZjCYjI9V1ZgJ5788hCIcSHwGMy3Cto39FJLJ
Bnx12R3qlILkjvBV5T9XoTW/ZuREtljaMM7lxdTEirFAbLTWZ5uS/bljlas/Srb7q2DyHknBLkiY
zVifZbdGeEFx9CbQNs4dsq0OyUj6LhSYtdwsLr1N9CT2ibTSXVaLUUZMeAjhDTk/L3opL+pWB0+8
GobeFobj7qWDH3AjsyoFOD9O3xeAb8axak/L9mSlPqQJAjdHgD5avxEwCzgoJKJ2vBb44/ZpT3PC
XRp7K3NI0KulqhchUUrsyGAJd8XgD9tCC5Jp2vbaLnCqbEXgJ0Rhc1Y0ugojVW+J+oLuD78EpJ8I
oPKFmyiMDzXQuguduDitMX3vpT1LnEWGb+0MS80AFw3D3lAqk1spBlZRRlepwsZnT9thdtQFYcO4
n/OF5NQexOp7WJTNfVPmzXOAKO+JgGTxtCTZeLeELgiL1F+73Wzq4DHoh/EA+6TZIYt/X2vfBOrR
VzFwLjpoVlNfSqZkOxws1XutbGc/lcIEZ6G8TRciVrPpt1z3s5nFrsdRdgCkdjcTPxsNmWHtElXX
38g2ATLBEOMx89tvVY55Z+0CE4/rOn/YbtdGS+V/SB6B/RySe067HbNIhq4DsssdxcHAFprDB+y6
0EUE3QU3dgOHixzzFOqQz4MaLCk7rJlclnL4yCuMdBFPfRjDm+ruer5C5wwOSR3TSqgfhQNgTTZm
tZ9llb0qSsfDKUATFryNX2gg0nUvhrqhBzWJF0UP42EoarFsOHosFTgAw9+PS0s96kP4uxYKP2Nl
FaUEPw6XitS60o0AT4cNxRgW1cgt7M8md6cjnBggfMNi+lvEFPQFQLLQKXDLkS2/pIeytVuF8QJ4
urVpUF4QOGWLIwbTHgchYBaAiGmfGGdBsBZMGZZg2g9jYn+rC0D3PJHtGEvsiZDtUJo9kT3gfrqe
rl7tblKXeThSHq6if9F2Y8cr/gvChQpUupsRQ8UPRO712ewpWcV6BRed4r+MO6Pv5tu68rFnKlwc
1HDDTWUrcTXXS7+3zJJ0P6RAWPdsl0m0xWM9NPAj0kpiq4fQiYLAJpoVH2uTn3n2avZQok4cFaf3
Gz9exmIqL7vCnoCB1QMkPAXCtzeAHwZZXbqxsCuaSCAPL5D3+eal5LGuYhBu8MpoWND3MDuHUx8P
q7oKJ798WFZweTEhlkl7vsBmPmRd4Nx1ZD4cOlmKAttj7ifx6Irhm2pNjhmqWCxywoV2I+g2CL0H
+u7L4zRoCGxkA2wso8QNN1RmdgBB5mypWdwbJ5mNfZcK7821lemcfLbTDdi16ih0WVwANk9f/aGG
GZGaqe3jvJf9VglyVEGYeCxSgM+Y14X0dcAXV/167kLM7DaAgedd6E/ls1EEVH1Yuh8wY/EWSgpF
bIWu+YkfFFtVkhRHg1XtMZ3c/HXG7LuFmT4/9fIERhBhvbE8VB224yEI6MeM4ck6pdcBS7qIEluG
jwitTyUrNOhIcxa4NuSYxITwutvCzWRAteCYVwiH/atQCvXDoobc0s0Ub0A7cnAAhUsWalUk/TU5
2PMRRae4QNiExzMIm2e8YtTPeM1rmp/t2N61yOV3Hfyyc22O5otXpsO2KRLvaI69gb2Q+Mp30RLo
RC6tug+cXt2amNRBM4WhhlRIaiGvpQthYTTFXq7w91i9w2/lLDn9g5A+4GufHkUZ9DueiPbFxW95
1CRzvenGLy5IFQ7OxkGqfYumaaNIJDjriJnVsWuKx8wCoNgzOrvXiVF8eNAKwI4503kneRwnc0ze
yEDFzukOGaPwpbyzWBPZbPJJbUJOR7eZHQLchZ3yQ4ZteJsnZrKzl3DYelZwhH4zXVRenZ41oVvC
WeEjiJqm6u7R1Ccv49jVlzaQmTOlpvwiq3M2byMr9ZXLk2zgjqqShub8kNNkjEhmd17cJKnPybJu
LwontbadI++xEjOSXyxL7kIHesaO5VvTfy10vsevjr0pBX5jMTTuKWP76rtYB+WAp2BT9ptKxkyS
wYsNWW3dwgUdHpvOH7zIk1pRtU9pKSIrSYG+pcoLb5nGy5bNtV1JWWjQexd0S6ikUyAxC83pw0ip
hIcc9nEIfGqZf3S9FE/TMqhvLYxzxEYLmnUGX1bw3WpWst1QuIXHcXLb8Fyv2KFeV0kS4qHoKOxV
WJcOpr+yW3YE9NTDnvr4vRrmU6D9oG7mRhAVMHfBpxkU8/OQV+ZwvqzBVFxLy6V/FFDdm5ux0ife
WfIKsN/QDzUCiqhYbCz3ZafSR4bJLaHIgXdDoyPZd/lCkx1qvOkeHbcr/cjsU31QS++SBFq7uQFu
wQnr2MaDtg0K/KYEawo03KoL1UUzNWaBexWKyL4Ht7MLkyGIc9m5715qdvsE0ZvaFvbMRghOHhuJ
nxhxycD1w4MeH2NWt7dLCFwgGlAEljvOpOuJAE3hfmw9NfNaBLaGrNbDgDHSrn6Q7JZV1LizAaDE
JK8U1273bekFLrRq8ufDuria1khQWd+n0XLPJuLqopyzZNxPyngzhzrjpOtw7l+d5Z7EdnFBSerE
NKP8aKltJJAFmCKrWpu9rRzydPvGv5wMsdz7Y1NenahCD6lRl88ea/0Qt6nuI3ypp/DyfLTPScNN
93L2IPINbQELIggBlrpaX3ZjJ094Z5YVrOV5vnNlX9x58OURNjREyWZa2CaW8aa68Yy8HKIlka55
afkJbUCGpdqhEFgc/2wiO9a866twpsmGf7Q6p7XBHZa5DSYnXyZAqRQPhnPft4NMb0jFnTip8Vip
Ot/YZSa8D1GvU/OKCbNwd6Xbd2MVo9UnSaAHHCa/5wFrx2FC21EAEiT9OXkiWB3uBI8gjsM9+KRs
CunvN1m6rwq/dG8Gjt/imPhFOaLTUhxd8BiEhLnahMpsAzPnqhnIhQt3aYNPVZAS8bIEmATBYYys
TFs5OF5/MeMhvuGsIIiLCJU3boQu8uEoZFAEu2ySSXCZcJJNbslaSiQ2Z5oDx1WxSu7AXHHVPK3d
94bTcUe4IhwkPMD2usmhzRTIr33OssumLQRxENq1E2ubINdjLgMmyDkFdbTVobBmY9pybSI0/DVk
eD3N47lQ2UhuTc0+cwdlbV4x9tt1soeMQ9T3PATjet6XJSRdt0yc7EBHqPbPK9SG054cDtqPm3Va
reQOshMXHwzTCOKAG033tAX1fEzDoR5vtDHWcAmI4dL7gnAgY1dmZlMfRqgrxk2RQ4rarxQwqLs0
1JhDKPCoXlTm0lAgc3Ayv3nkPrLmggRzKLXAx2CX5lx4Q7wA113Hla7s/xx8HXTm4icIJwbRb9LS
Z7qUYWiIynBur10oUTpKsMbDn4Wj912hCAt3bmMuF3SxihdpBvMAwBng10CxviOwQcSk0vh34ST9
qGh5Yyj8Mjqw+OQTuehN6iw5yZKkjU/I89NiuLWl/50eJYnDABXuTtTzDVMghxTgU/kH5s3npe4J
OFmHw5QmVmzKYLyrSNre8Zw9BatQMXwHO8pMDL7B6vTPjQtvkTaw970G6scMq8yWjTAKuiB0VHYQ
SaxoGZv3LsGSFNTjdiYjmYcQhHTBJIupW4JCgYmtG85ySxVWbeaMPMnOhHi2lui2M9bWKAMx1K9U
IHMB57YAQR2p0SBURaz1tsvSbJ+BGTv4c89ZWFCSYV3elKUiccb3tiPKiKh1V268NgF+hOO0pSlu
3bjAP6NZAKiP6yUF0t72GiTGwMx7A8C8pLUCR1QL4rGDxiLsHE3xzuUzi8tyYAYX+dnsmJdrvxaH
rPLPjXlID4Uj660gwWrX2dXdELg/sLbDP6lZ82/TE7JyJvvh6CkxHDPd2g9j6bWfmnnr1cAhrd+w
OFY31RqwmeHhZ4Yqp0trmrpnYVpjZA52daTmB9HXcrkXpqKcowCAxzXv2Xmad8tnQOTipnEHXnYv
L+d90lrea1bMF/O6VN8BWKePc2t4MacP/81JCv/VJEN9On26T/5AITKjv7rXOiXqBFzQlWVVetsz
IyKCqG22tQNqyZnnMAqMtN/xlIid2WaPngx1sR+tzmRh61QRaTtM74zJaw+Dl38IcF/HvNPXDm1F
kML+N7J12tgqjXbrdrlJO3QGG7Ykn2gKiqOV1QHGwAAqAt3xzq7fdet4NJmxuK2r+zh5wFjAclhx
pijhjbFLzme/b2/8GjymnxkR7G0aH7yMG+mW6U0e6CD2GDQTg+lPtxRlrzUv8qZNQnakpbipmN9s
qFrUjiFl87QC+2m2lbCAvuZtd09eE8b3vFiqu1XqW2sC3m0sk7ld4QkcYfEYkMWbhXG1acELg7WO
Af2+YEK7Sbqw7wEtKGuPYLz9MZdEoYzOnR71NwSsB6+xGHeM8snwe3le1AQRWWZ66Eqeq8JRz421
rJf5pM8SMJFbD6f4RmSAQxL8Iefz0svLugmWM8ul6aModo8dAsXLruVltHLX2ofIea9yNe7SLrA+
upBxNVou+9QIDvqN13lweZ3+Le+ZX3W0us58bGNRsEiAFwxK7DGsdmZHAVaIcD8zVYvT2QKK6qUq
sgfviXV1fp5adSaqOTkSmgUIciIXbTt1wmc8UAxAkOUZcE5wKBlEUjZ/p6EVa0H9Gu3ZuUb+WqJZ
cHBYcawSzRnHuSaLLd4Xta8SLz93ksS7cjwe23bNl0Po1DqGt//YmgX7bJ9YWJgZO9OkqWPmSw2+
D7QHuu5dHITNNxhST2nPk1nmIwRBB74RUrzHmoAMwCf56RgHmG6TV5qeGHiWfMuJ9tGqLOb9WReX
NXKyQXj1nvqg3s55416IZjLeQ/hkG8uG9NgqH8FbJr+1JV/pMjHvIsKCYhDdiX3mzUVAz6VLH9cS
5k23TMMu97HIrGXRRXnm1c8zA8Rtb+iFTxdNfFswbeM0Wbi3zjCo/Yisn1jetF3WCGfVO6dT6g+7
sjZLyQLJYgimcWVpP1N0gFFdNBdTmXTfrb61Ij+lfV0QIhGxEzUH38pTsnvBwEKbdUnsSKc90hlQ
Bdk4ErLjgds/8YEvptqbzmgRMqPPJmKXquFWF7CP+A6bD3htCQ2HhlOLmWffxDQNF6qoyodMUoBA
yeFgENmNejt1iD+NkfJaDkA7bA2JHbZqQA+F0VFcV5mKVtOBCQGjQonLvuWJPfrCfVloJMPKbiW6
b1UN/XaEGnM5h7LbkQrdxTCtiEEywvVEiUqKbUIIgBNPpQFfxm6EJ/cKSQOCmn58TOiknkvtDVEe
ZO0tg+0mKo2chJJTUw0ZhAo3TpYbP2hlUE8Tls3pBziFM1bf1qTQOwc9VkRA0nugXSixStxaTXg7
krLNQpQsHgC7ciXDfIVEJ0wa2SUmOFFkUIoAnSB0nTqAiW3wlhejsakZRyRbBC4d8bQc94E2iKpA
9tCCVO91SkPYc7PIZYi2FQg4tomwZDwze6UfJIbdnE80iRZnRk/jeUyZ+1btSBRkCSoqe961Wutd
ZlbmoRGo6s3RaD5Nnee03k19jpncuGap9vZasy9Tuxqx13jZGX0JI+7a2b39k7jgLwSaX1wGHiZb
PKnIFGGpCEt8ddoC0FSG02gP6Px84LS2KzV4FWr1XyU6/ywOxPHj4C1AsWedHKcnHeLPCrZEuQqs
FgeR3oGCeVZ7ub2ca3e1zPjv7+hnqw3idBQQONdxZVjITuEqfLlQoFXRohJGbFopIjdnEKkbxivJ
8ywpJeH6QmwEQhpmD1bqub9SmX6RDf92feSPDs50HwEoOsWfr6868IXSC/Nt3hiQcRM6smLj5ogW
RIYidBcY0KSe0E4UM8T+yrox15aug+jcJGaYbmQXadjCL7fGaXB/FxL+I1XNg+SIWP+v0795k+TN
52k2/qb3+I8/XeZv9JDk5/i3P7X/kKd04eHrD/30Pw//+7e/Ri18Urr89IftbwHFt9NHr+8+Bmav
f6hOTj/5X/3LfytkHnRLzPGbnBryu+4+aED8HBR1+pb+Jl4q/+j7H//j4kM2Hz9pbk7/7A+SiPkv
BDT0IgTeSqydJ1rH7wFTBpARx7TRN5N6jcCYie//JYmE/0I7StAvZkccWCdeyB+yG0Q3NkncYYC8
n5yJUPwjlMiX15h3OEC941Jj4K/k9/vydvV6bOpkDY4TMxlQyYLhUTlO46vFeOL4p4/mL1aMn19k
/NVkYp2cSQ6GS4Gf7fSr/MlPOFhW0XXdcqQ/Qr2PWHVjuuOvotH/+iK4uHxcPi6n8p8vYrc2EUX5
cqREXmPXztUWQp/+hVL7Lz40C2M4w2eBjMr7Gmi7TE6wdrU6csfju+eyJEsbVutCvMUvHDZfb8dl
JXKFBZsBDyYGuy9rkteYKksIASwQRkm6OBUyjJZpRvzPvprfL4MxitAUpr/Ol09t9FTY+mlLdNjo
PBBnTw6L2Yy/EESf/pM/C7D5vPDGmjzV7mnL+OpgLRjJEiTECb9Wej+pkZ3OGTx6JyW/1VE7bfcL
x/V//vBQlGFWh6RBH9Wzv1gI7IEqffKdAzGyJ4oSvWzMjL/KrP+ru+LVxs6FWRZjxReBNeIMlQ21
c5iJUosYW4GdUSd6qkFNRBXwq2/qLy/nsSNCnxAm0t2fn++KOC1TJ9ahhBtymXeUgnnW9lfOlBU7
kPnN3d8/GL+hhL58afRgbWKb+QjZFE+SvT+9tCtue+iWzaHSqnmRHAVf22lNi4hjc4OAAmiqsSnr
oLxZwIansZ30IXkSywSBKA1SJvXCnWmQNJX/TKaP5sCXLvSRF6YwN3knBgIytSLyou7qYdMOGa0K
WZrzj7LKXeO2X2ybaw9DZ23//sa+vsIu8kcXdg93ZiM8Mlmv/3xfoNASkXfA//Xg7v1Q9WSVBuKA
RTD/h76D05WolljL0eADP/nybiVERpqVHg4gkk1Q+impA72eP5B5u2Rare3yDxen367HxAvo0Mlh
+vWprzptDQRNHEhnG0hkm/U+CBZ1oMlVPvz9Z/if3y/uDAyKw5NPduLXgmkp4J3hXzhgQ16Z7kmD
oCtOW//4IqdlnB2QbYNN4csXBWOVtOhEHhyAcXtUUeD4VG3t/v4if/E0uKTSwpfC+u0BGfj5abCd
3LAmnzCBkfk6GmnOVimkzKJzu1+4zP/ySlwA8atpsiidPtM/vU80LwPH4CBeANS8KKzR2EnZtNtK
Zc7139/TX3w7kMsQ9RLy7mJc/fLcEatrLxbkXm0TLIQ3gmOwn02/2NP/6nbsAKyPY/ps719JRblL
mOzglwfVIIJXGDP2GcpKomEmcfPfuB3qE+pbTh7B19vBeIDcTlcHI8z1Xionj3vB1OHvL3L6nn9e
7U53wtzz5Js82VV//na8U6yfMxYHRks/XAIrLlt/ai9VbXt3DZ34d6td2pf/xiVp9VFFnLrkX9kW
9F6ZEuviUK5dFhWI6nemsuqD1+vmoPVIhoZh1PIX92mL/3ynFKTAPClKTxoL+8trRcdsTEVf7QfP
SoPt7CnzbZA54smBlw16cDnbm2LE7YCXpx2fHTjdr4TMuw3Zg5JzO+WsecUEQ10TxLdC8/dkf+Yt
Xo+INSjwU7MEmSgxW0SPtEaT3VxZ9ECzcgh1VPZh3kcd2ej+7ZDZ4sot/X66KWY55zuL1JThDrEg
nIWxQ3lOjk4/yk2Y2CRpo4qYsx9uYTUmKmiBDYbRrScir7OTa7u3is/cJa8cyDMf9xZRhHxAmdG2
O9w8JvONUh3MdbTB7noJ7GmtzJQwDDXCBO74SCLfqtWZY69+t7GYQZAiU6PMtpji5kh9h+BKWkXy
TA5OQoS9NdvHZimTz064g9gv5aifqgmpekzXBIyL1xXpBz5VSNXDRKABQ0FCedL0RPDIEZdeBBLv
zMb2E/JdCBubvJhgoa47hLBVoQd3fUhCQOYPfC1+GVhR2mmW8q6YtYpLZoduhJdJFwQ4cyqOZOAq
IhrRcjyhvLH4kWGuPzNEb1c9i1pFMOaY3HedTkzYsEm7oyWMhN4gVvpdpHNqbKrBm5/N1GrXLcby
5XKoxlMuHuKjd0O3+JaSemAqNGX1iXVcVN35qNF68DHKBNcP8TjeIdUAm2IisAuSVUggqeKV/MO7
SXjTc6jK8ZXo+HWIpUhNxEJrPz+QriXvsjZRSBiJTrGdg6YgxQRlKyubYV+6wQUozrw46KEub1ch
pXO5ElK79RjNy31PLJsVrQCV9n3bPXiGrJJDoNn5WhTpCAtc5alTe5241WSBI9Txxt0FlgUdzEE6
fjYGZfldo0d6qcgkugyWJX3kALCAQDcKEkYp9l1UWlODBNUbYQO4GICeah3IieF4im1v0iOHmtbv
jXpnE90GTBcy96smu3yOl8wiEgSNef6DMs19JwcdcSRqaQ21vpVtTYu45EWvXQSfG0st1WfaDixu
Q1XZflwQ4PGD8ZO0jjPI3/xbazD4O7XjGOCrEQ4Zjeq+uHdV7QCa5liJhARRq4wmFpZhk5rE3EVB
dkq+6VxzvUx9G9cXfGWOSWnTQWRPrAVRkeiNPVURje9pzozvjo9mL04m38PHtnQQ76EH65U+RNK+
nLIceJ3MSe+ZiCIJzXwLBVeAjsu6RSdrmEBVEZt6ViflwVsk1i6tiW6qunohVilDS4TKGaXG1pvL
8LuezKWNEYoT+SARr7aYA9NypIVc1d9an3+1QeOHwaugWbYwJMrqt3LR+X2Vr8RpacXrftX6fg3y
F1PdZ6URBCGdbOCOrzWDoI2TuJ0kjxPHAF0d0LHR7JQsKEjTkzdkxyk+AEbaOP5GqP87WitoiCqE
5LDqvYxxupD28obyZiTRI2eESVq4rfOoT1Lia7oMePT3ZW6Fy2QXUx6h80xmiuQC7IQ/bTScSGJo
aHNll549jL/vw/+oP/Nfa75ctx/N/dh/fIyXP9r/LzowFC5/04GR9Y8q/9nwdEJc/d58ca1/iRMJ
M0AceGqyOJyff++9CHCswK58CmWH4etvVqg/IK4Wf8VWHPLEErv9W6PiD8uT9S/OC3DRQgvuAB5/
vOB/NJ/+3QGhb/X/NLn/XKL5qB1oN1KiOafOC/In7Fh/LgYZsKmBBiiJChnRePCFB4h3Zp394kRw
qvT+o6r592UwPtsU6xhNzC+XsfMCpPIqyPYlHuPCCIb02KvxJJhNW95b7d//6Rv4923+2buPP/yn
K7Jy0u7yIdBYNn57Gw/NzzeWlCPK5N7IEIOS6DOy/ekVXwmjeOK6s5oxvbFBnTulIF+Yc+JSGdBr
neUeVpAyEgyXKIaa2htvmR3VwZmwFhHuMCdrGexLHEZkTzETOmUyzKORGNS2eaFGrD4oRsY8NgT2
sCReEPNgPCzTqmcWoFpjQus95lZBe1Wvk7BI/nEmSNAbv2VrVuf9XGr1hlJ+nhFL8oioERGP8MM5
mk1nmbEchZjU11P7qvac576pda5ipp2Cc91imgYiSxeTjddtfE4BvYV6PScH78CoJcU2kJWNkzy5
Wo3rd7+zqh4f0YCW7oDhl5+L+hGX894U3WkaOmK/QquH30Ey28ewpRczdhnyBGRKJZy9SBuWfrms
G9ddKhfhGBpJ1KRUfbHZOx6S5AwNLVNOqALuQswUmDubKa9gSMzEsZ8Ek+/OBmktgsrobzmTmNlZ
Pc1GiGqRG082dS77+ryGZ/GIeKjzjmkB/n5btETWtDFMVyt9GVKzHo7QbjRRl35f2/JTF2P/YMEG
to8G+16+6RAl97HunAwJq2sp4FWFmxoPFYNWxA1NSg7GqYop3pFAk0rgmYZv7vnMDeZhxAT2OyJ/
wuxNlYCRPxpJEcDsb1wt+EIFJMzzsXMsknU4DzsCzZmYg9dSECDEWg2ai/yhWpck5DayI1/Wq+QS
XuRC+Xim4Zwn54tY5vquXQ1DMh8jBBnWv0lmuIW0tjOqC2dppun+VNR6l1U7oYXXOBx+E2SV5lWl
TOWcS4s6MQIkZCDVqEomaRuUva2D5QR1DvZrW83CYZs3cwkiB4PtuTemnXeNWAEDR4S4uJXnRiFD
dBO5647j0dKl2dMnqGoptoti9t5vBX7wGm1xYbcQI6sOAMQu7QkYeA5nx0YuSabHZN7V5cDGPfaB
YHRc87XdYEu3wysSbNqT/yAo63sjd4ivcGE+Ww+iRwpNCytojKORrBwcPQzarodxMYP+lm4Jhc+h
4WNyqZorXIR1fjnnOvX40DXWAoyYNa6sORWKQVbVm2HXRz7+MMBAwdrqI0WU450VJIDoK3b/LNhM
WB2tWA3TPOELxDx/KhY7pAbWPu+H3D8g1fT6Z+r5Qd2ms5lUTERDcEL31LP/h70zSY7dOrf1VBy3
DwWwUXeBrDPJZE0edhAsUdfA3gCmc1uv8Ubhib0vJSssHd9nxe073HBDlslMArtY/1rfoksu0LW2
xmOVjEX+WtMOOeDZIET1mJFCw9bX4hjCtzqaetvwxjuZyMcwGcGVLHdKUk+zLEEP3KOW9wDjta65
h+VmpnCEOQMggna4+4qRfJzP2fzYNhSYeu/LgGVp2VciiboHKPDcQe6xdtIhBJua2m8uQtjvSOS7
cbZuiYxiiiCq31JUnzkZtdkuBi8oEImTOKE0GkV5fc1S6p9tz6AUIJh5+HyS7NAWepB71IeSmjKb
eINjJqKQrx9cncxJpmWHRas0bQ3tkBLbzrMjbTcNMWCCjl68mW9HH5u9w8JhPGq51to0BKduEYzE
D6xDPjTdkZwQYVAcM0THXI2rDRcKS2CsmPESaLj9MIj4MBZNyKNMU7t+iqlLqbk6Zj/ICxIrO8rZ
l3Fx61depyLCQ2WU4C9UWMPHv7i1/nkf+8euwrzRZDNHcP0XXGuGsc69tNRqreY7+6Wcjq3e7vvO
7k5WYkmx+ff72GWX+ue+yc/jDgusDY0LnDDa08+7WO3G0+IQADAXYuoLokbJqZtWwso1em5qsQ4O
b9bf8qj5K+Tln3WVX380myivHQolDGDnJ1W51qldjUhe4imOinWmcvqQ2lrH3dr9FRntz4eQ334U
rD9mMh6aMbnrP+/V7G52KW1+lDF0hLcScm3R6P0Voftfv8vLBxGMq8B0u9xM//xTRs7+kAqBBVhq
AfTWTtzLYMLZL5Y1oBbU3C2rOUt2kvP+X/wZ//UDUojM2Q8IGl8l4+Q//2hHkN0h286fcbTjS+Zu
ZMhVOEv6/O8fl//x56CBoSfrAufyTx+Rj68P2IuSS0MnjrOmaOR9Vnf/wEv956j/X2Bv//CN/yvg
4O//Xf+NCfTf/8/f3qrPv910f/+/1UfafP1p8Hr5v/jt7O9CNBAcRHl5mM2w9TK6+O3s/yvrgGoH
TvGIfZZ/ORD/fvb/hZEr9Gn/14Go0C//6Pezv/6LDjfosvaAKWDqx8H2fzV6NS7zp3+uL4TleRsY
DYBW5YwPp++nBxPPXty1LTHcGckoVDHHxN7Mava+GceVGrKlCfBwRnu3BMDGKpSYBy7msliVNAk/
6lPc3tiRGxsh/JTldW6ltkJfrh+E6U17KkU4Cwx0ev7hS/8fTvc/He75tS1WRoPZE//N5cW+LNN/
kLBzZsSUz/+QNtntIJKGcZOk8FvCgZqeW7ptOeVSnXnLIZPG6JLr8bnwnPbb465wZRamdTB7MT0p
TvYRnkjPOE65WjiCE9P4IUm88evzO6xLfZnXA53EJ+gydFl4aaF9dJGtvvRUNneqohLaHk35nlky
vdLiyF1LCsq4ZHdVRmOt2BRypGhPXzqtCl0aCRc62pb+G4cxbqy0tk/ggUj2YJX5K331z+qqpzPv
v1wfWQOAJ9Ho89NSMMBjKtzLV4QUCNf1OhlpQsqJOKyFS2+NYWBs/fWv8p9V4b+YyfzhAf2XVeH1
rXz/6f5/+Rf+ATwxf+GYQCMLAwNEN7a539cAuCb4HkwIt6SH2Y8umsE/1gDNw7CBt4l/zv+AsZPN
Zvb7ImCAUHFZV1gZDFiiDk//Txf+fycAIBj8eWNkaIY8wZgOOeEyhTR+5pIOzawRkBhRqUaWnhWk
IJnQvUqgq6DOpAJAkhCgpcyRerRPwc20fimnsZqvVWpgwbrQ8NTnRJf3gOO9ituDX+o6sbVBpt6X
zRwG4lJXxmVyPZROQQ93x+P/mPp0FjN5j/1pv8ACMF4FcmdxU9ra0G2MDP0u9NJZR8rLzXjvaxV6
NCJCUl3FKRyBlUUv7bgmPvBikVGdN4s2zt7Gi+HbctGhuWkOO5EZOIOrYcLnG5Pw6o6E+LmbNlS0
UJ3KREdrb1GUK1qUUo0xx1oHK+RRCFiPzs5N3Crfcn6m7tls49d6EbRmonFcpYNMHhbNkMfE1vv7
6VLDbpFyfWn7ojnMnET5xfrxvuuXZpNG9Q+rKXECj9UnLW/5iuIsdVR8ucEwWwNGQ7d9c/XLV4w4
uo/8sthBLuq29lRnVzrVe1oKr60Q4xy4JWQnw0/6NcZ4a1dJNR77Pq8QQs0f88DwM2p071iVvXsj
Sj1aZ5b+XjlQsCLUjl01EaCbE/PZdxd5ZBIpDwmV8d8Qc4dD1DbmlkO099RATAtJ4RYrPSJ1mdl5
v2sGwpNZTSq45Yg+NJgnCo3o2bkXcyw4QfkzFIgglr3KH+2xM6bNXHeCKhrqLsvuNk5TO/pBrjTv
jqOfq+iA7EA5qVOaxs7TSo/PP5Oc5cxfdaOBomJE9gVQaXaxPGcyZQ6VxceLJUHturxsi2t7rm8q
7MXx2nPGJlpXTo4cU5MExv5P5QfOfMtesG22wnkUVBgH/TQ85I7TkBYgw6Z7nRZOGjU6iAbLGg38
UnHW0tosW+pQoZpwWuQir6098DX+XYo5ltya5o9XfaYhq0dCMQyoKjecpdea90nSUUlMgEf+kF3E
NB/eACyPJUvM7IqseJ0e+Kvn7sko3PdET3Rrr5nRmB/shkvaxWn92hc8N7VTgeCIGbUQzwGk0eyi
cml2lOnciktqoUua4WuxB3ufM0x+4vaEbtfMBoxbMwqgGuBmdhpiW5WBdALaIxR6xzDers2qXQEc
mTe4y11eeVSF/oPMBj5mEyc5WPuJ/kzlZgs8GMLYXKPmLl8RWnf8vRcRL7gBn+zBEzUE7ZnCIf0q
4ztTNNdU9pFPzoYvs28EapVnEsJuzWcyCG790mNYggYAwN1dUVCXH7QZaew9brOkC8bCgrfszlbh
rKa8YuZduA51htwVNcqpB1tlH7LIiRLrI1WTNS2+XI2lLagwH1UVWvB92xDXz+tMOjRdoZB9EGHd
55IEIqsURYklh/6Bc0Hr+GETt2SSiHLZz9ZUHiw+Z7VR+ai/y7kywZIogrgaL6c5fbIgkBChiZH6
dg8HX4wXFgrDhjFZennahSrpOjbJgqd+2lJ2TJ0rAYIq6d4l3vU0iMxKa9fIeZkgNb3AyOP0bhNn
1L3I32mtTLJ112lEUZqRMTnepRPkU+OWN3ha23NZX+HpGLcN6cltFRfLj9nqiEzimAKwJ3v90hjy
SVOnH47mOIbU/en7CyGAlLpaHme9IDrb4UM3m34rcmPZzGPxVaEkHLFYahsRae6RZmLzyJDHOlht
qn1cyL2snjECV287rb43LLqON52xWObGbXsblMH4lce5T9ginV/boXruNWlv0tKdDwXzlk3b++7R
wJE/LzWfO7cHwgv2p5o0NJuhgM2iqnbNo2E9K70buHqly8EB67JW1Ox2gaynGESlJfMTAF6MdJCQ
dlAevqh6Te5YdKOTj6ZDc8lE0oF8I8ol3Nktoxdnb5f1EAyNs7xmQ1yDynCXV3zEpLMzgsmnrKhI
QttOjtxIMCCbyjN3qu+pBX5FJWbkHRwvqk/Mei9IKbALjBbFHdPO8aV1SOiy3HpkEmRMQXsTPULT
jtc2CyKXysRSKGa9OqfsM926AaxnhpWw33Jp+z9M0M9rH0vgDWUq2e1stVvLi8qNa7TmbsIAv8t1
qKONllNVe0ktmQoaTiXJ6PCbuM5pIsiWwpu8dlX/UEXwgxhY+b21thb720umO5sVk1pOXW47Bj8J
6a4xknwXTMDqRrw1xhgaTn9DZbIDe2belG2l3wtSKVGV3TL4PcaeGboulfGLTxenSM1lkzUUDRKk
2GXd2G6g7AN3KQAa6ynUDwESa+TPtums+U4gaQdz7mCMaJG5dAoLjKVf8/1bTz7X7g0KecOolsxH
AjD7aoo8fcPWz2qRFCCPpnIIY0uL3wndjQc8PWJrk2ah2dutr0hO7NyaYO4F+RQU9kwIIFa3nlr2
XZo8dD2x6UoTZ7uJd9CU1MOIlIWKqTlqZoS9bCNz/K5lfXsZdEa9PgaD+dqToomz5NDXDTShEaP7
BD1tSZ7jVq3kqJ/Tjr4PkbFTO97GTNP4KitgILRkPxO3PfmZOiQwD9Ykbw2u9/WTUPYuoY/e7jUL
WbzNEHPzY9b6837KmwtZDgoBRZfLI2FAotbQkDa2q984ilZONW382kRix6bW8rsx5u9LfifpkECZ
1Rwss53AMUpy1iVLv0vyyH/I/dYOF4TQl0Jr4yfSGAR/TYuBx8ZoYkEfuMwsoq6T25HxbdIh2UNe
hPsRFMw2Q0TX4k2Yy7mpqG13khJ+m9OZK/KBXThgtWOInnXJh1BxsW9hPOnDlZGbY9COYyNIXhbU
VCBtb1JItCzWuX5Mlqh89qAgrXydTNNM2zbqVevSybrlDWo2BnitvcfEmi19LM89Q1gqaa1mPAig
XAw1hL6xic4Vqy7t3Y1V+9qtVrG6BD39tAbJJiJNW3yk05ucZ49AlBIap0nA36INs7lC/Vjy1KTp
Ukj3WcZO66+NQWYVZZ99fKOTEzwvvSAGHqfmGUws9ZwQ2g1kw7nNnSBpZLZXPlELKuzcet9D9rvx
gahcMyUipwQTZL2ACA5lnI/BNPJHFyWMGlB486qPCms9oDufGxx3VyJBci/KrFspS45PNUfqWzXn
t10jtHMe6wv0N55duox1olDNfLSl3V3N9niHjP+j5UB/63EODyltP3MOnE7W2HpFaMYwKKZiqC4h
2vu4R4UecD6FXtY96c7UEWzzT0Jfku1kQd/s6bjGZuLGZ04tNHS71bXqdXWOeaHDuqZWKTX59qPl
K3a0twLYxCFxZcx0Lt3NnbbvUY7fCM8B2OlBayg8LPsJYDcFe2ycgZpU9cCfVf4oE0I7Wux/TNaF
5dJSlV739jOWge6ae5C5V+PFSOxU94bOg8rwb07WeYOjx6pZXXHIDgQ5Fyst17y1ycljaF6H3PWz
XTFJ86Zri+We4vv8ACrUXM0AlQtjtrdOP9sbT5QK2kBGNc2UVM/+2Md3VmY0Kwk9fDNls732JRkl
2x8+1WjepvXUvJR6XoRuqb+ag+GFjtLL2ygiQ2iQ4fzwM+Gfam/RX+xk2CYo9avJaSkDXhY8LFXs
3S1Tda+nVfkypOOnNun7gs54uITZ/EPvJYA7le5wdVjvdd7XB1trxrthNDq6WqL4vRlc9x3xfTx3
iWU9+nnXk/0hhs0hJbJpbuXtAmUw3FM+Xhw1kH/MzaQ/ftuzNm9srZTb3ND7rTa4bGei17aOaF1A
Kul4LloGb7Gjw3+tU3BQplU8EFvhXsXw6V6Xal+ko9jqjWV8ADIEkewJ7YdVTNVrn7fJup49Y51D
MjpLUh1hL6wSIWXWf6RlKTa6U3QrZjXP0pyMLakhmBBejTEucZlDxJCNwIPsR8sfcaVQcZBG9KXX
Lp32he7WQAmNdNvKdEIfGQUzgcLvGIJFsNObYSxv/XHAveyNoQAyTqSw1pebHNgD6dkxPWiplj8u
ecLYlSDMlncU+07eH2bdBjXXRLfJrJurGivgasqoLVduYh8nzvCrmrwjcKV2r7v5OhsJqKYdhpGh
qx9MvWyP06Uft2R8kjswPDzumjsTd8651nBzNV0DJ9GM8eb1Ca8a1EDPmpKbkjjOkYGkuDeI9J4s
do0wx4q+clL03jqaHynLOZCnVrusTsy7jNPRJtZ0sMnGVBCTwr8xFR10OsI96WquovlByiyx1vlo
9JCyqtnaGBYXvpk95jOraiBvsZHegF1J7rimc7uMKHWn0aP9yPJJhGNmNuh6eG5ghGj+qYo0/UAd
VR9we4EetTAtUrPWsHhYyw1wQnnU7Es8z2jvJJplOCiDa09sIwNoQN5JtMVXXganN+Z+xdaIshZZ
MDVnplU7IIl8G6qLgVMP/SbLG/uO4nozTBXQZks0H7oLqNKEr5fmxC5aEq1mECnH3SvFdiqaVt+Y
Xf+UTUQlnCQ2t/mgGu7eTb2bC4vMYwU+GM+39dXG1UumJ+JxYXwcVK01BrkxT+/8veyDNvx6UU5f
ei79LzzOe6LpKdobcUZQSc4WyGXT8vGdcm81WYEWn5fdKvPnGNapFmUg7X09DU29rwOb2fWaOKZ5
sPIMWqAZg1x2slMsPfqt7egK4MOdoBIvpCEtvR4T77FO5crQqa5ufO/KnCUJxxYYoIKjCbTVv/Uj
24dxIiMcXekbOknJhl8MW2fOraMhk91IpwSu32Wvx8WrLC3a1yGh92ep+09agcVuMRL3PHOCPUaw
TOcQT2Ohio9EVDGp7WG88nrX2QnEgld8eJTPFlq9gviz1Wb/2IxMGDUnA8lz2ZgHc1qPGkT0Pp7h
v7jNCdsU9kDLLR9aeEUIR/1TP/rqPLIFrOZRmp9cDd68RsOFWH1UfVK9qanvTsWc10VgZoogStw4
oQG/Btso4QOcjN7BbZq15vjac6J36ZagsPOWGY79MhE232qiPRUymUIWGWwRYjFjjvVmt1ODNHbc
v1/NGhVhtIYXx5o+eUQiXguzPjcwFbZTpPRTWtUn3CDxujYBSdgMQb5pYVcPDqJO4GfSC0doG0E9
x6ThobYFNJlNO3x0H9R5t1PglX26EiS7V5Uhy8dJ5gPrdtLdZH0z7LmtOSv2XG3V0KAeNA3tXBam
1UOBirLW/LkGDVZAm8CkEOo1QT2bSBxbGEhxkOrtYyvRR7RpsYKiUsutsKzigHTN5Vf/XqAHb3xD
h/ym8z6smkzr75t5+cwiII0kzK2gr/TuqtJKtknAA1TAi4pUL0g2jDf9ttbbboXXcDqKxde3cbtc
M4M60Q/6zMmI87hV9vhkm3I/FJ11ouMBeHxFmiJwh8h9rVLuvn6TfE8Y4ILCc9tVL53qNGRTs3Yj
3z3VfDjctPNaT+ynIona4MI9hPC3ZFhzKcKwU7Pc5n01vRWDMV33bV3siA6Wq7ZcXiiLWDbmPLqn
dMmwEdfC+kIq10Id0PhtMbYTb48ZrYx4AOmW9OQzuPkeCOCJ+xRI+qYXOnxF/XKlMxc1hcyOl1Xb
aB38G8/iSs0a73LFuDDtbttGJau6g2DIOBUDQbS0TP3xExh498IuFd8asH9uD9l9L/ILdPyCysG5
iwGqmm5l3hkr0DrfQmb+sZKmsyvRy3c0uuuc+WkuKP3uxhGZi8hyob04qc0e2JcHxdHpmjAWZEkC
1oIsLkrHnvy1WlkomqGuhjbk/bHDHh/HreYAei1KALZRw3yuK4t+VUBlBtUGdOXiZ3DhJU4ydO3i
kQ26DjUNDEsVDS7osgYWHcGssEu0V3Y8bS0apR89N673sVDmBirMGZj8vkm87GjEU7Pt6gSHdORy
bGR94Fo/eNlqtlS19nIv3WUTohI0fGNrXvjNuSA3Dje3X5d2/1jH0xPkBkmhQCpecTK9F7Vzhp3S
rcrFVk/D4PeXZ6vfCyCFW0Tw87R0+ip3rC/M0zhA6iRfq87BCaO5A2LPPIUdfNuDgDh4ikyHjbXK
3Ju8yFBeY7nt4wkoTDzNeKuIHDOFfptkFJkHrutDdBRzgiNBtn1Sb3McI/IkBme6b5PKJgQ85uNy
E8Uo8UGZRTqsOylithzQTgDlnMjUsX9nLYa0gEUheWpdjE4YcBLkRz/Lqpepz+HWDLB6IM3g03xh
XkydQoN0+1wYqnlg+HMxCg9+LvbmwLqD4bNF6sj8iUuglxiw8IPe7CVbZKHFXCQ9NQPLLxsWul4v
TMoQ5uGJh004N7FmA+GAGuNpt05um/NJcAaAe1yZZrkE/BKDuB2kzj07a81xWYGwJhFgqk6IQ2u0
PrdFfzCSYzPbJsUVRpeT6UYOMu9NjSoXFTMrO1iK1yhYgAJMJ2LioGWokBbnIXPnb8n8skDy0ttq
NUHtS+gKUuMNor+/c/t0BiYRP8AbyjZydjihlVc4ch8LIyJyUyC7xaro7qoYXpllvEeCEra8AHEB
fbgPQNR8ysFYnngG1COqbbZ19GnGCMiY8tnowV3lGQJHSSHEpsehxXwqL+2gqbzmys+wolVhnS7V
5UTutQOEGpk90UnbDbeiHysehW5yd35JbQ2GNFndpchG2TqGwlTeV51qjjoyUJj3iJV9F5fPOcYC
FZSqGa9Us1wXSWLshGa0cMXIpxSC3lt2zRofrQT5WT6U+D3eOi+37sZUs+8aY6ZzIplPk+B0COei
+oE/nWPFYN/TNcWNgPUxYT0S5bYdm+qmHJJmn4PmReREMn9a+sjdm41nb1rorC9iSeZvM6rg4GKS
xCLcOFVo19FLQfRhHQ/AwGGjGHuu/fZe0Xb27XcjkYOExcJjXFD3F7M4sfDAnpTxCVFXsHosjT2/
lc5cil2ZykKsOYW39s4cLXBPPPl+9pTi/iqDdIAIB0y5NDp6Vpq2M4+TyKDYObZBVzz5tI67g0DL
52Ls1Ei3lQXktQqkn639lLUgqCbZ15u8dktYTSMp54fcsjuCCHAx2FDn9ZyXpC5XUOpp6trFtGNQ
5xPGrlInr1VvTIGiMhD8bTagjYBpLdGyhrT0PCX1DYL0IZ71ORCJ6QJGq+nbWNBn6R319lDdci7q
9NksUAIPGKpTK0hSjwOnXVGQVDn2xowRr5luK3pL8iUcY+/Kl3p2zagjUNxUfsQdgEACsGErpxJk
mBVvcjIIO72etHNHi/yKedcUwtrAvsHCbgD6NGS7B6XqXeKCpThWpOBflzJxX2IZuafWsFKQR6Z6
he6YHCaE0RphEC2WagO03XLBLDcCvPVoJzuMCbUwG9UMXcPfJ2VCPAo2+iaJc8JsPDIMbeGCrt1E
h10kKh3CQZTfuZ7/ukBUumcccCoNY69mDHyghBL1vXTdtDU6TuTY1fCyCgg7UjgYq/qhd8MynUXI
1tmcpc2rGyy4MYMGfWrjysFEhbfoKAOkZNTPS+/bTcAKNYQTJ9sfTtt/9TXKctENzqkxG0DoPWdm
DigxMqGor4ZpGd5l450H/KmrDNbphsO5v8/0aTp4BEVpqCnFbVKb146P2b8bCAfK9LplwIRpzYf9
Tc0HW1HWnn1PxlcWM4GQ6l0VYknDolPEBE5hUDHsGeY00NidHzQ3umbGwX7IPfq2dXkqdaS/O3h0
V06bbmjvPaRM8jps0IAnk+pHq9UtkrNLxAp1GhZGEyR+Ft8Zc+LsEACS28LN6rUvLbF1JoFmm/BL
+z5EKeHn782S7XtfvlUNzJPZR5c0HVMFCAHREN+WjT59sN6Wz7JzFW9jG23An5wtrbdXsTtgstUQ
B1admaMdmbqhdmPT2ff4RSwDLnWZ7YmdmDtgigrgaS4e0GK/lBM/4ttk6MV7d7KJTuzcWBFv9ZYh
8Ev/2sGHcRM3/A0DQtTUkzGD20uYR/gimTAR7OgokR0WDBMQyurB1K5Hw+5WeI3L46S1ap1YrM+8
0J52X3h1ew999y4tOb9CZZcbOriqIDFyY6U1YtnHhQ1DnObdfTW6z1VmYq6esQVrSpVXpSa4/2EV
LITVvxPa4Lo6xtfu5UvtjM5dc3fLVnppzisYNNum1F46auh3kn4s4D71U5JDXCVvRNrCUG/YMZcL
GiplEJVAvXFYQo4VSLirGJV/ZcXOR+XajGawjsD3ZC8wc3kF64RrllEuezOONnxARGgHOi0C2XWl
5yjG1bx2JqW9ulYF2JdF6zDRULoCxETDa5snyYO02MXoTZCyuwbDCrY8sHtcsyUaf/TadTIi4uVj
CTwS5KBASBrWQcsoeYiUiqetNplHXeHZDfyGg25rKedAFFykj4w7gP3lPnfgHY5vEFJcBpP2PXJ1
5yiGpRwe/mPPGOZf62Uumc//fz4D0Ef6sz/j8m/85s8Q9i/CMXguGAXrpDF8jDS/ebQM4xdeW3x7
Ot6MC2IGT8fv/gzKanymdAZ+DqJ9ZJBxdv3uzxAe/wwLFw5DWikd639n0br4dP7p0MLLZ17+QxrU
uPhE6Lr5s9WpwVZozIKRiyM745bx9Wtv2PXayb2/8pqSyv35Z5ENx6CIuYmqFgAZfEl/tFX11ILN
Hbw3SOudF2ijajdK50dnRTnRYlZFkx2QMaKRxBqda10W7FO8P/duGVVvzWACptYVsS7CeXuvtPOd
tBgxZ/jemTSIL19zrF3TTM/UZYC9HnvtBvmRVBNQCM7+kcV8LPbua6++Tgz8/+QF/HVvE1Tv2EEV
TMgPQtJG6EXxS+Qv9Gs4jckXwysaB4zZZ64wmpc6IR1d8nyBMUpQHF9wJrHdA1l99wCzb1PfYhhK
cU1gTdmhkIhUUd3CdVvc0g+7sbOYhWHU4O7sBA4OurCUHRyseU7b+w6qYkZplOUn63GmAYIc1xB/
LXFO0445xekmEX29yk174AqaliZ1KcM9h1stN9aY02Gn3vuJQwTB29UEGyJuu6NtFe1BB6i9DBs5
MbpWB5c1WL3MSJ9Y2RTO58BXrmmfO9/0b2RujB8FNuiRv1FpYfTXK/Otn1pjWsf6aO11j7kF44Jh
puqsH7QfPlnU26WM6s/RqdM7Y5x9/Gew+q2VRF4E+Klm+3VYmI0DnS9tP/DBflLuoWo/PticvV4I
swE/h4m94KdR+nSAjuXEG6Nzoh09g/0j6GIjD7jlpc4BO0Kbr4yWSvZLyAMTIa52wrQziv+zqPts
OGh9PuuwuCWPW0z5gX+oAV47jF/pIAk6CJL2msi4lcKd91Gwqs5u22AoTbve4G1NDsSiNTwKJPOR
apeuerIRh4cNn2F4yHSbtI3lz70eEBB0vr2JORspUAmmPh5UPoWGl5iUB1il6gM61xz4dzoCd2DO
ekJHb+6azz0KEMqOkVKVO6IhfMmo76BVp4X49JpcW7bY4/1nco64zXPh00bG4MHXQul7FNnUSecf
FpVynypd+nE4yKd2Hxba5cmtTVF/ZKVRnC2d28wq672p3bjKRW7t1EXuMuXQflImg5tXuqB411rl
ts4KH/aI7M6AVW5kB3o6vu0HNbMusCjNTf+VE7dIVvqQKJR8DcJeVWrToRFFTofphXBG0slBjkq0
wsDpogHFO7T23NU7dxjKNyczofJ3CaR95pzTsKHogi+nxKzWohX0sX/hyeqKAU46Yfnn0HFr2pn3
wTORgv3tI8orjEJC4NRdmgZYMKb5HaECLZviOlFsMqvqUgQ8j9WEx6f8kS+6do+kknsMyDzrvBic
QHlFzcILrYw74daveWaQqxn3ljJ13CBNHRB9aA5AK2fy8k9ZPY6PdCoLdz/U+WBzQvWYBPSuNkua
ee10V8GPxxg96f1X5RjNpYk3HddV5Y/zbiglcSm6Ni5NgBwdsxugwurTNftuCpMaNTBI6iritoFH
7CY22vRFn6IxfjEz3/ycDHv8MIqhuOuipGTqoMDYhZhJ0yVo0L3pqZFlbGFQ44OiDMyNRZ0dyYzZ
6W8w7i9OQHtK0q4Nu0yXXT3G3R2V1x7ioYGYEuR+E3/nZhkTekIzaw44gJpLZDaT+RrAopms9XKq
x7Nu0aLLWXDi9CeriPYjj3BNsumStKvXQrWJHiaRdMWBIeslL2MaPBQySTFg+YNdAzfPMvEyFjCk
QgQtuY0n0gWUcVaXF0lYenya2zk1AnAlEKWXSh8m5pZ4Fh4ELi3aIiM6yBzPI1njTL485mlJ3xKl
furFS6GX7jB/SS+YPEx9kAY1js8UMfTec5/jdAmBcDgn7lysAzRfwOMnuiOfqi4uRBjrxjxcFb5d
YsSbYnv48jpaIL5bWS3Tex2JrES3AnBKCZoB9fQOer3l3fa1rS2UGNCdQM1FIjFDruei0dW9r6k4
vZ6r1JA8W26E/QzXnMhor4qSSnJOBDvCKLjtGf1sIaZk6sz3bNAN5ml1SvTHkTiDTP7/ox2Qv3w8
xjCg+UgEgwrU5kjEkfmdaXkD/tcEjTMiu0lmZEHNYdXd4I3SGNAxra5SBJDRAHkckyVkRdIx2Twq
X5/7NFxyvfSe3HnOehbnOGvvGs6RzOdnIZYdjQY12E6wtMVama1kKaF3gcWPQuf0EKdG4+xsTuHu
jQafFFVaCUJiIRvt+FIaSV5v9Yr45DYas5x0P1do3qiWIANgdYCZaVBSF2rd5TiUcRvm0Iz2Grol
nhtG/kb2aSokqOcZipLOQNMnKwJVumuzj0UOYnigllGKq7l0p/LKthujZRRhzV3HO1m7yakhqGhv
I+oqo0cAvYvEMGDJZIsGUZf89j2uvFwr1Vmp2XTWCeHu5Ir1V6mvYdHLjEE8uOhblevmaUpYX49q
aRVI4zxh+ObNzlTd5T4S8SFJIuejMax4Xmm1n43rtC8oeRiWPhlvxtkU70QC4/G7g/GRvEEZLscr
i66r+FQ7mYuTjOQoGnCt+0MSKpZR3WWgQ+HAlkdlyiSjQWxZdphY8WIdMI5/TnZpUZJG+tvP0OEc
TeO4wCmFWsFubohXlf5i70ZKXsYwK/vCwrWWZlyomdG19OURgLLjnW39P/bOZDtrZOu27/L3lUMK
KVR0pa/wZ2Nj4wJMRwMbUC2FilD19HcK8vyJTV64jNs9nWwkw5ZVhWLvvdZc810uaDNNRYuogb2A
sRunWO2hc7dX7Bnmr7Ixy/0ysGzhUzT6AxlPdAlzfwmrbq7f0nRLDwJQpIpgMLLmGspBjja1J8d1
y6NNVRMuNFreCAM2+zg260Nd5JgkNcEZSN7wweIWL8JFDozhErrZl9BjAR0IULduBjwSB/OVl3c3
gw0HkElZ+86y+ukw9t5ntRTjGQRQN/JMVpIigfnQanJl8mH+vGqDyRejqlCDeaYF2ej3bT7X1wiB
J4gStOY618k/1BDIHmfmdEXIuaYu/VQUmru+FAHE1xVAUygWNplGCWM/8TxInrk8c8pE7B3PHRBk
VFrwQCvE1jAU8AvGzsaf9VbjGQvkE49Jfz07FqqZAepG3jn6srP1FM3CED2rVUksKq3X66VBvMvK
p85bFy+bJQfjOXHIlUjngUCSoqIhbhtvYxxbkWrb4pz2anc7wq9KQN9oFM0JFJOj36dfde2QRmtj
M8aT7OS4JjJ5NczoUYVTPhRdGSOpIMJs6ifzHWltI30Zxzu1iPLCPK2rWxXPy2Vs+e3lMOTdqS4l
m5/KdHf5kpiH1KRjAg2Nj2QTo0juS6CSpkOXD+599sYaxO08gLa3GryBdpJKtNJzxpwmaT90mTrv
THSyaMIiGC79U6nNgBV9mugtWCSMhXMt3xVera8I55NXzohIQQJdB0O+0h2oMwZXXaOPXmYuD2U8
owNJA+ejZEMbjtqdT8RXYrx2zHKYduh+K7kbSAD7pIPYu7ZnPuLMsuWlu9JFZYLy4M1d9bjQrgoR
adrn5ezhqqja5nMbCMDA/dCci7Us6QiWt0Fr0R6davZ7tLIZ91UMOXIbK2PUZ44BXhgtMErNAcux
SpsvVlO7+R40RvdV9CI7NQ4dVIFEJdjRKTbrELXLtqSD+wmUMegdpDyyDpwaoeta+WR4172xx/hC
h8K1PuSF9KhoSrlDxCdPcgjwXNNWM/diWPTXvE3Hv41t/zVe/A87il9V9vcJLqyX4IXtB/42XsjN
XiFQ0TpQjYATUjl/L+xF8JckIXir3CnrKaz/t653/mIqZIKRsj3wASYc33/KejgObHvwZWGig9Zg
O9af2C5sayumfyzsN98HHQTJ3+HbApMn//6DhwlZdd5jJXjXtuSOo2AciB41F51OIcMt45JJ9W3r
EtYebSyZbegsxSXybYqwpWzSR2MitIQpI8jmsCMwEUGw0CXfn8XyksjwUG/iz+aTFvYVESqhwaig
IT9nnT6Y5GMvp4k8EA99i8BiPQRZfDcOwzjvBRGvCJDMtPqEppYxG+nra/sGsWGbxkc7NYeJesta
x/gmWFfXs1BOTXVvHWyR1ijOC1KlHSA3DMnp05Z0/W/Zt6flBfm4Nk1291te1bTwp04qq/gu6Dy7
7WjhdUezE0sRjTTb2JARjpDuZ+rq5Jhk20fIHCuTiUVlVR8mHBPMK8ba1FEiLOTtqWA0go7IQaGb
teSBVlAXEhGj7EeLVC/R0GvoJ6wShACaxB21BxO8EAHonUsQZOBilQ6FOSEQrHplngVLVYO5d/Pi
OWf1MXadIr4mnOKhtA7jZNof7Vy09wp9WZT6SdMd2NK2IHsTIQjTRFpyLEHIoE+GKxFc5BlouWNX
Yq9+JPW9eJZxTrZCyWy8f59N0xQ8CtNQj6DgkbvmqBYFnc4RLv9iOdN+Hir5vs6G9ZM3ZzwnRkrK
VFRWGUud6UwzmiS8nnyaZE6quRjynVfV6DuKyi7edAClmLI1XYFs1QMlHfmiJc+zXYP+LVJcWsAd
T31KssuM6IXt2frGY5Dt7NqJJKEz254dFI+tRbJCnVrbR7/v6XZ7RA8YIM9JhSAWpfZXIuVXSx+K
qoAraNQGISoKHkAcostf0TLDg6MFgOfd3FW1ywelmJsJWSY8CjSuS59+saiyDXLiVmY6tmW1dP7p
5eQoiwx250EiC8zr0+RfMfsk634KjKDbzSR7pZe1nRdPFrSE6xkvfnUkdQ+qNqUxCtWgTrP9CFjq
DgWpeDcNXsz+2WZDIdSe1BXT7yNfxzY1a1oWpCguuJIgIGExAfUvSBfTpyQDYrT5CmcScTFKuT6w
qyAoLg04W8/spickAebsgJ/jcRsi3xqXt6W9smtN1qWTl8bAckAxqccPHfjTy9XNdPkuK9fefxd4
DI5CEUu0f0iF6meDdIhNUh3P1ZvEy6ARBJ5Ky7Pacix5Iup1ORLiAchqSL27dM2AhKx9Vd5gCRy3
0rwcgn3j02O5GDzSZPeLNuYzoUgKYv9DiC4m8vnKnwnIPcB9ytkrFd10rDAn3k1T77C1VSL4SoZr
cRXE7bpceobf9kwshHs7oF9/NBHHsF6RtEeOg0jTh8kEkb0jgKRyIs9p9xoVSBcRrkya/eZteUPg
b9u+ayabQbbtAiLfYxZTj5L4jybs29F+TPkQv2+rby23craxKxZw4mk3mO71xFzTQE3dwWKbFax0
JlPFPYn1TnyVq7ytQ0Bl5XnXMNc6rgvP7AEpS+fQbskKRFKKWeHRGoblq8ICM/dUmZ4e3YNnF8iO
w7ieqncmUle0LapgKKnL5q1XSrdmYJOuXjQwp4WmijDxMtdOQuZ92rPO4aZZ3iZDge8p1ib9UhnU
thPJmGlLFKOWNfnVGeK+2knz/sZh82rsu8xZkEP7IGmYbpCdtzOmvsrPwI/ze5xE5Pf1KoLqsffQ
CxM8TlTdU+DnDgqjIZ2fGdVNH3AJE7JRV9Y7tyZDxCYBDq3a3K39dSMVLZaopyI/a4wmroGNZMGz
BMIldwgwi+ncH9hrQ4SiBuKRz+sJNhX2E1Aecj2zgjEO9jJWXI0Zzj3NrQ6NwD5HWPFxIO4JxAr9
wW2aWsJZwwLUEzIWCE/v58U2koPomTPvYrQ92IckkuKotozhYtUFlWdPj/hBBcOMlo7n/dzerkAo
ZYe00IWvZf3Xlpr9PffYvKT/97nHHdU5Aefsh77Byr9NSraf+L49Yrqx+chJd4eNZgFf+N+5h/eX
FBhLoXJDY/Bs75+xh80/AayxTEJQpGvKDen499TDNv8S2Mcl+GacZSbIpT/ZHb2ypQvLJtB9c7/C
kBXbTuzl3ojGzTqbfIFJrnHiz6XAEIoePNilsR5vJ1KKdlgK5muvNqcLy+j64w/X6V/85S9nLh6H
d03OBRkiGsRt7/jy8CBullqmLAtOk5rXTb3qp6yP59ugs9XuDw/FeAg+AL7OjfHBFOrloSojduZ+
8ugc13l5R3vdZdOkN5p+GfzmrH66qA5TJJNoAaAiwCZe8y/srp4RBgTEdcnNeEqQCNzkgJTYMAUp
QuPcKu/c0Ydsy34t+NJP/WKffn221k9XlrOEOcBuGKE/4IFXp9tnmpKKhkTIyCBvzqYAcnVEa07T
aFgzsi1simSSZJbyUSaoa3GXFOohIKuIpgd0DjKoav2AmxlSJAKyXhAp0qnq+5Lx/wpFg7dCoBYY
Eo/ND946c7uSP2zNM3yvqExo3NTe2l8qIx/PDejQv2GDfwNl/1MB8JjBNeFALOsmG30QcS8P06I9
p1hNi7DA2sIuyZ8x2Nrj2nBJOmE+esyT3laar3jkBjSPjyLJ0Gu4ieU8T6jv0ptWmOk1jQW6hC0j
LD4t9WQUuzIuzTsgYwu745ixeTSqIT0WAdAkymBq+C6xvfE4BKNcDktqs91uc+U8//pmv5wmekLQ
rUUgDJ5hA14hC3p5egwYq4VXDW0POXQHtzD9A3ogjzY+Fo2e+cT1r4/3anz57YCBtD1JT5xXSbwG
aid09Sa/WTeFh3l0ZFmEYHZ3SApgghcf/bhjtCiPKP9CEkMfJ9M9x4G5q/3hWLuYysdNzGKMv3nk
WRJ/KPP+/qMYtToCVAX88lc32ZMG+sxxqcK0k9mtssxqX8XLl7Uv/IsZYFBUYhmPfn0lXpaWHBPK
txQccnvPeedfvWUrgWfEDtNhDAq/OaX0Kw7E7IyXf34UqmsORCFLi/jVUdCB++ihwLjNFYqWSXfD
PnZ79zfX79/OhW8BfAKP3AYSD14+RcvsuMj6OEo7lgmW3cEFZeWVfxRy8O2K8aXz+bqBXaYD8OpZ
bYNtSNY1vIpZ+6ly0G5Zbed8/s0FEz+9Eog3OAxAbJMV3/zWE/hhYZmxXjbWKJ+7QLPkm+nEjNzN
1kB9cS0K4lGZyXu0r6Q50FU0QP0VK3b9xAKMSzGmyulKD3YjrmS2tek1W+7myq7k0J8hbV2SCPFV
054GZ0j8CEkvVFgx90Rr4qErJaMzEKoXwkUB/iYRCT+LkWxR52ksFR8g8jjXCGFVrjcGTF0wcgWe
vOmiGcm1eC3DlblJBY41zc+SgprxiNNQN1h1A7qmSyVhCndJPj8N0iryXTdMxLPj/Mcf0fZqSt6q
McHmimKzfG8gdGVX3XhG/6ZMCWV8p+12NVEapYk4jjxM634KrO45mA12lF1XrX5kDm5enWHjtQGG
ZV06ErZsTg5VLbCK3dAIRZ0+9hgqN7BzclyctXtvKmOsdhpIwHCoYiXf1m1XmHs4ar4+j1c1rjsM
5421G8o+Xi4d1aPfnARz+J3MHDzzDhCZO58akHhWmQYEny9EqYQMKeMpIh7ab49i0MwS4obGcWja
rcFH3OqltZ+sUidRPyLmMq3e7A7JWjYYHy38JKCRYbj5BfVZaPaJ+REjKK4elTkAHFUhjfbA+DWt
4FZsV1CWVTkAS5DJzcBQgUYIX+4rbF50gcgwRZ+ZqwFF4tgsBrZ+xvSP86KKL92ENX1PdwPPXsNf
f9+NHQ8BjLV3FuRk4y2/rEujIrbcat8xqJyPAsT4ss+KeH1fCAgcl1Ao0mFP5W8Gh2CZ6wOWgjo+
iZ5F+FwgZZ5o9xJZdE1cYQu7A+5gtsNRST09WNr4YHUgK/eGahluK9xcj749Vk9xRoMjZGeaZZcL
Ukj62tYAT5qVW6DuJuqeImk26y+GIraFmK6MoNSkayBmZki8dj1urc+MEDWNgC53CLgrymWXtO7a
IBgs+1MDKyTnTsh6jni4FrJCHQPb0uh7kI3HtkQMMNpVN7CblDY27Wy2n4Cr+cZe8oUwKUqoyA6p
N1vlhbIKKmsvn/Lz2PQrXBijJpHRBDiIdctrhyJKKLYQk9TgOIjJ9JJPi9dCrnPb0oH5tRjiCfVZ
xVKZ435F8g94Yge3criq2rmm5U222GEgwbDaW0Vhv8njdhmvJQMy3h9qN0EwmogZhLbQpiPQ1xa6
8xHtGbLs1M32BhYPe/vMtF9VsARXYqVdfUUajjMf60Wv3rUee/HoGq1S19SeSXxvDaAiz1sNlmI1
21FS/KLHiKp+rMmmw0bmYuBKXSSgPU7UfEI1ExXjPDY7INbWeOiDvv64BNl0Y5MXJxJaGHSO9v7U
yoG+eSzzg9MPlI5qVJYbtc1SrMe0UE4XZcU6lEeRFpAQssQCyNaZI0kpfq3RM7JNTW8NMOEKM3rt
kOUmvZktEmsqGZF+2jtojRPbDec1oOy0684HjtiDLoTvgqmiGrL2HeTsRUUdm/iScWOFzU342mco
Llrns5kDhzo68JvTg7mK5P3styMBi0vefs7swbsUjZ01e3uDqcx6Ru5MMltPBGTuqwvXat07/qT4
Mka4QTJmU+MgIV+9t3HkQk/Pym7ktc476DmjrN3bzO5Affgd0zLE9s5loTyK7jammkbNqAqMc2UO
0NnMVHAu0rLpLl32jB6zHruzT8JU8S2YCs54RFT0OUi0dYW/3GsZRhOAHUFPpa0GaUyvx6IMVoY6
Uk3t9RgPKzwEVzkJsctTQF62uzBbqty+/dRJf7kwaahmm7fYsxj+peWDNVfoXBWr2RHgIAFgZZ3a
Le5unzxWCJdVRHytGw7ear1dZxzxe2XIfoqICHStMBEIKAFcWqh9CaV5g+nLuKjbacvolYG6gc6z
EVHrDsFFUk1Tie5KlMizcyvJdjkgCmBBzN2+8n70HxbHcj81qjG6kMGuLcHfpMQmjvMwmGzzFL0k
eA3tyKwsoXWcMismftNNoJ+bAQQest09+TFwChADKcP//tAgcs7RcKYw/4ykMq6X0WgK7DkG0zl4
jv2zU0+EBbTQXa3QWFMcqH1WdeaeaLZJ7AfbTj7kfLzqczo1qRVJpMQgXBvXeJvEFfykSi/Nbexm
UBuJvQfuwUcguytoeNwHs4q/VhpfA5oKNu9oxdHxA15Zsvq4psg8en9MnRMhsdXDwg4vCEXSS71L
5634cbMYFXxrJEj/47jrLjVWtjcGrzYM8cJT165yJ3aU8SjuyzgdfMaNlf8ILlTdSKOs7zEgE59b
IGZGEWEK1WI1qM0RuIa7LPtNAunfeLgi5zNLz05xXCZsf8ftglzZtdeAOuhbBq+p38FXlbKdnquR
aXNouWZLJxHPdMU9aHVAQrNc4czWIJvcwUVo1VgrWYyFZCLXxbVZnxHhbNRVqHl8cYLCotHkdm6v
FYAP7upYt9WVs1p1tnODYq6ZEWedM6PrWQzrALsRsbOd4Ia/NSzgJ7QaXW/wzhv+n0bbYyWQ6fPa
W3jLFOtjOuysumaJOgD3j1lzl97+qlPG/Lu5Tfwaf3yRkXn4vbz/72gOUiJV8S+aT5/q9VP9uvvE
j3zvPsE+p/HBXM6lIfCdYfbPcM5GNkvOGAUTS1wA/vA/qtsNmE4ptbWtSG91CArjF/5HdrvJdSGF
ULJDUkduL/w/6UC9LDv8jXzqCg/FPQB2XKevy44xKwRSHIR6yNmKah8ELbzklrLqN02ZlxXBdhzP
2or/wDOdwIVV/bK8IVhtRQen2cx7PVJZXGQP6Oi6B2ddm/dF6xeHH+7Cv7S2fj4vj8y+rUBk9aBU
flXoFIKtWNvQwQ26qT90SZvSitHlHwVOfT8rWncU/p4ELmhxD39soKQ9PgszQI+Sseu5kX1bk2gv
svRt4bPKIUCkjPj1eb1sLHHErfHIQ7M9MIxAzFdHLLAZ+G1HywbSSTqEZZbNBDfk6B+yPJnP/v8O
9uoituayIkfifrWWv8x4HBr7vkhs4tbYxrZ/escgydNZpT+ExmIrtl9dy4EcPE1phTWsNW5y9g27
ZJLdb47yL9dPMIWmP4GqjY7n9u8/VKZWtbiDSGEA+mrJke3Zw7EroMz3Ujh/1J34dqtQmHMsILy0
kbdcyReHonzTgM0QUw7KOmFBYssfyOk3L9ZPDzqXjWreZMGwWWW8V30DoO4Swd+ClFg5ZGRrgCng
5PLf9PDs7bn6p4f3/WQgbApaq97Wx311d4RBKWGCDwmLJPXVrutnymsuooIVQkGs4Umtw0gTcZTt
p6RjR/qmAN0OL6Pd0OkV5XF3J2be9qjuA5zY8azR12T4Fy+X2vLHkLGrtijr/CSJhnnYYBeZrvsz
jCINs9LJSr5OfYaBerDXZpPh5MEn4uHBKKy1nTF6kVWPFtJs21MGs8Tf1brB9uZINMa/fi22c319
LXhETW4tHXRG5i9vLOtA0qeGg95tKdihwDAyw8BrypsG/887d/RI9wF8gs3TlKApjCz4o7yxbzcD
xDLNZZN+0fZovfwDBnzrvkVPhdwElFNiojQ2bShpvz7Nf3lVyOil0uC1tJmGvFpqYMQDxjMxNpDH
vURiFPLCHthEsQVyn399qJ++DlszSjJu4bSI73NeLTQMSYdMkl8UOgTHf/Y2LAHRBTZ6erezs9ta
xkL+USfs2zXExcS3mZYtYxj56hoaas6YoXJIslI5RTIJDhk597/5QLx+OwXEL1rCnkO2ySaDeXWU
jIIN0TGC6k4ZVrHTMutnYhCm0f/Nd+HnA/ncImY4fIpoh+LFebHYdAUdt9QgQAfcRHpurRLtstPP
t7++T/92lO/bBaQ8PHrbffxh9SSdkjQgAzSDH8x2CBYr39m4Gn/z4P3LUYQPRdxxOIrNE/jyKNVk
ASoXwFuIGqoumsalIzeWxm/a6Nul//EtZrxnbx8aaQGW4j+vrlgeZMgzM9qTQb+qm8yqqp2hBcFz
1WexFVRsove/vnp4ol4fkx2bj5sq+HZYl63bi+tXz24iJypSxOAdzbPerHHTYxQ29N5XVlaffB24
7x0Yikjz4raiCfKtgKML3h7JVoKbSPQT8nKk7IPejzTb/N0GcjUQc7a62me0dP19P+UD3SNdLU99
AJQysirRVdEmjfmKbBgF7ugOHbrhhnCBg2uv+RwG9gCH0jUhL55LQAQU1gqiU2jZq08uSA7CS5To
VaJ69RwqHNuebmUwOx+Tnht00Esq4OgmMcaRObABl4ratXFfdtUUkfERdwQv4qpdLHwAeCeFu2zW
wQZuovKAswUW9Cim8CicI9hILdVMXKYfSp82194KCK6h9G9Vg7PT6vS+98G30TOwNk4SwLaUfR4i
//OVuVsQlTVfsI8lbWjitEYf/j0tYQk3c03Tg87izrz0V8d7cuBCtveBCWkjzAcs0RRoDfVfE6G4
J7lmB+VMr1iWSBDd8rwa7z0SEOryOZ5Zc9GzZSoiYEyqY0rpD56xnCf6JVVfRQ6StSxyiY+Ly7Cf
ar9HbOmDVoGDYeb09sfZO0uAKNVRoGr7GXimLneGP7pPNEPT6cFoqviTB8UJRIPBq40A31/eBaVr
fJ4Ly5ux6lTt3ahzx3hS5LzdOWxGMvRfLTyQxrWm28SXY3JS+dSgtsjTagWmErTGfevXWFJ8I7M+
DG6ffiRvzmwiFQj1CHMoiyEIDF6f7PKJkBviXAqVRm3t9XBpoY7hIMcl7yM9phWGZBqVs31ewFWi
B6aN8eNQj6b66BXV4OyNEbLsAT4W4ne9Kns5INkh/6DtR9s4GD043bDq1xhJMw1HcXRSCDJhYBre
R4POMtQjd/NhzWnCcx4Utv2uNFOMb3XutsNnJzPEckFqoG2cgKdl5NeZZbLlspEOcCjAJl9z3a38
PdZHy3xGalwO9xiA+v5M05DAZa6M2kJ+vuBox9IMOnlUOS42fOGnGveK8VQHZTsiTiMgIsyrEcEx
6pICfR9mf9oefaa8ry5yPZDNPS7sZ+YPs3E1NibgFJHRWTv3g3bI37Raw453UndUTzQXqxwPRgcx
JghHN13PJG+8+tyaCuE5G8XOBUG0zkjBXCtTNwvT4w1cWRkI89xFSDpMKc2SwipdMou0g108bTXo
w3ap2ntLJA7wOvxt9UUACowuewBueC/tzPHDbkzY/aIFyqpLZjiiv0yzrKjqfeB4U0I2o11Nrtz1
lLPGDJKioVMXBSPmpj0cd6fecaWL4pycZlwJCYVeHyXD2nxcxkScKjSE+polJ+0PYuwsWCx1qiTR
b34eyw6hj62H4UuXgWdCpSck9gdvP7tB4hdnaVdna/GQ+4XFhGeas7fjWOaY81TurI0ZehZJscF+
XYsWaeYoOrJyLuBbod2cy7X8FHNZQUWoTs97VJnBXZBsms8k0/M2jB3ah9kfN2sBtDugRY1d1odm
KsdNxuh2cHa3XJrIoUDAVWLYVg1eAbYxFsHOI7wGTvcUYQyT4gyJG2JCXZau/jyt3QJsZmx1f0E+
IM2wml2qeVzmMQGclbBP3SvYsTJSLWLTXbZCMgv9MTedsxnQeLY3xz6/IqiWT7a0JzntYbliWsrg
19S0kn16TWLCDlniuFBAeyz++pxdC9CWPq9uh1n60zvTTShg2iZu56MrIdqEaEQH1mlV4Md2lTJv
8GSu8bmqMVXwoqjkOnfL6m2W8xKwm46zW36HO4eTnrFVFF2GqK5hhEY9sfRNjMUKcic9fbAvp7U3
mY5YqvFvuVKiCjH4VB+gTnlxZDVu+WVA7ZvhnxT0x8s1Dpjb+7h/zu3Gj58M31v0TlFD2BgJoa3j
1zDUkyG0h4ScccqdjdRRH+ZsBMk7oI+EFsRw+dKY4locBwIER+oQHzyHJMmhPHisKg+DN5hqRyta
3M2MGeqdAjM2hrCMZjqbwNCt/bqs7ifFp5MASFNkqBQN0XwEuITLZ7Wt9hS0GT4FAbQuICRBs1p7
FkwXw2M3fhBDmoIZc4fpgpdD4p8wa3Xp5Mx1EBua2tyvIu5RJpttgh9V+Tbh213Vc5KDTO513jP0
wWXUtZE5N076BXDz2N3zZ8rm1FWjV/IAGbn8gATPVRdDZXr6IusHOOiV5bXlXhOLWUd6i0P66PBj
esc4wVMntGRTEnWdv2JRcbXDgDUdcDrkrSmSWxqcoFRx1flEM3RigtgKLcO87At8OrtsdO1N4clE
iwe0EM25X9aNF5mq1cW+Ea0B6IheinlYU8CGp4XEzfFNXRBTdOGz8GT7WYD/Av0X4KyVIiuYJxUj
AtZThVIRinKAke5Bk7MW71san/F+Ip0qvlK49+oCfkHdmW+C3mshwJD91Ps3kklT9xSnDU6FKY81
sgW7kBWj4hSCWcPCnJ0BVaTvORUbZ9ZgbcHXF7Qp3J0EmktqbCRc9KZxsy+zHOqHjAMDMGOyZCyp
U7oM4boMGge34yIZNrJO9ud5qfgaeQRK0OLXGYlvzDMwrA3sney7zLS1zZS5ho5Sl1T9ZzXmaORF
xrjinBZSixNQOJ+ra0BR2MFBmY5+Y7OGZi3V4IZs5xtGeUyoUUnndzxn9sZyn81sypbUkGsECHmS
DHld66oDIZ9DFtoI0fPKd+uoiybPGHZ7JL6xzPpkBqTJvYcqjGeSlSK+QOzfuQfefWJBDFPh6+BL
F6D3cAWDNVpEbTRZZLHvLOK57lNwHER82b3s8ZfiodurRW/Xt2yNh6paeUf8ssSUm0ucvDh2ExIA
S9BAR6cb2jcYvmPahYCX7X0zzbaORibdD7ofjbd92/ruTgQdfmRuGvPFlnHwnvlYbO7HWMSIgED2
DfNXyxXyEWCjO97N6TwbRzNm/xkZqY+HcUxkByWbrd97mxHbcyZNVb8pQNMB1TZrZoNEjM/LuT3V
WkBGN4pjg/cVaI7MasBh0iLgUJapnCKCR4L7vCtxLpcBFsawnzPzQ649I4gAZmr2n3MnqoMB4qNl
5NDYt05V2d0pcWzc531nVehxO4+inthTvPg9qBUZDj3qwrAxNG+6bFJ5V7p58+Sgus6PbUKs17Fj
RTVxWa8QgH1puN6evJKZ4UNNR+fgJljHriRIsP1sFTAYAeMUpAKUoj1fM/TdIZg/684dGpUgXivq
T+Pg1VyfYQ6+fYhxUWEF7QTn49Cm67qumENqAuyM9GFgGKIjFhAlS2CRFvAjO+x1oz50GMMRoZYr
3mJ4McREZ35HhqvlrjKjwkj5FFH+F96+9vz+Rts85DsxaoxtPsp42JG9FTBT5pkUxNb1zoPSZhJE
7NbKi5Haxj/IXiGCH5xxRpXbZMvNr0sp+3XHgEJq4zdYpgu0i9iQVzWiKdmcMmmpQgPnBWR7Xg6c
E0McL2+apIvdQ5YORnCEkOqsOy+b2izUhGdfr9Yws5cnIKY4LBmLyS6ty1UefeyaSei4amiuS7Rs
9Ttn7MEpplRs5PAmRi5OyZiLx6Ex6hEkMqvhDaU2zM0Kay3IvsZ1H4nxQ6eOzd7GEFUDOfS1Sh4c
kc8P+WrHATzLDPhxXvBcHA3YuwFOawf/ctVNenz89TX6+RLB5XARv3oBbRVSVl8WmxiLVZzUxIij
sbfuDRf3LkAsQn8lBs/7Em323a8P+LphRBKXwONDq983gdjIV92Bcck9s1gYgiHsKZ9Xo2NASuMP
M/o6WL/pEfzLsdBiofsi25MDOq+aU1sQcLsNrkNaRfZhBTNFVHY7HTE7Bbtfn9bPRbskhYqTQ8ZJ
o1W86uEEdZz1mLERz/vqQ4DK/nLxs+431+7ng7jkY32bEm0zH2/79x86K2DTq9YdZzYmqc6/VrlI
r7tKTac/PRVeFoEka3tnXIQWL49S+QQq2BQ5QKDK8czKiiwCYFodf32UV+pXGlFi+/20VIBYCEmI
z8vDIKkuAtnjBoDtwMJPvrY5s0W0oMUTdiENTChm3173il7CPUn2wrzNKeXWPSU78fNiWRzxhi8T
GaiLthbvlFpJ4UWICOY/v7m8k5br0wNkoIY+/OWfamN1dCimue7e8M5WmN4xgHu/maP82831BQHE
9FHpob/uAlpjMIpBLXQze8oQ9rWqI/ZRKZzLv77yP70VEG34rnEgl3Eb6ISXZ1PU3ggxMAHx4A7D
wZhS7MwZPNdodab2d8lbPx+M0eY2ZNuGDyZj9JcHS9eNFSJXkNX22u3XEs1Mqf2HTjTm7ten9VOr
jvXL8ejUYVXDvPt6YRFOh2EFz+BGJtahszTTia9Z/jZLm+QSBUIQDjow978+6E83bVs00fbSZd+G
N69Vywmzf0FkNAetVLxzsqo54Fhuvh/lv4Pz/2Hu+sMF/zlMLKuePj1NX17YNrYf+dvVav+1yaod
vl0MprEa8/X629UKyArFOj3ULRncQeD/z+Dckn/haPg2G2VUheqcF+A/c3Mh/uKLwSx9a5JvSYT2
n8zN2TzzeP/TP+aR8DCPMOthjePp9zd37Y8rNvUsoLhxQhTSuFKfLY2Oh/o2UTXS0ksGXblxTDsc
bZd53LuH1rIbykaru5vrJgj7GIiazU6fYXveRBXOp+YUzGZ3kSk8AvWgKFoz03q3eP57Ip4uPIL8
jr3KpmPrY+P0Ytrjvt/m8DS69aJOk/EMzGcIb1Ei7HFI3VH9HUoW/6D1/GASVx11sZkaN36eNDQH
qLfGED5L/WybujwtOHhhEGhFjwqXbs6ffwbIbbxVjp9ogBuNfyEawz2K2CE+NG5EBAiVhGLMgmFp
WrCIHfXBsYYnLdML261uuKW4GrTfhaVfkJ6tgYP4TjxecNBrnVsILOsbr/OvCDHIIztL9YW3JIA3
mWVCCV0xumZfbdwxdAgTIJEhPQh0bHBtThDy++G8Mwv3TaYt+akdIYmQZ9JEs+ncMnQ0TsROTEeq
bhrokx/s66ouDylyYxBHFlocTHEHGGD1oZuogVGOgvQXWXaY1/G5wjN2o8Si3rYLqw3wDZCD8Ox2
frHqvckGOCz6+F6DZdz6KjnBj43Ed9ykgCfT/noNBnWCuD2f2Ej3b2HoMEzoR9KmDelGesvSsOwh
OeWbx76tE+uOFt3/Ye9MdtvI2jN8K0I2WVWj5gFIGmjOEiVZA22rtSlQFF3zPNcqt5FVFln1Irvc
gZEbyZXkKUryL9qWeqDyIwbSiwZkUadOFU+d4fu+93njhOqduNyQ5uxnjVdINz0VR8tOd5VbQO3C
HFeNaOHy/I4HbR5foAeHhNorBT51GaeTUqVUDZWgPGFlPq1gymOAHvWEc+x8FkguEjcRtsgCb7gU
q1tUEDlQPoDTGoXBq4bCr7FZJsUJezgKqE1XWBBI8yYc7GAW4ziwNAfGlFhq6twJK56hTsX1GP91
Y5OYbXJjUi+3CEzYNn3aysdqq/grfJnbGRTQbBToSC+gXCUnVD3nS1gU0jGlE2zEuetz0yOL6lEn
BQoiLa1oOAwJs8qV1NMmEYWl7ltoByOnaPRR2GnS3M7DZN01TT3vkB3M8eOC3ir3EAaVzBQBJfgl
ET9rUEVatnOqUGR9LLM7ZFybBLXwz2DfDbTIBsHCvqRWNm4t3IHvnBtxBy7ZLxrhgxVK8SQBawAy
JrHWSVxk7zG7V68ZOD0jxQgmQCHaS1VKtBmCYnHkGmWxgYoinIiQzK7yoBfGWu59jCPVmGuxxnFO
RIErui2VvIgXThsi6WOosAq86F6i+EbJZ5ojCtOWOu1yJIqFG40CxTU+ZZjRzS0rVpeG313ih0wJ
KvG0y1hr5/UAcK1ca55HyaIQtOi8zfWTtIzyUzKSi7LJ4mujl1P8M9xztoXXvhWvE3mwysryRaOj
os6xyeKB1dhpWMIZptOcftS7XiPSSH4hn7sZWvyxpQTX8OqQqiqedA6V6MZAtfAB71d/piBRX6CI
X9RGhEsztjZynEjnbRgqY1/oN0ou1HdNHb4bjHySJJlj4hZNIBdMoNy9c/v+fWQV4H2CS8oK15iB
33S18d7GsqAACD8zSzD7RpJPC72YomSaawSH2J44y0TUbsBwbQzZJqaeNfYUlyrozNk7E0uYWw/h
E+eP0ADf1LpbW0+vLNc4L/CTWBKq/0jx44xoJlUJyNQL3Vvidnasu8INFqnGhYzj+NTzMox18EuB
upsqhTtOUvfCNbITJTWEWRyLJ7DFUvIk0in2pHOOjURUlHQmeIMrOUV/QWEYgzJAvab2pJiHfsfU
aEi9t2ozTfuUqlk4EwznWlFt8H96tzRDnp9LsBM8tHXulCoshJiDtNFj8tcZjTZVpVYHnG21074y
p2Z0r6IfmymZl4+ZM87MDrkCp8vwpNMT+SRS5XPLwa4kFcgG1KQDFnmonRLg70dlH27geW+9Xphr
bMJHuuoCpM5OPBDh4EAwtjU0d+OUWKBnzgq72YUugldx1XbqmfYZTvf5xG1YU8rc2NpUQVJHq18S
/lpFobVsB6k9YHJoWwLvU+X574h0FovWpVLVcOXLRlamMFwuQnbOnyguIQgelPrMBTo+SnLh3PdY
PX09cACNSTHqvWiI+yQgVyywehwsp6VKnYCqDekfQAkTuTeWGEmR/3T792JkpKPcJ2aE8JB0alwW
126WV+Qv+9uqkOqp7ZvhlqLi8MrC+R1vDv52LCdxCwS5LOcSiosN5cztCAGCOiJymt/3RH8mIA3L
uSUL2Rxth2mQOmpcf9lQIG9dVobOAO/7kgizCr9ohvbTPk86ogZAaT3MEzKsLO4qjEOv04z/T3IR
beDYdKsaRm6HtQNRwMvKJYApVBZl6UM4twJtTRRIjE9kFBxjCy35NKr9sUeGDg83D2B+bwuTwIKU
qGuU2PBla+f+INvASHAuxFk/lmTqV/UOMC1xkHadiZFOMXKpiFMxB/xF/XuGREZHFd+eFCUpoEnt
FXW7inSWwRPClkE2lSO9RKekt5WQXrS+B3gAuhrM93RMTCaa+bECdcr2FijNRuhm1lrlTuH5EBFM
JqwsYyMNfhUztJluLTrUyqofW78qj3kwFyLxcyMDGJRAvHCh1DVeMAVAd26rwcQKMaVwSaVI47St
Rajd0lIMu7u07k6Jg5QU64uXqY9LhZvqF5LkNeNEZGUtbYfC+jrjHgkDJXYQfTLFThobiReQYYtb
xOKCCNOxt6DNdU07QTKx9vVOhdcE/0DF8YPN0BSlEVGkWF6hPuTd1BWBWSUJZ1oj3HVJ67/TkyKf
QxC8SbBvG1WF5Qw8NiglSkMxQ6K/97LuDAO4cmFlykBHo9QpFLBFsMUonaIjx/IIIgNx7a6f2FpX
H+NZoIA2RzEwFjW7mwSq05wFguMuJbMJFlgJBXOMwfhtEf+qmIME3WjIKpHH9ojoNqV9muC8d67m
aIkJQPofiL73y7q2yuuainHDzbJZFpvCaVeXn/AFnGUZXREZktDI6mO2YfqtX0jG1EKWX4x6qinn
yGvgYSbzAlMQqTShALUfg87OZmETONOh1pKkeLkEg3qj4ckxFbGsXkURL3yeiDZDIKFoSscBpSFp
e1dltndC3pKydp0c85jYXL3OMBErKe9kcwNSmYUtHRDGeL9QdFZ7cgo0FSg0gdAe3EGdDCa2FCYK
xtTfmdvKTRvASo13trdSxm6aFBVGhSoI7LTPl0k5GOUqndTimut1WYhTApRt/HTBJLTmrGkxepvJ
TnVDyqCrpuTfMeKNXNxbz8ydQW9NeZZzbAy+veLOwhfPnSKf4aTtIQ9yOkW6LRSxPc4oTcWvLY8I
mr2nXCtQx0qJ/eq5lIoYbjPBdsY2jZ0GH2FsvkBYWaHRlHM44c19UjoGRuNR34fdedSYRXKj8+Xe
t5KjkBymfhaSGW+RPxj99KV7IsgaNHJlR1UW0OiBbB9YywimqmbSokWTFv2Ox4xVUu+9TwdMc6pX
7TgQmMnwYMhcb2EPWOdeLNQTqDb+iGQY1OdiR4COu4EGrQ9gaE8kjg0gfUeMbnb06HwASZMSR0qG
Un9a4LpRLbsO66uTygslEDSKmS9kch3Yd0RWxL3imcyCn8QC5blcYk1mMMhwSSAVQaYm04PmVOpT
HwB9HdnyuaZ3NWcSWcjrYwWA+Aq/Te3O8iNHZN2TKExMex3mnYK3nUvisSsoyK3UfsAKU2ksX/i1
77jHcHcGk7o2RUdWunFxG3cCOe9EN/Fpww5Gwn6q8lL5pnEKAYuWXNeZiWKsxiaAk9SgGDWFD8fe
oQpEuAoAvzZjPCXN4ir29Mz6KBkFU7VidJ44E0OofHPeLhEQl1415BpIMpbhCCtoqtxStM7CJK7z
TJjHSRLHLP6lo5/BssGmrpWQyKCL9MpwIgv4+Y5C5oz8nrhaw7rjAkdiSWq100Cxe1Y82yLaXMbS
ujQHwSIoz/w9Zu5dNGFRiJqFndtXYklQfdJ3htee4S5XLLw26aV7pGpmMceyQoTbRc6Vw8oo66pu
2SNgPxdKlr85L5fenCS46YxEwL0+9Rq5WX8QiiHz6vukXS9E5Jsss1HHwVjxiYuHZQqLHyR8g1+M
pE2r2r5JIlO/8sQgOsY9VBuXw2qTIz7hHEsxWV63AU5hvjX1feDvhTIc7GS5OjZ7RbwwMjG4kMUc
D4vG4nvNUxu3xFKUs1+txpZA6qnqr7brvufExPiUKpFomBvbVKrw2o0ryQKrBGvnneQhbCNlIMDq
ifOynhAmtOGfdq24pspG7SYifIFRkRolvl/swj9y1isRXmatUZykUFfEidt31RJRm44cqMhmWGiV
8ljPJDtBaJiX1gmE3BhQpF4HK7111mUg62deYuWzzEbgVZnqeS/X1TTkC4id6gw4bENVk39ZOCq4
JYAvJ5FRtTjjobB8h+b0U5f5xQT/m8CadXgnjBtFl6ZZhmCkhosIREYxq7WgqtVDvP3/41TEqcgd
vSzwoFhuDe/R249T8SePcSr5J4LGFkWrVEebMpKMpzgVpBADRQDRfJMoligOOpIngQcwdoMadAI3
gNdRlA9xry9xKuMnUihEHiUVOZGk6X+KMEJB8ldxKvTXlqEPkTSJkDDBtP04FeF+BaErUCFHxBMl
TVdqi05/HNex0M1zre9JTJqs707MdqfyY9zGYm/Z+FlwExLHv20Rvm4ENx9kAEgdJoYZZPJxklKe
Uwk62xoPrWRcCpSGuB9NtpNIK+9M8kMzzVextxoMt21s4nfEVm3FtbQ5jKRjHG1mFSYYkyqGGyZX
N1WeXQxax3Fnuu5EbWUgbXW0Uioba/Q2Vz9EAtOwK/odhXkl5RFTG+hxNQefXLorP5Lt+9yTiEp4
KlmHa2wxoem6ElxWdlUhvPUIjrsWYuYlCprTjaNGzM6d2IjGLKTlBQdn9qty10by3LQbDnEtOVTn
A6KHuFrBG0XCx4G589gAV6Z3nzAvJSe551DBpwA+F0Y1hYsUZaeS5BYTxMISNl9SdlrqtsBdhnpQ
f6xUpbOmgFb1OcobZMFp6ojxVEYJ6OFLUzmXrqo1Zy5cVwAYZoIhd6o0FIMqYNrRH9rOqif1Wp0r
mGsRjDPIABNUwD6EJPwH2a4RP1t6dNaE0pxrX4J37Dk3EyVyOiazRhSKBSUgzimDZtoExIw6oFIE
r3LrWBBBg1H8Yi8y02MrDwXN9yZO5S5UD1dGl237pMkMdQlDjZKmkCIif1nmAQ562ZAdyyENl+nM
q/v+0kDZO8Yr8GOPxRPGsK4/zz34tGPsbOV4UhJvZKfXubn00aQoMaIcIZKJFWLNnTjMbxYwUyFW
lSz4C/PYu3QbX5f5dluerdN/GqbADQ7gwzdV/rz/Y/Hws7NNhvj13g/YroAnuqy2eXe1LaqQP33g
rgyf/KO/fEQWrbp0+8//sMEzqBxac8g7P59umCRem6E4eR6t1o0XfvM3j1OU+hNJT1I0ukkO5Tkg
UlF+Qno2qDkUkI8Pk9fjFEW0XOQ/uNswKZDKDKmkxxlKRoBGVo8ZDf3+oGoz/kwgXRqUX3+Lo4Oe
1JjsVI0pEv8Hk1zu/vykmlogm5DMqMyoC+nO5jOEc3tMcD7ZqeJSyQZrPof1SJ1+ie0vvJyW8Bfb
ElR140KAjIzjZa5pV7uH+KdWvB9tpAD4QJKCjg//DDSCD8LBl9e2X+667d7C9t2/fxhFMsvXYwLG
+Im6fKoKSPmBHdVEhsbjqJHEhwFlIazQTPih5GYeR43100AiNURKeixKyvAb+VOjhoaej5qdagNX
EvSEGlq4b2RPVHDaDQbKt8TFUn0KmFfPIMHljqhgJReQu+HUjt78uIkFc4UdqxqC2YvIu15BYHcQ
hit5Hab5LbDQnOJGwgwQ9/IQeLMzoU5TNTb/d0bT45D+7sTDDPYwLY1dL7zfzUvelpKdL9PW737g
5QaeAdeGAoy9Dw5T2kPT291EOfz8894Mt5tpn/1y6OezH/c+W3zz4cd73t3V47We/9Peje517Ok3
T/+48Lb5Ot+43e4X3eM94aXDjPxL6FCLvH4+rw4Jyi839M2c/eVVe7XV2EnCvUZ5tQ5tFCUFG9V4
r1npLdrdxt7eYjQsBAd3dqhUvd+beZQ3aHbsru+fOjdQACEXH9zVq21a3YXe5ij5dFS62yMcY53k
qdndRUhMH/o8Jtso2eQcMzZHv3+9NxiBY0Z3TjDhqee7+3iDwTJOImbL4nmzg6D80MczpoF8HR79
8in3Nuv4yzN6anno/rDSHHyddbo9+rDN77dPbe1aZkNyaMsTjKaTqtwb8ZzrDm536nRp+dTM0NlB
CnpoZ6dZtS4T5r3waF558XZvThlk2QdfAMh3vt/swAM4uNnS9Th27nV3AJwd2u6K136+jr6yVjPZ
kx/a8nx9t/8Smm/w9c3dr5aBAR5xcE+/GQg7WeahzY4//2e5Pbr/x+M68fK9tw7QweG9Xm7jbm84
EAA5vNVT7+7rXYE01J8e+jBOsRQt3b3FhfPVG7Tr3X31FNQ3WGzP1vdrZ11s1vlTD4f5h8rDpx+/
e6j9Qxuks3WXoAJ7amjXrvYGL/LZOuSYvN/sGzxfmv2q0Td4i89YSDeb/cEwODscOsjO1hWzr1ft
LdLEGd+q5a9ZOBz33qDppB/m36zaHxP6Gwzjc48t/lMPdyPtLZaMXav7KxEh3afL/PU342E9FuBY
Fuvqqbldr603GMhXn38Dpb2/IoGaebrOX+/2FSeTr/xLxDfYxl5vu427DcPt3mBG03l4j6/ZrbmP
G86n1obnLA+M5EPfwettvHXWe+E6QjVv0C5H2Xx9dLpN4r0XBfjwGzSeRMxze6upLL3BoLuu7td7
BxH4Rof3dpXsn9KIbh7e6PXnf0+OVkn0+bcjxvPRRf75P+KNl+4/a+UNnvWLRPsDIw+rF2FlBzb8
kkHRgc2Oqjzw4vXRbF3srYSEiw//Nl+0Sz6w0y8nDA9s+PabM4isv8Fgu32xEP/A/j7Mod++34Mc
6NAp9JWcx4G9/oMx8Vev8r1I5Jfk0UuB2N/9wJdI7cU65/lNhy68EMt98RNPUc/vfODxO9ntJoYp
+MtWfXeh/cDo47ntv//lX/dPbq9vEZ5d9Km54Wo78R5Xe3xqzz61f3ev9H0/A/edFp7f3LCNfu3m
vtp6/xD3NGwuX7unrzakP8I97bZEr93T9eff4s+/PdtI/Qh3pZBQZav32n3tz45puI63xPj4i7/T
C8LO/LXufZUU+REe+hCUeO2WHuLh1Zdt6I9wT0Ok97V7OvP+69++HGx/hBt6WgYe0pXfWXQewv/7
b8cmYRWMWQ2fPYxn0//zZeZvb97f6T0agrmvfUN70d//5W/o926ZvcXwkU24Xec//w8AAAD//w==
</cx:binary>
              </cx:geoCache>
            </cx:geography>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 (2)'!$B$3:$B$55</cx:f>
        <cx:lvl ptCount="28">
          <cx:pt idx="0">Yes</cx:pt>
          <cx:pt idx="1">Yes</cx:pt>
          <cx:pt idx="2">Yes</cx:pt>
          <cx:pt idx="3">Yes</cx:pt>
          <cx:pt idx="4">Yes</cx:pt>
          <cx:pt idx="5">Yes</cx:pt>
          <cx:pt idx="6">Yes</cx:pt>
          <cx:pt idx="7">Yes</cx:pt>
          <cx:pt idx="8">Yes</cx:pt>
          <cx:pt idx="9">Yes</cx:pt>
          <cx:pt idx="10">Yes</cx:pt>
          <cx:pt idx="11">Yes</cx:pt>
          <cx:pt idx="12">Yes</cx:pt>
          <cx:pt idx="13">Yes</cx:pt>
          <cx:pt idx="14">Yes</cx:pt>
          <cx:pt idx="15">Yes</cx:pt>
          <cx:pt idx="16">Yes</cx:pt>
          <cx:pt idx="17">Yes</cx:pt>
          <cx:pt idx="18">Yes</cx:pt>
          <cx:pt idx="19">Yes</cx:pt>
          <cx:pt idx="20">Yes</cx:pt>
          <cx:pt idx="21">Yes</cx:pt>
          <cx:pt idx="22">Yes</cx:pt>
          <cx:pt idx="23">Yes</cx:pt>
          <cx:pt idx="24">Yes</cx:pt>
          <cx:pt idx="25">Yes</cx:pt>
          <cx:pt idx="26">Yes</cx:pt>
          <cx:pt idx="27">Yes</cx:pt>
        </cx:lvl>
      </cx:strDim>
      <cx:strDim type="entityId">
        <cx:lvl ptCount="28">
          <cx:pt idx="0">9</cx:pt>
          <cx:pt idx="1">28</cx:pt>
          <cx:pt idx="2">19</cx:pt>
          <cx:pt idx="3">245</cx:pt>
          <cx:pt idx="4">38</cx:pt>
          <cx:pt idx="5">49</cx:pt>
          <cx:pt idx="6">119</cx:pt>
          <cx:pt idx="7">67</cx:pt>
          <cx:pt idx="8">87</cx:pt>
          <cx:pt idx="9">89</cx:pt>
          <cx:pt idx="10">129</cx:pt>
          <cx:pt idx="11">149</cx:pt>
          <cx:pt idx="12">156</cx:pt>
          <cx:pt idx="13">157</cx:pt>
          <cx:pt idx="14">160</cx:pt>
          <cx:pt idx="15">159</cx:pt>
          <cx:pt idx="16">168</cx:pt>
          <cx:pt idx="17">254</cx:pt>
          <cx:pt idx="18">173</cx:pt>
          <cx:pt idx="19">175</cx:pt>
          <cx:pt idx="20">204</cx:pt>
          <cx:pt idx="21">210</cx:pt>
          <cx:pt idx="22">209</cx:pt>
          <cx:pt idx="23">239</cx:pt>
          <cx:pt idx="24">232</cx:pt>
          <cx:pt idx="25">240</cx:pt>
          <cx:pt idx="26">263</cx:pt>
          <cx:pt idx="27">264</cx:pt>
        </cx:lvl>
      </cx:strDim>
      <cx:strDim type="cat">
        <cx:f>'Sheet1 (2)'!$A$3:$A$55</cx:f>
        <cx:lvl ptCount="28">
          <cx:pt idx="0">Angola</cx:pt>
          <cx:pt idx="1">Benin</cx:pt>
          <cx:pt idx="2">Botswana</cx:pt>
          <cx:pt idx="3">Burkina Faso</cx:pt>
          <cx:pt idx="4">Burundi</cx:pt>
          <cx:pt idx="5">Cameroon</cx:pt>
          <cx:pt idx="6">Ivory Coast</cx:pt>
          <cx:pt idx="7">Egypt</cx:pt>
          <cx:pt idx="8">Gabon</cx:pt>
          <cx:pt idx="9">Ghana</cx:pt>
          <cx:pt idx="10">Kenya</cx:pt>
          <cx:pt idx="11">Madagascar</cx:pt>
          <cx:pt idx="12">Malawi</cx:pt>
          <cx:pt idx="13">Mali</cx:pt>
          <cx:pt idx="14">Mauritius</cx:pt>
          <cx:pt idx="15">Morocco</cx:pt>
          <cx:pt idx="16">Mozambique</cx:pt>
          <cx:pt idx="17">Namibia</cx:pt>
          <cx:pt idx="18">Niger</cx:pt>
          <cx:pt idx="19">Nigeria</cx:pt>
          <cx:pt idx="20">Rwanda</cx:pt>
          <cx:pt idx="21">Senegal</cx:pt>
          <cx:pt idx="22">South Africa</cx:pt>
          <cx:pt idx="23">Tanzania</cx:pt>
          <cx:pt idx="24">Togo</cx:pt>
          <cx:pt idx="25">Uganda</cx:pt>
          <cx:pt idx="26">Zambia</cx:pt>
          <cx:pt idx="27">Zimbabwe</cx:pt>
        </cx:lvl>
      </cx:strDim>
    </cx:data>
  </cx:chartData>
  <cx:chart>
    <cx:title pos="t" align="ctr" overlay="0">
      <cx:tx>
        <cx:rich>
          <a:bodyPr spcFirstLastPara="1" vertOverflow="ellipsis" horzOverflow="overflow" wrap="square" lIns="0" tIns="0" rIns="0" bIns="0" anchor="ctr" anchorCtr="1"/>
          <a:lstStyle/>
          <a:p>
            <a:pPr algn="ctr" rtl="0">
              <a:defRPr/>
            </a:pPr>
            <a:r>
              <a:rPr lang="en-US" sz="1400" b="1" i="0" u="sng" strike="noStrike" baseline="0" dirty="0" err="1">
                <a:solidFill>
                  <a:srgbClr val="002060"/>
                </a:solidFill>
                <a:latin typeface="Titillium" panose="00000500000000000000" pitchFamily="50" charset="0"/>
              </a:rPr>
              <a:t>SanlamAllianz</a:t>
            </a:r>
            <a:endParaRPr lang="en-US" sz="1400" b="1" i="0" u="sng" strike="noStrike" baseline="0" dirty="0">
              <a:solidFill>
                <a:srgbClr val="002060"/>
              </a:solidFill>
              <a:latin typeface="Titillium" panose="00000500000000000000" pitchFamily="50" charset="0"/>
            </a:endParaRPr>
          </a:p>
        </cx:rich>
      </cx:tx>
    </cx:title>
    <cx:plotArea>
      <cx:plotAreaRegion>
        <cx:series layoutId="regionMap" uniqueId="{A8F6EC84-CBBB-450D-A93D-16AAF44DDBD5}">
          <cx:dataId val="0"/>
          <cx:layoutPr>
            <cx:geography cultureLanguage="en-US" cultureRegion="GB" attribution="Powered by Bing">
              <cx:geoCache provider="{E9337A44-BEBE-4D9F-B70C-5C5E7DAFC167}">
                <cx:binary>nHrZkt02tuWvOPzctEHMqKi6EU3y5KRMDU7Zkv3CkFIpACQIkgAn8Ovvps5xlaTqdvXtF6UOCWLY
49pr4+9P29+e3POH8MPWOR//9rT940czTcPffv45Ppnn7kP8qbNPoY/95+mnp777uf/82T49//wp
fFit1z9jlNOfn8yHMD1vP/7X32E2/dxXH6YPJz/ZKb2Zn0P65TnObop/+fb/8vKH5y/TvE3D8z9+
fOrhh4cnP14e3376x4+C4h9/+Pnrzy8vX37o4Jv//TnYpw//9sHzhzj940dGf2KMciIUkorAf8WP
P6zPx5sMs58oynOlCEUSI5LDKr4Pk/nHj0TAK4SpojKH4+cCXsV+Pl5lhP4kGUZCUElzgiRT/xTK
694l3ft/iuHy+wc/d69766cI+/nxh+E86jgZE4hJQbA6pqOUI0nh/dOHX0DuMDj/X7VoySZs0EXa
klChtA1m40cbajJOVUY5g2dfCef/sCL/fkWpckXk8amSlEj57YpC03ZYQBlrCseCYuvw+DFbEPyr
1hXxa726mD3+DxdVOZYKlMApwir/ftF2Gxbau/VjCISMH6dxmbJH7tKcPao57J0ruon/fyyKc6EE
EvJYFVT17Ul56Jo5rAIW7WE5g3rePtRGk/bBK0vbB+S2HJb+65P+m0IVgZMyLMA4CAID+nbRVtKW
moZ+mJmVoMK67UGffVzh2HU36zBVf73eMd+/DEgQRBhSiMIhBc9Bod8ZkJ6WFku6l0h2YvzY8KWB
Jc7qNBM7ROvmySJdSPjV4oIJ959t6ttDHwYsiFQKgbhhBzlC3x46ZFyKzSpamMkaKcqzal3wCNZf
ROfg2f/o2JQgznnOYEEwqTxnh5V/5TeONk0Q0i+ldn3ftjfcqSXrTiysS+pvRZPvrS2lQRv8MWjh
Y3OFGuGjvf7rfXzrTRIJLIhSOZeS4pwI/p34jSeKcP9HDoIvxS48aq7A6gg4VrBmcbzYxLL8BxP7
bk0IWZgiJSSCJcGXxHdn1xlKFG+NK2zjl+yRdJxCyJC+29ci9QpsPS39ytHpr4+qvrE0CISY5AyC
ZY6Egr/fK7lpzMxrlbpizOyaPY7OtrAgSksCJdeegjP3oLRlKs7mbuNw2IIDmcC4v97L9yIgnEDg
JQJMDyGIY995mRKDbhuZkYIMEO1CeZbBBgEse8wW0o361NQZBwf863UPdf7L22ROOJMYlmRMMC4R
+k7d2LY0jorzoscLh3XR1Fg4nGL7f3Yqgb+XuMDgTIwwQrk6jvmdorskkBUTx0VjEAYhb2INcDIX
Z8XHK0P5lj36fZngWW/mLeQv8x4HsPEmsR69IciLWr/ttQQr0V9spbHNMomhaKM+XJOnNq7L/aRA
ZK5Afh/Barq4e5jRZ2iEP2hoGpbfLcugNmyLvFmH1d12CNf59sDrYYDvmVfHqn8uPrANpmGWs2Z+
19t+sv1NK9Xerzd4sJ18SE1qNlUJuzRgIPPK/WEndleTuO5RjYKpsmFSJBZxxjUo0eCmX1VRx1yC
0JULEZYbTD218TbPGhSzUht1TOacPGKsiXwXj2tyzQAu2EHu/7SmLJ+be+NNLuzbtAxWyis9zouN
L6VDQ8AVD6qHObCbWlhtUrFOa9Fm45r4q8tDvOHD3MOsh/y9HDc3vMOzGGD4GA14Xg0TgtQaszp4
NiRtwDxYI2rYdz/Oh9A3tAhQ39mLLic72+/qmyMhkcll63i9rxAGYnEJ6RfhYlODlVdTRqUbrp2R
XTddd03WuK7YOTnMA0fRivGqjXMCKbV4H8ly1zijY/jtvE6IHekfcGeYyqqa0mEMZcYcbdcXGR/M
2t7jfaVmK9tzUImjwfxaCXPklovpXOTBpV1hy4zOHs6bnzMqAKoxe9z7CHHJ70yDCCJzfhbXzUq+
xIQtLm0o8ZCn2dzoccjnvsztvLq2HBlHeil7tDVqKOyQsvib2pVMv1+mcmE95kh8OtLKMvQ9HHqu
UQ/HFD5gkPRFJbqVEjR4iVTTxtbAiph055/Vtg4gHebAUT6medE0VkPdH25wGa7IMIMZb6TrYaBF
dQer9W6HNHs1eJ/gXbaEUcpq7KZsW6uZEwAVcl0bKctxtF1Lr+ie7y4vLuNJ20FMujorwTF8iHNZ
8sNEhN9pk241JJT2IYcfB0oCEPiRE5zBGaZJj12YyqwZjOdjgcelXbZfW647It6p3a4yexplUtt+
1WsmZDzRcSOUfEyqXnt2t6Aat+G3Hlap5acUUpfrx3XFsUu/QqwjOt4Rz0Kaf4mTOnyO9HHJ8Ydg
lrTY2zN6cm0XQYsXQ+7W/hhYT/PhlbHf5JBOeYpqfGJdhhddKNPkZDilEDIYeHH0s+HLlkHCuLzJ
qWPtwzJg8KDxLOLEqYXQsrTOgfh1x7MQfjO2NlMoNh47mt6MRh6JNlN5d2hIzweyWw/N/lKLfRXz
iwscIRxNhyqbbgNTOSNeGZUe49UGoGjAd3nAXutrWa/MbLez2e28X7U49DUpsR8kBCZB8sPEV9zk
gLMS6kFrk7KHx7FFYDgfV9ju0+90c9y99KGneCwUAcd62bnlyA925HDmZqLRuCtGlPXDQy0AAftq
YhNiWZG6wKb2HjWr4n9wDmDtJWMkAbJxFmGYb2s1bVgpac35Hw6sAb4NSB25SBuww8ceS+leLn7Y
4SM0yjHUV82EdL0Vo8BYgF2EYRTdzWwP1Fw50cZITw0aNpWuR8w6cKPFAQgJ5baPK3w+tGAW4iVA
7ZGggg6BwEYGSmtiCt7rDWZRlB2nzSRAxXRdN/gYKQdt5lupYgub5M06w7M6bxn/g6XsGE4iOMFY
WJRsY646GvrFVHqjS11k5ynC1PraVFucR/lQ54MQc6HbjnXqZjEuH3hpZBNg+k7SCaYfM0NBjFsj
/dpXSGV6yisf6LD1NyiMCU66EEa77MZkKxjpTZ2nEXZ8lmfH/PH1apswmkqxYV5eW7uKHBV/Hj6o
kD3aett3sxbgG4eU/W5BT4uOR5B37drAhJopNNIyyFD7G8K3LXykUIYub1edrPzcoNo0H+MseVeo
Md/Di2Y0u7ixm1vHVAnhxFzqNIK5X53NYFsnArGjaRHYU5KBwsIZm/yhu8Rn0MGOwHp85ccZRsRO
QuCtJhWWZq62ftvhsCSOgv9xVgFY9nKcoe1WAXpc8wFC2isLdcY2vEi7M1+iaX4YBe28gaBnjtKX
nmy0KwhppxHN7f1IMNh+MUoMVneWYou6BcTN/OrNqyXkvXY39aQTmG3Gm/2Q0Z5DbVBtXR1herU3
aM5upDJDR0+KmwEUeTjCMe9Zwm2qD2PT9TQ4W/hxkhMtFzFChjltqfHrDlXGnhZaJQ5AJV13a3bY
cQsRv6W3BDURwjxydqzFm3w1x2Qd1G4T2CoayPCSNqaHHeVo7uX2Ls71ceBUA7FgCqGb4+FFAdx3
x0n6Sa1siwXu4hffG1pDTcGyAIV01fBJkhMdVjD1y8nPessAdsAy5zcRGAaYHqKLnvTDkvU7tzds
7YPMAUGHWjeFT9vh7Wfp+gbg51IEp5msr/SSmVCN+YZhwOYBa/05ru7ZBF57sdi1lzmoKw6ug4dW
wpn+EDE/tgH5BIKIN2GDAY2bD5ecp3Bo3o6rB+02Pd428/Z8nqz2tcK38ktEa7ZlATnXMeTwVSPW
Y47NuEMji2WHCmdrMTxEUFKAzrOos+m2CdSDZHPexjx80NMYYWCboSM6Uk2P3C2Xraa/8m5fZP4U
cfKEv9a5tbArk+NjGU4z7qcq1zMgtGJMNkPhQ9yFgTNNa44svwK3RDQWkOpbiFy8mbI0Fp2ru4GV
5BLA+vkIqMuWvmh+AErC3q12VeZ3NGY6G0+Dq49XXTPsINy9y7GHCL3yYe0BGcU8wlwLmhZ713Uo
X3i55POo8Y3jcYTUpVVykHXyXTjIEasxCBCz92sLyQoSmAe4bmvtF3W1KLC+4c2lcBkS8n4sQMt7
68qY2brfigbcKA1X/WwJwASo73uYeqRGQ0qSsslh6t7mRzrc7X5kTNvEA04zuhzwARGMPS3IaHKp
b5clMm/eKM9WvD2AcBPsWvaZHkEZTJh1PsXM1/A5+Ib04Tp3TTs3L6IKHaxndnJ4cWenlejSNAZr
WpIVSkNXDMtyYILJ4RGT+3qXNSfl2HWULwWuu2WZK5+pDD6/ZO8FEAnMCeH6+A55DEjzIjJncihc
6gyqCVR2K2xpus65Oc4TeZoRIHtJY59+IRPYK6DPepkAnQABc6BotiUDDzXgHIBZZ0g1uhVwyR0S
KHex5D6KPJSXpdukGrLeZdmwibaQS5IQbmdgDAD2UasY7O6yV5Mrr+pTw+jek6pP5BCfXrBsmgoy
TprdVd2CzwxlEIjIrArjeJzR0bkWoiQ2n/KxqptR+ubUcx/qDwhAWjsXHa0n9Kk7Q+Y8heMAmETA
RlneHjAawpmA4/eZOsoL07ceDA2w5gQ7aI5NfhwZPViO5bxxCEpHeJqG7diAPXDKR4j/x1SDY/mh
9jP/Jr7AsbqBsPJ4USXE00OjK8mkZrdqa+fQlw3pjwnPFX4fmmPaIa4DWCOE5oMQSDbOzX4VljCH
Nzqp/gCMX/ivqJsjEqgvlFiLZt/ie+wnR4e7OAzHEXiTHarrAz8q0PVcKF0qXIB8BFwGBRUB2Tlw
H/igY7ux+OPOs0jN75tMh322mzlsaajFUcCOYTFBvZ22dpvX+8au9ZRB5WuaqcahgPLXO3ySZ7B/
MU2buIIJ6NmkL2Xqcp68bpYAh81oP+LuPsPrOPMXMvSykwAHv9TRixYi+au9k2oUALuYk2v6hJFn
4FF/siJqR0dwmJ0F+UxnsrAHXhZ+DUBpHtam6gC+3nvVHEPMjpRti31YjlpbDQpKgPtpUbTuSi+z
XvYFjVSBeVs7gxbtEoFRHb4wnftSG5iDZkxDGM25iliW1nRtZ657xrNFQQh3R9DyAHVh7Qs1etYb
PVOGgYvj1ZDwQTh4oRHsTpq0iLrMNNrnrtj2LQMLr+V8JJFxU3mb3+ImakqvBTUTfDBCFS7tyfRg
Dem04umori5Gy4i3kB3WOLCJlaqDeM8LjnmUpgI2Z4E512k51J/NHiJ10Z6r/bxWEpa9xAYDsLU1
JzwPSKIbQNcDBEfiEoc/F5O6IOb2XEludBd9c0u5Bp7wdD7zxfiXL2j/4vcd3w9JOQUl4FRpNS37
dAUly9KMZYfcAvpMHh/VKGTlw3XSvA+RlETzsOjqPDFPooFzzFB8wyTxCx8uMuRAPTOQ9b15cx63
fimGMKuPAuMShlC7HB+RZA+Ci5MY4U/L6qMCv7COy9mSlsEdVA4+uglQoeH9GKny/BDvsoe4zdf9
jgPfywXiDry72BynAdewBd6u9XyfTcAkzC9oBtG/t8UERaDyd1ZsUNw+mGHlE62m0Llt+H1fNgCG
1wzQPYj5st8UDcljKZjbI36oXSvNvRp6w0PhXTZJdTvMrJvNlSN9H/Qj853M2ief1j7WtzpisYTX
cpu6RN5QIyi4P7bo+MOHMMHOLse8mPBw5ldi746YjSJGgGjnAeD/p97bbJ8q34mDi7xQGBf/pmd2
RkGeAVldNKhSnrau1FALszf1l+7IXzOJ31LmEkOXQAJtDJ0CJqgQ+ffcHlc9xx2F7H0un+szhXiJ
gAlwASj1r5fMj47W1/QlBi8AthwIFEyg9UTJd4s6hLNlrQ/W5Mw69ChjIMb1bC0HVAUd2nPbYIsO
D/vjfGYDKCO7Njcyjtg2b3KiB/IZ6mnOs2oe2m0JpBhI20Km5VOKYOCxphEsUEZ2/MoIpGYwoX2E
6A3cVGgUZIJsYHVE14jsRH4K9ZLzuURtmsa52M5UmBqyg18FvjuHycg5FZ67Yj1UTLBcJjomQG0L
H3gESPul5cB2e7A7c2MOtKlzedj9hRsiLTrqtOlsJReGAOk06eGqzoSzXUG29kj+NV8PzzrQI/w6
0wY7WY+2jp1dzq/XbDgS2v41aNm78Uhh52etAOIChDAvwX+mrU7AWK8agPtUXbAbYD5ouUFBO+eu
aHu+b7G6kMqJDsdSOoUW7Ljf4xFgLnvy0wDckNPkgAGe5AeuuEDLzZIjDdtz5l/cmEPWubSCehKh
R1wwMLlNX3sKJHB7ner1OIWx6khslxB+QQwddccHCzV2TQUQDH0kdypuwxhP23l/oPsjgFxCKiBz
BJuWIz301pwz8WXO1UEvbKoa5o/t0rAdQ9px7npVxVw7R09mno+4PiPU4lhlzjcGEujmD4qstvbL
aXU4DOuSAS6nTTs+OFV8hn49Zq5VwDkCodi89x4CAZAvgD6zPy5e/sWxfj63ui891XNX96kfUrDa
XHrd//z5Xw9/ttD/fnz2r+dHv/xfv66f+6NpHb8f9M03sNJl6aPL/s2Pf2u5f90V/399+V3HffbT
0cDXtvdfN9GhGfEXPXeve/dNzx2GnzvumP6EoCcFuYpRBT0qDm/OHfc8/4lDv4wraMgzGCPhzaXh
ntGfCGVCKYWxogQaehC6/uy45/IngMkIoRxxebwi/5OOO/8u8iIgBaFViaFZB81TlCu4EfB167A3
aCKUiivR4AldB7crsPBumMGnryVx6HVXL+wRImHDqmbbp9stUywrMfBEn3TGgZjxQLt/GBMhophj
u70PQKS8SgzMa7IU9xVezfouNAIIoDg160s6cSNfQB82dCVVC6dF3oXsaaEQCQqVNWor5s77phwz
wVQBqM8NQCTN6rFh2xwKgSXagPPr03JaIKWQ63qVWr1DNvOi2POZvu1Zi8IVbU39WbdId1Wruw3Y
WDevClKhs7+l1Iz9yWYWVhB2aN4KYGhEqTLG+qp3zqFiq+e5qZYA1Hu1MWhll4wAninlMKKltD6f
fqOr1dvdsLa+O8UoAJCOumdqKsS2rvoha4O7Fsgv/VatSQ57V0DF1dhTN5DGf/7K5C5e9/Xdie+a
cXD1AjMOR1dUceiSqe+acesw7Dhxfmuhz/WqRWJ9V0NzZPgPnebvzUXBvQVgr1ROCYP7HgqM9mtz
Uc5P84LzV+vSElJlPR27m9DP0dwserf29V+fCdLxtzk6RwxsE6wSFmRHn/V4/1VnG7q4bV3b+SOH
OstVI2nde69E98EqFfub3Wa9uVO9x+NJRI59iblRwAunPawns9nhBTCyxBf7ZNbfmyCpqQwobYzP
DqJ+3r/XUJP568Hl+jWUdP1cTHqS6Bq4sFq+ICmf1oLHmLYC8xpsT28KcjsZAUAXNmzbHQmbz4u6
cwb4qU4PDyo32fSaTHn/TtJkCdTOE1mrnQp52ndN89JlUApU8w6Ma6FXm8u39UoGUbhASXfaxU7C
FZJDqOhs415swxSGGxfImu6EBUIPuoHQwrtiTT9/Qp0R7xPYVluyIJsdODK6mJtoEb+Z95CGm9Gy
TF4zaO08T9Kwu5UNq6kA5rZ70bSZXdR0GiPkpFThcYCbKXPZYyARy8bk7FUQKbNF2DGQe0O7dx/b
cd9poccJgEHcoFaqKAGK4Fqhjr3evI/qznJL1oLsIAJo1bbtx0kv2l/xhVtZQmZqUSVYXo8lo303
FjWwMR9yo9Nazm2X8hJ6G5YW0WR1d+VS6/Ev+55TVUpnxAri6OeXkXSR3fOpW2KJAMPdRVZrYADc
3KoXATuJy13R+Z0hqmsLuNoz+LKXsM87OpC9KRl4//2+GtcBB5fNb4NjVheZVhRf7a4l7/YFR1nU
Yc5SiRvJp5PpogCii3bmOJVsoe8CvNZ0N2USRAHXi7bHQdcY7lcAGLQFmidEi0S83K63nFpWrEtT
RyAvx7UD00laQIepFff95DpfGUK27NZMbQOU/z7Y4boZgfothTfIls06In+a8wY1xQjE1m+tXsZn
4M7bZ0PlDHRvBre1wBt3Pt4NOnS3AWczO2i5gVcQ+vYb6KeIe6nsshZ7QECk7ewl1EPe3w02NPmV
JE17t48bRWVMO3tH5L79umZyuOvQOp2GbVqfN4HndxakiCuoPpqhZNCV6iu9ErhJA32quSsHRmk8
OQyVCpdtkuXqdu9Pq08NLqDUhY7GhJl8NeU7feIg43cNEv0vzOiw30BcCU2JQ97KMqW0ZNe7DiYr
2DhDAVxbDSpxGKqZCllgCIuA/fqYUOzmq4HIzhS0TXYurfa+qtG8ArUuk22vplXI24nv42cHUcYX
Te/XvBonFn7dZbblJ09weJubdnsGjEQwkDw83rItz/S1YiKwMkFSfAZVtqKqk15jodrMDCcJN0to
NSZev+mhRdDcNMBHmEJ1exbLPrltLzS3U6gW3MuPEs/uIUtpy19AJSw/G2zpK+r4+mz2fginbCTM
Vyg4l4GDwYWZwq3O7yUnpP3V7HN4EMO+fZ47iHzFlnX1+6FbxgaapcbKSucDxKo9X/GjonH4JQ0J
hoEnEV3gWdlUJTuIVxqgpK6cXoO4cpPI/JVMg37ymg7viGmTKSaxT20ZMuxUtUsyrSVbajDCXXb2
JpJ9ya96qHx/qSUUF4UX0IkD295m2G6iaKx8jcZfa8iRbZG1tH7mO+MN8BYE2IteOZRK6hZ5P2HS
y/nJb76FPi5Qgl1Rg83CmBW6NffQYu/fIIDWtjDjNoYb5To0k0LrnfbXpAe2bH8BlfwkSzNPfV/s
0DAEkmXOWV+4DI9ZxTCUmwXECCEK2inxonVpP1o1QC7jNKy+JBALlkp6bF/tgq1DyYH1fdgaq8Vp
UNCuaKEkkDdZcv7Zck3YFdcm/RrGrOZFLjOPoeEW7A30naIvCG8bX/W6wTJc+wh9FJWWWVQ8eovg
kkRK+bVr9dCV69jz4c4QAARVbdpeV2ttd13MRqLf1jjlz6Ee5SfWMZDqBLcmXhGGs/fb0mAw8jqz
nxudyF7U3I3zHTANlJcDCDJB5yl2tsRyZnOZkwVuUmIANxRiAFv6086NloVGCoBISwyCyzN0jHMh
rR19sez1Hot1G7cGri5wioul5nUqFqUgB9i0+7dm0NkTVKv0d7VP0yuYT7zrQ0BPvq5raO+aOAD2
IbtM4KjS28rFfJ3KPKCFVYNGY4I26OqBBAl1864RWUZLrjSzFV0W6CNAa6pGBe47Np4shXa94R2G
W3o4rQDk0tECy9D0qoYg7OGu2wRI67heiF6wrme/aTTZxwkMPpR1Yu2b0GKI/oND9StMtXTA6lFW
V8nATbHKtG79fdALc+Wc7aav0lrvpqLd0N2xDdyrgBYc1RWkwvb12sQZUg/Qt6y0rZlew4U6QJWK
5+6pI34IRQ5g6fO4zP59u+j6k2yRi1Ara/leLjNoP4cLRLwydaenAouef3KGRcCS25CgEaEmj0+u
3fjbPTj+YdKz/r2bwOsKH6dWF6iN43TFUINMgfUOd1FsliFSWKkA0SyLX953vubvobTZ2ZUyrRLZ
XrgWbuS8aFe4o9QX1uoeQAK0Sj53eRI5pLKIX27gZn/0gyBPTKzTXhjIuksh+G501XRkbKvOtWK5
H6RwATL7asLrKFXzfoFSwBeDbZsb740x91lo61SKxfi23MbFxStRz607qVYuexnrVviTqWU7lDUb
3VzA3ac9v2dk2+EyAVzxmV6oHXjvd0mTmpZbZrPll814BXca19U/sozU+OWaxW28CUBegUV6uPYX
oObo95pu5cLolC/lwAPLP/p61EtTIKwT86UCkAnwjI/Js/m6HRsM7a8ZC0UH2AbS+7sWWAJ3N7Kh
SzXkdalb6ETqla3Q8ligaCi6Nuz2o2XG0JukHdnKvq9rdu+GnOMVkB8WjQbsuNTd64yndUhwEYNi
XBLHmPGFc23brGUH2DUjcCHU4ux12ue9vZezympdbiju5hMOzGVXnQcS7nUbDOOfoFqF88jaW0tP
LkFovIW+OVK+yM0GXYNyX73CJVayt1cDcPhD1Y8bnAKYzwQFTWuXJK6BJB7tr1HthrkKOi3N/Nue
xr3/1c6mw1cuAgv0dm46RnIIDDu0DAGQ4HCjVWyAfmJdkPiNNYRjUeSCBf6L3aEE0cCab4DAi7UR
kEYzD7uttnZvzVBAiOzjrylMsxrLaDiCAKmzXZxyBLeLHjLTG3/voR2xPgAHJqa+GDLZiqYwG5S/
tzUNI3o1j5S1ZQe3Atc3w7DU+BHHQfKHLmiHS2g1Lb+pbEfgfi10cos2dQBy5Lp3ZV43lLxbzZY+
Q281dsCkhUVCqTdid+M1Wd9D13euT2xTy4uRwy2EIrb1CiCFBEiHXsbsbQYIeyt8g/6bvTNZjhzH
svartPWeaQQBkuCWg7tcsxRShKQNTApFEARHECBA8un7eGZ1VWb+NVgt/kWb1SbN0pSSSxwu7j3n
Ozf3pIJeogjaPBvV1ypJTYhCue1hMWatP8ILpbSYuI9e5B5NupzNwsiFlqzbKz7u8XTKYpkBrPFa
hvD6mnmsUoqLj+dLJKhRNjUYXdm2QxTs13G507ajsrLwV1oAQ2jMy6YPYA0p2tdNBRas/jkSzPW5
5HBEcrAI82MY981+sZm4jyomQjT4G+ns/copfrPxSrm+Zji7U4E/JHANhgXP0AwDq+hpGXPWPXoS
L98jldHPHdNv/QLosXnpprl+AO0g2rweXWtzSO3zWkDj9rBx4Anci5GhYMcRMIEcj/iy4U8fl6pP
CI7vAY/2jxmPhMxJsDYXfN53l7czjzFShFuH+ZvH83pyMl2eV0bt1xjHoMq3XQ9N3rkmSfOxMf6B
j6NROYP/GR2loR2HYjrhgnlYSXdEpS0H4lLXT+Gc9K87+qUkz3BCBOWqJtodtAQNUwH82z/2VPE6
n2DQa7AFAmqCC9eGnaJY8e+AIuoHkTSrKGF140xN5rbHdAYGGIeS6lOBV4Ss9vDrqPv/QTW7m34M
X+z844e9eZ/+D0hnDBrBP9bOCgiA8/hHse38Hb/JZyT5BfGIFFg3Gm1IVMlfAyv8F+hpmPqTiME8
SBAv+Kt8Rig0N9SnDGgygiTJmST+i3oGzS3m0OHOSRdkWhBq+XfEsz+KIee0QRTF0LUAgp9TB+T8
9d+JEyOwDUGnrnRwby8SYfYrTb2rVLBvvz0df5BUfy/unK2Iv5HW//tJ+CBcDSRGzrmd33+SJcAo
xdCV3cAjWUgdo11mIWabPg0/gEtH7b9wR/7fIEUUJbBEErir8GT+nBbZF+Ely1QpZdscZ7sSWyiL
Yrpxj5fSNDOcABeh+VjnLPj6uwfg7yhZf++yQsLKUoY0Ei7vny6r8KSBK9aUQ4i+uTQTm0FdEWMx
HI1t3f2LS/v3Po0nIR4gBh8IaYI/Xlpo8nZg01hOBIPAt0DMaFtrzyee+2nR7l8oWn/vunIEJWA9
g1RjIZ7a39/IhgDDGLuxnFPVH1m0B6Vt0xfWqvgkxrSHuKjofRvhH//8mp4fkD89QAw3k8UxgiIJ
Hqg/fq5L4nZq+Vi6hNTFriG+tDYpVEK/ixnwxxZg/Pj3PzFFLY6gcMdRcpawf/+XRjhCwfv1ZR0O
PoGvx1mZ9Ym7iqdIfiHhvpdR7Zebf/6hgDL//IcyBNgIkhAQs1MAln96eFIaj2xtowMAJsxk2zrv
Ksed9x06PkY/fRqJGzkGIrtIBezgA7EyOUmxhE/BGta+8KnRMyiFZHvcMAOH5UA4/UHs7p5jRW1Y
QC9BQ2u3FocvKO7xGsZz3RYtWYYPTNVJlmdjxO6DLJkh/USG9M8MktKYA8I0Mjdmrccq5hqNabIK
l5bbMmx3zCv3KO1o1xIA0/Cw4IkANAZhSlRdPU2XQTQ2tGxVh9MbOQgobB3b461aZyNAO8KZjoqg
GSdTOE3G8YrX4E/UYZ0328OWRxfalGmftRDYxk0pd9wmlpyFpx5i9rqiz8jVMoBLSp3vP203ry+Q
xprk2JCmfYwBOCYPLpvig0dnNpSTTFpWSr9HRaeHTJcdqF5Z1VJ1mMkmIHDHZsmcAyLTA9/igW7V
IejS/c2NcSOLlKGko2+c6OvojBoPUgRdnAMdad/qJEGRmRkerjLTA3n2E2HDMTMm4bleCWkP2bCn
tDKRi/E0h7W9jbc1YkVnODuhXbM/pHF2q2Cqq086gmrNtTBqryJGkkvQgU5cqJE59pXKelD5stbt
cIKwgiZlD7zZXtXYbGPuNxeTl4xKE5Ecbl/a38ZtbbZ89gHZxkqtZpBfgYGPiJThrBCiXO1UTw97
34bB1aZVF68QKIzq0TU41uqXoK19erASo8StG6NAoFUeFt3622G1TN+1EQAdoE8AwQ7S9k1cwr9H
o0nGNfGog8MSZuUWWt6i32saedbnNnYjpRv33FCejZAX4zZIWa5D1dfXBJRf8CJ7XI8hD9fAYtSX
fYJ5oeQbibfXqG667Zqn0E2vvabGH61yTn9CadQeeibGjHrP58Q6COl8xn25JQxq3HdwqiP5wvgq
6IF3GFC2fDp7NmXcy9W/7GE0JvmUgTQuo3hm4hUv2DznLfBczNWpnVsEHcf059KdWUtl2zYrNrJ7
vI8ZX2rEidIW41/i3dOZMdnzsAazm9OmtjJvE7a9SJf5p21dY1WYqRe+gEImed6IAREf7v0LpFj9
uIDNngqyG0nyOXOTyXnXipsunZNXkP7i2O8EYwZo123Kt0CxGiGZjN2Gk1nCvBtXDI9snwOb98mY
yOuaryNeP7WRLzIh+3MPN+B7QFbyns1t90pRRr7rKFuXXON3stWowu6+hpL7MWN2/gS+O737SMSu
CLt5sYeVa4cGc9mgfQxA+x8SDSY3H9OYfq/TFCJWhEDZl2GRk85DmeF69mOqn0DOLSbv9A7JUpi2
/UkjGcMqYzx+x0i910UdB6MpmAML/aYbGm8U+InALHZybFCvZPE7fiLSuJ9UG0xogU/tpWGuXUqI
H21dwNiKX/dMj7LQSyuzvI+RJCv2NZy+TmFMtiKBskxyaaQYSt9MPbRpdOsgqGFzlE5HU50jojFA
dqp3hBUCJvYwD+gkbM6jFjcu6yNiqk3Q8dJnSA3nMD2bpyAedo40DnRPZAdd/DLxFuB5JtM6KWcR
CDzsOksfLQy4ASqcFnjeGevfjAPqWYUtafoDU2O95EkKR6YCsQGdvjdDP14Jten+BhkscTbk5CJy
4HPbjTB9skE0SOtH86s/0uPPOvF0muRdw5PGVz1Ac6HKFLVG5Kbuo+1+AtjXnChZpvly7ZdoxxiH
ZNolvA0wESZCdOGw4m0T5QgWu80hrFKWR4jV3FALb+tpNsO4H5KBUNiUaqDuS9IHrQLCtCc7nAIc
SDlwT1qXQENn6Ao6WbuqkdA7Kt8F3NjchEBff2STq7Pnekrr+jqQAxcXyF5EsEGzIKBXVnX7We5Y
O/lJmHHz9YyATI+JGDbViWg9ZeVKN6/v28lODBQMgmF4EceJ46Besv5ibSVpgdX1IA6KVU6rrrZ4
EfNnFoThcAVAo2c3+MP2/QUo/xpCDhH1hgOFxY19bJVYojuXxvXZH/CJ+pjXPgzgsSB5lgt8dHqt
g6xZDAQfquuPZIgcqVAJoGbnSG/F/uS8o2O5OGic5dT45svIw51eTKh9bR676LmGY/YTk6Z89L5p
rmw6Nx4CURB8Gr2YC8L71WEoHqU6AsZggOS2BK9eBKH1HPjr9AoDER91aOM4QJAR6bmrkcc9khoT
BOc8nQIcs2B6V3O0ApRWaZSJv9sG31NEkDHwhAAqKgJq5W2wzbUpmgSRjSLwM/9utmFEBWqM/vAS
p3nVZkbTnNWk7i/qkFt28OsgviIvLJzJxxrk4MErsb4gALranCRBe0XVws933O/daQrlZO4QT9gv
0QA00wBFWPAV6ZJ5uc6W0ew3Xg2EfKGr5F8NzEsJ/TXle2UkMlHFsHsHqWBXiS193Pjxi4tDxk87
0PO0rJsVgL1uSdpfupS5/mYcQHnni45t/w0p/R2C45guLZB1kNg5mQSfC79m6ScYo/hF7zZ7j20S
3NaeDLiVNiG3dGDdi9Btsl3EYTONxT7TIakgdY30YOvRW+SZVqvzve35DDMhaJpixNG0FzSwErp1
SOLpgqHOd3mNFwieR7edL2vAV1eYREeqgExRvwGw2G4azGIAdhz6n5zGMniLpiS6MR1RFj2eZCtO
9XaENCWS/ZPtvbkeWyhiN3oAeQOJVKbBAaIP2Legr/n8zcNoCw6mMTT5AF8L6zgNNoFEh8bNOdpl
37M8APCOKsrbtb1cAzCMBVoMLQ5wV0x9CCzooRxZSh1fabxJ4xNURb5cz8DG5FXYrCg0ObDrLERs
EyYxzEY0E0XNarwZdgwwGOWRV+1cEt2wF4ZqJfJ+tSorKCTdDr1BOpjKm05I9GqmvmTIPtDCIlDy
kZJ9S4s6jTb0pNl2A66Tz9UscBih1+nb7ED8tsmyty0KsVqbhsDnXBC5KicrluTTJw3RI9AskJEF
8si1+AkG2s3HKFnxUoYNtPVvPcKCEFAzXD7+PWsS1VUdHrGvCHCNH6BHFP6caHNzjr0S0KQp5vj3
sQ63/RJqd9qUSsrop1u75hb5hfXV6KF/hHKZUf/Y9JDOyijI+qyArYLpyXp7fl1rdkXBnaTHPsvE
Lc1C+up6Fr7PLAoXKI/L9tZMyIecuKubt3QPjSwmNDtwlEI4NSvn/Geyj91DFpAJ/SVcjVcNH5wV
9TKNNfywQXbX6ArWOzk7dIAowDXyD1tbt2ULe/QVubEOBZY4vVWoB609uhmyXI7mmAXoIkz0vjdq
/9YlHJxCsKXNJ9fKsYoMOsItDGN/I7U2iFW2mr8v4Bjg5OkgznHnwwu46WqsbCf2+6YfQPsjbBJe
7OEIJaDJargsRpDgQ/pYn9w0ZGuxYn0FRZI1DWvYqW33viApfc88YigIKPSb08ERh7k8UQOjuIwI
hhT0XFrRnDRz/7wDKtZVhpYxrcD5RH1uE23qArp2fw/RDBo0HG36Mtref5s2PXxjnWhv0ZKR4YBO
tL4BsT2/bumSqQMw/xZqv+2eAJPDftJ+sVuBaH/Q5hlz41jEVuwfdPf7BDR3Ct8WJN+anJKGXwHT
gfFlIpF8I2oxD8bv+5OtW6Sf0hSmT5HVK4ztbdkiOEFDLA/TTGybI4xBnyYBPwQBPQxcV+DnGAw5
LeAwmyZbkFPGugh2FMO2PXSTaMaCMRyNPaLoUbHQyIInrLu5KRh6pyfrF8wBCFhOtyHyHcOBjAnG
uIF29jpK+DDivVYAKX6daf+jDP53BHXkHyuD+Y+h+QODd/7Pf5MF6S+cxWA+oA/xLMHqGcBOv1F1
4S+QCSELnrergKw7i31/0wWjXyiynzi7GOS6OE0gSfxFF0x+OWs/FM0E9hjAwUj5v6MLUvInmef8
ESwNozg+a41A7P4EY0VbKxwPFCQkGa/InwDOYbBsqMarEQP7OES8YbpwcteQ/4lnnFcOyeQfHucV
PBhv1u+sRzHOJabRtERKa1yKeBUttgBg1hKgiBT0QD/oDK35jqRqNXO0yBggyBqUUF8IQh5xcivp
HMiq9fXeFVPHdXQ1r3MCy2ZZ2uGmhQPAcnzwBETc40de7FJseBl9dyYL4s6PV2M8NmvOlrleTqnB
m3ivdNA2MC1U2xcuqduwSAPJp8KkofwWybpdCgOth18aj3Ygn2azYJaGkwXGZnKHFXm7rlwJfnk0
fmy7WmvjeiyRSHAyENU0P3XaqMdFxVtS4UcwUyw6As9SkxXJWE2ZfmIDQR5es1k8C2kawCBwcgjS
6jHDuWJm8wVk5RQUW223DoKECWCJTaN/b/Q8R1ADyEyrFX3rkINo6mjZMEMwQLF5AVS41DBEdtXp
owwwiiMrHdRw3pdl5Xf94HAqkFjwKfcCSx0OZkqxLaiNkG4ZWmT0ciDKqoM7sUxfrUZi/rguJDwP
ZgjWV/Huxlt4l4oXNVyhGHuNXLCj6YX8WKRo/bYKWytMdIz41jYHGjCSHrJVpG+w4jw6mmj54ZAM
667iWWl71+hRmWKN5m7BbYi77ZRhnLQXi+sxW6KgzlBSRQhHBRbPhu0Zi0y3EiwOTY4DX8TPDZmy
6Ljiir5skbDxQ+Nk/zbGMTi5PHMKs9sUIrrz7FfTdrlRcK6ONrIK0gsWcrSHtkHZK3rXzCa36BPv
4zUVcHvHTL3uW2QwAiAIwYA3OB/nqbH0DZN2+o44BomP6071PSPEwfi3SSxzlfEz37xMNY4J3o59
2TcuueYuhtQeGgcHvYvabs4FNv2AGNXtmCIYWHd1TpeUiru6F5sraHpAYNRyoCeafw/F0EPA88uX
BTNEdgAxV8NXQiCyz7t15Z/KGfZN+dHvIJBS0aDj3+RHSJbgFl6yCItsqdc2p86tUZE5Mry4PaIv
cJMlyBcd8PAGWTmKc7oRP33dySvmuvpz0Fv0aLFG5R3yCRw0PwziwwYD/dnAV3uNFqcvoaazZyGS
4TWkm9EXVLkaWxJmMHEHMOKRquZsWC9D7ITaakBXca8h/tcbL61LOzyXeB99AVmxeQVZsAWHSKxg
75o5klPJgbCM+Yio4YrxHgJgnoYqgQtvsAQDuhzfN0BKenEFxu4JBEmmpmNad1CIsYolBZ9Ouvtm
xlxaekp7CZ08kR+j5O6F8sY+e5SWLxKAUV8igQAdR/Bt+ZH8eqsR7DO3de+je9zdAY8OsadeTvPH
rDBClNHK5o9AafxRc6M8waNBkSiCthaA9jNp/AOUC1R/OY94wTFwZgYiWkPeLB3tlY0M8ASJnjfE
/F+LFL9wnWaHFlpOAxl3WZ6a0PYCPKGh4npYZyhDRu8uK4lSCfIWkq+4eIG12x23K+33w4qy0AG0
QwC6LhCtAtA6xIwe4QS3dyZMmiVPO7MhlCXN/IFRKU3yIJ4MA3uHlvyw13V/ky0BS64xbUlomNPM
Cmx0Ieqx0dkIanMjbjomowyWE9U7qmM/ToQita4jrYqlG9u1YmZwGksQGEdwMFJtJWqSPPdkGmG5
O0US/cx33YdlknJ5woQk1xttkJs9nte4yCOe/5l8m4KIbN+3jEevVM/hVEUdqttFxth4j7F+gBLH
ATUivA01pWgBT97JCeQHAkEumHAoAGTIB6BUNI8zZ9/rOoyGao81ZEDhRVTnOL9lWNW+nZ4b6PFv
tVDia9Ql4h6POl4WEZH+p083eYsjt+kgG7mUXEfSxbf/aZHsdt6Jx+EE/uMW6Un++K/je//R/CF8
cP6e3/qkAFYoYgQMDQgFR428AL70l4V/sFahpIH6x2I/fA277/7WKKG/iqASonWJzjZcAur6fw1U
eKtnVydLz8JjwuP432mUCPzW3/tScUoRvIpCxrKUYIcVRh98/XcW6mRWJMu67iFaGw8lfFP8bejn
+IH2yB5hRFdimO4YaWz2lDoE3AtQtxks/th/7hN4GIxvXF0Cp+wRg+54941uIRSQYFLZqTMj/eZE
E4VHqkPYT7LZHxEqQtcSTszLSz0HaXCN9R+huvDb0jwD2tVvM/HcHYE8eyBXszD6pglkGCI73dW6
mGMO/WUI3UPSQtEqV635W9ZwiAiuqb0umnSi0DaX0ZFcuT1ByAFLgZCv7qGu5ZHzps4RTGBVgo0n
tuBzMNMCO3caIA8860Q17cNsD/iRsOQwokKWhVLHco5dUN/N3qHL8FGbZvmuoPpV9UCgLSqKWSbb
OMGWGXRUA3ZZ6d4dTGJFVwj4bE0e47XWBSK66VRYh2O9CiA5PE2hZbcIiqMN1HqPcSYuDrD1zjJp
0VTNFCI9AVFUEqsDdaJMblUQ8s1iMVPWf2uVTRFu6Jn+5qe2owXJsNGmwooPbKObZtWQap+ibigp
dboG6jGntwgf0g6a9oQOKvSYJC+QAm3B83gJPRgyS7teBN0ot0I4sE2O7dFnTADjHdDSrR2EqRlA
vqaQarDoAup6AZozMBViTmCxeB+mdaHbpelKvgYYFLFgKyRfTSRB4yOeB0LX7bA/LwjEAcjI3ZbS
HEq1uOy8AteRiv6sfE9Z76sIocTbkLfmso+Rki+7EJNm3sts55UZLbx4mI1QYJtArM1vBup/5r7/
Jv+UCMlHa/z78IeSdv6O30palP1CsV4R+xVxogAKOTvofwlUZb+co0xxhuQ1Cg1q2l8LWkBSzIWo
aefRD/sR4nOJ/EtFC6LkF2wcDUMs5WRpHGOT3r9V0uivSyb/5rXHCVJJKGcMaAh2MuLX/NPw57mt
w9n2Ux7POPHKmc6m/Qhki0UKrCM+LFgCE7FMRUz5XYDdSWfPODZ8ufcTpp8y1sFGypHUCs86LkJ4
A/YLMitUnlocHOIyMeIIUbdcgxNts8vQovLlkD+NfU7XLAlPdJ/rb81CVnOR7JsVNxk60ndoxhrp
eCcJuo7A8Xf0cz2Au2y5F9gd8Y4oNiZFOEkvTTqCdfYYE5Edb1+ZG0Cmx6L/yDI4gvsK3hxAqLpF
YqJ5EeiacrA2WEzryQVbpETWY0h/NqYbsHZr6e7nrhmKlBBbsXAFkss24CN0VvIeBL1ogNdnQF23
JAgK3LkWVQGxk3xBH/UUIVx5N/fIgpSdHusHOLX8qs+a+Ah3ZL1NhxGi764s4N7FAC6Ujt4COTau
4HpNPkNtXrOoJgVSWBZdy0zuDfzXMU+9GA8j2wc4Twr4OFv0egT43rsCm8bIZRgv1uVTMvI7g2ng
gwwhYj5p9xRPgzwNcq2fMtjyXR5oXl/QxPNq2xr+3DisQMnn3ih4/OLnzKfXfm5bFHjMNLi9y6Uh
CVrCDWWEyiw+BWCIjwgOtc8J9YcAe5rkyJAwQMAYoH3QBaVMhvgwikVfWewLPOKmBeUO6OC5tZrc
SUFumrF9hrvXghXnc4a+uqnBd87iCrQxMO5RuP4Tex+aMkC+7wJGE2pVYDp5k/gALmWUYJVFipUH
ucTvhsORJNOdMW69hOHd5iscHZaPUyZPcHsCyHURFtUmThaZIaxEs9xW05CMx0zKHZjdootlC+NL
0UU2V9xtB+RDKoB8GT7P3CY1YhELhQi+tupYpxM5GZg/JXf0ZpgBxCRttl1nOrmN9UCvQgkgWXVb
UKDljo5YpQJdMfLT06DgxovRqs+d7YnNN7P0p8427ggvqalgHeqvydCFj9jfOBU64/K7Mb0uzU7V
cRjGuLTYxXmrE4IHMIAsgst231BuTgY0byGDXV8O5wl87vtr9AwTsFGCwYsvCr0AhJ1cRTgndBtN
uAkwqOFnJhDN422pkhlHsAQO/wSFijxiPIuOStX6GDXbcwS5NmcoHuDDcciVHR+wACEmVzsyJeUQ
kTdPmTrZntaPQmXQgGoshCvGKWlL303rHR9WWVHkTcowcHHRZeFx38P+zsI0PSARQm/iXYs7xXZ3
C7pqudmbEG39BPX6c6wZuo3Q+JPRa3OlG5keSGpeCBzQatQtzzds67hRpLZFSpOvNdi79aqus64u
fKYsP2AKI5d1GCDklOltOm01ewJvDTM/kwiVABtdX+w+inxvtqrfNO42FtV1b3yN0IoofJudB7gX
bLXFuNd4rVbSIq8T33G5QstupceOsqhG2zIg8INFd+ok5kSXiai7bz5Z6KX2hF21awC1yLT0ciSi
CtP5M3LtR4OtaPcaexQPfRA3oAI2iE5wWM3XFYbqdpwz1Ea0N21/EXgsuRty2wZ++TCkle78bsUW
cNaYjhwE9SBZaeqYXGQYX99bhkG1s2iOtGLJjXAOdJDqQmytko0mj6nJ0ikHSw9gtGrPkw4216DU
RNRg+RLWLK7yYcVYyHOku6FVeDKWoMsPdFxu4P1cACKZLqJ5OgEWvwt2OJLw/9QFGHZyJCB022b7
isDCpSZRkeAzrsPGVZlIP9iZC2YQvVN2Xm4XFZptF2Enb+sI468buy+W2hV51h0bG3UZanidnTwa
Eh56L/DvI5Y0rTlPt++s+RIKFDUev+qdQFMID2R2x9FFNxxW8qB2xPD6ivZNPip+NSl406y7cj29
Eut4HJEdFvt83KU+bdARpBluOeS2FLmuyWVVX9PDIPY7kNvV4Jcig3i5bA7kEkNEwiKwhATihISu
uUQQV0MwBUDcBuKRqhWVILpocfIAmb5GeB662XZvA/hTSNo9oZpB/gsIluXh2GK58tGZMhraNS7S
JdkwUHh6FpVohU2fD1joNUDnG+40pdeI7Hxp+/Ywd/NxDhT2iGGhK+zJjt12XSw/g4jt+2XTevJA
ZpyuMmhNCX89edZRPWdVS9pnjEsSIU3Yl5DHCAKnyWYLh8p5mD1IhDjrgsoCwSvmOo2r2GY/o0H3
R9dnITYmkGtsH/g+JagfCRSo3GE+KBwCAlg05D/EqixWdYdQ+ZaZnlrQIXfJOg6lTikWNgGcWHk2
wJK3S4WMMAIgil2iBmIfoddRjuUPvgwRDIDvfVFP2d2YAiNY7CLLFvZkqbG+ohqxHqhCjBrvrnWf
Yh9vSLOeUt4uH/tA8UZkdz3dowvhs/lQs/FLHAqEMjDXoFt5tyqp8352Oo+7pC0y+E4omAfw1fCv
g1uyhjtwm3QrVOcfsILvMosHij1tKB/dWn8DblSX0AYusaP1shbmAaDPtfYRKqLrsJOJCnBHYf/N
979CS85fWA3xWg9b+o5tDfFlB0zsKCwssTzLVoim54SJtwt5lUzhFEfFNsCGlgoEHHofh/Qd8P/o
Oul7bMnWTfsilzB49el+g2MDg+cCqj4XY8Z+NPiVsMUhOmEPB0YmClt4wKooZGTYm3ARr+pwIVXs
ww6kQdoNR6xjfSVrjfV+qfjiuwyKq0K9wyDOEEV1yO+OM0ZAD0DkPokgjCMqelDwuYpm2r8JTB0F
os537b5jfViMEP1uUPXoDBiQXju/q8vOzEAhglesgTvwUC+Qv8xBrrorlKEP2HIe3faKXvcLYrSA
awLIVzsqRRT8NJNnN1h39biH7eMSQ0EH5oHnd7qyXXIIlrFcZdb+VFiWUgR7kJQCjEpeN/tRuQxr
ix1wRYm+FLLwlqCDgz1mdbg9G4jQWD+ErgsLarEIlNBXDuknxurLg+4Vv9im6SpJp6zwvf6WqAZa
vhsh2qvU5Yvo50MytbQpHUPg4MDlPN1MYu0ud2zQLbG89CmK0C8lPXsXnKw58tv7qQWzX6bnkdaR
R2n4HTYzY7kanPjtepapuTdpOh9aKzGBbhbZcexMOrbQkz/rCCmrgoSI8pEQmwuLBOsF32MDRczx
Drm6pu5hDA/Bdj2uq30YzwvCsDlKhwUY0a9QVzNo6Z6Wao/20xY4/Pvi9R5ckDaD2BrgfypwIUwM
d3oZ06lqcE/BkWm3hZcdUkjnDXCyzjepE2SJh5E+IC3YvTEsS7seo53fCWiJN5D/YHD4VdzWybrf
Y9cjUBewlLuHj5MMNwZxuLdwxSY9RMLIqU3DBafR6k6ImOBBO1v6MIT5dQAiL58j5Mpv0qClxx77
Cw7ostPLNVUvqsfGPrjWOzkax8gVNo+wFyic6G467GvH9ht9WJveVFw297uErIxw3MfqF3LRKgz5
97W14VTGcubuK1nheR1BCqQo2kHiL/d5NusxdGq8xdLU7WohJEDEk6xb6P6HvfNIjl1Js/RWetYj
pEGLKRBaUYvgBEbyklAOh3SoddUOamP1RWZ2pxiUWfeszXr08qW9S8aNQLj/4pzvJDBypdchxKkW
4w/k2W6H/IdJJjw4rHJl5T/GdlaOuwB5YokZfmpfMIbwhYHzaXwOQZO+CiteUNuIyTnVqLxGjJ5D
jx8HCVT7x9IK0ORjofHhz4aZijXm+Nw66KrM3HOFJ0EeOatbDc5rgpRAy7CiIs/Bkc0kxu6ZVw49
2+VQn/W437aunesbE3mwgx/FbYI3OWG3fBRpy0eSTu2kPU5djlffxnvAnm7CV6r4srtgtNhwad5h
UVltvhP/YNi7Gla0xjQpRi+pUtl9TFPtd6FXonBYFUOepHuPa8e8Z/zRc7gucycVnRMNGRsrN1e4
OQ2/5gubYCmKESx92VCZnxsT6ubedTlpnpqhxDRHZ8k17bFoHE9yhk4TBt5cNKgPu3b4RMEstZSb
0c4e0jIo64OVak61R5fjt7shYxuJSiSbDsVQ1MCRYmprC1l31VqGjZecORPyij5ZtVKja0E3+zPL
IdlbvVF8CQx8KyxRw0Os9c7en6V7n5Y+tim1ZBs+Hy3Kvc5nzuNCttGqILiNbNL7yRzEc5b48HhT
5j/G3ne0ZVWkixvmWqevCk97gZl1ZzHjMgvD3cdW5+0a7NkWbNM7ro06DCTta5m277nw67WrGmBm
JU9PEaiN1xnIQrOsZ99fBZdiHMr3qvI/467zd8AZX+VkQTHTvHal7Mq4B7uePsW6+yRQtoZtjThC
pdW6jPuoiJtDUCZBlKvxHuDJaqxrY2MJ7WgUbczLtZ4RD0c56rjQ6MTr6Nb1ZkZatUZWaUR6ZT/M
lXVty+BASxBHPmoYtqTV1iz6n75y11M1v45jcBnn/C1Ws82cTk09A4P8lY/62jfpfYqkeqVpzaeo
7qu+2Duy/871aoec8bQspbNDE3l1sRj4UxCV/bJC18Tilo1LUjf7vKlvSAPt1ZT6IzLQTToYdypo
UTyX8hAH448ewI2vk6C6mFr3hKkNQ6Ne3if2+FgszdlozCliZwD7qR7OU9wdY8+87yctCSu9/w1M
JiFNcSjiaT5ZVkoVOlC+VxP4FZPCuBkeEN68s6j4oBUfd1YR793Gwkzq0g7xNXT1enu7BGW2K5vf
HNGmy4pB+FxllrUG5LHh8B0i5C4fol+OqRJMB4NhhZ3Z3qDX3C40GInwv/qZ98OZ90y9rzNaODmM
2XVOuymKx2w/L/FV+Pm3DU7kaOjyg4HHHu9dmHBIrso5QT5ela9TYuprZQ9bpXufWpyKFQ5EVj3o
QzeDPt6gDxUWVZCSyNK92h5wl5nLZ2/zOGYy53UPOMClsvdqQtXS6G6k3AVyZsdLNvlJZievho5h
YKZLDeFX/2kzbVPBm0MNo/mRaeTHSegotjUcakYeaoy/JVNaEOO69Th6+YssnIcOjX/jOC3rXJP2
3udd9t29F2R7k+rWR1e78P8Xte1BOxFPtdbteoS7tSe3WNifdEp3fUoueTG9Ts0Yvwh1w27HK89c
0FcVL5Y+IArzD+mg76ta22ZLu/MWd9e2jbgZIMPJE+yGOrnVzfE49PGujeeDr3oa+eJFmHrk+mJt
2MleBvLJ9JFlx6M4GKyrjcHOToFuHPra2OoY86xOe4krJSO4RD8TYMc1HBJrq9v9IZ7lOjGDR2uO
u1068wW/JV2EHl6/Brp2yBc/EnN77y+afze4zR1Dkz3zmfe8y/7EFIYLV/TKR0l4ySxbnfSRuT23
+LVNZ+sY1KbcoQhetSknRj5IA3XaPK6wRgT3+JLrkEE6Y3q9c8GLV6/TZFgRhjU7zMapWFlxXz5g
OTSZDdTHrOX6bXvQMbjD7+AZPKEUXPs5uGG3O/tZ/OwUzmYZg+BRYaTYSg395Vzr0WQ0DDWCbTmg
32akw77DPhhMuR3coXbRazumOXpYge40beepX3hu7TribktWjdYcF/YHG9gY5ZYZx0NsqQOTLPpu
RpK7BSf1FGs4Gwcg1aXcNjrqlBG/Ql85X4udvndacPCKes1wiS9KhnXcLuTFyq0Iytm+STiubiPw
xPUO3s3vWoLPlPU+94M1pntEyLp21tpLWzWncmxYgc/0dDdXu234qyIIImnHfyRaAx3PFTAZn2oC
Lho7/Nc2qXGAJG8scnhiu23HlV3RM3qOfc95Dfu6RbiKILunji89SzubTvEYx8FGICqd+0dRe3u2
Jy+6uayGpXxkZ7wG77ZXJt2apEY3KEnNYoO+TYU6arrQq6wA8IFj05sv44YWHOlK0Xz66bJO5uS5
HWnFM/SMGyPRsEZrONo7vdnh5fiRUMWJOPiFCRGBosnCvHUF3+n49gtubCH2LZk3wBjmpXcNFbRw
H1MQa6Gfs0+Q+M3BG4CA95o/QyMP7NY/IMKcxRhvegNdr1je2lpcjQAnfwxqoa1dRjGyAmEw3vuJ
tQaqepxlcx6pOTykDXVlv04LWnv08G95WdwNIH5t1R1lY18Qx3pnp+TscG4I8LZwZUhEytqdnevc
2neF017kbE6hwTqQE1/0UdsbewqJ17ryN3pFKa6qK8Oz/eSW25iNS1jEibWP4/GkB+zloW5SXGq0
hJNCnR1Xq75E1eHzY0K3mM75ojx8UdmTr5dXv7CDVTbpmw7JExJEvYwKyzn0jjQ2hplYIHHKT2GU
CVLvDsuOUv7eSHPmqIZNzAAFZVMn40bYzLRlRit4w4sfEKXztpBzEjHL+1J8BKssQCc6ut2OevBa
dBrmmrRdu6KJV5SkNYv/4KHMxYuMVTC+B7RRlLK4W2BeQAcCygJkp8yq2IXE7zV8mDu/TDShP5Vd
Wgp88H49EeYVkWSGLVzdkAgb6ClmvTIJD1g2eIfixy71ZwsCOYkwRzvHMr8VWNZfFiCSdBcxWtm1
PbrGc1mLFJVVkzYpLVxVX1tqdbFBa4P3A4ZF/Kfy4nHYFEXv/LJQ9B6rZRgfG5ZWCCAB/PE9p3ry
kI1BwggTsMuMM2tt6dZu0tZXoNVGwaZu1io6KR+SeFmOxWXJR+2xARb17rAUHKNWVJgGzTmd34MY
90AYdOmcbWAnQ01FomynUWb72Ys53fzsHbrQOoR75bkR/owl3hUNRi5kTDmmTsSYTttswRh63T6H
/GmEfOzWtFaktDC9h9+7hUNefpi53T+MGMbvDJIe0kga1LzR/5cO/E06YPz3a7boP/+j//kff/7n
fqiy9of12l+DB2+ag7/+wb8LCExs1shYSFsydIPcQItF3N8FBP5fXN2wkVoGoB4MAuXYqf0dYGgg
w2QBp+ss9z0To94/HNigDWH9sG4zaIN0nKj/R0pLJ/hXY+tNxIm7FDWobgHkwar8b4baHBZHLOip
VRkn/fMEBgw9sFoqVz0jJtcZVM41RLGrq+cy+1Dk0JiPXaLMud3rCXBSnA9B0uf+nwlRY4xKv66d
6g+HfKAYywI5el+QMaN6TptaO2XIiJ6aHqDYDvy/vB/Mwf9CvSi+dGweb37qsW8fbBuYLwYClIdI
zpY0ikWbYI4zwDcFvR8zWhINVJAOaV+9sgt/yk6FXY7MYKWhnge15IAUGkM5q2UsJzsMxqp4YNDc
7usENypT82Fep61hI1N0PaO4mwmmsp4rAzD6OxStTF2SKjB23JPlh5OWjct1zroermk/zr+pNMwH
SyxcbQtw6g9U5uDwkZQNJ18bcSS6AfDbMC7Yp9/ECq4znBg8Oc0Khi/4tqnLnOVhZhrnhD3mV3SL
va+MV5OWqj5lwA0xZIjaZJ1oYGr2N645WQruUzK+qSy3i+NMQES91kFPvorG45Jk21lQUNRsBKIx
gVG3x/UwpnvHQ6B1Bhvf9F+lgfbw3UJKTpkKzqFm2tSm7sqpFFqFxh3mIHQNm/2LZUkHT1XSFl1k
QOKdSQxwkjKaS92XKzaozR8oDyrbKEvUpxJmNFtNRh+XwO0KeDzCEgG1gdU/s7kpy8gCrMYh2RNz
c9HIDHr27ImNZDxNuv3tmdON+I8JyQ8DQILJkc1P60ZgOJZipdBAUI6aTcqoQ3USZjnWuzn0epXz
njsGP1jvU3XHhz6W64q8kDgqJmSbtAaKUYS0peGuc+zF19YXWAc8yn039DqTcqnTi+AVSSFTCsOI
4/2YBCCuEo1cS0ZSyo+jBlawT0xGbxdb0+ChiJwUsSSuOM3/w3iSh04QIeYBtEzVvGpt5WHwT5nh
HG3qvGRje0twj4Rk+aynscMqDjDYCMcqpearshudg2p0+vA1c3oE9OR9djUm09B3kywLh8KMk82o
dLBrEEILJxoQU37mRoBy08Xj8Jo1Pa22b05UY3bCz2jqgeJcK+UD4saEYUXVFT852JZmVZVj9pVA
6niaR9ydYMfaaSeGTrPDtgtyvj43sV6Xecmy492pf8e8lfzNYA28aGlevvJfeve1nrXp2htU/1Qg
CcHUQWQKD4iVwtHJJUvLroHJF002npsVQqLhmltuOgNXa2sqnlEo5qZpbf7S+FaPqP9bBIwdHnM4
Tei5w7kY+7dkJt0lcrreyTfCKASfx9yIizYBwwhV3nffxeLpd6Kjbl7NjW0Wt3WBexmnnCKmbQpd
ZxHZSZvajqSrGE3qZ7kgRF63uWrRadp9fkRfBxtVmzp2NoB6mX8t6BziyIQmf3A9OV/1seu/rAnd
NmWSsi+L3XN5S+SDxPUVqTOGAxi3l8XIaxtEsBT+ntlZf2J+p3+JQA4W/h/PY2ukV+UDv9TOI9Jq
NKZwleHdmXBT3syYAiNMEAgdkUK7XxW+Z4lNjD/Hdi2dX/GdpJeuieunJijSJqxmT74kbMofvdi2
jlPVCDPUGORsKi/r0ViWqXpn9OeDqEkoZw817UG3KbvOuQoERywEQbBNUYIsAKd8qWHbS0r82hZ4
xZizQW/OXuACdZC6QL9reQWYwqBUT6WVkU2Glb59UmC7/DBFiHrk742VD5XX4kf8qgBYW0CQXuTn
TVueHZbgV9X68rXRytaIym4Y9VUwuvq4HhDKjmsH0fqppu0qIrfgLMKzXKFwsiq97GjJzeRLs4RE
a4rtzkP3obXfBXGs88lTHoOCoM3FzwQCfwrdJY4vpd5wlrI+hTKrmCqxn8H0pSpeNbv6CsrnBHHr
2/Rw7dObDNhqaSKkiuh1jTpcEuWaKzOoPW9tydjfml3csh8fId6ypDGLX0xw6mqhaWdb53QLdiyY
cE2EmcV6Bq+AqLVPEypzxPrmuQMDNkTCr27acUqBF1pl65EnBY00uU3WnyCuxnZt6jKFpiqs53LS
RxpFm52ryOaCyXQXIzIoJiq/vGjiL7pARkJmZ5XXUTjgqQxYvpjwnZrHaspc9dryMbH1XzwCofqZ
Xp6PuvC/+y6VWxUUolqDsjTQN2i2U0XcByUhg3Ub2Lf/7bC6xbTLfDmH1ECjVY6HatZQx+b4iO5R
mGTkjdgaLQ+moPhOWllZRV0D+4y5RWnhMdR0VkyysIIV3n8GRarE041rWdZ0fDX34OS0CggE52cX
jT6UyVXsW+OxdvuKZm7xJ4ffC4I0ItkmXWj8hE4FzjgPEiw5qO9e17YHoWLn13BvpEdpUP3vajvm
P7bsuGIsYPRjs8HcXw6rwu2XaetL0Rvb3vfAZ6nKTmOsZbX1YqD+/unkkj+zJaLnXALIUWFvTiWK
SNs0+OLbsRwjo7eQUxgi8WSIs8ZMEUEAuSrLga/BNJMdEkopcEIgbUBepzQ9/tDM0hxC8JjOZ8xC
qsavzw8g5KUwv5K6pS8ws5FdNu+5+RDbjfErvTx/NPrM+2lrgAarEvLbb1qN8FLz6hb+yhpjOtaG
an/RSapvDLw+IwFWdPesUXBXUc4saAeWvEUlwnKiwwbZLaekM4tv9P4aAmirc4gKge2HnKBsgw26
qFlFiLHyS1+pHhyb4fPgDLEvvm1Ps8a1Mt0eMR/mLy4mI60/u26coOAiYfweHaKd+kZYr9x6Xn7k
ycdUmpRLfwbl2hMrCdG5PAbKt9W2LeRERxIsfwKoYs84unE9ZlK4d5ZZUytVEjt3lLQdWm7P6eyf
OoCXELZWOt0ZuFCmlcO55/NQ39wNbi6hlqbGjMZDsaR8gknsVAeVGnWwrRCmHzNdT+ApzKK9E207
kwDJMwRArkiMCxGm5hmKHl27KllLQCcwFta9gw88H8wM/RodVn81Y9M/tlU+vGS1N0LN8iSzJeJx
QXfzxFCGDl593xaUDrDhWklyk1ePR8JG1VXjjITeUCXjEaOp7VFlkW7KXhneXGRkXJfbBMfVWzmS
1RIqpO+nfDKxs9jzXH22AX+pQyuNeg9EwgJK0LaPiZwAlgy9DXG30zv/qXHmBMpnhWsnrICAu3yv
4BjCWq4xRGNpcY581uMLcs3gN5hlK1nGuTYBCNNcqK1tk1cZAdEfPjDjoMi6wQG5BOLePACWGq/J
PKNaavRaPjecM09O3y+wL6QNndYSYMEFuqyd0PQ1OFQS9dChuXu9N8WPVSf5sypiTd8VVq+9TcDY
3+LGDI5ux2wh6oWBUJ67HHGeDqcCy7tYxkOibFaJlUrKI4Ylj0oy8bUfslepDepGsBIpfBY/zCgF
WrnEztotNBUUTpPsUkSuIw4GrldPPZZJimhQau5y8sc2mZhhERGxYugB8ClQiz6EqO3hJCNsajdW
2vTuxumq2glrxEn3ralQ6dNQ43F3WEZVKHYydgcgKtm8lCQuqf+Lbvr/NT4ZPex/p7E//SDkTat/
aZBvf+J/y1FtmEp4/FwY5RybCNj/1h+b3l9040Yttxz0pvzjH/p6zfT/4tw0quQY+1CKkD7+Q45q
6eQC+Ld21tE93wBg9L9SDf6Ozvpb9ELywy5HzHD3/pkbZpguL+2fyE8+TnuOZ5sXaVmua5nev5Gf
Om/2Gx1DFjPGjvrETQ4Y3hU6z1F7N+x2bc+DOJGF0q85PA+61XygHN/H7rBrABuFjp6qrVOwZ2vZ
TVh2CZDYhfEzdNNTYylqgro4tab/SBkCENTuL4OePeNu7u+0jpyQ3gLx4WF1tr6HktVWO5IHVvb3
bSb2Q59/JDbHjorNYb84sdrLHuGFbzmEWFvtazzCTPVaFidxMN3WNXeWTI90DKCH7OokBdlxWnfP
Mpslfgr+k/X4XnpsVcw6PUp7BKrFgiRV3Q/8j495mNYEZWMlZlfTaMMvElEGhpTQJVTAvBB3DCVL
yh4hDjbZHI6XEzsaKMQb7cZL5a+25BXkT/XetuW9wgEMW5S1hRN8O9nJdpJ9lr5OWjN85LrT3Jpi
OKP4CEOuBjhJM69yQI0uqLdqDQEjzd2ALqtvaGUM79Ev3CyqIW5GWACgazfLO+806XGTvcXUvxIW
iBBQDkerowO2VHeHQ/vBHsw7i7NsMbGAG9UZ9ivwkEpel5Z7IKinQ4DVLep1eXaqWEZG22ZrqJ3g
qwtTR3F6W5B55UOa1yBoxRYiwBQmy4MdizOL3osWWIeuTanKtfqpVfkjESwALRKt2riAokdb8761
Kb7XPBdFAUZyxAMghQWKFaufm63GQHY1MFhCFFV22pEvQ6gMn8WLW+26UlxEPsEqrtW9bK0naOra
U9GikJQxmwUDJMzWVMurZidHu6iempY4K5wKX5mY9MiZLOMXhJJJc+WOuwHSQYSYNH7NcEKsJHCn
DS2qtYcffFA5/CcB7i0qRYPksyWwkECJhmwIe4vy6r5t49/GsM6uqt9kgWSHzFqgv05xBx7ZPOF8
2JiwpDfB3M2sFQE75U1wxouwm1F4rJzeO6RYV7jb1YWs8j7s60EnftjQHghte7SzHnWs8LQQJz+v
q0nfC4pF4IaMWooMFIWWOidi5d5bEbzomjjj7Zs3aaPDMc/M6WJL9K2LowCG5VcEGIgm22ZY61b9
Cq0Gr6RZXUD9eojp4nKdiOwLVsiZAUyCJs3N15lF/ld+xoWKSS/ju4GDk1sAMiwavtEwQWtWR+x4
ZdQRKLi1U5yXmRGAiJnEAGdUfAPmg/gNgSEUaE1Xfa6OzJpeIDgPq34s2c7SOSFIWQHp4Y/l03cg
i9PQM6lOY0ff4MKNzLY8EJkF4mJqbhXEF1UMHUpG1LXCJlJm1N+p76D6mNBBqBmKjFin4i5jALCm
D2KC9QAVZBMEHzm+FB6F/DsZT4OiWLey9j61exWJnLLVtlt5UsNc0nrnXvJkmUPNctloTlzw6NaC
ulwj3eg2po7YwkjFntCl4UOQaLmZjdh4R+r25Kj5NCdzjM9DIf6ViXOp+wAi/OTIb654+jKpXAww
FpFp2rREMxMeMsmH2x6M+FmvurOW6VwsCbpNf9phglInHoL6fgwAhNXDsRPBn8UbngkPfBWlE7XA
rVflpEEcRzGZlTri1gRTK55NjDAHe5iPXUXSiIvQmKM4B+fmW/ySStvBiiYr1hnHbVdZ5dm84Z40
/0bEz6KSzXqlDfewRi64GTkHdJJo1UjzkVDdKQe3dqGZqxrdxG4J9JMqtffG7c3QbAb9J/ctLAY+
Z1dt+vkXqQzlgcXTgJYHYt3STiddSJqzG9+68yQb0m5y0OF5m3mA3uyJa9E+Eg65kySgsFGnFhG2
WPcDfRXBnvNzLPZL1XJ0K2PoX2fX7M5aYh4Is10vSh5YusLcZZrcYbhEUjw6NnBmIlW5GkovGo2l
/tYLjs65cItz4aZ3uHHpFQQcEx1LwroW/bTBGXQ3lp9mIfXb1JAavZgvYOvdz0HVf+CKddvWSNng
9s6OEcAOUOBm7PVVFQNXQ0ZJX+wesNJjZsgu+C5fFycDXjOUh0Ir9pnDwesgtBy0js8nTkNsUj+z
hx+tScQRNE+8N11M71MCdlcOdVQMci3RbeG/PWe9/9K63AQqPiLV+aMbTbSgKykc1m6xn57hp/+0
nXgxvHhZA2BxNkyA5bpyRLlBPsMSJZVqlQ1sG7F8gMhDO9t1EJ2bqVG7NA3QRbb4fHs1PoIEuxI4
xbyFxRiwk89C13r2K3z5SXNwN50minMQcPuwBL1mXlzXTBwNY9t0mRvq0OfYKsXtZm7hjeeaQs7b
ufrOlNryThr0m+8iX7ZGhEswtbmrGA6uZQ+4Z3IwbKRyQsUIhekrI2KTWHiNHTpJq87KY4CPOb+o
Ijg36ktPrXK/zGOx6/SekbBRNRj1zfnVob1AwiHLB71w1nD22dA7d06ymW+yYcI4kBvrT5Zmv5VY
8p9zfRijxXuTtdPviVa1NylGdVT8glwQNPhIkTwQYYJxazfGH6SygYqumYgl9N8ru0k3XYDKlhkY
K+efsXMJc6W1WC0as4Bhdj7zPCBk1HP2paHpT03Sv5HFw2Xmkb2utv04WG82/uzIabWzlZgyTMzb
ftfoCSFoDIQUHdelKOp+b/n6Zr6pmgvWBlVy18v8kAb6TSwSghQjnMWgOZDNLoudVethI6ox73rV
qcwZYtJT4RV4BXN9wlAeQgmgzGfdMHZY3mOj22DDsCJWgbu5YLcY2Mwiy5F66eY1jKfxrreAK/e3
L6WbrOoSId/cRHrDADr3uDSrk6401Gzs4oCT1UGMaF89Jab1cWMwBfPE5drux0zfZLb90okJEcJN
aZJrq4ARj5szpAvoRlQAEyg1LgYxrxJuH9hzcqJJ0bXNH7MT28o8Sd1nUztDdRnwLiY724Ghl30T
w3dcOnfFCIu16ETBhC6HJcPKI62jjNUuzupD1ZhbAeCKumujXPdAK+1vyXDnI0dUsSHhlyAPe3ks
pHsBX4QojJnUFmPKS0WyHq9kJMw4VWoHceEVU625sue/jqLcOyX5ezv6V+K5iIS40IhL+SW84Hzj
MGwcxNux7HasAfZWZqJEY/IygJVZGMujGdyMKLpEae+GLj5nCid898iw6QkW56ro4lVtPVWVuA51
8gYrbIu+ZjMgV1g02EOJtvca/dI45Wq6qdSrXGA//StgQ882+GItpnvzb1X47w5g69sBUbjNFbX3
D8rAozPSoMfVqcvEdjTVVsvsbUpwi0PYTIGdFuznGsD/YbCH69LsAj3ZEt5JNU9jWQYnq7gEy/gx
zCbW9pNuPybu8lBNwVHhTbHtDtVuTgR8e3L1G2wTnChmojGspvbY2hQ3c6LOSCI+XYpdvOFl1AY+
RVMtv8zG3LkdhKni3C91HLGWc1aBT2RdLfkxs+7+yoIHm3LaPs1My/slODdNdVdZ7cOgORsOkTN9
DZQJH/QEEUrtI4KhKdShvUUmSpsMt6rWmGedFJS+NRlxadwojY76j1NnH8zXiUqNNI03QvXONpWq
0xlHz/ReyQ18qaXNVC3JkvUMBVkggSWl9r4y9GuWgNMfKgtlR6p2s7LusFAMVroi+zgku3DGJaCF
7cQyUAavvUv10vTqMLf6ZjKtdqss7YFl1EtTv3uTe5rc4JsnKbvhtx5NOr8QWSSTDCFugdnjF5PE
YO1Dp8LIb58Rz1tbWZe7ZTIvea7fj+6yLrsZIUfHui9WI85d78fNHFiqan7NgCrQUqQRQHq+BjyW
Q3CdKJZy7jNdaifBqoTQH8tzt7WGytQJMlzL9vAoswGqWHcHejVKTHUsuAhTDR+LPXAPqAl0MSM7
w3Wvw3AXiPoyJ+3Z0vynQMWrorXeyXHGyoEKSmcAFCmzflHLV+F+5o72s1jgnZx73V27ZKfdjr2H
eXZ23aLOVaOsBwZXf6YqO1e680oQgBM59rwu7D4aeXVAYy9gStaF3x9Me1jPWf0bGNXDlAzrqn43
c+8ntbpdmctjkunTJTGcMB3ju7phrNIN1oGbm3ZtCc0+ww1B+FIxEQtvqD3ZsCGjNfgdEMrSrtpr
lWWSZuThVRm7s7gJ3kwUQU2K4K39KHwNZY4bAX6ZNo7eF2tsLxmUL+dTlONeG5OL01KTokxlS6GY
g0K0RxWaAqJiOIujmh0SMlRG12n9q0Gnq82YuDEUmXg0/LVncJojHeqROo3W3kAUwb8SmCJID6vT
a10WVFwDjlDDvNRN8zosooxIPhuRqqAqJQ/lldadNXkxLHix8y8Yj0+VZlVb2RefRBGBNvGrZgvY
5GUgMgJ7drPXSgz2rJ/eIR5eywKCBxU8c/UUHp435t8lXWvULpN+gIXobRblqxBQ5lcyVo/oB50b
ZeaeVOyGn4arc646FkbY0RL3Utj42nNQFkiIWUsI8qjWcYwnLu8CdC1NckXFBxuns8sdkItxm9uO
i0ZyWraYz9G/DBWQ0RoSSopFBsdJLvFF6DlveRa/GUbynDYMummQp9tPU3cFJzEcNKpks003fDi4
NDWGcDo+dNz6yNFQ/x1FTAmvkXfAmimaRvNR4lFP3WAdZ1AohTOug6r5sTzjXiDkiUVlRDMrfxGK
pKix+sTy7EFIgqeZWyvPJ4VoGuZ+k7pVQLhQ5pFDbadr3tKJ82E/myVNZEK1MlXTfR8zvU/cIT5l
VdmhqgbgcbSVlJu6rOHjBiQWARcgQroga8RpGvEB7LHcuxqyTW/6TjS+23q+mSEgZYX3XiH+B6Wy
Id76ADPmFy9PaAGCTWPd31UzlLmQIHYvRGz9UWbja5zLPeQSevfEOiwdVxsLDGRf1slEfrRDzn6k
PoX7zlm1aokZKmrG+Zp9ckEv7T2jelZw24L1LByecbiqe64WNNS0H0bM5QfH1p/RjXnSyD4NnB1r
+JJiG9Bcb5OeIcyUKtYUSJGC/Yi9sVzr7Eqi1l/6UOfbx+kRH/MkPs+dZcFEWNAWiZvo2DNfVZx+
sRhaAeE9Dp684NIM/S6FWeJepKc9Z+BkVkYNSSWHw9TKTSrJRhoXnDtIBxCmEvvScy3nZWWjYSta
9HVqLW32VirZucZ4TFqVsBacNzUpFivSe4l9hyhnGBYS2TQqTXnA6fVjB8U6s4dDkFm7oQQCRC6t
G7+QKXM/jEOEaXyjfAbTrQoHRQybwp9ENvlHHGBWFOVXCwi6AR4k5mviEcUn5wfLTu6YdL9rsj7V
RbMjNg+XmBPhgj44vk4uRh5Z2Rx2gL5WUhtPdpXfW2xHwBffJ8ObTsQFxj/3mHfAaWlCVwC3IVH4
mCjZNcfrJQfSqwzjniXnEqnYrlcIY29lElzR4VYd41k33HnNahNpHV0Gj8iibUQ948D0zK+uJE4t
Ny6NZm+E754HZv1+TySmZf/pwXqgvQc8wbwDcuHGEMCkK58enZpvsWo/mv6LvTPpjVxps/NfMXpt
XgTJ4LToTSaZc6aUqVkbolRScZ7J4PDr/eTta6C7ARtu7wwY3+ZD6RZKUpIR73DOcwg0VzR5F5Cu
EYtC0okl4jrcIT6LDzY7Ju8fUzRv8E5N2lzjOt1W44BMzswCtA64qZNnvKjHhe0oWzZ8fgxewSLp
u1oMR1d5u1JydMYq2pJRiXbOhFBB8EgBSRyw60HI8NrOyc8yF086jhp/EMsfLwlvmF5+eWX7jlkm
Mw1Eb85CNKOGpNG5Ge0srxwX4sEqyOAadODNuvmdOUu4RkeLQzqxX0Gc5SGr+fv5kloVjcihjXbW
9DaP5IkXs98MFQN5YpSxiA6isLayyMJrV1cGdHMkf8QvyY1lj8kpRk7YrSDLUTeomhiioYsgHxGq
vO+AS++mpe63yzjG/xcj/f+zON//1wb/aKH/d4N/DHVZUv76b5tf3X+Y/v/91/6Z/v8lBQBCD4Gc
bjGyFwzf/1HHWX/BEzSE5+qgCNG73dPH/6c6zvrrzgREU0e4hctf4ksdi8n4X//F+0vqQqKOE+4d
vwNl5780/Xfu8rx/N/0n54FtPbo9W/dMOkfT+k8sihyarT40CLRInWAFrBrE+/BZf3qNUQspXYzJ
FpQJbPXI3Uat81FG6abBjUx+gVhzP+FfbGbgvWEfMFgOKZ2Z7nou0meWlM5xCRHGRHkWtMYsN/bs
JTs2vMD8sIWv+rAVfg/dH4n3S9v2B/DSHL+AWILcdZrd0Hn2kVCfJ8z2W+hyeCNDRl0JTcO6h5st
eODbOYzO3IT3jXg9PrhKcip6GlNULcnZfLb9Dbs2veocUjjOb2GpfHTNUBycTRGH48bWw+iNl5mJ
l1OeZh3BWJEtwh8X23gvpg5o1lLUa4OMbn/pSPYK7UaRStq9FCq1HsbeMPe5SdQhYoQ/Re5wFjVj
R8GaLn8sLfk0KEd8A00u4uEs3RuJ2d2Tj/Dfe4M8lu6YXdFH6oDP7mZdr2MN6zCMoxeb9AOxpWIJ
KGutm4wKbd1E1hWytY9m8dNTOb64NGdn3aVs8332qOI6A9ZB1d/J8IRoqtb5V+Vyho5vnj2HiVww
RmjToyJ0/zQkuAZxbA4ZhmOHipGJZ/RRuR1LQXMyukeUe84bsmdGe0OyzI/ocIqLyVtBD1HAgsO+
bu7Z7Y/NY7dMJbNuB/1ijq0URA6WUgMx4X5Gs4lctyRDi7MXxtLWjpxoNNeAA7G2dICN1tSh9toc
UiYdY1R4FObSnb66Lgqp8Mj5qgs88lCJckN/bkQkLqp1rqWtyQA0f9IQmJZjzdNSjvc+mkCDQJA+
VThOYOubgD1actkP8AXsB+XxaZBZUwdRnywPYVtfpCHYskMtmy45sUF0gsV8WCLn1RlLIzskBtkS
FY48DKkJ2o1w3kSl8Umir1+Bkln305K8JeDO/KViN5WSp1kLawsryfRDw9m73t3QDlLzMC8GOCYP
O9y1FnJeFVxp4ShPMhOnNHPgQ6Fp6ed3p0kx4TKid5NjORguhaJNckYUDAV5BwDtV2ap4WXRWfQC
FHBpy+LWwpxqIWtysgdTOdscUImbETdRdM9Ez60tYeTbSXBHZWq6TAx8e3vfmzfFysRqt7Waad1+
k+0WTDPQ/ly8CyvtbkM2PIR45ifZbDmOhg1KBVQ9xpEwYnyPIQ6r0p8qDFV3lwJL5aAvC7zEi7tL
kjTc5fdgUPIIxkjzji4E8j0f1Ubl0xFQxdpFsLtVmaWvh4ncEfQp+zSJO0YM1vJoxfy7MfaiFWht
J2icvH7itTnp6eN8N8yIzyRzX2LBhGyxtrNL7zx4eyh9K28p93OfPhhoEOrMYZWzoFVkJZj8kZwq
zqTHIEWS6WVsaSiQ+MLSb7aycuTaCdsgjJ0XB/XSOuuwxmkexZcw9FOcoreasuQP6d+PeYodaUkd
dz2I5r1uxm8SY8KAPA9nb9AnTFPhD1N+KZvuF8kXW2pCMnZN/Yvx/xSd8yVkyEBRsCU+MsyvqDrp
hEnLRjK1VIA0mq0jZnBU2IIu/R2EgW+Se7zEdblJ65BhmMriY1fEcHCKPG2jl8hDiudo3iZCMNrH
ma+JOZi7/Imswp8EsV4586vSSSa+Iu3AupoFdaiWoLQl/iJn0G4Sh9Q39IubQNpzawvAaIwhtUsa
M8IIwtxjL6SEp85WOGdYFbR2N9YVYjBnyBEF1vorBCWw9KSdvGsVeC8D+iqhf4t3K1PcVHhMll8Z
QsyzNJMNWcgQRHp65LbudOhlhMDqljzbhniKCVlaE1D4TnwBPjEWgPvRU8MqV+IECTK5R6N6Bzdi
dQEntT6FxoxSL/fQeMFtrotnPR8f8VP7cX8nKix9fmrCMn0IcS+kWvyCvZW4BdG/NUW1kdmvpDJR
vUZPToKGzanEj5vYu8gO4Y1XWFyzLYIlbhXzTjpRTR1oWfNb10FeZMNvWDkdsEyJVQ4Ndqvrvxso
Oqw92d5GOlrKIWPemPZcCxP4XVA5ddBknqByA0BBDgPq7RmEam5CgmNfjlU4LJnUsa8IdYrsvC8Z
LBNTo8bc3VpV+e21JGFkzIgcYoUKS66J+UWqI+IA6+NlLpKHpmEVn7ag3FUJsQmuQtjUzM+QaklM
2K/L8tHdvfD0kzG/5RZ56/1hI8D6zVPjKW+5zRByBv0w7SztI9HKrUkdubKN5Q3kAzq5D7vtdkMz
nhE6P0ekF6zKltQfno7VAki0shzsj+W1zZneV9Oejp7XwLDX0lE4wusHMxqOSc1ghajVL9AYOXOB
7mwszLGBF4yl9OcyP0NGf8FZ+44Y7wCg9JDx8Fbka6PHP5a2tx5KVvpmJD7DNr7YRb0nIHFdOOfF
IYd61g4G5lrNkzp8Ee3ieOXPgue5c+INGJC7qIxuQs3yjx1agZla29D4JYeM4ZwGryoCMDNZT9K0
3ufuD7RB2jXGiKTMeG3JCQwaqMppIEDP0Colj+lAascQP3qGlGs3BrhlzYLXm5RciLYbsJvn2DyO
Zpjyyf9uRLKPaiswuhqPZg3kREcFyMrKmz5BdDK3IT01niwzmA397IVYNQtN27ui2+fM1DCtIkie
V4KHLO7eoE2RRU/PEG9xGm2miRQQg+V+Ksb6IIwJ1mukbqrxdmqZripWJa07geGh983LioDO3IYI
jcFqhfMefqdYJ6P2bdc1+R7ehl/Y+p5tPufxvipI6F3cbdnOQao0X9jPltb+amMQiszwF46LSCCf
jPv2Egosc2VPI8Q0yMzXpQb0RbFTg82PFpB8ApPoBqEjqs7O9N/s//PiI+t+3Ny+IHXCqDBvhmbe
SVyPVr348PvzdV5WvmBC3af7yFE4wCEbrWXcets2JxsFu6zvEU9DnhVHlDw50jjNgomt0IGDOcNL
NZqaX4wfSzH4hZ1XO1MVznHqtJQf1JsPffHNR7nPDH4nLLinoTjzahH6mvoqkwe7g5vgqezSMh4m
INO52grbhDOMaWAO1rl2kB+APSZBw7hFrEz4JLpbQ4GhevWoxXc6mo6Bcdy3C4Zd5CG+MXZbfbJ8
mwH8aHZPE3odv+rHkneiqP2ubAafCbnaYVd+9zxVPqtSloFpdd7R03j8bEU3W02a9TybyTtzFg/y
Wf/3qgA9oTI2g9ZficA52oZxYj64GjuDShM3nWy7Qz8jqoyaq2yNm5uo3WQkn6NwH/uh2GjeyRgh
jC1ia6CZG/jd57LDpunedcBqs4j++36QbwpZcA9UapujhcQF+NKUBkFbaNOoSTdZDY5ScFt7cRhA
OgfBwz5GgVKc30DpQhyW+aZMCN/tXPZ+pEg1yU7dt7LCARDJzo5HnZwZUg0DzTN+Ry2z7jnZUqKz
BCMHOiiM4bU0iw99dj+NfAoPbJTRABscAczjIyN9MwH6JJ691x2KxDLjruBcUEvpgeo2uDESvMAm
GvreUutB5ax9CkbXmMzLZG3Ctwihr3WZvZqKc2GGFxldwuSzrChE5EOedWz3tL3VNR+dMriRJb4K
hPe1+DQJJMyAa/ese9kMB5kg3Q0nCBKeu+iw3VQFnOYQvR5nzK/GxsaI5NBN+EAs7dkZ0SslGFns
ZEvfucMm4+Nm5uEhjbyoDTS6WrhNKm6NFENzbtkBtOtw29/ZIDK8Oc1nWrjzunRL5q/yZrqFCdBG
I7wwczehY66aaGYBZen7VLhq7TgnGrtNCBQrQTQCzCl7bRiNJLOzI1b+NU5Bz2n5l6cTG6X/6hz5
OEvnS49+58KetnbcsE5OD4P+ZlbGL4uI2aE0nzE2w9taHG5rdGapBvxskghSq7IxGTfq4YcbNVyg
JYJ6bTUa83ZpaSATAytE07ZPLfK017gK0/ufRfOZ2Hdr04PDCVoE1fseHPsKK0S2Mkjy8s3IWjgm
7KMpwSpa5vvI+YyIAQohAcM8krYKuih5RP7wVUzkiUxJw1jH2VSglQ7e2L0xWLkhIGjfmHJ9p/e7
NMzgpBRwUMYtQc9Xa+5FQEL1hVzA767RDm1SoLotbTaRILHJPGrkyDC5gLbqng3buLCRCbo802Di
VQ40xGrLzY89QDtFXKWPqUebB4onO0N2Ti+ogr17UK9BVZq3XhKoPB1w1aTomS90uNpGlZ65Z4Vj
PeWArjeei7q+t53sMySsnNxBaP4swruTnVPO99g5P7Wob9ajUloABtg9q0Xzdh5yYnS6BpYaPJmj
vUGfqp2QHOWjb2oD7DXNQfzu68Ui/6g6ZqDrYIa5ZPBkHyKW1fiMF9flhaoa9r1RN0TgEPQWlKCO
SroKusSo9VNFfcv+tMwgCHkE600D0V04vNnYiIKtrmupqN1qsIHOIbagbTKhKooQRaH2R5lDoT2r
x3pUiJhmjtx1PITJxUvMkaZb6/d9C75WdQpWf8bS+OAaLS6xPo+wkrRLlrAsqaTu88vS1UpTDvmK
EOz5/5LC4m3gHE343AxaUJlriFtMV2FjikJcCvnSpXCqPdhsUNkQLftxLu3NCL1qP7Le9SlO+x3A
olpenKbGpjKldrJfOuDhqw4/+G5unRZxeO49VwU3QWfaWklJVpFBLRp0LqyWJW6YcqqcS9gzVE9s
D95KzhdR31BPqTYuz0MEkQ7qVFZfGR3ls0uAjzamD64OL2eDjY3AE0smSeYjPNLoHCGnrWZPT/ZF
Q5vmSy2cX5uyis2NLXmXSCC4l50oy1Bg190xWgQXmOOE+JWhrjma/tvlWhb7Hn5uvazImgNOsMOH
LO64bx0fyVlTJsRDP3H5Re1DIA35KR0nMQUeFmToMemig9IlGMBp0dAgYkSd5tjTUzpYuf5D4xY7
P0npcfwAgZCHGFPz9E5C9Xjqe7nshG4XAzUY25updZOdgWdTvzVyaFlXpYN+DMnr4GRKpmZmSUXw
5dbqcdZDzqKyBkxa3s+zunTPqe2ypUGqhF9SEWXJ1pk/oiTwIszisPr4LOwl7c6otjEreJm2tGuV
ZdZXZTFcX5ekRINEwIFWbsQyh/vWMpEJms2kLNCcIbXejI1LR9ItnAcABVbt256u3ewuN3/K2hu+
DMM0rrM+dT9VT4WSexnyuLaOtzDOukMtVPVR6zp51lNmwYwaQQqRLwO8D+1dPhv49uuy35bG0txI
UKoPKg2jaxqGIbtkFh3Jyp4iIFnJZOzLmbxWiwzxdygE3ZGcpPlKQBBCXgFqfRVzDIDKWkL6B1wC
P70dens4Ed5T3VvurcFxfjb6wboK8ozp2cpRP7RdPWCALyzvrR9T69qUI8vLZkizcZ1bHeYhu+lm
BhqQlA8w0+r7pz+yhKoTy3ukb7LWKBLSPQ5KZIixww7FCjNohJMjXFTzcf9HtC7POrDneZ2YcflU
OqaJfLXVNk1Gak+BvDPhJEkE65iORT7kMr1mt7WQbsbzIUziK/LIeCL3wXsHaQ/xUK+ip7BvqUfg
pXqMsBRTNoti/FIkhvfeDTO3d5GA0PTncIp+4W6JAe7RE6ddp//OHARoq17pxWuazRbjxUgzUTPH
1WWBnPGjR+UDzxEypr5OWcm6Og/qSHjH1ug7rhh+z/YGiNNF5OChgpLzhaI9qocbEkp9XJldJD9M
di8Ie2zXdk89ts03fYJAyLyjw5Zskm83FDrtG4Frfc3jBTty1SBvY9bXx+MLs9ZxXhmjUDvEKzhx
K0mRLB9Mm/W8nptyWwszdFgoD/lmmLpux/jN3FvQ5x5b3QWcupgVMODPuL1hH0jXmJTEiYnn7DjT
k6PMBFGiXRxM+DMbojwqwt2iivJZ05MfPVsocSYdaIuBw/Exilz5NJolDYJcWESAWHieRDxzB5pm
t4kGazrnQyRpW+vbAizzolsNq5DedI8WVs4dv+/+anLCUHa0ZTBOz2bGZMBgtLAD4If+lHizdRRb
QBBbRpF8FmI6ZiZ0z8Zt1SY3U+ysIJ9W9liKtbJCJqn9ZRjjs8i5Tq10y2tFREibvTez9dQKKuFq
q6FRmQqSOGS+7bBhapQ2TpeT9jrvBkBd7KYpOxZUluEynEa3C7G1pvq6lhXwugzEC6hjsnuqVp1l
NYYH2c4WzU9mftsFppA0MuMCGMZov94DqUZTD5TxGDZ98m536RH1ffs1LUV8LubJ/DNSOAB6l0Id
m9rI3vNqnn9yaQL1kIBdQpLWSKVog7YMs5G3aHaAcJGt4+37XOtIWalxIG15Pot4r3DevOe4eb7N
3oofsmwxf0ucyimHMgx2J5P5CxFg+gfb5/pidsLEW5122q+obZwBwdS0J957eAYoQQauq3nqYTZQ
fo9OHzJuF739lbYyOxgJZSz/0XawRrETk7S/az13TjEVkh6AT1G/2p61djr2DQL9vNi5jSUAAmkO
PZezALK5R36W1wk0I+6q4zzLBQkxflsVT/H73BY62MSCXBWC1FGqPkRcgX5YJ/YabXG0CqPE2wtS
ZjsO00agVeMiL9iI31/JKWG/vjRn9EsdM+eGpFEVHRln4d80IzsAua3jOma2uwweG7llCqbS3NWG
Fn/3DpJNjIrHfkrYDQ9DvwPrIf1sgf9C7tnJ8ZjUR5b3VGgdzSxc6V2H0ZZagZgMBqEY7EmBrsIX
25Dp1pZ2eqr0QqymukfQUs3Lo9NVKC3bn1RNfooUEuFfSpNVwvxlBL821FT5mR4dVF+8QnsOzLDB
KDUPRlDHKeGDQFxw0m4jtwz3tZsyiBntF93mwW9V6CBHQ4Sd4EvdMMsK5qGnpMMsj85jaB/s2npS
I2xppo41m1En/DLc8sgSAmpOj5Ki0j6amsklmMOVLHiMvVoRjMJWqB9MJ3DVd2rBu6TR2tX4KNdz
D8mNtBiE0PxeVF44weCqN9KTcaYijWZok75SfmbbylIq4HjfIpxAKxphPSnd+eYCLb6nPZOPU20Q
IFWB1Kt5V5nK2gOY0MkuGniVy1Z9zEaOhNluGVaYkfaYW++WW227oT1EjHTBdtPcmPZ8hbnYb1SU
HofZjHYYJQE4und6Jgx2Zw1uPPIztIB3L+SD2dqMhxN9pWe8SxVxlTlgcxtlozv+dpfRYuAhNrTX
9R73DvAl5oWjk+lA/rDHCKcIjAgPiaY3AVuYzxlTLFO2mopp6N9kxsi88ZpNOBrs0KQ1Pmp3+G1O
Hbbu7xAcAXQAqfK076Z+l0tmjmmctNdx5InJ8unCKqHnrLNxjBcDir82q5+8UCDE7fT9oBXPHWxL
I5q+p8k5NHVzdBfnlNbpKxlIjPrG/okKXmD+KPJrrTvTd8Tgzkjj9tIpV/tMUYU82CK7B7EQBMO5
O6B5zfOjW9wdgQY/zDhUy9U2si8SIXAJ8KbFbBV9IkYEegpw1yydL0Ubv0iG9yKtCub2BpU9yWDC
BKGQXVkN7grXQW+MVly5E7fTSPllFrusa4NOGx5gFAX1lL73anGuM/hSs53La9o11q9qUu4NpD4S
gZCTjmpJ5EdYFJQVkyGfJzqBdY7hPxgXLP92VW5MUNlBwXZlq3pS+EbHPBgM8daQ2C5QaIZXD8f5
Q6h1GwuN100vF0ZuPSCroZ7kSoexi4DI/dU0rBPX2AON8zjqTHU6Fe5h8zEQ0zHgiM95afRdCffV
TTwk8cO4HQHnbKrBfB44SvwpmtrDUBb915SinsIZA/RuKG9mQo51iX1Pt29ap38ZZrQlBX1L3iTG
fq5eaPGG94QQdd9HhNX2o7EnkOsYZXIPj2/fe9VnPY/QGdRx1IqeQrztfVlXWdCBp/JA0DNS52D3
8iljNi5+m4p09pyfBt3Vt26at7rNjpWZPACq9Oc0mVaM9u0t3dK8s2MRb5SRv84MH1VsmC8DHMKB
QV6ZofTBVnofC/IiTLEBQXtOu7ep0ICvsW1x465et+NsbPR4sY5O23wArTwiPmFJwGZ7Qes4gVqc
mijgXk7WQozvTue8dUX1RDubv/DjFKvOIjOldvcjzs1MMjGeYH4NaXQC/QRk4ZgyQHoEIAGrY7Ye
0uTbIKUDIzlJ7w/NrFATQWqgIfwAczd9te1kPahk7BHzj4MddKk5+dNETMK6IIApXGu8gsDsNYak
KM4loKe/4RkgWDxY55gojmzGAUvObvlRRZb1S9xnbjnfpU1c0v19cmvRauBm8P8Ghmc0qKS1nDCr
csYrIcsc8p0S+tYyRqbOoJIeSNFxfbeOxRmJZLYg2mYRJXOx/HYwvTKDs4sfitGI/WGKOt/JBw6w
vzki4A0ZRWvhj5jxylIH4f4dtwaFGS4YO/0wh3EezyAUZoabuN01FodoNPOKaM2/lQ//P4vkX+62
zP91wBL6gaH8Tv69+fP+F/5N/YFT05VERrJXF57hOPegj3+8n95fAgmH7TkWT7pt3RUe/4g/NEIo
+TO+rBsGsSPmXRjyj/pDk39J2yO/wzWE5H+W8V+Sf7juHX70b6bQO8fJsl2Hb0yXBhc0/xpuVL7+
+9ctKaMOzNN/JwaazSD+sNmS4soBGxQevIlMS8QBRRor5py+3EbUBYt+1Ywfprstqn5tGtNmQMNq
Uz6YzKvB57iZT5Cih9+fbsXjLwBtd7VbvzzVM74aTF1VgTEzPFUDizy6VSaE0cE0brr2K+/tndGH
YGPt3h8Gpb1W+netOFiXI9pvWkE4KV9a0x4HEBr7spW57+gtQIpU9Aw/MIQRHeK49C926Ju2+8P+
kMkzWT8DVVnmmlWKhTQFp8tUpIkegEJ5geyGfS5RjeGpslMSftubtdwSM9FWtU1kXYQJQ42HRmkH
iSX0njlnkQJEaVCxc+17pFmdyVrhftOAiYwJlsBvt9N6KAAG421cCrEljg3lTag+laNaPxo71KPe
PbIj+r7PfRlbnEeJdpl5fLs3GRG3kaAiuKcpLGAYO8X33w1BGltrvYz8eBxZsjMAQ7Y53lH3Xb4W
xhyM/R+tYhRQ/Blik8BuSPvti+t9x/SLFPzsuljCKqlfer0BdY7UaNvBpk2z4Uzy4ssy2fbO1OHi
TcKNNqBjoeNaKwZKtI7xT4yeW+rIYiyOt8xJX1PIEw2i0rJMd+7MbEWfuYw1w2mQ0BPFh+D+oBUn
Q/4Cr//OodatoIuzcvlKPbK3nPPoVRDKMzMw656gRt34Coel3KIWGI62KbsLgC7OKusVsxeZ5Rb6
XT5kJA6YG9ZxZInnBucvydavOiGnemIZJIS/2XDIq268FINC7S+d7jCjI/D6Jd4SEoxfAsE1qV+R
5jMqsI6TnIBfAHY4m6Qsz2rcyJGqXp8C2oVjpQ93G9pPE+Y80VV7mOwyEFW9N3lISTL8ozMYxKKw
lQwYQBtuyL2+k+vgJ2JAuztkUdOG7tnOU7a18Hhq0KghLdc6o+rV0G4W0sH6jI2CKgNZMoF+pbtz
BhHwKa9TrQ7YYvtgo1fxoPmjm/pLdh2ITaUgmVd0jGu4IpRWbmDI5CF0GN/hwi6UfjWgswv3iVgx
atzRADfhIaM5u9LcCzTCLe5JI2oaZqcH5MZrlMiUA/QHv7vqmYycWLyGUIwNiQA5zHGShd6j7nXl
HkEbxEUsjLN2rF1cuilszuFzonWyyyt4lr0B24YknGAeSYgxixY3aDzv4L3ccAFs9aV6kDWAKYGt
FarBSisHbOfiNlZvYaIddPId0tzyZax88iK7DYr8FHgNUO+VxauEyilwRkzWb4l4N6ATk8jcXEek
7XXFWEgM48bQCHLc99Yt6/AgFYUcNv1wJRSakXuxMfrDJMenoUmZ0F4rXv5EUS2hDT8hoNolSNVo
mQwVYXQJ17ARSM7FHj5T7rK3iEdbMY9EgYp6qCUNJEztvVkje8m0xyr7sEklpxNd5xKTogI1R/QR
Cmf2pUhk9K8Sd7cz8oiYBIj0GF6mr74mbinMgiLmTbN0dw0EjFDEl2IEV8ZrXjOAnxt62OUn1DC5
VLRU1rq2bsom6Sa9pmnIEXFRVuIdmUm9k6HIo12ulR596TNy7rx7AdpDhIMjAkvLIJn1DNOxIRvr
qYmLVTvHB1eOWJthpfC4FP0Inj4uHdgT6U5J5LrzqHymQtMmDjkA8XEMEzlCd5hmdu2XN2pjj1XN
yO5SxOUG10vAcwfZVbCybqqQb17qcq01WcjiV/1xWjTDrnZapicR7+N+KwbpXqVZQ+NL/DhqP2qA
w3Gk7TKd+VRVUPiCluSMJ2PmXia30jdkfGmtpL/05Nis4ibJvzorftQMIGKO1zyyYP5UvLVJ2V8F
AGHaQPHRcde0iG8+UWHjAig9/RRlXdCg+fXMCm2DNBqQtvFDUVhXg61qaeEk4QdLjm3Kujcs5k+P
KDnYS/uw6M7sHv3aau1NTaTQpapYjejVmB4yY9g0Sy92jdSHoEruQLfo7w0wVoCWtATaxHzfjKhF
iWNQ1sms4+kNyE+3JUSnfTFLHbU2l6yAXPCjRuAp7BmyXTsR/qFsZHBWxVyoLVmiSWjs+KYnPypD
dog5C6WuC7fdWOCa83SkF2onCbctaj06al0b7W1X1Ot0RO5IHtZwyBUb8dByex+IJhYPl5MIaB8I
1L7ngVfuW0yYZxLjAoi85BXw6trSufw9Z7xauccbGZ9x/byEWhh4liD4obrjg1ykQIyDx1besING
W6Cmj2px7wsAw0+FfCMWNCRYGX3iZupJD6r/SIFfCOlN+aU3tXOIulBQ5dqDTmy9ByiNB2thviki
3qdYfzGsEOD8cJwlwmZvecM3BM57+p30mevzE8iNkUzr2bL3ZO7s9d5N2KPzATsDMbRlEkgupbVp
4Wm10Stuonjw+yZ+E+X4XlnGW22gD8yY4yBj2oNHfCzqdqNV3RtIo23ctrFvG9jPDV24iAGbHT5M
7AE+qPFt5yz362VV38dQttWgt5YaLS/s2zhF1JEkWr9bBMqTZWCsZLt/CtdrkcOVnS+qvnxF3eVu
ZibSfmN1JiAjrSMIJ/f+hvskZr+Vdtdfe82s/QLS9UPO1mYhYzmG8Y4DYnguZRUHEqvnp40z1eKU
baGS1bHEW9nZEK8rqoYaYC52nZlDu06cEaMdaiGbVvWxDCUFUcI6pBxpm1uJjN1F8wksGAPGa1jb
Mt7bLJiv5NNV2ApMCB+wdM2EDj4BeD+WWzB394kPLKmcIxQ1DEYb7COgtytY0RrJ4HwSIxy1ocvw
RqNAtEHxa86Rt7p7yNBTf8hZI126K/oTOefTwBHWWZ8oMSqHQKwlIWnOZeHRaMN7xcMQQOvDhx0T
zYajkykVIBHu14NL13+SgyTFNs36PWeiFUhFbnK2YCCBguVwi2bzttCy5dibUXSFaBmve30uzxoY
IFrO3633DD/kaFFevA5lNu/R6dQb/LHgnGKcvgBGxycN09MHCIfuYsdcSGPKItpLPWZkwBKu1TK7
Z6+bqivfSrhP0umGwlD5RWpxSqXtazbrHqjbu2qoGJD68w0svwe2LNtcd/Z1iI/QK9zwkcsY/jGe
NT+dzJB6UBwZL2mXQa/KrzIR5Svblepkjb3Nq4f4aJgxlSflMkPlYouDxIxoMFrmF8KLR1CczdbT
a/ZRZpDRpZIzA3/CtNwG8z6EC83KXqK8fZt1VAYekz1eSQxeKYMa9l2fTr1Uhyg3EsbR1vzMcr36
VRiehS2yCwO2vuPdl937uR53PtkE4Qahnv3ilF6MZ6Qydp4d6uumGbWMj4vaana1eAOO5OqlOPFg
j4Zn2TYD4wmV3mRu/4aqDC+qfxsVNg33ujTdRxyBbVpGxvMKY3/MXjZNKko43dmFFoCXKIwf+hDb
jRwVPp+7f7ztEAjlXnySk3zG+4scUjRnLaQjRxed3MPbV6VKkp9mpGkokxmyfuacjGZ6aqtpLe8F
CbXhjj0UQ1ca/VOCXGzJk99RQrJEndrv+uC8pkqAayAxFJ34Y8gS6mAridL3T85niXUlIb6t6x9F
yk0cpknpt4mWBdgt3yzNeCstokz1lMFlHzeIc3s0DMq75W6EaCo6QpsmZcEcr7Yl3krVP/YmqVig
pugO2I1EemlsvaZ7mZX8qP4He2fWGzmybte/YvidBySDo3F9H3JWSkrNQ9ULIakkzlNwCvLX38Xq
tl1K6Uhu+NVAo4BGqRRJZjAY8X17rz2fW0wOKaGb7g2zxv8FTcpxhvS8d+Cp07udoVkWqIYIqTx5
k3v0WMSCpR6bYrq5BA0i/MpVZ2+kZt6HsDfOc/QFJ20b+cml6yNjm5i3r4kd1Suao/RINc1dD+QR
AMkdi3hDZkh9wkt2dpuSGbHhoW/O06zrDilKYSwreQJ9EDclT0Y+c76RE4bS7ZpVSRl5kdVzr9aJ
+n5JdIOxzlFvc46Cmn02Tm1pck8aiUZSkXSeVaW+ypnfq0GW0XPT1txtEe3RFzTNGSpySv3kaXUL
uIQ7ZKxBt6lS3Y6hdlHmnna2qKZHDfXSGgbQ1hmNV3rkW9nVLhEjJWoCw/nBoXgOVlBPYZkRLUHQ
5cn/r6i0vyOrHRDN/76iAiS/av+sp8w//nc9xfkXhQqPl6ppQKsydcoZf9dTrH85vm25HGFoJho6
qdP/q54iDHBZGCTgj1BR4af4R3+XU0yDQFjLEPC1qMEYELr+iZmGMs8ftRQo1nMdx/IsyzU8FHo4
c97VUjwNwoG0HAr4NKc9JXZ5me3BEC+SuqIf1XBivv3jxlz+Vaf5E941V2f+T/Xm7xEpBxmMKvj4
QML+rN5UeUQS1kTLIHW9U4GkCMn2X3W9F/U//g0f7Mgf9NdV+Q7HK8+gXGXOf/9HhQjFb9sHPmsO
OtUTSA0gBZy3YB/v4sWFWrxypZAJX+RiXy3/fgL+/dgzeezo+oBVunxntkexy5irV3+MPWZGhRUz
QIgrX6LmIgsEVtsKiGbFYUBbWfohJ6EkH9++vq3Gh3ExXzHLbN1hcBcW9/txYaqOEYL8WfhBqmJA
i1gah5JcWQftnAjXKqmuzMzees7Pr0d+zyrnC/XYd+LGEpZDJ984vtmtp5XACCH9lhb5mKpnURbk
g2V9f1sKMVD0CuxvvuAPs5Yhfc8zucWm4ZnW0RyKexvFcMeQTTU+N0r1ezfx2rnkcNnr7h3IVP+6
oX+y+PpKPxnWZ0w2aZyikMofDaurvnbpokdzwifCmYEKEGnpqCxVekKqxUr4e2twtZevR/3wwFCL
NW2y7i0qp2Drj75YAEucQ0d0DplmNSQvGG32MGZerjZfj/Meqff7e2QCIeujeW7zVR4tBU6Yoemr
C+qRTbaoSwOaQ0rUUXE6UKf/eigWtvfPCDZAQwAYdD0bu+DxlHHCXrh2bYILwgYWTwcFOZfm+deD
fLxv8yA+qX6c9Odl4P0DURFqURoawONYsu2iFrIEj9qvvx7k0yuhEm4KIgOEfXzTcvJXZddDA5Qo
PTeE5lUUuaongf5y9c9HArE/G5jpvwNYfH85YeInJs840yDSKVKjj8T7yMP3zQV9dtfAKvKqskzm
wXHyAMI5zzIrzNehGd2in7ups+qbIX4X6N8tkXz9wHh5dpH96dhF31+KNhgdIhi+mb6h8Ah42bzM
AvJae1neIIynMDDgeh+NrkfP6VNF8Ee5NItOR5XfG1SBWpqtbNDKbz7YJ9fOQ8bt9VhXaOgffS4V
Vw2kcZxI6VQg4GxzjJYk9gXX//ibNCG5Epjk4sxz9KNlBB2SCJuQwj+cLQQGgBu1bGFJ+c38n4Mx
jp8yXrAer3d/tvMev2lbvTJazraUDNTwLH1XbbCg3Oo+xUr4Uhpw6/LVd0vnh50jgI1Kh+KmSX9g
H9t6elaHyNmtBA5KTepS53biDfmEXAyAmFeTjoT467sy39yjSSFM4dFcNGklsSq8nxQOHczMn4vL
03iTqV9ucMiWqA/F3dfD/H7/fhjHsg2HGArP4bF9Pw6M/t5PlUAD3Dv7rqKAPtQ5KgWE2pyaZEP2
pmwMIO9kBNEeFUruOspja6mF4XbUUlBHOgmwX3+qj28WtobYredNn2e6x2+WvGpMHes771AOqp4c
w0vl909pu+tsIrMHbVfQyv/mJWp/csPxazMH566d/2ERJoyAt4oBotBy1+XgUeqJScYr2/3X13b8
VDlsgniczPnNaeAJPvpiEwNXDz13spLHULvwIyoA1Aiab0Y5fnsdjzJ/ij+2XRziAwGVnGcXTNYq
EqFLx3hyTs1e1LCpZPfNN3Z8947Hm//+j/Ei3ced1HNVtjwnYXSq74k/+vrGfTqEmPuqNrt9xzqa
qU6p4wPHnk4d7cwB0JVjCCit/LtlYl5u/nwguBLL0h2eB5+DLO+X91diplgmCDDigbBBTjYCGUUW
VOpH70b9Qcet/tQ05CfGVK1Vri6bWWA7EXXZfPNBjheA35/D0HV3fg7Eh8tF8WsQjQ58I0TL2Rf0
zbwAOmWk2+vW1Ps1mUrfzJnfC/qHS2cjwirpE+xzvOB79iBsHRwXDr9Oba0qD67yTlHxcygzTnGf
3ASNb68wXloESvcQczVzA8zpkjIagd7JYaKMKtwrw3Dq27YODv94AliW47F+czyzff1ojtmTxdnI
Gvh4oO5eNE+km9JveBUGgXK+ufufTLZ3Y83P1x/zuabdbJsJy+I4Y2R1ZKCjT0Zu+c0lHb+Tfn/J
f1zS0StWd+DyDRM7dzJdvLOwqPZpHOChti6ALFyPZmTSzuieXFlmq69v5ifLkMWmg5MzezX27kcj
0yhobQ0MwNJ2aP0o6aSn0oSw9fUoxoenideKSYojh6H5Mt2j+8jLUUfyZLKtmUNV4zzfjRz7AJ/D
9a0wPSThXTmEOz8o9njFttTzvlmYPhwE2bqbDoo+4usgbXje0UoYIptUk2dJcu7DX25L3LvIbvRS
B+qaRxeGbG/1zlw1WGdNGZx8ffkfZtHR2Eczti17X08b1JZSvAx9tjDnHEbP+2auzmKS90vW0TBH
NxlkRlkPlBGW9TDi/6CmqcVPLSWWhYOG3iE3I+3HE+LST6gMW4TBFNHKaPrt1xf7YcGaPwUwc8/m
DCwAQrx/ZCD6NHrc8FW3aXJZR/0+1jRUlMmNyII1Nsx/vEAy3rwOeGyPdKo2RzfXw+eaCjI6oIjS
xKfhSFL1ymFOOfZGQWD7+uo+vcmuaXJ1PrUrDlLvLy/SevpyId9lPfi7qMK/bvdXuI72hVXTnPbP
K0ciokCsWQGSoCvjmTCBvlujj3dG82x2LV3nTxRkyH3ef4qUNk83IACBFgG46rZtTNaoSWvcC/zs
lsQ/2Q3VDVrzkkjvrKfN/PVt+LBscBD2qLVRvOMcbrlHu5eiUdrUtmwKUyw+3GVaYE708+sxPplI
MzHHtl0KGpQDj66xTHCrmQoidqWyH7bdLcMquvRa/9rRy8c2+Fv29m9LVJ9e0h/DzU/XH0v9kEZi
isJEIteIOzjF9V713c3XlzQ/ge/erPNt+2OMo9umPAsBqoEjiTcrzbuBRNPCXfcBTyNrwvLrwYjy
+zAeB2PB5oXSl6DqdvxsBLZGv45mHPpZAu2BVJr4lTtDk2/d5JBYZwBl0FaNQxre2m+D8qbk6AnV
3Olsgas1qJDMZk1iO3TWkurCC4MueohCz84IFDUKlzJ8n1DrbxHn3JiTC3WFNsHjWOjuqZiouv9s
iIKiw9pa5UVegccnWy/p3+RgILppvG6Xylpeeu6YV6+FB0Q10HuZ3vnGFJKtaXTTGczTa3JmiEx1
NVgenp5fDWY0eGex2QzebgStTUZq3CAXH5rySkKPWxrGTMV0pl7d64PZsyGZvPHC0vOc8FJhr/Xa
DN7gQxBilIXVuUm61SFx7Ypw25ZI9zR9s4lKsk6aFLr3AvWaAVElmkKygEpcyq209BT0HcC57Why
QASmDLRoC+uB85H006cspaEZg9DYF1RliY6y9YjSZxP1j3rlm9ieguKs9v2E/pRudgHpCLG4TFvE
4GYbnQ52EODWQQIEEQz7TS2dB52uptzZo6Gf6UZhXfmKbNoxmW6ctGwPNfqIE9IHGxMIp7dpumgT
EMwVnBgNmPzApItMgnHU7jTw1gMSi2zMl21XEmPdWST3iNi9kH1rXgImRCme27nYdHyfK2PUJqC/
QWHe2a2axWNTXNkrfHF+fkKE6ET0eYWivTZzblxOroTWxQtNQmvHhIKaF/4O/Ix2OUGSqz293qL1
dh+dMmvepN4i0O7ludEQmUADchXpI/15VZHL4HH6V5l6I92H/X2U5hgbIgzSizrfVjY+JX3QgAzM
/pR8jBIMu3imkomE7nhw1u7kVhgurFAc6txMLw1X06/4vtoLFcc6FIZ6erb12TjAl4Y/OsQKj6AX
O3nKfpr8gjfRYxjXE++ynKtKJeqCcO7tDaWFvq9G94BP89kVsfMDBWJxZjRDtQ5mBzdm64ocTqc6
iUt3MpYOLF+TALlKQOmlo46RNU/jdQX6p8NKD3z7LlGkcxFhduL1Gq6+zroOoleiB2ZfYzhqj8ou
L8aS75hlCU/2KG4nIUHLTGO1dyGGLPkhZAnuOOzl/LrXpsA7rfhRgoM78yL2ydidSiT/v5PsC6Ub
G/BMFxB7zGVDT2w35Jzss+E0U/V6yvTbTNS4iHnqgA2Fc9Gr74EqKUzyDVuXhr72UgX1i9Blskay
U537hjHt2TilFxlP2K9Bdfq0FE6Ey0n+nDL6ngA2QHe2Reg/ugo9SZBfEOB+l9uPVbAm4WC4K5ke
xZXpRYrIr6ErNkR+wDJvfBDaWlqkN4NGu2ahG7V50+lvAPLxf3kA1SN/5WXRj8k0n0JkaAtl6BJB
HOE5fPXtbUphC3ULNPUmgPsFrhOteEVbYN+ysNU9BlNU8IAVHPOliTVnE9eNf5KHrArrUOXADoxz
WVmkLBCsBrYC+Yz96vYxNH97XxA7MYzVekLrIIFKrCPPAUuMtgseOknUME2MEnlfW96HfYaX1DSQ
nY4wcskrhPiP0QalAP9+mEhhiHaW16yh7CBUmUM6/Z92Z25IEVmRc4SBOd70FpKwpHtQbrrSk5jh
cBgZWfury8MGAb++a0iQRNGxdlS3q7odoviFAaRzwCGH0WHFa2DR445vd33liIcai8qKcLBH1rGV
Dyuq3yNA33PUJWgOMqLjtUsrhghfZe59W6n+kDgsC6GDrrSeUkQ/vJWMZ0NHzYqS7YJ0kBrXHJgy
THNODa9ZDHAVJo5NfdghS0zqFw/w2aRn2c5LHNwebZDXF4TJIPzQEgNvauHd4LfAc21b0UXSTSTF
ecM0bXAL19cqBQmNig0LAQ4O/RI2SkYClZU+TxNyjH4MfnkNQr887J17vSD3YBLRuVUEZ22k3Re2
9ZhApcddBcrO8y4dVPRrtxG7ENfHpZ329XWt4TbyfcXyCmEzXoYw9ZlPYTdbTmvceHs5Kusq9ykP
GgpcDSLO2lqMLu+HKQseWkgSuC+7JFvnRT2oPTSpYusjTgsUj3cwad0bai/EockYj9EtMTjjpdBT
tQVLMDMEssDZTg0kE2LpyKkbgbQs4ya3iPMw9zxy4Rk2ffLrwAhXyH/aKFGLofVygJ/GS9OpB71X
TrWnnWCtu34IXnx3VDh8lD5tJ9u+zESOVosVdTU45bk+pMaOTe1KQzLAaWGFhgYhob3IJDnwOC7M
OLeW/Rhho2nULnZN4k58GdgU/zqoXGh89YcElIu1JxZilolhZXiVRs0Gpxq6NTvYtS6dc6FH5xRI
ECs36wn9JJKqoD6gt4sbCnqV7ywTjGInWQbIZDlQdSFuyKmv5SjRtkVysBc64X08N17y6IXI2ffI
dOCdWHaNcylXEMlHX6FRAq7EwlebEm/3CY5Nee/jxN7bri7AbqIcW3rYgzGKzmyJmvoE0q4EmnDb
6AAlRuo4VElR5kbTLoLycev1XckFVnV7B5Wmt9kL1V5PfG8UE0fnTrsg7BAyDcZLqIsC4e0EcqA0
qkdWqidK0IRj563VrHzlj1dAuIbd5OT1IdP6xF2hjYNr3wSjOJAbmZe4DRX0tdDHk7OSZO8BIfBK
eMrGTAxWWnmu3JGQClskd1oqceZBLiQY1UcrUlJGwEel2xKHfY3cYilDPzwkU+39rGU1bJVvT8Bb
QkzDK7PxwH8MBiHEqz72axt7HMioAkgxkpfGrZyVyDQXdmyvzloTIEpV3yjPKH/Grt1uM2uqN5Wj
GfifCCFZt/GAWNvJx0sUp/ki1v0HkbQ1DB0NmnAJZ1VFdr51KwKE+amQlG8yLpcuK7UmNHBhfQDt
zSynaqMX+R2SJHod9VDpRAwRZNOSwY7hOgwfQ3LROxDNxG0gMdlVbQGL3rQnRGbjocDpkOycUOyw
0SJ8G/1qm49g7fTCJw3PDBTJhcHW7ctTw27r6zIKY3DnabNqIyvd5WBqzqA4nrQRXg4qi+F6mvIf
MunAWGUEyaKTRVR0WyDwu8DQ/5BrYKfCQmwmu4KBopRNf5tapGalff4YTtyGU7ibKUw+xL4sYsGh
SS13Z03A0/PoxksR9OY4OVmaU3RuVeHk18Loe8RqPDygGjAoETRs4TM3s4XmaPoe6Z889cyoecxG
dR1mxpUI1IM2iu3gZm24yzLWmIyEC1HMIvYCXFc6TKJfByTUk3epA90TYB1ZcEHPWP0lRiN80PDZ
Ax/bUyGfh6ioH9oAE0XFTveibgoI7M1U3XZTdTpqMJJW5VBdx7Hfr8y2hSfWuitUs+kbGKRtF0j1
WFVuni3cmNpsnVn3kZ1AL9LNJ7eLX3OibfET4/1a+zHaT+kSiJKYA+AkLqIsCKoC6ngvRIm4OkXk
iRBo9l0gxCSP9zS0S/sizBKsiIIuURZiJ2g6HstWmtiSySoSrAM30O/rFQ44FM5aBcelJI6ALCun
r9w36ToUBtoqvMg7b+9gB648wvTsWTXZrK2u1FBk8/bPalGeDYYo4EX6PQCAqNk5hlfw1vXkyteA
McIBwjOpkcvB07dEQ3g5Kn+OQgbfmDm4L8cUjzZJBe3WTznLYn3jNW3S5u1Phd2XEcCDYOsoh8ww
o31TSUlxVx9lDXxP6fk2JVcrXLocQV66EOH6YGMCQAo6/JQB+x47Dp+Rr/ZQMvFOk9N87WMiLOox
Wvc63MmzWsphwYoxtsz+KD2RndGd1xVbqqht1QX8s3AF40KVm8R3yKTt9D5dxake0gyjNrjwg6hf
V4aDx5WWjxWzerpK4tdRU1C8kfqtnUhV+es+qROLl6SLeTYRrKG5D1bMrZHvmelskp7aZG3EzXMx
0txsg/ghhYS2SAb2T2Ncs2SnUV9tQEBbOxMY3oqmRYxmPFX3BZxtjNvQyFT6VpqdvEqctsg2AtEp
cV28FHeAQnk/xd3ArtNoKbkA4KrLkIhLs3iaBt+vSUgWQXjawzkozsCbj6AZIRYVWFVR3F/7gIts
OuEeuYsEloEij4M2T3f+0ElyTdy6qN2FzxuyPU/z1qUlFSiAJX6V8tnQe6bOtaRSIzZ0VzA7oTIE
xJGSJh6Zw1TjHtGTDnImnXKyY6zcs/EZtWjeXAcsRDYCfIulZRJ9aw98gARQJWRRmq1V67mLlJw8
tqF4BqYHtlYq2QrOcmqbe0K9ic6tQE0FICOSFGz/0rL17G5soDCAXRjHO0r5qdjW1ei/htj3Sfmx
3OqsT0SEXz1rYVeH3Y8O3W2xDqcxUmdV0g97ftLQfg6hF+ZbTMXefZRPCMpH8KDiGV+Qf8kZA/1c
Tha9AJzrucN91JnFevbvm2SOaaN332uI2S/wKTcY9SvwTGekojvhoRSjbq9YmiqWo7wCluq3Z/g+
jJ2Sw/VQlNOJVtQ21yJfkdmrZWQXLTnwOacq2O22FHsSCmr/AUl31xHe4WOU0CrhbwG9+NuYzVcL
IzueCZEcmszKDoGHA+t2mIz+YbTa4Zx2+9NgwB7UjHYVFDVGVkMrcKiwqqUvEDTkXWwM0VklRzL8
aMKwBHa4QeyytdRd3At76LdVAJPwJo7lPnZKTt2gwVgJKgwnvEU2vOWqPjqUEbox6zUO6xuZbESw
dzzYbZzDQ1D9ODJCiyOrvjX0KzvlDKxCPVPrXAo330Xoz+0lXmFOZziKV0EE9NWxO33VmLF3FoyT
V2+KFgqFJ3CmcKMPWRycitheV/p4KuSD5WJn9peTNOJNIMbyEMZSZFdSmk4AAX85ENgzMe0ObWSX
VxU5Du50yYAlpC2j2gx98jNN2NuHk8G56nwKHqS30uZ8MnU6NmR+RIlNMS6R9QZq2TPVDQ0w1YgH
BhnqWdXAMq/19hyxvOYASiNIsHEGYr+NQOLgUgDs0ljf9qDVX+F4mdA58KW4YOA9eZvNyeMpzx32
iKCXp7rri2thGvX9YNZ31aknHEmsdpnxpqz47TIhpW+Ra611ZgJyyXSQ+s0qzPV1ahoHWBlhwWoO
kmlTBUNkbDI9BUDtOGBX4i5acTwnmFolOPKeTWfmZCtgOPjLddbYAgtYQlDjSIZua0DC6MnOnUaS
DOIeu/NQwMk1Fq7IjBlQlZ/Y/lRnQBGcXKODNseMp2FcA4V2yDzRc6GhxcXodJ7b2j4yzZ/+NKoX
F7j2qjQ1NPjhIDyQopgKYckVzhO8LSosBZa4haT0Xpx5sLDwMagsWps8c6veN0t0SdnYHEKCt6ne
iABtT6TzgdmlZWskr9ZtO0JZ6UKAVm5R/cByf+LKYGC/ZnVqWJNfOEQHbYRGWXfRbY2erFoPrvXa
WGKbu81DW3Pk2uV5G8EkmOnaLp3Jg1EAOSUtr1wjfS8AxdjhdetXGztzrBAEb2CfmAb1pmnQxYU3
No3cZFpYewtB+qi6tZw5h8FqagK94U+tGrdZ62F7i0mvcp5h7QforAEjD1NMUhMv5qU5Ec4LNahh
vSPewSUj8KSztfMUxsymjOR+KHFSSfwMQTFb3Kvq0OnWugBQSaAibAMCHCdyl1adZhshci4iKDom
jp2euUJMxHCCQZ2pfjAgazAEEbuGJyMYCK8c2Vbv3SI3KR6QRDNXDpS2jKAgX/SQCC8nL544dLnl
W5ZFWXJVeJMO14EW0NJoJsC5hNQ/wA6PzkCO6MUF6XQjO7xWBSedV0szWEizA5wHvLib9r3d6HgS
csqfQVCSNq1kxCzLwmmV9qlKUF4TVgYkOS1uo9QfTqbIiR4gg+GCA1oJYsdLsxpSNZiH4WIMQGds
J3N0x71RhbdW74zaGpfw1C7Qi1tvejrmw7pJOQz2monPluroiV+Y7UtgOcMtgSzBrwzkjkZONtBV
m4Rhtrqwq1n12ossIVSk0Kv2kGitsUn5lGcBeEJ97SN93wVT77bLIG1hSC0y5C4ncBEAQnoGPYZN
0rioxDcUqKvcvq5aNwoUu6XJJ9saWFLFofPHEAuLA5ZmKTITFkbjsrrjFAyR+hhY2iZ+Bc3ZVNO6
7eQEtK6jquL8bxdxdMnmybqj8H0pmqnYpbkQp8Qc2RcKZD58OziivD2xfBFOkt0mPXOK8oNRNstc
7z2LYxj2jrVZj5TadwS8VwPXn0pzqrWnYTYWaDoZquSQq8HOcInV2bj7upp/XMpn4v2WLWEBsBBH
uUd9J8O0pohsdblsWkkKOdHVrN6Ofxuob1o7x62leSA6d44BnZmsA+uoi2iquvVhM0DyizKozglg
qNxIHtIIoFWoyMGLOA7YPZDkry/wuP/ye1wbUTi9aF0Qo/y+/xKh+g61DElbn+fZVpdhesjHsvqm
E33cVJpHwStvOGiVbP44uo1hq7VRlHEbIwtKPf68MDfrzeR6myJ3+pO2J6ro6+s6bv7+HnFuULog
JtDRHbWx2qgfRTnQMCzyC2089XH9OTi5vh7ks9lB99MHY0GrzDSObh5bygLZ3KwHhBKYxpy11n4P
Q5y32T8fyKf3SfPTsoXwj9roUBEtXEGoLSxKxSFOoqRI5SHtivoaV9g3ffNPrspGlUCj0zDQVx6L
0hKlgTvIWgYjsg25+JINdlOSHAjZ/+vL+iBQ4Fsi2hutB2p/C4XA0Q3U3WQM0ZEz+x79iyLYOPKO
YN2K10KBoQ+WlWefOMZ3c/6TC2SR4xLRMyH9P77AWEK80gMORFkTFbCba/1BBWDDizQrV0GZaN/c
0E+eMVSPOBocWFWzW+LoGaMWK4GIyiW+LChgE4HWnWWsv76Xnw/iACRDTmgCxXg/iK2zUxhiHjFi
ouJFW4NHFBgWv/nGPrl1vu6i50Cp58zyqPejdLRRG/hrPFbeRU5u3fDLiq5ldv/1tfx+cP7s2DIv
GIZVEMsJ+I/jDqrukH5RJaomW5COWJLeN/HwREwH4pxsL5LkEuXORugZsWb4313p7dLEOTNBAlBw
ujNJWFmQazaSu+pfulhuv/54n94ED1UoPXIXPeHR2hK1eVN37BeoOhk52C4q8/1IMINEirMUiIl2
X483f3Xv74alm8gxXSYrQmX7aPU0QC6VZsVT4jXJ1oc2nHneIZHEYHTjbiD8bIzkc5tmj18P+/Ey
id5Bsjt7Gnji7aMZFfP2r1NX8uBX+ZY3x0q10dJunOug9b6ZvJ8OZdk4GXgqffwF76eVKurU7OcS
RU71F6e6jqjEkBywv3kPzU/a+zvJCwH5Jy863zb49t6PU9DVwmjHOipAxNGNXbVdRRt5Wg8YkkfI
buyNv3liPmh8XTYOwvotzLHR5/hHT79HJofUXN7snWEJmAXGto0ImOXwQ0dcv2uM9EdTNruQ9kVN
tpxIqdWJ9jpJaFl+/YV+uHrLYZmdXV+4HJwPb5FeM5oxnaUdNlGMo7gqCR2jI7gQkgNatiu+c8Z8
mLfzeDarBF4Rl23U0by1aWfpsiQgF9HrZXs6LUiCX44P7fbry/qwuWCYeXWd1eWE3LtHjyNEvJ6y
Lac8qt7gC+zaJYRkvK6Af7MJBTxn9qv/txHN99PIL4CAE2ooSXn5JTOsA5lGm4Reg9Zukvzbt+R8
n/6YtWgErVn3g+6WDSLr+9EMQo9Ut6HHG7gqu73hBIAmc9J5nwoKI2UI1pfIkkrbRKQp/77Of8Sk
AqrMf/8x/5uXkgiaOIza//yPd/+3fS0PT/lrc/xD7/5N85+//xrT3OqpfXr3P+uijVsQuq9yvH5t
uuyv3//3T/7f/uV/e/39W27H6vV//veXsqNoxG8L47L40wrpMXn+vXNy+/T88cf/ck4a1r9m7Rkh
XxSkXeGbLGF/OSe9f7m6aVpsz7D1oI72mX9/k6gAURl4fnQEkDgseF/8b+OkJv7ls/GZtzxsHB3m
rvFPnJNHu10yyFB4wrtAO+AibT/eYVhz1hety0Uk6+TKKstmBdmzWisEat9oZt+P5Om8mVHoz1ls
PrJVlpH3U7+t3BGOB7E6RkUfqS5mkx2hTBWBM9+8E95vaP4eicfZ4dIsNvFHrx8vjrBCIIgyQRKs
zMQig0qN6psn+ZPLAeHFd+bxWuDterREhbaHEgo9iB0TaxT6UCiAj5I1YkZl8s3qi0Tv3XPMFeFN
RO3r2TinADAcb54COCVdaKcw69CPLbqSJiiSmJxGSK1QI6wC2m8RNb+GAGvayN0pBrygWdQxfSRa
DU5O6EivWnOu4dL38sK2zthvSEXuGAf8iTTgWCdnaBSIUxJaOuYhjJr0Ih2EKbctcNqX2gj8cI2s
D2+YVs5pNQBw82U4qMI4aIgrQ/ibtfMG7yCxF0iJ8n5DfLf9Fk8xkW/8Ciu5GnOSUZdGrBm/LE2R
2sw7p6ThM9A/JrI08719kLgcHDpTyOFALcy569qe3y0Qp1UL38hRtkjgoS9EygC46M0A7YBKYXQs
U8J2fqhG7x+j5jfeiSwAoF5Zn7Q0f+fiYOuKfN9Hdj0Qv6A3r4AU82Cd6Wp87hGjP6ghn2PkYvsc
Lzy4II0y07VS3kThJoQuyoVb0RwjENuPXl5iKJqKUntuKNXdBVae3gXUuqlIWwTQw6E0Qurtfp50
j2ROZ6a+MqK8fczRylxMXsmdLmDK/7Rcs8ARhrKNpOMhOcNY5SEst1wIGG3jt4+SCsVz0cTxM09N
9xSNMyMsgcguCKE3Yd+gOm2eXMpVtK8Mvhldo3RJoy3P6RWJEVax2QKQwzxjwEz3xrFZTq7wfpAf
Jg6maHzKyyHhMD1VWD5E3acPiuS8GvCCupiqISIiHeTcTdFJ2kkF0Px7o1caMX/dWD/Hvt9yCsqG
+zrVAm8REzb3Qvpnc9N4jpmBnaB6T3QqIiKlEKws0ilUZ56vCLE3wNQ2i6hS+iuClOSlx9GfLNGF
26gHeqJ+TZC83aqz0DEtpO3RmSVLytjTpqKE6bcxydhmFuhLwiIrY0mLJyhXQ24XVy2BaTimJzn7
dORouhCCwgIVAA3i6UpNQ3hZEEPwMx3c6DmUKnSv4deHj50TE75YtxFCClmTHLQcNZS71Fd1oFd1
S8d73dcpjLO+leDDVWJUL03dCFp9sds9Ug4rCaZ1B/GCzo8k79qJIKY6Acwn5l/pJqBZtfSgTXoP
67J14G5lAMWu2RlEZzDKIkjL2O1BsHlNTgwz6o6ffRLD+czw0IqFEnYKPCbIeMoyRszWlOarX1A+
dHAzlMSjRdFpwNSipivvZNJPdynLvr+SuhP96qxs8IktitwfuagdYEsCQlSZuYQa8WHIDCmkL6/0
LrDN0zGwYWK1KYrBdaZ05r9eOb61qiahBqTbuf2DJOL4xWuc/HKsuqRcUQBi3vhNqKllnOgkedu+
gHglnCCSaNpU/zjlA32ogefvRTGBrkViPpY+fOdl2naAYekqv3o9PaFFVwdA7oOowEXhp4G3Tsld
78B16qRdp2UCmq0OlHUvWTJpr2oeUO5ODPWKBUfmJwBOiqcY7YIGekcEzKhwpKETlk1IOHcgIP5H
UZXA/2DzYi3ICxjPy7wG+qpbGtVXLAh3SB34AUMHUTavaSTLhWEk3iaDqaKQHAHrK50GnWkcAKhH
pRI16zgbsytK3lkGHa4crkMuIN30Kb1Or3Kw38jMTFdWEJKC2TjWECBsKokmpwtrc6YYvdTb9ggq
FMIxUwwLJ+7JU3GM4YdBFIFaGnnMZ7I9j0SmqmpNFrOsTC/twNDoxerQZ/240r2VlSlC21GX5HuK
pCQmxaUhK0IbKJKoGl3WEnmM/eYGwQp32QmFdinWPUGcCM/IkvCRvdX2pexzqgLBJOMXi9kaL1yz
8+NVFnmAVYEYin5ZhkMHIrDzox9ZFcbjnrSG8DU2RhsRnp30l1aWJ/TN0OQAptRbddM5Fidw3oP1
CCCY3fkuLVBwLYQqyVqOxch5MTX65oX8wy5aRnoncuQtFYtvQ6165xeh6S/ioSDuqnIlUCsL5RgQ
bZfcObCar11QzhIvAw0xGWAAFr0xckjHNmltW1Mrdtpk1iepBT57+V/snclu3UiWhl+lUHsaDM5c
9OaOupqswbZkbQjJkjiTEcGZT98fr7OyLGWWDfeyUZlIIA3b4hxxzn/+QQkvOSfpA4N9O3LOJiIy
PmHEHOJ66eoHMpkLqKZGE2PMrdv4wi2D5rK1TWlj3xPX/bYmMGjJsEvSdFPqIv1s+NJ8Gup0vHHE
sARwORC2cUds0yscbdMa+pulv8l8EHcxaOOIsTChYuuoV/iaqAxC9brzfPVksrZtiy6AD9NZUf1U
DcVwXWv4C06pxRXbgn/ZSKz0GcxZO8vw/W8DP38Cak+wAB28ttMn2MgEH/EEXN7zWLPJqMzFN3/w
q+ZTRIjhDR6c47TTlu0/505EThzOD57Y+IDlbLs+69fKEVKfGimoxjr2fJOo9sFk99HWYtbcikQf
Wl6+J8XdaLGLFHWx6m2IVr6VEo9RxjrF5mYB70nZwB6IRAxAfgb4qx4m3m3c+/5jqlQD8Xnuhwvp
eDpiTmG1mPS2WXlg7232JWhDtTbTbL7j3RSPNRw+CMWjYAPJuimH1iJ6XifYSAU+ZTJrv8LlgJgw
TSkrQKp7SLVkl4wfh9KxyvMaCjx7ijVlhPjhDP7V5eXLd/5cF9cTIOArlCJ5CSKG0ahhh1BRYASm
D17vEw6Pgc30UHUZXkT8NPNx9kv7axGG0aVvMeDfR1FbYFZcp93G0PbgrMc0gABJRB+bwwDH7HM8
NA4+c5XfEePOgNtfoXfqJKlcnYV7fjZxWQPFZLhq51ifT9qGAVMauNOxEDFv4Ja2LZvytodeyYwp
Hsz+uoISll8L5RT9WSOUyu0DobXOteUrRsKm1fDobJaohjouxqSPBV499cRfF8ZM7h4kGSaJ41z0
2N73CSZug2kF+VnV24N30AnLFu9NLextO6T9VRZbVr1nPGcbZ+MUJlDZsI1o14GK52EFnq8/yZSy
c5XxVzDXymV71Q6oW7dBGWD+U1ljvh1LryFvw2UWtYJLwoN3RD4+QeS0PJiUlnmaGQpGzgC4g53s
OEz5LgiaEL1v1VrT3Vwa1rXVWG28q/sMJl4zMgK5ai2PwqiBV4Pf9WwF51qafo9/gpd5myzGfeQy
8SUwzjQ2VHfdKLzislTe+KgzlLeklyuvIBXU9pMNtOr+WRNvRRmZtFjlOa2NnXTilBkJGWgdSDoG
jFbY/iGqWce4tpw6Y908dzAw8JbECh3r1tgQ5RqTGnaduNHNsAbz64kpazyvwQqAhdisJ/MwFIWh
ycjzsSMzEjh81/NIeMhFiztDuA2byA53uUvoSEGCPda4iSEhABU9Sv2VQJD65A8M2rbWrOE2E7Rg
kSuvXay2P6ZtQRpdaBBxU059zteBAGuDPICQSzsEu9fbvDPbcpdGEdERRWf1zgmRUG1EDl4cVh1o
PgylDaSlznsUmMHVK95zPFo3GKlW3lMjfXtEfg0A3BPqkIfOhQocg/OKCnkvogyJCDO8DIvToR7l
I9ZTGEYug2T/SuIryV4lYzZiijsvf/l9POL/aVD6Ypjwn4GJ2+758Q2OYS1//g9Pp+ADuOKC7CHF
83zMFf6FTODOFDABW2LTcWby/AU4+hcyYX1YMAsLIN9C44//0Z/QBAHpLIyLSYNj8UWzm/4WMnEU
Bv8FvfLAdBmWLqjjuxbbCRTc8RZyq54771Oi8K0JYHdnmanPg4qgnpfYHHSWYN47sw8+QBMyMGRG
/FJOJ1jDC5P8WfxMPHMMc7lRZRmIBIvYMJnDfePgGbeOpM23fGmPaqqsHSzVDu4P7Eesgkv8Uhom
z6qDK5gOWbUxIgqg7KKrndiDCDza1mU2ph4/uoO2BJV3qs3az3fKK0Wyj+G2ek844GXLklVPFUmk
A+qv3Me7juV8o5rCJ3vWsxNvC70idNYVHCgFoUmGZr0nlZdoQTOz6JN3nYt8ScPBHoecfjnP/NMc
N0Cqf4R1lt5oPIUbqrLlWZ4aSrruc1a5gXlRu9rtsLScUiFXUcLys/OtpnRRPAbapK3BUAnajUbl
UMOXIZXI6cp67dcampXkDUFHE8iWhjhGOU9AMhSvml7ttiScTb7C+SSijhDocvl8ocCpJwQAibr0
4rjGQgngnkZqnjQJj0AVfUdGCqYtBC6qQM4r3xmD4EAKfZC/TrVTQXMkZDDszsymJBndoPWMV4SN
kJ4boMu4i0RLGFygDZxBowoaBOQr8AhdFOqqU31ARGTodLc8Mrf7jMtia58puL1YQGdVZ1+MZdCl
G4UviqLNHaOzrIsbJCVdBfyas2txeuRb9P6qbsxZ74uqsp7d1g8ptAOtiy0rr4VjY5eQ8dT2Eytn
adJNbBMc/wjjtCt/raLaDtY+YQ5L1CVZu6euN5h3gdmb7ByZxd8k8VG2hDrNpU+kbpSATw0h9NuK
dW8kvqsNuJkVDTO+gO3MBQs1cZV+j9DkThR4a2Ip3fpyG+QU8CtiAy0XUUgskq6G56hgC5UF7QX2
R1QCeA9Iqws+ejJPXZrrwCB2Iaeofx4iOxn2vleB3B164Y72YzzkykbzVsckJfbKkKiJQkjHRJvV
zWxnJIYPUH4I+yC/qyvmoUafLW1r08UpmWHhqAgZBdyI11BIOKk5rWWBpZZL9DoppoVeT2Uop30e
GC5U+YT8iE64zbPTLaXpnC0scST1UbGebLlUV5OXor0hNeiKr3b8wpvLbRzMBvVYOmWgRnR97Ued
kD22RnbPb2Z9pMNt3U9NuAs7W34NaQmbbU0JvR8gQzs0Irp9gD5g3uLe6jwQv+d/YQpQkuI+Ig0j
UKsWJwRL4SMBwbzzV42EvQe/xAyHTdJ5o8NXQteCB3bh0HNqiyDusGzteaPMAGmx35oQqZnf1AfH
LWoKfEy3bgIotveFKylJUDMN2ML6E2eNCTWvig9n6atyWGZIZJ2K4USSUl+f69mYdz4cleBhRJJP
YQ21Kxo/thRmMIQlugrQnaEEXCjGoKlOWy/1uh3L1WTDobbc9rbG1qS4qOIWv1iI5XUZIsytXINs
E48AD0IQ65Jk0bVrC3++a3MSEG8MUveQOQDrReg0Jti3YweI6iiH0Hk+U7FqEI/hNhlZ+Cz0M4TN
PfOxxIfsRKNr9htnoEY9YGkfwgcnwzxFOyWUd2bEhtMe8tpVzcXUJYFxxncLO21w6iqAcRsqaEQG
ZsTe2rAIppsxh+orgu8LKODxN+ZzSf8whpGmfRwiZnDwqYRxR95gZk3JppCabhlx7jihlkhgzoon
EPlgJrogM2ILB3cEJmYGURgt02cG6u7HNC41MMdCOKKI9otzbI3gz1ler/VeFt2I3cM9qBgLWdgb
lQ3qmQiqJ/PWQ2JIE3tmdWk0rzEgae+yJs+N876zZHdTpZ4gxjlBLbIiNc1Kbsukt3EVmIuKdGM7
HYHYaqBXnn7bhbsiti3YgW1o2jdx2Zj448JEuw5E46Zr3UUdTgSlkY17/Ihp2lU2lJc0jRYmooyB
HwMT2c2uhEgFhRb89RI9FgLJwpvzjI9qeSVT/N3IddTQm9ccpisvwUIzMujBn9uVoey8XOdJkV/2
NqrnB6dxCV9fYRJofWybIpr2CqPaYd9MSXQV1WmCDIEQrunArmDWuGa36oV6Vt5Dv5ynHXpZ/4Ke
TF7E7E/Lq2Gap2VcugVYGbHqJ3MOroC3O35Vh9Rr2EFr9l5rEwkWlZ1v1F68Szpo+djeShRNu3lq
+0ejLuVzTLhrfmEASHq7rKskcikI8UhITSzvULYNwyI1oFwmQs4xT4epzqBhkfvQIRktm0itaFvw
B8cnnXjCFmt/6vIhwMc58GNxltqK0h1Lm+EhgDUxrkbiK4pdVEmG52zhLasqAgdzjW4lZTRpRfmp
g/cT1vLzzCQYKmV/EtTVIFdNkoEB1KmsR8bt/OokNibzzCF309rWvk1g/VgbmtBN2N3zDWmOibfG
adPe9x0s5VPercWCGbx0Xms9eLeIcmW6zcj3e/aiQgVro2vR1xZRFWwkZiD1zpay15ddFZHHZUc3
hQIsXoflUFyGYR8QEkgK8GPZNfLTQP8RbMfeiwiq8Ky0si+UG/O6pXElps+TlxjJBlZwZJxEjWV9
dDzIfPRVmcjILMrn+pC1E5sAtUhyzaJik6rY5ThuOW764vLAubdlZlv3aJWd7jNwS9jtDY8Rw1ob
YWKdBj1coX3l90qdVK0PazdHaNNQGShXbFuEV9K4Hl1pkxpUQV8ZMA33sdwbzHC+gJNsPSVqjG+V
7dQzDZMwv0VjEpXrFHdbNp5alR3K79y/sXobmm40aJyI0KzqT94gzGftkHmy0kns84hNe/4GXR7L
Xd8tSyLqGtTd9DOVT5YGnl/EXiYiWUHYsc9M6KQ87GYCUzYoaIatxbDv4JbcCJjIDsq3BbS9SGLA
GJ6bND/jnUwsio8yBUf3jBCqjTFLUjAGYqBjMsualJW5LTj5TMzqqdSx364iQjcfQ4Gdlaft5M7o
q/oGIi+xpP6UO2hJZd1fpDViOdJBWiouJ4wJy8BDXrWbis32QMNVvvZksp83ZAe+NmNv3ndUgnI/
QYrfg8iTNa2JflWrOog1vsJGb74M5HjAIHdV9MVMh+Y1ccM6ulMabx02OVmSNNvnifV1LKwSh0ws
3f0KzX1X+Xsr1cLcGAWtg/17/Bnm2cwlYHzjSQMXA4+1tzPEsFcuQoUSBFtZACEhoAohGXj0X6d+
vgRWqV6L3z0mTno0IRbMB6Z8jmO/PSb0GrcPmpRYBpGXZ6QlBPs5N0ZC7kYSxZfAsx/6s6vv/c2P
zrLLdPJN18PxfJzdbGs5oPf+eK4xoornVUcuG197bL1r7nG3FdlMsoPRDpt2FOi4uircMp/pP/78
6G8njbiUOBhXAd7hz4LhpDja8vzgqoGNBtirWLLWaw9Oote269Gqnn9+kLez0+UgIayOoyGKhwnp
expU1krkMKzrBELD6pSTB1bb2Ca857yvH/8vx4KU6JlYQTIUfvv4GA824I+1t+qovxaieImGOjTP
O1SCv7K2Ee/YSMcLg7SzkC0cm9ym5cJ/uHtkDw5zMUoM9RWrjzf58H4JEJxPtFLtumyLYSspwDdq
zNQpmGHwZEBQ3iY2gmX47awLGBjfjVB6H2VRTaezgZzlF9Pkvz7hEMYkw3FYtfTw720r+zi2GW5y
87M6qKG+p8WJY2TR7njbf4sA8v8TcFmca/8z3rJPHive0O+UkiXoa/njfxBBPogQGMOE88EbQuvM
6vWdCAKnw2JeQ7YYtFmoGNQof+ItQnyAUBvAA4EMIkzcYf7EW5wP/mKlagrh89McO3R/B2+BUPpm
5XF9HHP58vlppsuZHkGfH99eANq+SMLHRNZBRtNIA0JeBULHTNip8VkrAn7qsMC7g4gn2peKUftM
0DkFA2GcJAiUCSIrBFCiJwEYS6nHVrSlRcIsyXunRWsF+qCUThOkrmXaf8RGwO1PG2MOCTEazWIm
yKunpTyPEEAbp/bYU/bD78v7s4gcxBTiUkfmeFLX4ZqYiWpJqQILOiDna/pTPFh6vP9qt/3UCqrm
OpoIiyI85yULSFE6S4PRkJuwtrts5wdp+dU1EWuwXQq/PYO0IfOTOZON+1hM82Rezmq25Am52AaJ
x7Es5WYUNu11Zon+FeTEV1vcYHrzgO0RbgRsqKPc+LUNIyTrCPQ88aLc3dcUjf3GDzVp0H7fd1tC
QVvS3NDdNycZHGIYFQVTMWztO5AfKAbe+ZgOdrNy+8h9qURlnIGgeBa2I/YEAT7MFCWEObufmQ47
1mpuhDytkUqFjDz6sD5xczWaJHIk6mH20vIR/AhxJAp4bx9HRkiYUzyVNyH2FfAUGFcaWGQ4+Web
gu7Fwea/3hi1TC+YH5bXvi87CeZjksWdmm6iz8c5xnkjrqboheGsMuBBe8ZncLGEdrwIzAYWral5
Y6zCd/cJFiju2qRZo+QTudhVOCuoLeZC7ZOTkaYBLS3zb02Bn8rKTK3I2ETxiE4rrK2+xHSg9KOT
foKXubJLcnLcpWZeObEDZ7W0Kc1mngtdcGjkX9GHlg/Q+IiOVHZrGqDIk73uUYAOK5JLwFgYQy2w
CiD9Dg0h4RSE0U8bgs6cDgFtZXy0XLptJjVpAmTNm3U2IAFDxW0maXLIpZPaK6/vONXMaLh7IjEM
a6W6GoM4r21yY42qhxlFDIZ4NZPD92QTY9EcYqz2XnrMEQnvcq32ySOS4V7bi3KZOLqE9thMyKEa
EzWc4dxbPxHsmTFiYVR2baYBUVQGHgcvnSe9S1R2MSiUwHJnbZXOOG+mPtB02zounw1EOBPGD+B7
PIySyFHbHrBgihwq1SWZNUHNg7HJGZJIcVe4fnFZOzZhb61wRurxuOpowKIuv5W6cXuih7xa7m0y
oT10TU/2UOdMN5gR3ptZTARc0HrYTYEfEqM6tNp+NQH3CSAyE58qfnbQrGNgYGVI4zM8Agcz1c+L
WJOzCzVjoWYqIvj7eUsUcB81iEuF18W4DJGGso57C9oOmYM80NRs1HkUubO5j+1wTg5Dmke4phNx
xSOJw36CHkD0yZ4YcH2LcQ76fKTfVrCLegfDQNUS+bp18pk+PA/T5yJDtr8iPXuod7qVwRIL5wxb
rWp6mwF3r1PhDNWSJ8aSgpON9UyecZbfpgkJaD7ZFq9oJBs4c7lRs96FDtb/XRWI+wCvgHu3A+9Y
61wEXzRTR3c7EDr14LhZfeXVGjRvRsb6miaZhcJztsJH1qkqWfkMxjo6Tie88OIofrEbR443kbS4
Lx6vZLE2bLc8LYnYRrAWjwaBPjyWgwXscAC7kiBngxsaD7PhGtcSHtn0JS6d4B49LHjM3GtvXcL7
zNYNuto1ym8ki+u2JZUe+8aRCLaqxArvprUtb/pa9BGGanju+gdWjYgpVu33HvFXgJureq79Ox8q
WnFp+53p74wiCl7zZsFmq651J2TQs30h8pQID3SP4ZOwhqDaxV4y0T7pQX8UMowJIwmzahclEt42
52djC2snrGkVB8NPHa4V+4rRXgVzFNtr3yXCmLzvFml83gGObkwUfeNJo3uJCHH0vU9uPUb1um+J
mUz7CAMJ4oH0TYVKyV/NWrnzNlOgB6TFFM61zKpF+Z+61pLYypaDpUJT+ZsUOp5cF1Vh8b0MFprw
jFjfT1ng5+E68PCDoO0T8WXhRpjN8Nzr886jQeBVKtUzm4FfbVLhxiV3KwN5dmOdg0uw0Mw7VzhT
t4UEMjHXlT78sHrSyDJDbL74ohlZNKtCNJl/T5WoWCV9x2gvphIXqkPM+zkcUNLNfG5AduQBKp8h
ZVMp54uKDGKzuozA97PBmfo73xpthJC9WQS7XAhSoBDBZd+8IQXcJOeOz+28j8ZGfBnzMsOMHEAY
I7kCU71rqaMMyxI2GLUp0r69m7NpHPZlSNQPOTAhLQp2TUMkVzakIKLcFMuyjbnDQ1YCQXMF0rqO
22F6BaMpUQOR4oW/Ww8w8gAJxDoRjK+7S0zYRH4/clr2p0IQYMRbYbr2hvCdbkLbGtgvSo7uCvjT
26femF17sz+TejG4JNPwrZ2Xd6REOCDjmKJ8avyJRcXmlUjPNWsum32hEpTIbYBRRi3m8TUqbE7d
yTBe42ZHDCs7CqzwgDoCxFlUEVpMMy6eAGnQfSbGA3LZ6kq32pcnKiv0bZQAR5wbdO08gyio7hX8
R5wJpj5G67wRhFoPr5k1T4DOyn0G66qr/aAc75ycepv07ypE394x5v6jS/1vvf1PGu+fFdyfGEX8
WG8f//i/Cm5mmswNQ3FMrjEXHcofBbf5QTgCNvLyD0IheNRvK25qaX4bE32L4SO/1bBnJP/zT+8D
eRn2v2txGsAjox3G+R+dPWR1GO7//vWPnT6RFG8qbkjQS6Nvfa/vQXXfC2XIqZtcP3v109zx9tB7
jHM/q5zpoutgla2hF+v5Ufr1dInxBaGJSTMS3D6kIaJvS5SvPq4s+couvOgqLsfoC3Qx8yEZcvmZ
7MPE3FpWh1me6eKbsUpiE7cHFA/tY435IaSWwUBJb1oJg6JQKDNZ5W7ffZStAZbdhAm7chL4UBci
x6mvbGyeuhNLaVNuSYezvwoILNO3Kpq0uBNdFiV73fQhY88sTcYLj2X/gKS+NDdDhq3050rIOozX
Riw8SHW4dW8l+VQ7B3aq2vTw18YtcmMK2XVVSxgm/oABBmBZYnQHHO96uc8USP8OkbnIbtgbtbPG
RSRZRZ3B52USQ38RyyzXu8zH8QH+CmlnDJga/QRijvdRQGoUyWF5nX+sERPtB8aD6VUvyGODz4Sm
r8BRc7TLmXBf3U8fdQfKDQ/E97A/UXMfErKVpAGZoLkbnU+prKK1g2kTS5ebp2tM74JwN6uJ0RS2
SGXfPNcRYOBaYL7w2W1G9zKtxpQQryZJPbWabSvurn00xM/shNQZ5lJyOPjtnfWlTx2SLSWJOlYn
6lipYGvplisSY56dKAppzXy3gep3rHDMshAEFx4rn4FMO4yKlnrIPdZG7BvUSf2xZjKspX4Kj7XU
RAj9eXussOJe4h2jjpWXO0Xxa3esxxho8BZQQFCneUyM8JshvwOnGzWr5wZUjKruWOE1LWAnfclS
+TFToQqEEht+ZsmEfldPqbEKspJicT4WjrFU0X1TSIwYrCJzHulEz9JwrOSeLxKia7XUoKpfvJ7Z
bXO1HuyCMjVfKlY2H/MOjLupzxbsLVlTAxUE5i6Vrmd3uIwPxwI4OhbD9lIXe8prAMzQ0c+bJoyW
0vlYRrdLRc3APX2Zj2V2s1TcmKel9pZZZ/1E2ttwFicJ8XXRsVC3iXBtthPdGw6PVPIZxTDcgKT0
X6xjqY9zR/YUhww1sZ2gFcD1F6k5NKxlcnNsF/Dwg6Pkf28jji0FOu34AAfr2Gkcu47vDcixGUmO
fcmxRQmP7Upmt8Mhmy2cRo/tTHlsbbpjmyOXjgegnOan7WAALnVv8WAv3RE5e6SajmlO0wQRXz9h
YbMYFi5dVQZnAcvjY7MVHBuv8NiE4e5KWjYZvHQ8rWF5t/axZfNm2T4x4g3V1nf6TOzmpb8LR2j1
a66Bti84toATkphmDUGI1nBsW+MzTCEaRsIDo5cCBafaTXYGs20+tpeVwACE4OuxvJ47A/+/QhrV
BiA0exmX/jQ5tqqS915TOJXlTcx4t2MwO2G9d2xxe20Wj93S9/LG0AKbeR7UJ9WxNbbjCOPNY8Ns
j7H32Tq20XMdjB72O0t7XS6dtrP03Chhab+ZOHvnxFDTlDvHBj09NuuAcjTu/rGJpyCmofeW3p5M
Rdp8d+n4k5QY9xPvCAT8F1H7HkonltCO/wypnb1U0xtI7fjnv2/xDjFyJjlhYABE/YCDodL6vsXb
6KRQAKNsQqqNwMpl7/2DwuR+MGHKA8Sh+EMjjB73zw3eWDA12H+hj1bJQ2VFXMW7Hf1nO7ygVHkD
5qNMxT46cBkeiIUatSgQfwCEo8RIp7IST+5YRcK6H/maGDSGYDrG3TwNWuFkBWvpkDQ1+wy+FVUF
cuVaAftGGctnyL+lNk/7qrHHrz/cxL+ZM7wH4ZdTCxhswNPykZm99zmwYr+WUd49jwmE3a1tIGBZ
u2VRYXwCEdXf//xob7HFAFDRWyK5lpnCgo0H75SI/YwJmUNCB9a9It44aFW+yDGX179/FNsMiI+j
vyX36d3tThKs5ROrYtw9KaL5yqw5FMwWf6FkW8713xOa79eCLILxEzA62oLlof/wUAOTSsa3IKVK
UWY7uk/zMiSel8XGjc9wAA23ZiJfnCaefnF5bx/ZHwdGRmgjnAEOPsrEfjiwIn2zgSgBI2OIi/0k
puGgGyPfCfzn1j+/k28nGX8cyoG8gPOAcC3z3Z2cq1G6atZY4YmsWnfw8FbJrB4HY3417VKsfn60
v1wYcWB81aFNTgjl+nsVYkhCs8hMZqskxN21jjK3AYGmkyfmX1zWctpvHh0IO4cgiIRvnxn6uwFN
xq6gceND0CCEgTYwLbeVMzhb5SHVcbGFOsMpdfqtmRr3EmTfRLIEpZJxHi/m2/clcnpCh4sUj0im
z+Cag+xeKZkhTP/8Lv7lG1uOs2ijYGXyn/mOL9mj7wq9jOPMkGnv3ciuV3Eqs6efH+XdkOv75SzR
Nsu/Jr98dxio2pMFmI8sIMMYDHJZAQukd/ZpnH+iLL8oAJEp6/aNjsgX1ie8Lic5Xi2zWV9MIUoR
oetL25uvfn5ef3f1i+sIeI1pB857RxCAnKpOqNOQxrnVQbgYBuc9rczPj/I3byqjYJdwH64c9ee7
Z2nOWQllgXtcDnpYzK1r2GBuAyyDmoaI61880r98hjxSi1m3R5IgG8n7ODEnjHIjoLlaGVls7AYn
eBB9cNYE7in2XfEv1ui/P5hnMvuxrYArfPuegrrRqWL/vxqwpzkpZ7O9FmmNtS48eGsL1Uv96lX6
6+cIURhemc0WyZZsvTti5I6ZHgSfYx8O6jJLgvtGBKdQioY1btSMHvZGe5/S7IwY5RNvMG9KE9vX
JoR71zKZcaDXrqYq+5IY9a+C5/76PgElMG5DYs08nlSpt3fDW/ZNzhmzcTI6sRzD8sCyy+nwu+8T
R1no0j7OEiYYwNujiChNAo6E5LAxvelslAmOln1WRAPzGgjyv3if3vnmLB8vx0NLzONlNeDGvz2e
PUSmQp2F0aypG8SwvYfpqUtTch47iTzzZEtfg4d8tjY06X5bZQfGnYlVYLDBeK6++PnV/909xgBw
qbRM28al+e3ZtF0VB6Xm6ss87JqToZ+78QRX2dj6xXX/6kDvtjO0gok7JByoAsc7qakStoCQv1oc
jkvf2+3FosTBloipLF4hzrt3phhxMcW2ECqZYUY3LSSkZgV8nrzqyjahgUa292UYsy49aa0U3pzT
ZnpchR3+rb+44L+uU5wJLDGmw4uxwPvnXIvCn9KW1TD3DaZErIw7CPOLA2pvnPz8IULE4DG9uewl
6ozHB0+fY/KLt4/RXKh0mQ1oWsVDo04KzKG7laPDpmSZrGJz06VB+MlyEPussMXz+7WFEzh8X9Cx
8Fmglv6cllFl4DA4EKcu2FTqGV1cbfRB/USNr6pvcLQ6/zLUslumEUliY4svB/LLCJFQ0ddWTp2A
UoE6eDVWqYVQcAAcu8Y2tCjXsIsn8yYZU7agCjYwsETcYoi7N7XEeQkB5pAbGwSLeAlGtTlfIkmO
nXWXcU5rg9lEuwutTrXbfvTaHh3gaCOkDg1jjeo1fY6JIIdt1RgxQs06nJFdCzwXOYU2z/dNSFMO
DQ56NzjFhDjGTOtIbyAFt+Ue8apWp3zx7gOlkV2e57rQFnI3H+YlpjKuP60cG4900KzCTxZMv6St
wEIdyGCILjSym7i4Tox+0uGZWdPdZ18zWQnYJAMUvZ4ZB1r80DmZQjEaiCm1DqZgExix7g5+HbWP
DhPTK4nu/doPJFZJTVPW/SbTNFBrlTpy2uSFmG+xzlXx3sxQUq07WeUPfVuWz1qjQAJ2zwUyocnH
5A4H+/Aqx9z/a4pCijqgqyOsoPnw0lMrwfjzIAod5Ntg1KlH2LydpNCFwz459SI7/dobnqnPGAIt
Yo2pnSDM9lSE+t4cHAUuFhfG18YumKRvIP0WTPJ6QCFucOKo02iIoRvgxmg4VzFYO7aX8OjaFYSq
Dn9EOS7yL+jle6xAa4kqoJ2YYpBk+qhghSIQdCKI+HVuiGQbxkUqz3A5nr44iD47Elqcst90Y+Sc
kCqKVA0mTUnEnqgHJbC+LonykLYUBIUEXo3/edKNN4mu0nJtiCn4mAUqJIbAH93djBoYxG1wUIls
9GBJ5LBAnul4AXxpuOFqng0Njzcj/rvhwIyjeOP8Qd/FnQjLddW28tqoi96AKI+ratM4iHKpjIT/
qbLn0bwZiPRtVqXdJeFeOmIuQsQEcV99QU7WbSTeBOYtsxJPb9FVGgIEpyC89BSs16gCJH8eyu5D
xqaVHuhtKu+kNPQCPsPHLfd43JtXRLRkT8wy2+SiHhnpbqq+SBFmG0VwmYimgKhAuxCvEG0vnEsh
sH5o4hnxqTsNEZLMqUle0LVEmJyDbIfbAkOeAJMAeBmbzMoEsQCuMzO7CXvk9awPXgSuC3cdtLU1
u12imAdBtgRXZQwcLD8SO6oBYlPGreuUaCM+uNEZN3JgHH7iBZBQFyP9+TwzRoT3CqV9gr9y6GpE
7WHzka6uDrfSV8zYspoZ7kr5ghcC4SThlXj2RSsQWgfDDVnInNGbPYy0mUidF5n6hFU+Qk9jVabt
/EhEq3tHGiQw7giv5ZDC7rY2fQVIvRGmIb8mwzCEX3OYJs2dExGmsGmhEX9TRSD4CmbtWXsvdqrw
rNbEB5wGTKH8rfD9Uu80Y0jyE4rSfuiRmoqdkjO7jo3+Ag6FZ2bfkiAserz0E/PEov+otjLTeJsp
P/fQ/jgWo89GZ0rtqAd8b50Arngrnw96wvKcDHYA26YETvRShSS/du5JLMhesQiIgsVYmTR6FEc+
ofClKO/z0JyJ2iktmeD1V7FK2IndJFsm4T3jf6w18rXR1niqEwzk3sRdVXhrhE+5uwZOzGBNDxkx
UP0UJ8VZVbRqum0hjFhiHZStcvaWlVQSrWSbaLFrcm1qeGsFOVbDMKYfjdkX8TrmO5vzL4MXxkF+
QvlPOUvWTaeXXB3t213bvvhZ5OqvZSJd+NsCqmjCeHbSfGEdVX13NfaxdYDcUWOknYFejpFbZRt8
ofL8NGFqULHiFOO0BSg2U7nW2Prgc6DtcvDcDS3JEDv70CKfQH2vEv873fvnUiL9Z+hv81LW3/Rj
m377x82L7J4K/qd+/UebvPwDUdrbwd/yk/7QNYoPrEsIGikt6WOoxP4FCgpr4eD5fNbMbVxYmoz2
/gQFccrCQM6jfYYtClr3b1BQ2B8c2i+wREh63zl4vwMKAkC+K5hQnAB1ELLEP7jyiXd1IjlcvWGM
IVIwBuvRBmc+KBBNl06yfq1N0sAgx4A1r2q7LBQUu0EQBKQt66v0DEgQwhtIDyiLEIoMGs482kTa
SwglCyuWfKRkekM6x5zuSWD0rxzcYB69rotvIawYJqxh/DG2KHu6mSlTQfelI1MwIUJxdXBdtIXr
NECGsMoQ+WKaXZv/y96Z9daJtO36v3znvIKimE4Xa7Ad20lsJ3FygjI4zFAMRQG/fl/0K+0dL0ex
0vv0k1qtltLdLKCo4Xnu+7pDlwAhk19LZOsdy62eWM+XWXxC2Ydsg5RTspqCtE0PLVwEeKkJu5DY
hRJuHckj67NLZoIROU9WC+Dl/up/z+AFf+ahj+GbtvRLi01bW/1IemTcR+KOshtNWhKNh9KvkIys
QX/VusWK1W/xwdz0oWn5DBcUiDuKqMmH3M2b7+Tprfpi8sKcClneRs7OHsbqYWi31caSud6mLqv5
ouW6+Hu0D+Jkj2JEwwSD8djPYwAOyRvNvUVO0rJDGxNg6g5M96kDAKDgjRUd0rCBg9zOGV3Ee2AP
DKzIzluWU8uBmazvcVYEp5nIPJpGwD+RZUHcQ7jm1ZdQtrWzn0TPdYJqkj+ZKda3tdgY5SuMbw4I
EP9dalNt8DBiA/0ZEKuGaoBkhfmSKd5qLqzEztdjRHkTW6WtQ0jQLNnzrhh7TxxzMth5LqLQ9/YM
2nlnk0DywIrjkQJDnBWRA2P40ZsyUkQFKrOPbTIM30tK5OPODmb7zQqU7omu2fRxcucFSUwPphlk
ly/eZ62UPwI9YeTJ8xRvHlZLYDO9N+EU1cpdisM6tVQMhWb7w/TKse99Nibstklqk1ZyWeOvUURb
5yYnlmGobMKAOJRE+7rFN0esYmgf/doGrDHVnvWlG+fl1ia+ak1ODorx5oKkznTZVclYXPVuShEA
AeZijzdhamGhY1VK8T/A9Qx2BVJKJNUBvdyKnQNW3PfJEHT0i2XZ9PY1gDDCmuKZ/XVy248C2+Jk
U/s40Nda8o8bBIdsiMkrzSWumBJz/dZ78r4sQnKfkQTPf2hLhuSbtcBTc41GMFkvMR629lGJDqK1
ozocrAQdtHhCgVS2Vyq0CBoqJtClZK1awbDHvlPaNxYZRuLRbaRM71eoNGTS+FqSboH7zexRllb2
h6nCxhVPjciSL5WI8vqj7jDD3NrZ4qs3urSg+hMfE7F8mrlcEZTqTkXf1rRQxV0VNFN2nGnIyTu7
BhgdZ0Yl3clGHGluldLBRPocQUv7udSYXXe0O6HZTDo07sEMwD7uOSIgIxVFUUAIgqv1tuAlchkn
4PyDxMb1PldwydODrjtn4CiU+99qQrOyPaaaxv/MVhplV1GY6iMebR9iSdSza0stD1NzXy/h9eKD
yi+C0bNjjErOeEmM9vgkp7IOb0xQ4oVNaw7cSPXamfx1i8ok5hglxyPBKq7+iox1vU+KnPMLs2+R
7+cKXfGN09UyOfhTVw93duPDE6raUL4PTBuWx4xIk/f+LMCshJiR1hhMvSm4Hc9c5wkesp+pWMej
SCa+6RzZoNnlLq+UnbQB5EFcp7hnlSrqe4+y610OYJztYLOmsFVtknnifkonqtojGQlHQK3e+3JY
hu+0m/WjLDP1PQ9AiByNN5tvYWAtqG1du2emxbrWJt84G9TFhVviQ99zNCQYBjoVvwGTUGAdepNX
w/uoyYmv1Q3RABBtmzGJxyXnMVnaNih1MUzXfH3d8nZrx1Kj1RJ/UslB5iZDIZgTDZGtQQxOB9Va
pKv27QjOtWQSUl20/GRDV5enQodwXvI0mcN4AvtTAXWGZ3KaUJddQdvtUJdEnJxuy2YsP8D8avoD
ATlMulFi+++q0gcV0eCsyuMuslwbn1CeP47dBDMlWIhBaPBJfpagORBLLo0iGMevhu4OTYq69lZ/
RJvl1P7MqxONxE2+kqRT8SF/dLoIqZgzZb2101RUPsPvDe6t0e+HPVB9Z7mBm1/e5kSi/2yhtgW7
JkxXJEXjYE6dw5C78F3ykXZJiD6GXoeuH5IU1wbHUj33u541J6I37sxBLBGhoCWGw3JyOx2NO6Q6
/NSyGuAIZMWYL8eAfAKDsEZRaPKoUzdxxkFhOpSJi09pAr32nrhW+3Nb5R3pOiKA5uSRgBfnKpm+
57Ay0quO8peP1zaKhjh1OQvFmwX5A6dkzK5EARA15VouxQXGrXvRWtRCYxAhBHYkyB/qA7iBkb9b
rX1dKxuujCyiJoobkeN0H+GC+Bew2BSQLGVPzb5ejeXA6x58FO59RRozvbVgPxYqfADNxzvUZonu
KmlzmKqKvPhWsToTrrIWTGZ1srbvBuGQXLHgEvgwgQYLaXNUw1vGhf2l6CiNA+zK0X4MPJFv7Go8
6tjBOH+uGlN/g64YZKzKAirZ4nbRNpRd6wGAX/aIFyn6AXPGkODBFgH5qguMZOd1C1qGIKptls4s
vCyIiWrissIweG33Ha+RyCSAATQ9682sZ1bG/lyjN8ZQ1hw4rFnefch3Y0gZczJcg6mC4TvMcDCv
g6pBuNnXjvVUggZojwoknzyCoVeXK1UiCsHSSYnXNU70OEVF+1bPpUdeZDnkzO1R278VhIKEccFi
nR8Etb53SZB042lWLvlphOF45a5IUtxbApE25Dqcvnf92CKMd7NWu5yfnbrb66mx84NU8CII51lD
YIEtOOtd3in2KuWMyfGYYtW9NlEYqouhpFO8NySoERmYUtlC2GItnxHV1tPJm6b1p8sZiMEw4IM4
YPpN6uthDv15H4F/vMZbqH54c259KhORPuBHxMMUjib6hs0CwSsz5PJU20Gi95A2us8EI0b10ayW
e90neph240LQEaXOOr+YIOp8dXsderAUMHvHfeJajNHQ3mRBi60+aifg/SxiCG4hQigd5xzG8xi6
lUc/qe+LN/A4RsHprUuubG/q3ENH2O17TMVAC9JaObuVfMX7oa+6L9E0Fz/SEcLH3p6CeoIq6uZf
OpOainN433zQHMyfWrWod4UhJCqGoh49IK0rr4Ai6a9sYXFchoC6vrMm9+9b5eNAnwgTJe2qV8XH
3Mudn6Jf1vsI3dOFsQD8xXlniS+TbdV32nLQyIG8wi2zZBxg5IDWhgedRt+6ako/LUHlfQ001ah4
1kPzTa2QJGJdLtH1SBdsgMpB0BfWjj78XDNSCAzUG5MvKyowj64Zt2oPIEMsMqJCIb6q8NoQwIz1
JgV0jqXFMnUMxF1987sOjPtSAuLZjb1WD2D4zEWdbaFqTTqH73opiewxotfoWvAo3C8go6CxDuty
6TDt420IS/OJeQ0RUTpXmM8aJm90e6sbsF1yh6k9AEfx+oPaRosoJ/qAnZ9X5YG6BNKGIew9c+wX
NT4pMWAhtwpiUHzTJsWBKF1611KM1qdkrs13zEX2Q8GMoRBgE5iKL2ANPiyI+MjXWwvdHqPRXy/W
lbLgLq02/aCbDlYSJ+PsLzCsRpy0pcpyyCYJvOgLAqslnAmzpCnZNH3ZHBoSoqMLquwu2+WOGvVu
DdhNx31R+sz3rVRw1xZJFie7YwsgGmoMpBdSXfGfJB+7vLCQbrHLsvYgRBdSTMowdQ/wUxd5M2O5
ri/6aKWkgjHesLn0J/+T78jB2bnehK0pnNivo0iv8fiQ1bdlZ9VF+zTjuI4OiWG3u0eMJtmwEn3I
0uG7xVfEW01NIXFmAVLjZH+ZLcMpcMrUsLXi6sHbhUkwhrGyueghN7P7yHtW7xDce597+B5prDX4
VMuKqsdkFLSvgjUCvT7KMCMYLO1COGdWtr7hfNnWOBhGdGxNmZin1S4SSmQhxMNYDcCjj3wu+iKB
UuDRAawMwcRACFusSuDEWB9t1e7DWXKIVIm3NPEmRGx2VVf52VHOpl72U9JxuBxEPTCMYFCpCzLB
wanh1LLJayqbwNpJzVxzJOW6wASVpzOvJktxnleeU6vTsMy9s3OckdiZQtIX8Pxx5syRLoS5QZiC
11WJVfe3Fvq8DjfDUN+QpDGJY0FGRBuT+JMAT6M/XIJtX7B6V9NMvpZuJLvNYHKq4VACiyS+rQKf
cV+5iNT3rpVyLA1IMUovWrdlmZoTH5Gaaf2pONWwC3CttS1l78mt/eZyDKsQC3RTckAoyBABuAYD
kp34mkR6j3YRYimMuaY5saEZHixywMsranVhhYJ3k1/K0iHEs1KKWXZKPe82WnGIwnUx1t1cs7Gl
ow5jc7f4uoxu9NIusCApe6KMJDHvR7EV4uMu2M7Eji1UciQYjuZe5vnDclUmTpdfVHKcPnRVqa2T
8lVEXl80CEFV3o7SD3bUjfYBnIHpdoTNgybpoTH0u6UiB3DP9wKMbh0WKB0kCsoyjlKWIYSeedSe
CI0MM8qSE1LPagoLtp5uxfjF0JE5+4HEY2vPgRAe80TGtYRmMU1OPGXQDU81teLkaisYcuapq1Jd
VF1QZJciwJZ/kbIwt7eJqXp4ESFOvBtRJ3l+wfoPPxhwj0+lnqLbeKlIdWi2aFZoLGO3/ek4z012
pJzKaxYezJx3aWgbBfgk6jD1uIFSR+VDDLxNU7lCF7TSqrudM5eVkrbRWpwKz9TZhYLr5hz4gWV7
LEmacw8Ajzjsj9oboaYNA4i0lOPhz8I2q3MKtuV9P7ZW5F5l/LQVhl/rhW81J/Xq1gJLRGrc2pGa
PpLtgU7aW/CgpUB+8oO1LviCpNloIxMab/V+mISd04EpE++osIM5eyuyk/Yk7SQJ9B6k/EgdCWV2
eJxcPZhLM7cB+FK12NNtNba6fuMwR1TvoxY4ykMSdISgjUiOzefJQ+kJcskhivmO3muSXUdu5WFw
MeUwH6HXWZ8WNfXFlWFUU/wXgKWObgQh7kEj34Vy3JCbzHKsu2Y54tqceg7pVE8ODKguwhzG/cdU
oVd9XY4U5OO6c9cWmqxMQXmRtVuA5fLH7AJMt3IOohoVSNVqywJFJ+0MB99v0NSWqrUew6CuuyuF
NjfcU/drZ9qa2zYkzOmGXPfusIysqPlCGOiSusth7bRRJx/VLvkXci2oSKmJBCGBjHDDYJrGOcjC
CZdNG1xkh2EcIJP7HVnMl3kJHuOSBZ5WLd2B3r/rXLxTdxqrScfcjvPwFJRu5xw9k2tIrU7eiL2z
TnQNW5dHeaIW715bIVaWPQx7v6WUDhp1B2O5vyv8qvhKY9SzdmqAMBMvumfr2w+rVROeRcVh75M7
ehv6TfDOngE575ap0l/C0elP64zy+kSMtuUf5n7t233DL24PbeOxJaRMTTQDHoJ78GcwdJO1mOV+
ERVCHH8N1YOPeo2ARuOM5M7PUbMcCoqC+aEH4EBsNbSg9iDztXpHcQAatEc+/CXlN1BkIFR8pPJD
UX8O57kF0Wmi8RafVr0cLY65j3kfRh+jqVnUbvUZtXGi2+CLk5P1vTgLtM2OaGTOWvgZWSKmfMJn
5+SwEQXPmdmSOiLLOVY2dPtEmdFBrha1F3UUfamgvhLTBYsh5yzYAoSxCri7FPbhLPLxw0yMgr5b
EDQMzvKpzzkfXC4ImT9qXaMzx9mGYYAd/MxWtJyM3pp/aamLGz4mkg95vmQb3lZK57o65S2Axj5u
bU7PLhavDN6bbyFSm3eW8imvnRLtzCibhN8sxR0Ik74bL2FHhDVZPbqWpTqCMVHj0fa1R5HW8tJB
3dtltNLToobkH7ykKM13Ha7CoTsZ6N59siwpk33QdUiRs97GO+clJK3SVQdB1DwQS+91h9CdfWgw
finzPQ6pJldHLGQ2zsZB6m6hVZUJJUkrJFAtpFecTWTQ97mlWQGiyr+oiFWt9lPX+uqKs+C04ovk
AJftXE1l/CShs4X9qYDE4nydqiWa7qDc1OGFJBVQ8rJ9QNlNaS/z0zCRoLY1oTSnyjfArz2YdZxo
OMLUUEdZeTgkZ0wXpTKh/p5FGWxXG4FYhvs1sCcHd4dj4/Fj154Kl16OEDS1dFcv3TcCKpfkyyj8
Uj+UCeAEhQs04ZQA/B6aE+dwcLoovIImIiGeDXU2PHjpGhbxKpCm/RA57DiPllQ2+/ct1R+9J29P
ImWXY5QLKpho19+mDI32jgUJDuqu7gtFY8+hyw8asLsq3HT5QHwf8a1T6LYEO4YIEGxk5tTBAhBY
0pLrBcf/zt9jjdceHGSo00m7+t2VhslDPy8j4mBn5qx6speke1Jt7nwcUToigzWd3RzcDn8qhwk/
U0yuWGlP6UjW4D5ymtW6lFDNm32Pr/c6UGPvXFUqmml6Kdj+sXEkhj14ZeF8CjEOyl0KiI0s9M2t
H/uWWu4HC5/7zgydGa/cVVc93twNs+l0SOMpSjZOvUdzUAqOZc4gYhVRUaJEZHePkaOyHxaihIh6
Umndq6yNaGhDNxeHhSrTSiIVH/ZlM7fZu0nwf8IriVWRUlFqdqYz5DGadsxplXmz964RrdiI6WOY
7nqQRDMdX1P9aMMGpNsaGWuPe1yFu8mCC8K8MsAG7IMk/+lQA+UWgoxE6br30OtTv0QLRgcjhdnV
htN3xAuS6VxseJ8wGcn6LBBWPwKIV9xwNYm7wozztHfGxfnOMS095kFV3pXNnJnYhBkQ4RGDEghu
tAt6BVoEWVcMnB2wCcCem0wR7m0VpkczjMjNGM2cxmfX6eZ4VWvwpSVDEA9iKvqnKdBABzoymd8v
gT2mm9+/eLuUi1vGWY5OfZeUgfc2aYIQIwll9jvJMaXdc9TLnhCkRHcURXhGsOXN/RgtW0Ct1RNd
CIbAe0d4uUKLu84Jc2/B9xyzhyjyo+pDjR+I2MQSkm9rPgHJ8zlpKLneREEOjqqfV7aZFtR47LVT
wdmRro4O9gnsfMPhq5BkIK+l+83KIzraLYCfn21ajU+TS1RpQqmIWHemi2sr8VjEc4BbYjelncUX
aJGJFieWNX6U7ImXPaRIKv7GWswDrOsItxHhoYaGVD6He+Gw7sbSCszNHFnQybh08cRpKvd4xm14
jRgkrI8Em+JVm4QiA35kgF6KHBpoXEVV/tNrbD+Pi7GhceMpjyqLdAEB3hbwnNb9pk5hZqk2NlIu
Acsc8MaweeuZA7OrXqctG+WRMlJLZgQT8xjQhVvxHfFIOst5SNNqskFh5jaSH0jfyS5icpIk4SLH
29EVa0jhgH3LFpm8ALVTvUX5g6Ovf58Y1/4Yjkm0HuvVzd7DmesYS8UK1bui3vSjZLanKGLCEcx7
O3Eop5gh7ateqe47rfv5g8P3JHdT4gy3ShN0GAd+a72v6O3n1MbbBQPbMNL/0pVIHnrpJJrSrYv6
gKAojvRdRCPklo1h+J6EcC33M5XGrTw/RN1GgHOCi9WHe0hQaJc9gtpLrbieXP9iTaRRxzDcLDs2
Ok8KOj6u43icCl0j3NXinvNbcEVoeSoPgyxAO9qJIjemn+nQ7QRGoDUuwL7BqOhcFEg00cefRTfV
5Q5z2vQjkGtd3sFJGKO9sLdSMMUYmkFh2Oo74kgj640fEEcxRt4c7DqEcY9+XdnvDaew8SSV7PPr
gd933YVFhLJJJyuqnMkBAJjheqTq06ifEtmYJtxXsNcYLBtpnRs42d1UD+1XkEcdMHC7Gz5iJEzn
nY3m5vs/zen/bdP/D26HP/Xpb77++Jp+Hb5/7X+14v7zH/23Je/Z/0FzLzariU1Mm7sZZf7r05Hu
fyjyujjZEaTaETrn/9uSt2Df8O8S4IMPB/qN+wtrGKTpf5C6YxUIAhT9Pp2ZvzHqbA33XxWMcFki
eFT8QrK8UUCfCZFDztzIzSjDcSSdLwGYtmiLx2b/y0N599//36+G33O58yaQjMAZb/4NtLfyTIWK
2cJ2ZtyRmBa7N5ndfZj09El78wGsDtt/OSyvqNXPb4tL+TicJc/b8Tw8OM+FmTN6ZbDbNPxGlABv
M7CRpwhR1u7Pt/XiKsgs4LL5tiCyzaHx9vwqBSVss8Bej2nYDHxigzjJwZWv6Pu3V/DrK0IkjaID
kzSAabLhzpX3hKaEldM3A3qrma18jxGwTo/sg6/zcHiYi+K7pmD5yq2dS+LlBmETjNwAY4F8Iehd
1hSOwWANMUsJcTWs7sdAEcJM52+5bm0gA39+lOeyXRBlpOtxJUS2eJi2j+FXa1GwLEzePqwwyw0e
g6QN9lyOwAgmwVeu9PKlufDJsBIRMIiPI9j+/BcvEb7tlnbuPMaNl81Xy0pBRyhd/YurCA/PPGoX
AVrq7LuCFlz4dDvHOOuyrrwqFkAVDMZueC2O68WntUn1+YYxA6KoAbj7/HYKSToDbUEyTSpN+RNK
9omwBS8Ok9w9EmMvfg7jWF/89dvCP0eUmceGCnfG2duiH+Kvreb8jq6Q/Yps5iMVduvY0Ht/ZSCe
vy7wrHxgyI88gYPppe+ETDhtOteNC6Rpp7YN3ctkS2D88w2dDXcGHzPUP1w+qAhslM6+ZMK57DQS
K0DTAB4WpmSa6RWYjRq71CtT028u9Y9fUwbYiJBwn82FwHwaNc+qim29vHEz3OrRFAUccUR72dHY
euVV/e5yWDmwGPDCiIU7G+4dvrmw0w5nN9/3yKunmo/rJOuqNxMiWicmGIkI8T8/zbN3xtMUvsPA
oBiFMD44dze4jV8McBDKODC+dalkdF/SD/3rG8NWyaDHOQc/4sUry5y0G7yh5SKzATZl1/JSV2Nx
yCi7H2bj9n/3Rf9zU9vE5MMmQAB+/t5kuE33UIgxw2wldEI0DhXbzn9xV+F2EZIJIH6egzEat0IL
53Ccn0uKQkh/q31LVkvckqAb20RSHf76VbGCMRR5X9624Xg+fYDZ0VCRGPhrAviVSbM8QLGZXxnz
LwcEr4jtBX9t+4Dw7CrRgmDbW3yySwhZ3I/T0O9LPbTHP9/L2RrCG2KssdXAL+Zg8TkPCxx98ulC
9O1xiGdiJ/jHA7JrTpKum7xyQ7+7lEdIK8ZNXB/OuUt0FLgMVrJKYkJjEBFrOd8PTkQ2GLE6X//+
rnhyAdDKkA39+Qes10lXHBMqxFHpAyaQ+c2U08tUi9F/PRbcgIRvO2Q1Yeyd79LQQgK9TjParl6K
gG/y9UaFa4N/cUPM6h7rB2pUbuv5kMtoKRmg2nXsw5O7WS17dW4FVL301m4i9Up88W9GHpsnlnkW
ein5sJ5fDKx8h34curddDTb9pny6wSoSvmJm+81VQh8rEFGnmIHYRj+/Sm3ZxkOcUcemV/2hGNbP
cqmCV4b3by+Cc5f9MyMdh9Dzi+STU2SbrAmJU1Md8qaXb2nHmlecab8Z2XAB/t9Vzt4OZH2KbzXg
7jwx2QWcYZcyUacPlTDB/d+ObNqMvhAU37CNsSt7fkOeAVaPFqqMPQ6uJVIqr9yXwis+VaF+LVD+
5W1Jn2IGIxvJJkrmszdEi78URtqcu8k4eVMGQXM9mjT/yilCvjI3vHxP0pfb2iRsGDB0HJ/flkmE
1RKIUsYt8+rB6xeLQj/1hT8/vJfrOg51nMgOMc6c4dyz0dAUgaHtijYhS1U63Qjdto9VCubwzUSj
HneYwI7yygh8eU2OHz5nRbjQuJDcsxdGv70WhvJYDKgItW5p93ur9Lx9NQi26i696j/f45bQ8+vR
hxkdFTfKcz+AEMtJ5OyCLW8HKTb2mVRHlH4DF3reyY/UgEA6WsKPFq6H8uQzH9KtncZhOSzUwT6L
QQ2PoxMC7iP4LKXA2whSYf0o02+ljmoCPAkcqaiuoBs+amn5b1bppl/+/OtfDjlIqv/gpLeR8MKV
3sNfTh2X5cistaLvs04Deo9uTb6BDaxeSw7/3dUgTUBt3U41PLLnow5JkJp7xT7PoCVdjnXpiQ84
/kea2aj/s78efWDCJII4LEJgAc+3DQKHbq5r1j9J3ukOGYRfAHKvyjSm87xMlGDb/v2fH+fZQWcb
C47NxbYoYKAngfv8Bm3U8xTD6a4MkX3Mtf+0rDahDXa2RxqG3Fya+z9f8DejHc8D1xJsWEClnV1Q
23IYrI7lkCYyasDU/RTN+U1X5QmiOy9/Zaz/5v3xMKkRBZCQMQVvs8ovx1K3IjjQ6iXBwsGG7rTo
yT5YMLcuC/irr3AZfnetbTn0NuSEz+n++bVC5fVmMVUTe+EwH6CdWm/qKS2uyKRdD39+iL95a1ta
N0+PEGc262fzLuL11KdrgwgposmEHjz4IMLBPrQypOstm+JQLUv6yhr28s2F1NN8SiZ8gNu39/z+
2lDoNc/pVxmfBLlhJevYs41zGeW07CNHyuPf3uRG1mDTvh2JgfufTVOWIMVq851x/AYXGU4tPgyd
9/q6ygw5fkk5v4M85+3/fNWXbxGsji2kJzz8VvY58wUKnWwDzVV72OundcvR6squjquxem1whjyw
X0pQfHvMX+SQSbY4Avv82QMlgQ/bRqMggopGE5W1yPpdF/V2A4l6bT5Wa1ndl0O3br4eEH6vTDYv
xxCFBsYrAPF/6kNnp4cqZzeUo9OPg74fb9qq9uJOUrNEEmgKtE9V8ZB4+BleueyLdZzsGBtMP98/
Rh9mnuejqCTAZWla1B8qIk1iDnFCRi4RU39+i7+7CnMo/nEfz3pwPq2tRMFTm885n9ceIO2y79EX
4bn981VejBVKXnwI2xME8Mha+vxexnHuJ8dj7+j0CzGUbMgIud3kM5lZ/82lNkM8Vd0Ibf/2cf4y
kVXo0cba0zU3ZPwLgWJtL+2lPthYT09/vqvfPDs2WB6rEPJN8hS2P//lUrWTh0Eu5jqelUWOqM1s
gyGsav+ymkwRj6cH9Ggb/lS7zrchRgy6wAPLwWgwKN9tnClf/NBC4fLn+3kx0P+5DowKsc3K7LKe
3w+i1X4ghKbGWCVosQ1hMllEJ0d9XM6OdUlajhiOo1jU3490jrJUUnAGBtSBzibpkjYiLSzinXov
6q76xCq+eqUr8n91GQBkHPokgLFtkP7yutIeKVLgo9nlAKI9Crw5vGiLctgrw+Kfat2z6YrniPeQ
jykIaZO8uJ+gBAhJ3nksewgHy8HP0gciojYpZHXZ2u6FyineNIjawy7UpyAiAvHPb/J3I/OXXxCc
zR1RNQ90xBEHGG35Uxxqv/mE+867+/+7zNm8TCr1vAx8XDGmtfmmjsIP6FqnV0pSv7+XbfoIIJmx
+3/+2gQiepjH215rScGMhnaKI7lGPvTKa/vd6Kf44Ev2dtQpzxeZhgCzUncCGFvR+TsjZ+duwNVO
VYodH5HxQZdcO1nz2iHjt7fn0HTA+0p4nH/2qhbttaROclkSYcl6zVaClqtUu69sX383A4MK4WBE
kd6BhvX8KfrTYlGxZH+XgOvdqXaRxyUYN5+kcREx/e244GN2+JC32jmzl/v8YgK302Q87slShrSA
NkPf5+Y9XoN/cR02kRziN5jPixM8zActWyYsdw2RMKGMSk8edItX9nMvnx0ndx/GF3OiwGR69ooC
UFNKyHRiJKAEKNDi7onOI/kBadgrd7QN5udTB1sqwejbcmwc3tPzJ1ctMxgOjpIIBevkWLRWd1L9
Ur/NYAWS1V4Pr9Snzsk5xNBwepeAidjBbSW+s7m3QMmxIKKa44KIzOItuU5e+7ViRwYVEWvE+J4s
ZPtTE4xRe8DfUImPQbHo4JI9g6Xu//w6XzznILTZp9PKpFRCG+TsOfcI/ADQTFj5gs5CLWTXJ5ti
xvvMDV7bUbIXOHvSIZ8bnEnmaI91VZ5vmpOuaZIxyQPMbWA46nhprCl6GyxSDo9ImOyCGOrQdNqH
lmPJBHdCEK7r237KQnQRLB1FXFGGfejKucy/FsvQg58nx4OUNkTHtxUnLRRuNNCvytmGK9wr4xBe
hRvoUeIG9t/ggUXa1fUuBjvRz136wWJ9+qc7ksOvAdvOds89iFFO6EHl3AosXgjebV5NNAttbpFL
qv4uiWZUG2iikSd9RB0dXZAuLxG5pEWZJ99kVGm/PrBKhSiw7TXIcY6IFggsYjho7e63RCx1QCg5
UfXN+wWvetAhqbNQ5++csK+pwEU9EFf84imDQI+OjzjdEJro3gx5kVgtqtMh0yCrFiu4rqcyISsj
ivoaoykCIWyZcVisuvgxe1YyX0EdrhLY/u4yf3fDFOzvDtmx8YDCzEibUdoAl9g3kC2KTy72O9nt
5nxJ/LtgaqPosk/6xnvXahMFx27x3eFy5AUL5HIYzw++kpi7d+A73GxvWnizJ8j/fnRbrogqMbxN
s7omYgFjJkksFRkqaS0Gcm7GfnoIl9b19g4C3qspzRoPne66Nk+dSJanotWWuF6hWmzuO3uRBN+I
yr7x8Zn3l6JvjL4kejfpD4OJGv+xQLnu4e8zPqG05Er8kGyqQhCBsIvtXdFJgNOumdM83VMMzHIs
/VkCEIlJud1NUvYwvheXbv7OdYgy/sLXtuEGOq9J7pOkCv0rx1NhAJVDzOJzja2iOLhN0/tf557Q
ioYSSF5DhlrwWKeHshmw2pRZD6AmzUZN2juYMf9tU4rOHOq1swNcWU30s8er94QeGE+wHfh1euFq
O6vYEGKtPJiSTJOjoxQ+YCJ3S0TUJp8fXL1h9asBWM9eLJPXP3V5Yn923WwISMHkt+3I9AFDsHZ5
0x2xB5lre/FRKFHOs9dPpAp3uDqJJoD+n+BRjJ2azcsOhV7+KHpRQS4coIDsBi/ROPQoMup4zjbs
QSUbm7G9loG7z1A3fXemuib9OMIFGEe0xwCPAXDeIiba4i3KVec79pky3xNTu8IiJ0/uISK/sb/0
bG2GQyYCG5G2HFoMz0Pj+fu6Up13bJQtnlIg0MU+xLI7nVYO4t5uINzAHBNTjp8BMLmEtC4hF15W
nzx6JCA+Ov3UWlpE3q3zoIzMpn0r28hcBcrjzEV8riqvwmSxF6wHTfrdtBxTDqImtSImim78EqyF
N0JZYEklKMbCkoktmV0QBeDufmhae7kJylSMcWeyOaP2uiLk2vUTvJlb1aLcPTZeSTBIVYeZvZ+I
4U1uMpUQEJgmYzhcFZ1GOZ/mREEQrrdmn9bcbzaLbYHIt0YGOx8LYmo+MPFnn1DBJnfM3aI8NMSN
Fh+sRjVMNyHZKBeGOfNnb8vxs4exd35D0aD4DDc1r98stiHhJkGwSzAxZANrT/Rh/WSLxPmQTTSq
d3SwRgJ9UzFZJ4roMGQNiSL+l6mdcvv9DL5h+FRjrLizUeW+dVaH4pGxiPZ5wzzUvJ2Ina4urVpt
QUxJX2IoD5zuXo1TSRZlbYU/MftG7eUyzro7RYUW+bXKHPuzldkk6Co8FtYJTRDpL8Zx8MKGQ2Qu
a/gSmozzQlm7jB1jeHSwDxfXaWMi50oa2/vkZzbeMEtL8VjYHNj/D3vnsSM7kmbpd+k9E9Ri0Rs6
SaeL0MIjYkOEuEEtjEb99P15VmGmuoDBoPddmwQKN/N6eJBmvzjnOy71fqYIXvbFzY9rqronbcUy
eO5wQzaBtCBche4MvwpWRzZPOy9ZM/sq2ZXGfZ2QoxmU2GEnH0CF6Ya1i1PyK0GfI25ggzlAxEeS
bEPOEmf2E6fGiSSVYkOpyEjto1el+uECASlfEDuV2qmSig1/zMyuZsHUMoiJGrVB3+HTVco9ZwlW
LbSWZN34a7LZWoCMccUMZCx1+lZpS/nVTUK/2Fj3k8iEjIwMwqg0zoacOwCz+ThPaBY3IxWPiVLJ
+rkqjd67pCXZRHun4nXFqkUr4tetoT8aOsxxRNyJWZy0hKQOn66InBJVnRNwP8LCDgygbEyCpicU
/S5tpq662CC49D2qUfBRTopg7CUbOlwQc9dxS5YgnuqAJGfH5UFEYrrzsh5HIApKRd0jZh/cd4Xg
cBvl6jQeTSVd5oO58csLPTdXZYggp0Rs6rVrSRIPoSK/Pdv+lZ5pqj9BFzp/hIfk9HspZw3p04SU
IMyVFrgRXBBBkdDVtvXKsVEZvT8mleo9cFpJGYMoS5cjPl7V2OXrUCQM5RbYc1j4qj656MIW+ZPi
jqrGw+7aa5CrCxaA655/eiw1s8ue6i4ZzIOG141HGhKaWYfu5DT1s0sgPPpZmbkjT8lG5vlNn81z
eZRd71UxYlEPSd3mmmtC6nkh+guGrWLAO0buAPazcjO06YOw6Vp+WgO5y4/51NXy21jchVcoTzLr
VtSp+8dsE3gehL4O1jFHtpFDocBScljtScnDpOVY3uPOK0sUA2C+JnSxMMnEK5WR4DEGJj858WKT
Sfpslquq3fVw2NQLTjqZPpHt64z7dRJzddebG6Ye1ovZtC/S1ch2LvT+y2wD/ngkMLVRAn78Qnyx
bR1SVPBYtw5Wrgv1oCoYE8AWjRgMtdUxjpYEcfbWZRszOV0rwAwA9t5OhbrNbgwTjeH5onmN2BVy
0nCglgQ1xf2KRSjQ3Fzr7uTazxxBHanN2k6aAy+mn6ljo3zUdanMey0jfyZSVP6Gswn+wInoKyvt
Bml+s+A1v/IWxUQEXIQMBfd1nW76co+FttRfwZAot6LHoXOeWOcO352nTvOtma4t0xanNDX5lOno
R/xazvoQDYrTafcOCQUu1BzT+1QGVZWvTjLPDeq4zgMDvGB7sEKuJyaiilK0prIrE3tVkXnPmat+
Qm+ZlTcE4tgStLVeX/6u2/9XfvsfgKP/pYUJPofPfyZM3n7Wf/7zP24+q885/2/S2+u/8E8alvUX
KF+m8tfhMfv/axf8T0S+/td1zoXOBlyWRuos8+5/0rAU7y9UWQjqTBfhI8XWdbX1zxAcRXP+Ql3C
So9uDQXhVXP0P8BhMQr97w2XheIKKRjtOSsYFUXEv6Ob6+TKldE3SKiLCyqQK1JsZwkCPUrKpH3N
GnWefX6GOcxcs4+WyrUOGU3ofe6NdtC4en2Sel8920PuRkup9Edx9QI0aaedpYdhzyKwcpdukv7H
pMg7Ym1vD5zba0B1sIMIeoK6QqlQ63+gorzXE1rWDYDrBi8iKTpypCc3sGcecXXpXs1BXfkkpLfr
wjwSgHzqRm03zPOd0S9WAExKHBSvqfCsA8hWys6L5nU6qRAifVtTfglhuYxtGaXbGEruWhIsJS/P
LP0R61aIRa07dty4fsaBGm5ejyFEusFa9smzEJ/rCiRiya141IslSk2bv19oT2ldRp7R3g60iRE7
wWeOuz2GkSBbthjcDy548K/9GrdsfXcjZrRwmqX0RZbdNdh1+kRuQaZDPc3tG1MpXxIlhAQKoqny
7rQqv2Ts8oWxwGm4so9MkGDdB283yYp4cCEV6H9UKbN3NpREsw3WGq8WjHVoDdtuFJUBANGB7ohr
ZfHcEFZeHWMxMHySisrHps9OZpt/98DlT6XnKqFChMmOaDN00aP6jccHO5X1Az70mKnKQ1c/W/ik
rDpiWHYDw4ICeZ4/YQ+MexTl6aOr9beilMduuDTYrHGKB4VkL8uyDELV3B7mQXvjiaJKdqeT7g2P
jd6cu5kZlDHp+p5m9X4DHAEooggM2RzgTEyx1S5f6bzG5VDigibzfR4zUtm3+ifPx+/UtO4wf50A
rNJTMJnYFTm0gnqdfy2erV1hNgf2MxG8QOx66mZErTkW8VJVgeJYRdgXy5VZzvbC75q+uCtUeFZj
OhGeKrez3jgkjcxzHjEpe+xtKDwMAauC8iVJ8jJWO3lLHwR4txLf+BO/m9YMxnU9GOV4LBwbQAz2
Gb+He4wjhCVWlxb3Y1n+gYsDlmb7hSY7YmMakKNr+R8TAJanY5PY6FetDgY3UKcX1xxeykLepp36
ZCr8iZp+jkW7Fug6RYi7kNyUZId2E8fMbr5A2m20Ran9ORE6Y04TzBRQsbul4Aae6a69/plI1sCg
I9WUCjJlRnhoMgD0QHkKGMBQ7ae8X5p7QW/gGwaLKF8dtbhI9e8yM/RjpvRY5BePMAbIHQG4hiMB
TZ9cXGGPzakfafrWaxIVAUj3W3oCfQ3uAkLVNcpJi5PSI4VQ+7FX66gnlODjcZyiDYTrtFhpQK/t
8vIT8IlN1a7rQ9Pv2U/v6q1Hj5hEgAk+tOvccnY1wS8aoitBMIuhnpvqYsindnECYDJ+YdZwDfjs
vPK7khgFqLhVtXO6y+TaPxkJMyRvTo7KH2LO0wkE3yrjDi7n7mMeYM3wejatosHSpIUFmtAXKVVr
a42s/yhS1kdXXRXcr/2GkcAwsFN9WwVgU6zknDpwYxold02CnxY1+wDE8vf6YXXK5kG1pdncOTj7
xDvJr7D6s5xAy6PXC60GqubUnRMnq76uu3EwkvLEAIN4cGqCVA9U1dQhiUxZxocaUuOr72r3TiVT
sg80RZkeBjoqBe+92R2Wom0839jqydoNBX0zgJnCzfaZMI1LVVaL7kPN6vq9FIb9naopzsi+AQ8S
ymKaOJ3hPA/kffYYy4GTF5hooeIKubNTo5gCyWS5DodRqYpou2ZaBFIfFzBWXUr8HzmB6pVGULX3
eLCcMJG9u88wA77XEoPUWvHCu2TVahlgRducmpukJzuEt9xah/KNvqb6lAj0mqK6QwKr3LSwX5/J
1UrJsE0KHfLH+mRoHVkApjO8t73bBNc5mOEhJ83n8cczzS4euqW+04aJV4eWobe6nestcaP3R6XO
vKPYonWWu2EpTxDIbhju+R5Bg7Xd7eyRQ3SS8VQU15B0vvj2fjYkLEZvXxr83pEwY++rQ07aNU63
ozY3wy5JI+ga9c3E7IEGYXjO87xE9pwAUM5DL+mc8zzxf4zyz2ZWsePWqj/bWQxsIp57MIakVgdL
kaOeccroSnrDBU/QgTIPIZTY5KhkFZvGmZDYySIsMTV8HWuXv1BPRhtv0cFOx1c7Iw6V7cnOzI9y
64K5FAl+LV5JXWSPdp7cuF0abVP1xE4A0B7KHghEWX1e1sXY4Q0H7rs8VK1SH8hiOtV9Ofi5uSQ7
m8hnH9r0nt/mfmxH3Hir/JNU1S9TeAgsQPribMJCDtqmirHzIppxnLCvrMUH8AjChndvm4G/JVl9
D6skYmzz248KoMuBdgLoRa/eutm7Ya4yStv8VMvufoA/zEyJgIIRymSxH9M7cLZTOGF+z5Tl3HXb
I51q4lNfTEHf11w67L6GrtwjYI0dtf9V1+HeMerqjsTJOljMbS+13g3Bc58na7x1euaofQlQAuBb
mz975vKZzHdJWYIVKxRvP9dalEGV9rZzb9fB2EzBRLnEVepOP3BVXs2iwPOOm+QwLJCslZoCPluM
yKH7D7tVvAzOctyyabtNlDqGt52ebWON6GPuBwtAXOPRNClLfV9bGCkms3jeyD2fhrDOx2ja5gNl
v4bTBwZe1x1JUn4HfgmJGlh6e00MhI920Ibi5LbmGmLv5rPkjxLXfz/ubYdzeVFr2mTAQnlneyel
zH4dY2OMpnxVcHzclgcJHATUioAV0Q7DCEtZwQMwrmO5L/P1tdMJEGvTIFW1OHXq9zTpb7o2iwWc
oVR1/FVp/hQTzVNdh2g2KsqYzc/b8mJYQ2xbvItJc4d5m9dQTd3IJaDpYFjL3hBtvMK+mDPvayid
wMzvZXK+IoY6IXxlxbPpchh7z5IB7rao1DcvGOFDQHf7Yb4IQ8bMFKvXEZZqC3lsU719PWBpSJRY
18GcKt7OQMNuOfZFFZ9TrXx7ZcbVf6bDVf/kdXvSS31nYjy1YNxUibcfCV+HspyEsO1IUy/d+rWb
vYs2q9UT7ySzHoBRfov6EfbDPq3sX5v8aHWgpBFYq3d6TtdoQCZssv4xz6RYGQBhA7e6i4IqeGcl
Wuiuc7MHh5RQQzdB2nMUuiu9JiMJqdwSNsuP/GGnIfGyMn+oc7o84CG+zElSbfMtvZ+79gJ49XYk
YiewBnPPo+b4aQYFIk/G0zRwZajtJxusUze4t7jHlYPIcWiTABKXWPzgwqJiIs2DEyysehkR3rS9
zTmMurb/6CqvhZCipaE3T+Ho7JkVwFVSb82BQafDSiJOgHi+FHMSe3ncNcvbVtsPZOkuBJqb7574
mipmtnoWk0c4hGviPLB4BwFnqJwMWHhVE2/3gBw/KuzECZhi7HJr3ZkFz8+q+7CqbpEO7FNvkwE8
GUFNVPcvbdNUjq/a5vbdua3XcHqt05noemDzYtkiiONzoOlKeSOJ9wxEZz73PVeM1rE7YGz2vuly
+yUmPMhHxlmakd0UPENhP97DmHzZVkFl7R2dTRzIGxZwTREyavhzRB4Ua3o2kFeTKRgx9w8syAWW
WeEdqx3lAcTt4HuMMV6rbHuurzN/ZT0J3Gxhk/QjfDGk9Ll2URL7hNU+BhR36Ic+qFyIV7Xjnd0l
Oxe5hx4ZcVHjXsZ6+e5kcZs1D95ofcHguV4ub2LRgqx2w2Qcw8LlepphET9bWqPgNWbCIU0moinw
EYLHtWK70YuUhIYJvEaf6FcneThZ6hOr1bsaYOWSNMGGDslfaFwBb0Et6Vhv+pL+bpdeid+Wcw9I
dZ+ZZuCtw/dUt3ZM90DYAq5qYaexlKCrTHglU8eXJy1M5ulUrrHmLi+GCkSxrV3Tx0Py7HHJXvmW
vZ4cjHl8oRA8jm3dRgkOZ5/dzDGf8SdpF9QR3k7NLP2ukea3lSvHmfML+NeX17CPGKuEPIE8HKwH
rpVni3+pN8c5RDsy+H1vAsaz4BQTinHslvFSGsrOJv9467RiZ/Xa79znf9JFjca0eB298TxmzE8a
LX8z5XJDmDPvthev/FrsJB6qlYrjI3GivKcnMClvwbJwv6ohbC1tR9gq1pWquYh29F5ZkQ5nbLWx
SaboTlQj01P1bsu5kXNHkNNd0BOmxnyxO+OjqaAAOF4ONEj5FBtImKZ+yeBR7ora27GO+hkHj5Qj
4RzldCdw4yROH4teqDtVEcHcmfeuk/VP7JQiuNIz2xaq087pHiqAY/OGZ94gOz3dUASOid5yRCB3
Zy8kfNXjxAIrHYpF/1RJpfPr1fhJMrv3WwssVE88OVBmIM1o441kiGz88z4pczUO7wnA0SKpEs1P
02k4RzyXDt9an9zN+Er79pn2XjNrhlqsdBMvGsYxAqsNvr90IrNNH+exi6xEf5yLNJx0J7TmIoTE
+NPIPnbn5clOureOwh2KFaUSPVJT7YR78ioz6ofqJWnPjawfHM9i+mwRID4xxTOHa4njd9nXiCox
ny8jWOKbXghCtje7+CCdsg8x8MPzUDLxmNrTSKdwD343+waPqhKRklfZn9QYtxsQCQRoqG2jHXii
lDYcipFfMAWJn7WzccimxAvX3NWfpaZ396q2qWd0/gS6klixq9R8vNQNLkUkxeqhchjx9ivNc7Jt
N6KmxDU7EgDYCbQR9XxGR80DnOupFtjOLPfbNkruCjWaPfUrMa8R7qqaagfiLgBQWGKJhZNX+35K
PhQ4/S+a0is0dKn+VS2VuEhHc/aM16eI0Lx83yRgPthhSOgmI+zQRtMe4EPOcZLYVpyIKeO7BxIV
ZZlrvBhsP2EFY5UuwXSu+iMg3cLi729pcxQGTRD7rIzhNioIVm0mWsgUjPFIfD1VPQsnLg04a2eu
llLsHfJEg/k65pDlMLJ/yrS7xk7mY924eR2pQK5+CC+8Jt6K5cAJ1B5Sma2HiS30cYOwavcDeCfZ
pwwMcj1aVW8k6s9ZLoB96oPFCvRNds5CsA1r+WDkYz7aYJR+E+qpIPcsZw8+NolVlNR3S1KvP6Xl
0fSqNYL9tgHLJclD8nZOQRcEmdtqz2WRklTUdtueHNUF5Wfq7hWeh890lPbes9byi4P8yOg4C8U2
qbD1XJSG3FTLH9Nyu7dhmmC46KVtPM/2sIKgbMyzYSywwVuQvTEBO3msClMPalp1WZCMI62rGYWc
DvpfwYyf+7D2Mzbs0ciXf1M3yJjVVOl2cFZVhkjOZOn+db4IBA2nxhNDmATK92bd2vrgfC16XTyr
dcn3hfSz2Htqp8DIVpPnac7aU1t0xrlG8xQQn3IqlbwU7PGvbBzUDqT5qu3w4Jid+pFa2fieOTrQ
QAAe2wNgExoSd66rr5QFoUNGWEukH9Vt7IjBhrK6GrEgc+iqd8utn0atphV+qjFn11ja8iCsvD/1
pSyPltIW54Ly6G0o5/VQjIZ1UoCcg2lPPFvZtbqeHA3+Vn9zyaOIqra3KNdbYVzon1rWC1wyieoc
coI2gOMciBl40Fj1skDyHpex/dTJyBV9AketT/eZpk/gQzT2aEPJQvwwJHiT/VWOTABap3XdHeLe
9QSKj2Mkmbj9Af1kxbbLGm/v5vMU0MhPz7Yy6yyqDHTyDn19E9iDY9F7NAngTEXdIUHo9iYDXCMo
bCd5bOcm26t8K6u1TgHIwXFfJkNascoeaXbgDCZ7hb8n6t1OC2qZobxwnfnTHdrLNHnavaIuJnVA
c6qM+QatKUnXZTUEpecVD1eG3I1iOo+tWbPMQ8EBp2w/GNswxi1EkXTfz6MD3HQQddBXcnxKm+6j
bEhA87FYDYc6L6S5M5B1OpBq+vwk4A1U4UDsM0XJ1u+7xfyykmGdmRK5y01qsVIHTljbZypkjTQA
hWlrbegNlNxpEEcSxwW4qCHZ271HAonRNd0PoEhmnptjp/xGEcRA9+ofZpVSW9fppShGxuk962p4
4xCTgOlukCF8RV9AFyLIADwgmv5FkYKAAIf/LkiUvmAR51TnjTzkGPD8gdwAECYg8m9mCDYhKy79
2TC3a+mxudNhNrWKmaKTrEckI6z4irKTN6QKEUNCsOMZdKPec4RoXkQcFlWpxaKZocowHBjKhHlN
G9iMajilI5tFZxq/NDHmgZzphgvb7oAftqFnT5GSGftRzOd21OdHnWwX0MiGunw7VQtgkxUp+Lm1
tIjQYVu8K7jED7RX4o+VyyzaXFlUfIq031W5ld0soLROCGwYlxDHMoldN7bp0V7be8u1OoqfOu0f
Ks/QP1J6MM8XIAHZAuGJwXyExkTjxIbsOt3pTvpqjuKlbCWDxSF9ICkACgFU+EBs7c4grWHPuIMQ
J7uY/VbrebqNp0HfbwTQvXvofM4kLV6hadVR56yltck/DE3JYhiR73Zd3GvL8AxD55djZDfzVVKW
0ocrt1PvdBQWLdMac4bSJN/c1eGPrMkbQQ5VaFfufGXc8yy1IJ/IvgAOTBs2Xqwq3XhKgSYL511v
zScmSdo+6YUJrNC4nxdn9dW53ZPWtZNlq8T5bL1KQaRPupnDA3OmezZyUc5stVCfjU1zzq1Vfi2c
f2RhMe9VLFOcWeyJBwUiO0cwW81t5RdJlHcXTbxJroJdy2Fel61zlOmJ/pGQ6gYHyrRxVk3OS97b
oSvZuI3q83qFNi+ue7dIKgfLq78rU79VzbYDYgrdfIT/ZZKQGXWW2n5bPCsdp3LApvNOLSf0J9ck
hBqgtDM/VbY57K9u/cdpJKVBN5czcQaXZjO+5WB/DsWLTJwdRMow3yZjXzmXFuxzhAyMmdNQY1or
SRDTrE+0KnyJufPCGvdmXWpwtwwA2HfumCJuvlA1himky4PcDlpmY1ba3k9M+fCLxUvXhfyokcWJ
gOoprAc1om9+XVaHe702p10iiqM3A84la7Vm4Go+OqJJGJv2z/M43sFgzVCiMfBCb5OTmr7LK10N
87X6k0lWy+4AAVMVRcza3zkzb4hbN83ZpFLkua4RkXCX3BMKXPia1/9BK1fHW9s2GFrcRzAG4LfQ
m/GIWE94Bo9rx3Bb5I4XDoRcyHyO2emYb2M70RV0r1c4Ln2RCAa3JnC8mPdV1g0BN1Oh3rGoVV6Q
JzaH2Uvsem/YyjuTg9PYMKvW3PnV1cfd5ixLrE7yARj6TzeOOcb1mRKtrX8lVGjmK79Lo11AHhRB
a+ATNM1iInvZyve9m5URE5WXOWdqrqbiIVVR/zB+3m6UPBFRPROIZFZ1t3NsAKNCGmdQsx92VR28
FEgO94qErNc+M42Hs1SrUGzzYd8vxA4Qb8DyiGXGwUKO3ZpSOL6eWO0NVEsj8Eo72CT7YyNRA1UT
fHPJrp10Egm0ymKWs7ytVpkSJOady3HTbxQJKq9U3PlhGTXAISpdbOat0bq1ZkhnsLJyHkp+ws3l
zkXeIqqHpMvdcEn1Z8K8sHegJ/0YrWyO1Vm1b40mJSfL89biDtt1QeYNGGiXzRrb8h+3l9ZhU0r5
tG5T+c5FvpyA3X9tSpK/m8Ajb+FDxzh/kNMrNu2JuK5HCrKnOnGkK0pEmYR54oKovOIrjdLgnXDl
esadqUTQIgKzas/J2OzHrQs11/tcBAM7xh4kxlssxjxjvRkszcc+9UfnXIbU+5axh2lZD+3ghcWs
768nWoLks1VDggGsG93mPe0WLZRm+YNwNWpQ/5Dg3fjOnESVUb6IfrAP0AxIMGBQrZVkeigKvySd
mpo+LjFecsKICOcZJPNoqF1SwN73YME6RbCm4NSuSM6BCsM34AjsdcSRg1kcGzQPUrOYanNEZ3S4
cGSnD0soPVEuCPfQs71ss/E9OflJKYqjVjhxUcFlKamrsEvarYyRF/tWmYhzjnfsdlY1TIUeOWWd
zlEN5nYLWGmsPva5ltREj0Ot4IdkdtV2ZzFuB126FVXraMWadwbnXMdmV5WwLhUSEjtCVOyufF6T
+qIYyy9bLH7c7c7WGwwX5rVCgILGgGkcqyUw6p5Sn6wTPJ0vS68QftZkB1MgMlmSU9JoN1Zv7wuW
WD5bv1NuzkcuRskMGKDjda8ZDZbRBZBoKC/YbhSlwcRR9U6Vhq5J36yL3AaenHl2fXextCPrkGf4
tTsQ+HInFKj6bLeDCW3jTclPEoHoJF+ytgFPWtRthPWAVZt/hWTZofDoZ9qGpmPLrT9Dan/0w+L3
jnmV+2gssBoGvginX0iOq49Wxwurp7eAaZ/bPP9s1f5dBRqLgrQLR6hTc3orpopfq7BXf6sy80rO
dgOPDtPTFF83RsVPKM8oG1ItRBPlW1J7mERBwCffA2EwUZKOPiMqGFDqaUjNOu4AIFMvM2ooW5UG
glhGVJKhpUWzLXay2EA4X8XyyAN3mZoQvFmOt/VCQhLUbzZd+XJccLzts9p0X5yS+TJs5QyntSPv
UFJ/j2w7JqnsryvOSQHdReJIFohMQ9/WbR9W0T4gkpvLJawxQwdbZdLAVO2z4Fs4b6XGAa7Zz1rJ
51sLrrwNG3cJjHW9piJtgTWpv7b6XUz9/DWwP4wsp+Qvv1dtPFayTbxbwGQPvUXMvGPcFX/rUrv6
tdQTwzc9QIT29ITkUo835C+eN36iMFuvIMD51WAgWwiXIfVgP6h6Gm+D4/PH9sxUWWpkJhtyrvaF
c1zVHq+0QwQa0G/74oVgwhZ2qPFrbxHaRx0BrYBqDqEWhWoR4YVns6inD1vNsnFZtKNIt8eEEsRU
M/bOrEjS+je9UsFz6PQ2SqS9hUki5qq5ExzyTtfsDdcKBMz41lvSHWE/p3SuTwaJSTtngz0LRSJG
NX3wOu7qUpXVNxdKuiNhtIsaRe7bnOm6bFuIvDroSboTioMaceTMZHhst0d6oZ1ts5QDlWoGQ2+2
AQFik6878zMTYMZdYxej/IL4/kPhH9eZctN09PaFU/2gyr6xq/5iYoTnV+UBbLtnI7SbeJJLkJw+
CsYgXcW5oSisLxVyaC1hkWK4zNTsMX+ttSoytjUN8kFLHt2y+56N6lGC2XVVWz2Y9sDwMT95xDsW
WvpWOmzwO637rVvkCKuS7gmATHeaml9XZStDfytdfX3Kb+pM+xpLu4VBQDSoJs2Tmo5jUBloGSYY
5c28fthq3V/ybZj2pK4UO4ehUEDNGA+r8r7AnGkywYjOmgN0IDMhBaSmOOXRrH+qIrkdGnSaa8bt
uDxnJhmz6vzUaoh69eGXWSf7TDXhxUrWl5n8o49xau5XmtW5Z0DdEUIzKbRDrji5w3AC9XXfbO+p
uu06t0Y7gMy5ch4Y2xHdaO7J2A2vyhidZzEx+v2iMbxrHZJq6Fcjo5oP1cCZZKwyAKF7O0w4AiAv
B7U73MqOqxl+HnKFO9YDh67QoqU1vhXBuZ/iXG0m9XzNovQEdnL5MJFuNDOw7pp0vDMaAU7/tR6J
DWXx55lPjdMeh1U9Ztm1FDDnBJMX6WKoiIHHlrGrvCkYGFCnTyfpzKh/1r1mLFRK8ly0ScQtS2gj
LG9N13fKFKvQRaEVUIe6+2HNvldCXwdg0GpLaD1fH25/wpecZ8ksv2wJih1NKwKQsGOH+KhLcclW
aHplSs4OuFoLTjkXZPZrpJyyVzntYpcHeny/r+1w25A0pUN66O31Rmo5bxbppKJML8Cdj6XGaKV+
oNyco4It8YL416+xHEKjTk3leajBVE1p2CFqVzb6BoPeotdYG+insTcPnb0NAQksTHFr8jL4mLXe
10Er1WxnTXnckJZH+Knvym2vJfJYk+mNuNZPqvrTqszL5Kx3zNyqYGG2bzenqRdx43F5WSJ7UGST
oDaG8xw6KrmmedGtf/SE1om0jN+FwJ1q44uyukfVK5826+g1Q7BW+lPeTLczSxMO9p6OqpPh4uVD
WJQlsoh2z6oRt+2k0Ee7PNkr92PYiPLWqMT2IilPOSAzBq6MU8zUPFprE7pjRR+qbd+Swinvyyfw
8E+unON8dNmT195NsbniLNSxuEWStN3h3DktIN19Lfn5F1Xd/T/8T//Kb/w3l9LfQjWi2q9zUgzg
AIKuBvF/sW523rQlZcOjAZnPguub2Pg6mrH8aZy+uohlZpCaN6tzXqaOjESEGcTYzBWr3vD/80mu
lsZ/fMDDz3/+B2q+q/LOc5nhAeHCEnaV1P3LJ8lRltr1oJF3p1vy06sSftMaM8EKiX1TPopaUX4Y
27vP1djKJ3cw5ojFpRwCZbPLP39/mP/VXaK7RPb4/44nRXf5b6pL/vg/VJfmX7ptO4BEVQZsmDh1
foH/UF0qmv4XFsGrv8wCO/GPpNF/yi6Bmqr8D56pbVqWikH4/6guNfUvUFQuxDUXJiX/Xet/Irp0
nauD7/8+QIyBYZABvoCqyj9hKf2bndXVlCFF/RyxY1KtGPi1bIJqUfPhzZj5ZL2fo6xqmDZ5G7EA
3qLNVD+pECfPU0Zvb9mimx6NhUL9pgYXXxxUnBzTbyb0Vp5oPabQI5JoPEgSvOSBREqjiVJhQ1c1
SfHIfJYURFh1VtWMr07JQA2k9jZrMZjpVgtoYDLvjcVCy/wrWfNmfnKFZpU/7GMgcXKwOZlNfldd
y58iK/O72pB9F2RtNec/AMKvAgq7771DsZqzeYceiXlKVmrgs9XCdB7ybCMLcmk2JnFsELTkWXVm
728VyRIQIfE8zN43BpkbyvE6MPryITEVMiZyEGoGEqOOmtwcyC7BhqZnEOkGRngsgN1XVe0/Rq/T
0sNiJmTdgbAHMK06L2aeXQDReMdNeNDFO2vZ+Eo5u2qu29Fdd1tnTIyeUkeyEoKK92q2MkFMYTBE
+y/2zmw3biRLw+8y92yQQTKCvM09JaUtWbIs64aQXC7u+86nn4+qxowynaOE+nrQjUahC3YkyVhO
/OdfNsTCNP5178bllXJo4j9aWqRNWwRv9XIK6ac+TjHkL3JZ87bK9jEn7leujd5NizK83qD3GPZQ
aKgeM6he+1qQsIcLT2U81DUqEULmOvIwndZzvP1ErEYOoGIZ38wUmRC9vyHHi8/Ig+E1coZw2ORk
OuvbYcQu6Bb5gWcuE9+tX0VteF9ML5rUHW4cAVFqfsXuncaj+CnKdnyhfABuDaW1IO/60Hsom2pw
SGcROqX85mrd9ylrxJ47lfk7qUln20YwdGouhIMMuNsOmBT8soaWstsKyMDe2uQBtYciGriKaI3b
PYVk+HKcj3W6xUWySp6jcCjHLW6IXDGipqI6GZu+9L4FaQQ+1pB0BN2+82P1O2ztxPhNcr0c7mPA
t34/VrVbfUkGPBXwO8cETEDmMUC1mq05KbM0KTcNfNN3taKPMS2UiGKdIJohFL9A3BUCIg3VUbTW
2yZFuNTYk/rJgaqHFK2oyH5z846gRjhmUE2LruryrNvWjougYc6wITB2JRLTP4CF0Gvd6JiYV+tx
NqZfA5/W+avr9a2/t7uhVPfF0FThd8gMtU5OZRTi8b1wppybeCPKpr6tdfz9vxBTpECeAl1PoD9C
OzLWioqfbKKwNVxCeUzF3U+jrjZTJfYy7/PrOJLONra7aiv6OvtCjH26BBY6cOmfKJPaaLxvJl89
F3HpX3uRITa+sjvAfYnSx1XxK4TXgdYL2VmLZm7B0yxAKYFCcTPF5LpqcZxuIwRwdNuR+1HY0xvM
lpFWCGIFhulaEDs5LNSYxQ8Obbk5Lqtl+sZt+4jRSnXNHhfBMJjkVRZxHfLc/m+SovwvQ+E9JJXh
fMvjyb/SE8V7zzHM5De7ki/asx4q6cqvaTGYD04iFPghjnJbnZ3wirhaknlpevWkGHfjxjcG+V23
q+nOhWh2RSYJsTNj1S0R3UoCgKAlNIkZDKAoZvfDSi2q7q400bnwNE23cZLE25eCeM+mNp1ruzYF
8LEwN7JtynVL7NkribO/4KQaK8peWiqwIUSGS3qH/z2SG25YCoygW1ghVKLC9AjCoR8Ct4wLNoJC
bS+SUDu0XX1rNNRoUVvrG2RiOV2LCQTJi6VcDBVSUAGM+0DHjvygqGmvh2pw1wkyEwotMgllNwLQ
asOr3dGZte2y+tbUQ7gjJ8ZZYj2pU0mLYSOs2ANH0YxrK6TlPgZ98ESStYIE1pMtoMtqo4bW24dp
eR8r6LJSwkTtHelvJ+Tx0OMp2cKUNmekVVCTtCLcd6GEf0+gCdFgpqY9lEHxKmy32oRD3z75jmrv
ygZjd4z8zYVB4AlvpN+K2Aqu9SwSoNa6SxoBZBYZJS/+RMAHdRGfmTVgHPyJ/ArHAW22MY1YDUOL
8KwAALGqPF6T1+TuAiH7fUvz9zAAWTyJSMhry+mKPSkqxVXjYRgrSBcllZRsiAn5Vl612c6q3XpV
2l1/aKGjXg2d7R38PPC2pmYL0Ou8ehlRMK2N2iz3pB55sFPTdudOzaviE65h3olvZd9t0jQJbmI/
ynaGHM1ra/Kcn4kOikWXGKWxRYMUiwavyZdzVXhbZLj+zOKknyIMB4o/p+SGGtrZHpWeeUvAPUiX
T7DyHnImLLHR77NH8vvuchC5ZaXp4puGk9NKq4NyI3WAek2kyV2n9Puu4mJqphHQEj5ryxTUYYNQ
De5RbDpXPcrmH+6o7BWUpHHh28Mv5G3sNaFZoV/SGi+CoEnaq1wkI/B84UUmATigrcIZxor/1dtv
DUt5HfRVBb8nd2D7Gqi3Pb9kAhXaocH/B106PHmujXnzhbYpx7ql21lA+o+XVBt6EOqu9GV5I+Ih
+pv8YbO+QSgchXbMJDDb0CAHNCdXva6g1hYGkuMtIHtiQtSVDueQ/0RgSWXQnqE72RWLkiwvqa0J
n4tKiF2uHcYV1hsdSjlSGBYOOjyP2HTTiQJTnz94Fej3uP+IWh/2fUvozrLDi60lukmr09/IXqT3
ImQ7xsDMvt08N7UBGRChM5M3c5GykGUap81zQuwNoaZ9tItqO7ylkUPCqwySh9jOEnr+4WTqG12Z
sHvcroLXm/VzXImT5t9QZtkr0vuMQ+TKZl1VdiG5Ew7wOZuahBr6mKvenLmQqkBer2LIkB0Z88vG
Mau9EbbdXtPG8GYK7PSRrCEE0Umh8l+98Ki07BzEH/vTfOXRZN+YZfIdPbILA1dTV2aI8wScnOhA
Hkv0UpSp+V1ri15bN43dIrEmeSbpAZOXsGIdlr47/qhr1LFpHqeboZ/s39E4EhgvQm3rT+ql9yDx
61yp75wuca8cssG+qTZn2+AvZNpErWr3bhSS2oJbHUB6LtBjx/K+qMEr7Sjq3IU9as4vMYT1HNOs
vpd2+uR5Y3MPd4vcrzCI1F0tOnNTzpuWjiNZv4DLnGySpreba/LFKnc1+JW47y0vRZynJVm0JZjb
PLRYez0Pg3tvpIFzW1AOb2TQgjWMQXRbRhrmAUM3h8GBq5LYaGZ0XyRd5eehI3A5jCRoIJ2tgzn6
7VLZZUjfRyW7POgEEY2kuDw4oRxuEMpgvKHNYSFk1XZ7hyhMYKJSQqKaXjUXaKzpDDgXmZU9NWpE
0eB1Lrf9OB9sWFcE0iyy0ECB0+AEjOSWtuydJID1qTVLSEm1UeBehrBE/uid0vo1pXr9naOyy+Ce
vyVUtTE0v4A9nJibfSQj4yEYHXGwtd5/TOG7v8bV6A8rv82H7wR9wbgY5tiaJu2DuQ8vDqOf1IdA
DvphZq5exfwV7tLSCv1mSif5kBlNeW2NZpgs3DqGymdMFDZYgATflWv4B2JqIU9Optbcd0YvANkA
WlGLDiRQU3x49TOEqbDEJjW3+t8D/J1v/FIU/AAHoD59bC6rIjTEq1OWjQ3tqq7Gr6NHlNqPknxd
8TVqjc4B6CNLCtWZDvvvAbVDWBw0Lcf+wDIdkwRpSDZz5DdXGkD9JI+j7spNSw74tho0+2B0+lSv
iSVHGIU+H7TV8nuVbVTnxoBDwon9nWN3wCBwjqArofgY6tDbVUa6d8ySA5mLAuLP8gfPVaz9nkTl
qmBFIWrREcwmZbFPzb680UjTue4hXcZ46B3GyXbv6hLxchrXwSJNXYD7HlMNssaw/1IWQdnotRaN
ofkru4iuAxvOhAoSSM+wxvdS+XJv2+lPWEN3rehKsrQ59CGu/iT8F10Qq3o1xEjRSbOWOzTG0d8s
UPPeZ+teWk0vfjZkWn0nfDum5Wp4W7iE8sBmKqnBIStsyPgOX2qJufrgdeaLXqCJoLmTD7+GWqpp
Z1XaGHB3GjAj7EbuhysjkVX0hbJePgP+69NV3xkw9qwoaUoUE22U/EhDQsd8w+LoCwdSM3epIbty
HyQevywrlNiVXa+eW8SlkIcsz0UqDl0dXS5JlMFqdC17j20Z70ML4WEsp9TApFhHmYeDShxpkCM8
mZc73XQKc+2oPGy5jAVMYZXqTrtvMaaxYBzYff11dGCIvYBQeWIdAOL+CklQhvFX5j3KLpOjZ+EU
KnVo6Y8qeFFNamkH2jsqvdNUx6tzfB+FeNyabOe2JIBhQvmN0MHQBwjVRQgD2RoKpF222frqLvHg
J2D9XxfQJexEeQerqwokLp2H/iydoBusNR7qdydJOf3icBckoxojBXvTdhNNyziiMwBaiMUFWrPA
ugnwMgBGJbGFc2Aqk3w3ATchW4Nhv9Oi9hESSHLlWZa7NsfW24SRq38lBSzcIIy0doKAtl/61ATA
zITqKuy/f6DsntYFraetp3nFNsoIVKVaJ3iqFArMLEiH5HXsPKDfzDSTnaUn4toZSMIudfmUVHbH
zNdVehVUtXbl94Kg6hjWfkzLZxWR7L7wszJ/7QQxkIuEsuAXtDGJikQk7jod04Qg1DypdppdNX+N
yZRfYUftvRZAKuyBdmG6q1if8JsyIAItgFrKkWTlKZjWvsWtMNLNYosL97hBtELyq+7nxhaRU3NH
+oF3PRp+tyXsStyOejat+3wyNspvHkllIvg9kcYa3mp13REzD8MzEzd0lcXBjyM197gq58kNAXQn
6GuvZq611wlI6GYQOBensSP+0gh4uw4Abb5BcyTMTS8demqjotVmcNosWrtNwIgDdN3CMrnQs+A3
9twc9Cfo0njD3JljxVV7ML3rHk/MFffteK8Cs27WXmwRNt2M0cqzPfs+x8Dse+P78T5DhWitUmqa
Pezykc6LQI06ltEqgb9xHfR5Dy/KiHcNptv0/ppiTexnc9ATx/GgbJbFT9RBs+pe67LW/Uo3KGuu
Gk3DDZkEH3wHNHqi6itMbAIeYqOiM0Y4V+42/1i5/j8E+V/G7MT2EQTZVmETtvWR+nv+M//gkNL8
F0ZhYDw0uFBq6y6+b//gkLb8F8wsIXTTJE/EwoH8f9XfgI3YE86WXC5/9Fj9LfR/2QI/2Vn+jXE5
aU6fASLRih/hkGCZuNPO9vfkjrjij6SHiTo7i2PY6VmsjCutVMN3WUY4cMyV6HJq+nZT49iyisqZ
I0lYPcmpeq/+LkuYue/e3Bl4/9TelZ8CJDs/FbisBXB+jKln7khiogrHpSDCbmcLOa2UFrY7Mi4U
MjwraO5AMLxfJYqtC051p35r2Fxi0qhm90liV3C9PB4aSJPQQ5JxV64WkCFnQJTKht/R4GyQO5oX
Bju1+ps9NXlUkjFd9grLPRmsGCtpk6ZUrOBpjasxaF/MAh+Wj1/m+UG4S+MvwBxzTgYBTqz8xNbm
/NbQ2EOw7VYgZub9x6MIAPb3MLaApiIdPhU+msLC52+2V3vXB5HkC3Plb5tV4371i/us9+kr3kFg
mPzHEvMmrxez2czKzltAB3sWDnNaWas4xzYJfKswxlVrGqsJKyJUHte8lkXCfdUgw9ibXvGvv2qm
r55mrT7+4Rar6/SHA+bD4yLazMAYev737344nu6V5jf00zG6QxPW4kk1bmLq8R+eA+134+GHgHYq
11/Mmag/aLlL19dDMF92OZg0VqwRGttqIgZ5BLmAKeIOP0KzA4a0osx5soAf7tw0awlr93DURiJI
jnTYj+ZdA8T4EFRBCJOlg3NZ4eXk7QOjbr50Bh9pj3E0SZFCYGi/yCtNqEXXwkzfu3WluP2ibrGX
bhpqj1lkPlaDX/o7s2rhXFOqKWNtRzaXZbOoEfyO0oaZcuHl/fHu5qCi2fVeV4J6cN5T3r87Aui1
GPrrCi56fNB0r11XIamAH4/yx5pUpLXYmNDigGjihHEyg5twqFOjMZpVrzflym0qsjN1jwp46HRE
kCJbfjzen1MZX8w5G89WbNj2aW4LAcMFeu6qWeHwB7GzJS++J8ByRcmq0zXOsYQbYbR9POiZh3xz
HZTCJoSJALfjV0lphGmIBBpXcXtLC4WjPqiRsZvubTZiDfbxaPMO+q7pxGrlGKJ7hPyaHV/oJ00n
nw59UrUOJJKuRgya4eOnD/1freY5649HeouDOxqKRDuX78c+TvaSIU+/nlFgiMPmt+oBcZ8xCBWA
JE4Bh7LMQ+cBRO9GayvpryZfkIsylirdZKGF6hkrfPWA+aX9NQSmdf55Bf9fqfyXYhn+34UKK7Cp
fr+8L1PmP/DvbikhkMRpANnQM6WtPqf7/NujRv4Ls3O8aHCjoeBgv/yfKsVw/kX1IWmAC9NwWaXs
/f+2qKHFyglOMYGjOO1N61MGNccnmWJIdhgUqAQQEhFlvh1B73ab0NYSKEhoBhtHE5veN+Q6HrTm
wnl5vBD5a2k48F/GIYuS9vDJQqSZlQsAKPgacVI+NVgn7xQit6sgxWoNi40+vXACHa/FtwHfogaV
RaCiZKEcr/wBPV6KYyGQVVnDtRxUsW8w/LyiaxNdGOqPN4ipu0txg28yL9BxToYacR1LMo0Tty1Z
izUB8Uv0Q8HDu/l0pnwz5iPzf5f82xNZpBbM4U2Ukubccn9/LACY+8R1t5C9Yre4zYhPRKvQa9W9
0LRyGSR5/ttr0i5YWC1NFzhN7QaBcPZU06VHGDkln0o++ef3EJLGf3jBbEPzhv9u4uCxgPNny++J
CC+Y+W1kHxJbXiPeEtGndtZ/j2Vj1kstzVyaeQvvx/KzGMPJCACyJiSB+xaAVqFiexWqBNuQCy/6
zFzFGZhGKtWLjl/TyTbeh9U45j0oc1BH5pVRucjGbd9ZV7mWH+yuy29Rf+EAozfQlSt8Q2dyP7HR
GWYhnYZcNdURwy4IoOyuIxStGwuDueuPf+SZOYdJN5NNmISWkHN5/EJGPvRkxLMBWqpla4w6SkjF
ebv6/CiSt6B0KKewOk7KTz0LWzpy+KGAgKFFobJ8iNGtJBfe+PHN5O3rMoPYzWBrzCf1yeYQumnV
p7EvF1JMiF8ner4RB+yvfMT01UwBvGEDA9UQxCTuP37Cc6sKEoujCyXnuWWc3IqEVfRR4wdAElUA
UY52tdq55AwiPFee8dVGzz2hsBb2spUOtGTfrepdBu8FOyvZ57870gk//9aZdRzqinev2P6Pv63v
ZKXMYyQuDnZKd3iXDivw//TCfnJmlpPORvljQ8UBc5ln2Lvli3qqzyw3Yt/HcXLXpxOQux5WFhir
tKcN91nv18fvev4bTzYw5qsBWYiHw03zZESP+E2KE9+m31VFS94jtFp4QqvPj4LdjGPMBm9cmk62
yR7+PpZMcOmRY+gAdoTmjrl2KSTr3LOQxwpNDtdj9oqTlYHNjzCGFLlzWBfdrUEQ+dqh7/WpCJ+3
heGwE5k2V2ZyZ06d4zSBBWuRcrIIaoqtEfT20hu1fIXC4XO5c29DkeMBXsnZDAfwdNNT8GakRqQH
CPvo4XSFDXLmTfmFlT6/lpMpQLuB0oUJR07J6balD1WKtqlhlFq27JO9WoYGkfOexAZD3AdjGCLB
d267wL2wYZ6pB7hPuYozBDoYMQfH092xq6SkA2/jxA/WV9h1umknosPwlNYuHFbHN51/XiVXDYkt
IXwOY67p3q8slcaqGTjKF12Ub3BaQ8+K0XAAX3qhZeKqrNvPJQH8MyJnAUgT1SCnwskGars5rOek
wcV6hDALOahe1WZ0KdP23CsEi4AtQ+gALhUn6xcpTjmJXmEClXXmDn11sIH3U31BgGZeWMTn5gng
m2VB4tOB9k4WsW+lfSd7NBWDLn10WY7YA4P025mJeBOZ9E4wHUkeqsnvNvRf9AvDn3tSm3PP5F0y
UeXJk+Z5Y2WyoffqppJjT7OSA4BGc0gMUjE+3q7OTZY5P84GmJs5iyfFRoY1N7fmjk9X9ajms29j
6KHUwLBOetGNA1Z/YcD5tx8vQaVTJHFltMDbdS4PR7OzJRAlJLzKWqD3NDdR7InrMMRt9+PHOjeK
gyp+rk+ge77xM9+dLkNs1a3nZRaqqSJdqboRmzxBevjxKH9+J+5TErSW7D0LHNg8fha7DrC992E7
VHkp7yM9cH+1ed/8lYApbS8Mde6J2Luou9+SME4TxQW27jwqNxhqQ6XPDHvoRTAmJxPlNLdpnHvI
dwicvpsV+R0uNzb/mKyMEoBlpVld+Dx5/C0L6ebwrkI9HrGy51a2QnJdPRZhiZXV0JeqXkZGmwp8
7tL0Z9wHKPp0mUCwyl0yN0aCUOOVaLoeb8kIE2w3wLl5GQY6/A7Fuh1AkQXOEWODpiSGvQ0nMsTl
ctOEIb420mj+xtxc/0pkQPQjd3rIikXBT+dHC4kPnZFZD/hSUNc3iZthDMav/km7vk3XIgttZHOY
Oy8DMN0rDyQnXjG3VbLo3VqjmeVbcBcxGCBbQE+QNl0I0jjzEQx4whRrOtUiOP3xB0+GSIWBj3lg
V9vigODn2RkNb3/hU/+5QgxAakoPlwurfXpUxPQBsfWAMxhhrHMdIbknIdUNlmWa1Jdm1ZmhTO5P
MNwJGeYSfvw8URnqVW6H1mIa0mQLTknDDz2Pj+5kxDrj4+c6U+vOmTQ29TwrnyvkyTGR4S6f9wm3
qEwV6hcddyNcxEnh3lZDgVKRAo0WvYKAsDQqHV5f5IjxL/IFwq0/xNFdabvNhVf9Vl6f7Ea8SfJT
bc5J0z5FH9rCpONNnYssWiRXTYECH0kO7q9ahPnQQocddChtZtsCZ1PlLPvaH77UnXThphZTIxZ+
aGNIPZgZl7FEgQmXg6Nfigb7c5PmewPBO9wLlQ1ec/yZiBrEEHGgbPHKVLzWpTHgN6jZf3PzF7/7
0ZBf/CBqf3/8uc5sbvCnAH+wsOBUd0++FowGhNw54q4CleNNGrW0MvXQQE4Xa18+Hurc8zmgCjoR
rG8E/OPni5ERc8kiisMOuM3qDjoaVw13VZj/Hu3oi6IdfOEUOvdwDmQX8uO4hcjT3dT0UjuN/Bkz
aftyVxe2eEz4P5dTOwyXUmjOjQXmREePioLO0MmLzOgRUInV1Oowg/ZGr0myiE0A0nJqLyyxs0Mx
laFSzj02c/737449hyMPcxzqlqkx+h3MCmYH4tuisS6VfGdHYi6ibmD9/AHfkzY7RmPHZQobFCTU
HK4QNomU3+CmVcUXHuvctkuzFJQL8H7eGo8fK1CmSyIKGxIcuxjurDVtuDXL149n4ZlR6LZzqXLJ
qlU0DI9HMfwUr4ya7SnAm/VrTJoH6tIavt5/MAzPAfNEx7XKnRfDu2/kQlivaUeCDIJt7LNAmDcS
ys3u86NQmlCZYIdi6MbJw7CRAYPpJkuqqbu7wRUjBn+uuLBw/7zEc2NzBF0Ah3sowODxs9iwjuwm
0cjQCUwORSv92zPaWyPEgEMDT/n4kc5MOXYhjMhBqzk91Mk6IlxohDHHYBww5pNBFsTG1aEnV4H4
PLw1N4sBv7luIAJ7i4x+940GS3OwR5H2QmFfeVNPdIodjCw2Hz/QmbdnGlyZkCQJlBWnqCIibz9H
zAHQkugKrWXV7od0sO5LjCuW+MaJC4jp205zctoBo2EIz8zj+U4bRINbq5G3BdhUZB68RoKBftiG
1VxpoNJ3OOZNf4XxZNwbY4xCghYg0mV+3/bzj40rEniCAfLFBDqeNBP2Hp43By/hUDntykgUaxVp
4rFpgmhJlEd/YSmce83sHLqD1b4kyvxk3qSsEejFPLVPluy+oqe+cfsg+N5MHs1c19buPn6+M/OU
tohuSqkD0Pzjx/9u8lTdACL+BhZrdbuh7Y3gqvPlGrzt6T8YCQhNgJcQqHUa9xdGlu6pBFZqo+Ps
3cO/WLpRh4FU2/Wfxi8UkJsC2GKqzvvw8UcjE4xkQYs1XerWbU0u1COWEtNBOsOlVs38+U8mKQcX
3WcaTJTZp5u9HaC/wSxcLirRxbecCveO0kZYlBWdmkDhyNvpldz1HfXZx6/zzAEAzgXQhQaVCXpa
eOPx0Md0WOxFFwyYItjKWwjsPS9MjzPTEYIrR5ZrUnjwT8dvElwDKQscEth7SAocbXpSJdWvbwS/
a6///AYNiMFmCYrgGPT1jwcrzYmLmWDPlD6qOrtx9aU9+wmMkd6vCyCVC9Pk3Cuk3TK3E+l7cXs8
Hi+ZJuxkJKFZcVUO35B6J1vsPC6t6HOjKA4vmplk+1mnhxvFVlKIjHmfTMF3ZMLtuo8u3g3ODkIT
3aGj5rBZnlzuU8/L69LjHponwXiQRWt/maUa64/n3LnNAugfiJWngah1ggtmuVka+ATbRDMph8RB
aV0NkI9XuRFp/8H0BhCx38hQ85lz/G0Cq5HUZhT0E3IRrsqDexO1mn0BM/4TOmND4pqCp6zFreW0
0zqnM1DXMgNQNYQ7H2Y5vlkq33TmNO37Ep6F0oqbSid6Z8zlRZiEZzjdPKjeKA84t9g/Tp7RDw3I
/3rHEk5j/TEpav8lbF2cZV2kpZ/9cjCjsP972+oVTLvj16lHcKHH2qZc7JCX1lrY3Qd5m2wHxCAX
Tsw/t0SGogdvAMXN++88id6dKH0pAoxoJmBrGMbBsjdtlLZlab+E2qCaBbFnK8eB8UHf8EKJcmZk
7i0UxGwgTNJTLlBVTpPUnBrCtWN7eOHb0T1UGec7d1BYNEGO0T3VXriaRkEr57MvmAshBRi9Glrp
NIqOn5qIl4gUI8CWJiQler6Y7RocO/djDkvq46H+XOsu0T1IsbgRkpH5Rnd594I9z6mw5wbSUlqr
bokubPbIrT9/vsxcT5jwoLqs+dNtC6QVJW3CA1mjjznfaONU7BqXmAdnnmVmj5pzUcBaf0Nh3j2L
kwcjGzPluEBCuZMlHG+zSfVP71suU59dhOY71/bTTgq+zzghFY658PCmX5sNyiB3rPwleufpAkgz
H4jHa5qh8FqmZ6NmQOKkfhvJyUrRNpmLxLCzl6TNQCGRmr2Qo0G+Z1wkmy4QxqcPMgalM8lhRreG
zfl48nm+chO/GgA5ifV8HsaJTLRO818/Pe8oM+ClQFF0Zrrd8SjGqFmhEkjwLK7Rm3qCWE5naFz9
J6OwJXN94s53OkqRyxgdNKMQ+OGt+WzwGNJkujDKnyeZywY1X83m9ioNmuNnqXk9QdwIc0HvBEMV
YgCXaB6mpeGY/YWt9wxsx27IRVBR0lBhuyd7b0/rbBwByhalykvA7BxHWw2OHaI0Csv9wAnwM+xx
N6zhcK76XqR/cVXFfgVycbVNCNZYy8ruv2HLIKCwkfP6+TcOa0py/gl2ztlo4v2GXUmStwfq5QXS
J0zTcqXzS8JLu9aflSRvgfUA4EPPlJd5PIpfkUyEFgoBJ5qjHzDOs6u4xuABU+qAgHPDCi984jNb
C5IUkNJ5UI6Fk088Oo3rFyWfuPClfsB5ZdoEdjRe6KqcG4ViaAYUuLX9wW0WCL9bAkqJ4VIIHvkZ
Tzg4XFp5Z8DoeSOemc0uzAtaRccvb2DKjHYzdzHywsJkw5F7iSvzfV01WNyq0M9+pHFcLKs0yw+x
7id/IaZv41XfRfXBVkF6YZc7s3xAGma6GNgTEO/JlBkr5PAIWvmYXC6/4SgfbnNZNvdWM4kLh/qZ
oTh8ZuMUtgOXMvr40S349nqF3GoRpU3wlSSI5EaOSY3+0asuLIRzQwFDzT4sUO85MY6HMnOV/dOH
K3OnfHVkVm/HyMOFqkvC6MIhfmY52HOdDhhIUQbMcTxWi4zPgw0DumF4FU4nA2kKmnJxjJfapsYM
6fOrgcYpQCt73nwtPPlirsUNxDFSC1TeI7ED67+d1Mfqwl53+gZ5Z1gR0TM1AS/AWU+eqm/sslEV
o4wtjaCymY1Z8E59wM/qs0RCUzewO5opOTCJdXE6BeVI26+OE7redO2WWqxH64HchwufyThd3/Mw
QMEYK9FbIOTwZPPOkE13cccwKDgXdopyiUhoxKqriUCitlJk8onlEBcRcTzGxrW875OO6btfrVKR
f/rt8ls44kHlbdbVKYIikrHDPYYOLjpw3JHph3LM4zyTu2bzyekyE+V4v6AoUDMk2+fx9OxJXI4R
a8y0qgIzXRnU17XAlf5zJ888Cr0GGq1vbfY3YcS76s9MkLqHLP1FWcvhGZVy/YPEiKdPD8KUlBZ8
U2pMZubxo4xlGxSYX1gLTBNIQIxFvbTs8LNlC1AdgiGaNNy+AZ7kyfEmi77J0LBaCxwRyrWkrr3G
lDy+9Fms031jHgcmAvZwUC644szz9d0rE3WX9jS1CT+D8fwrh9b43KUqeZ5kjmHJhFfq3w2h2N/j
wnNfzN4oX5DwkpMAc6+dDXMxLV14RkoyU4mJ3y0bno3OtU/UVYcVqHroW1xTlhIRbbUNvVTb+1Ne
+DsVFs0tQmnEWWFNP2hPDZzdZFmEHlEOnflrTJCYrkN/1HZZl6Oi0abRJHqXpVIDjuFIsh7SSpFs
IVAxB3Zf4rAgg+anWWEPsU6TofV3Rd8VFRpU4eyI/dFe6tZN4kXXpRE+mEKGpJ7rSUwoVeKMI4Jq
T9MlmUNK+F8HF6F6MqrxsbOMvF02dm5/JYgZJ/Ukxg1kk6TVVCwMfZyqvY7hMrljeZr+yJs2uHfG
EDsEPKmxbqxK84HgBOOl6IVVo1DEym1RJ0aabgdKF8ywCWM6UBDEzz0JAKRuBoNlbCpssdxDGXns
e0Eo8mgf4TkklhWVnb/1nAjDFtMZXG0R43A9S8CLLF01g8ycVRFhdbkVcK58Qlb6oVlWskiJTHI7
Ms4GGvmrrCEOir0b/wMiBrSKGDhZ9i+FXhiP5tiX3TIOPJe4hAwnWcseZL0P6nz6FZgS3l3t4m6y
ZHur7uwgiW8tFMPJovaGFFPLNMSIJapybzlWtoXXUFwoIo1wwdCJDk/Kg9BM61HkWZ0vSHOLH3X+
mXnedHI3xwdXEMYxl95MTdRVq8712P4jqM3JqkmnmMIAh01c6lGp1hA5CpweUdHLVy/KSB72QjK+
/BZx9aJT+TBSI9vlX5lfBeia8T1GEmtqZMDpsT4QQh95P8iqITdD4df7TXUt1gvooLD2ImUsDKzq
Sh8JbDXhzi16xATPI5lGj0D4tVzAQyV0VTMb8oa8ySTHCtuAvlySGKjlC7hp6bCtQTb+0gcVh6si
7Qcmu+OEGptgpb1ytsVPse7NOn2CqdqlA+VjwNQo6L9VdkeaXVlQcSIlK8sUZy4DM1BpzPAYt188
P0a/U49dnRNHN/Hnf3XdkKRbTF2Gm8x1KtJXGzfaJXqRECQuLJyNEVYb5BU65fBXMyTqtW+g96yj
QfeqjVlEwY8BsCFbeb3MbyVsG2eV6HllEmY5OF62SHBK1RZjRND7mnYFAXFEmwxf4VHIl6AKsXvs
3cwuN02Mgc06byQMB6vMHHkTCSfqv9p1ZZoP+GAR7CWd0WcxlAlB1xmejuYqkW5fLTQZY0QPT6L+
Gcwtqi36CfxrICCQLBiZtY7XxTSnyndaFT9V1mzI5Q+lPS2zMhx/JPVYEqmZxXnkPJeTNm0MF4Ox
m0ymcb8roB+SG0Av62cVTMSUlWpM2B9wPzWWsV0E9aIeuuqp1Yfum0/IBv4NvIt9ZkaYg491TeA9
OioxrRrDV3KRFolFspZF+QxfJ8EmUUfx0a+cyic6TWRVA4li6rzuxg500i8jIqlu8hK33kXXRHw8
jIOJ25b6Pft//Vw02C2sZveGHSQ/7C1t8t9/Ft1Yk9agyRK5PJlnDteqClNx3+2br9EY2fZy0Al3
wSGDe8WC1JfhMQhj/7YbsU7HB1hM7cKnRZ2Aeztjs9D6yv6bzDPifVXyYoQECOCSbYtFmOo5bmZk
xvK3E+SJwI7rQYK/TmANBCjMmXoIAfHvb/zQ/NqkpRCrJpnwgHJHgYvZFI5uv2pg/Pq7VNXJ6K+H
pmjFHlw08aPlhFHtw1h53Z1vtDHKk6ByrMfS6rAVj+zGePYMy3iuWraCq9awB/NFSuT8+r7zTFqd
BeZlh5H12y/7rBI/NaPDYLsSoVAI3VEkrGss3m/B05ibpVnV4Sa2NcnLNpzUW5RuUt+FKohqSBZx
62xFze1mdjBx43VvROOXyp26N3dmaS5zQy+HdTlk1hec64uHcFJ6vIANp+wrjFm631C4JjxdQ7PH
0G34b/bOa8duJNu2X8QCTdBdXFzgbG6TRumUKftCpFQSgz6CQf/1d3CrTh8pVS2hznOjG1A3VJVM
umCsueaaA7fGuwFkqLwkQkq8qeu9Ul1wNdhe/XXJOkL8SR1er8pynFYQiCkzG1ujyT3wapghGajn
Abw5FvVsnNrEvI+eU1550ic/TzcuEfRQV4jusrX9cVpZBcDRLtEnS2Lf5/zm6osiMKLfwpJIzzKI
3SurjMDem7fj8kzonnzDNChjzpMXVeKQ8UKhhVdV3iXrqgoe4LrKgwP+4/D1mtM1B/znZXt8+cBM
LBuwrrYjfneRFUt8IM5UfconAgFPEV4c8DBkRWO8qIf8Mu+jiUBoXRvEWcGw7o7r6pCISCD5vJvm
tDzpqcwfeief1gOfMObi+mjxL8ZYx4+RXdYZNzKYiUmg/8RkYsaScRAseQ9qzp12y2ZTImFTYPHu
x+E6EtzkWNflrEaSy1Y9VBcAnOOHNR1nkdil1reEsHe3Qx9CDBFyTQ82ZngIU60J7nnQVybEGz7w
n2HkyZTArqgcbxeCD70bM5PUe7emDlFx8DLS8CsJV5Z1HGYV2XcO3tiCjPie93iugp5I33IM+zt7
EDlrh8NTSoi+JDtMrYEMXufCsPblAaFNQDZTEbw3pEstBzFYgz6BGcdTlZvVJ/OochfndRxPvnuy
ylS6l5Q87XAp17BSR0eSynEkNR30uBVXwKkBWwx3SzF4r9WaEkm0g6kCm62tZnIf0zDlUaUi9psP
Qz56X3+9If6pSGOENUQSwbTHHz/NRgFdNiznC8MMy9QepFv7SSmy8i4Mpuz+14faqqPv1VB2q1tz
ZStacP9jy/9xt2p5Dr4RbwO4YDXluxQE+6CDHLATfTwfOzKyrvLMuJdGLRCnSPU9/Pr4f3uqmBYQ
+DYj5EsPwUT+VilrQxmTr/FR9773hoDKeR9Vnf5N2+OnQpFTpRtPSb8NL7Kh/fFUZdm0LvxwAUuL
BrDliOWkVT//Q4mCC0peKwkNKFsxsb8vLyg0LEKi+XK5hpQ6IKAdpjDRY5qy9W9K37+5d/g5N70A
GxPdhhdqCFEi1dqDT95VpSCqrSZSimDIfCH5LPBuWcjyY7EqeTMUoboiXSX6/Ot793cX9NzMwfLg
IgC9OD4ZWmHDFg5feZTq07KQ6j75tFF/fZS/e0KYfUG1YH4IC9KL+l4NZFD58QSXsWvVQcyWOYiQ
jcUygVv99aF+PiHEeZoZdCCwUv1UIgKMI9exibB2QFshgrYfbgLjR1/+N0dhuIEvG+qS86Jyd0LI
GymK087NMVeTljnvp7nof3PZftZFnG0uBEc8/2UOdpvf/b4OzfMI90HGYSxTTXfU3+HBqzLIeWUd
gzo2KrqdzTyw0xjn26B2rEO7lETp+JhNLiMDFxHcYk57NW5+0wzZXoEf1xw6+bD58OzgykBI/vE3
qxdtRMsGeifWwH7ORt86wpeBQpSyRY8YVCNOEsDJ/+LmOtiDNqsQSq14Uf+n8TK0fFK3lY5kYUMy
Gp9O6f1mPfu7R4gWhENLjl5/8LKRNZfD1LNyit3Q1NHR1NM7m6H536gyP0sMDKgizDBIzegRp/Pj
BeSDlkdZwPcBE3+8k70zvG9aQ0qhKcMHsqLmbyf1nzF4MsNZTv79HPxN27WfP7ffz8Gf/41vg/CW
swWAs/jEghWQqezND/PfueHhHw6zjiFuj2067Dwk/1duuOf/QXIMynzIiEyMG/pfk/Ck9YQhAi2y
3jau6xBq8//+7+f5/2Rf2vtvL5B58f+/D8D/JlH/z4vmb0PcRNTQtUX3YjDypQMpWuPMapbsuRuE
tV7XZFzVt0oUCzV7Q8P/EhRjIXKoB6TfonR4vDY7NQfMPlB6RIVfkXlI/QqZbfCyZljuUT46lb4q
aXFqILudN+idAJPxlQDLtSToFSRm/1RMHrmHGL09GNWXtJRnle1qTF4DQZ7axPodKQ5t5Yl96vhy
7vbazWdcREULs9BEhNDgFYyeBAHYaGEyZjS5uYnFzJgIU25+NTx2+NOre7wZg/8eJ2TFdrCFWHAf
hChiO+xEdvxMGHpdXAlfhktCbvkckHE+tyEEmKysjnmd2fZVRgzvhrfn23wgH7v7mkprw9MLd+we
fa+L1et4mOz+TgV19cHShHRfhpMLatauR7sloyLInot6GjTRxy6KTR00RbgLs2iGvkP/g2TTqQMl
1Vva0Itt9BFi8xLu/CFqxmPDZ7W9C9H19K4cVREiTy+lddF3tVc9tIXXdEk06iHYkzTiq1PuU8ka
9jZx0pNOrnaEHgYjQw+lJfczHZ/3JiqXGy91bAJESd79qkgzHD4L5q6aW0UKuHPt5CZ7spiiB6UT
eelntkumOHlzrqY3AObyOKUdVyyGOgfnfP5c29ITV/CWquiLVmRnvmd1W7u7UJEhfm2P/CSoRC3h
IHIMR++K1V08jFOloqOIuvlTTQJcduibtOx3hSfs10QLgGEWzog4brE/h8K1NiSrKWQ6AO9bwF7C
9BBYlpWo649+kzePa20yb092zfjU86qVx7oYI0xHXRbeh+4ZpyACA5g1Kmdvz19VOODa1v06uowS
JqU9jo+5R0sF2lPj20hxdnfXhdPWMij9WHvTwQxr3EHJaCd/+hQ0MN4SdCvScqXWbXNq8iU6ApIh
55RwYsJNSztHMTVwA9ebvsFte1htXukdUcyOf5A50vItwZWqPI5OtbxRg61uZFinxVXtK0ofWPB5
dhca2L17ZqQJQGVcxPlYRYMOiK5x1q/2iCHiZBvBa2NrPH43FR0HsV96u3pdq8mJLqeJ8LbTCByP
qPMMH8gpEDnxy3TDSBMgYP91FU4hYeUpWXjsajqrJddZoG7OJJ6vaBllWu3seLYrIFF9B8nWh8+R
NL4KrVOVbmPyuKMXqFupcj7kHWwablobizVxCaHzLskYCuu971KllYkL6dTsh2FAL7YnBKVdRXI8
/JZZ6PxyggHXHUW3Tm+0cGUNG9ctHyRz6taeZE+tE3L/ZvKyhwAiCdbMhsGhdCaBu6or6xXZ2+h1
UaRRDnWZh8xcL64H5NllrD+ZZ0U4KIq588TSmz2KZmCQJo2GDgpimk6M+gPSnE7Exk/VbW7ZA7jH
dEssXKcU6dUFaAtN3pK+fN9RU/pJOxcLrxyIuYhWUu08c62n6X5uA/FQ9L1N5T3hzH2MNVslTtw6
DE0TPTuY0tSlmGqE2pFIWshEkSBmO+8a1Ryy3J2949hQiBHn1CDsFsopVzJ8zNx0FyhroznmYQ/3
yO0JNc7JQSBSZb/Wkas+unXbXLNzFN69qybTHo2zMGwk5h5pSc9W/rx2vv9QjyGrujsHQ4i2q2hK
iyLTX0O004uRFV+9q4eJ8bzIyQER5Zp2Fmz6QuhdnckFruPgxu8XDItPIjNcrWKy1PwKe9664joe
xxDosW0VR10iUx+crIvjJB8LYph3MYW4vKVJINwb6utwgTmoAvftoMLwORKmHN4ZEpD7I9MxWhFZ
K8vy0U9n7DjkW3v5xRSQhXspZloWRz+D9Xvb0FsnkdzTgK0b4m2vcB7a9jHHCv6J3HuiZuNyCtuD
05Wld2fXciLd0VLkGHReWcu9WELLZYlaV3dP9tiyJB2QG+9Lg7UJ8lEtq9ginn5eYjWTmhhHSEsU
pXq5l4WgdErS2uTMrdJ7SAfe0nUJZ5e9e0r+4q6TA3QgUvozeS3KNc/7ZEWsDV/5RW11n0gOTTMv
idOuA9iGNDqhg8Fyle9kAH8mGSC0rp+BXttvYC0sKMqLPxbEVsVWnbK8jKGrw7suGxZYcVNVE15Z
6t7eTzSJ5EWxNCYD+sfinhRjUQ/3I5aA5UQ4Gd/KvejGociwObkk07NLKUbC8rzSfV0H0dAnyiXr
+TDDHXP2mTX7621hSGS5FAWux90SiiE7tQPftgSDgfsgopyydlfWns7Ah1irc/IdCemsAsjmQ6mO
JKFtWRYhwbcEbhW7Iivy0U0QRumV7eQgI6MwlNey/5Jn0NauTckIeHhoUzVXzTH1rah/jta6mSPg
n2jI+NxzgRHRaMTQt0VVzFAZ6zUK5DZf7JXqsirw51dQlygG5wPQXay1zYw6c/ClrMdrxnZNdGWs
ZQpOgmw7btwqO1uQ3l3Pw3wQfPFMmrBAROIAXdKFU9bazFWVEMBt5MddiEDiD7SwG2c8La41L3wx
BgJNL3l0M9Ymd4lDeVMhogYfkS8WczM6thruEFSnbc4PrbN7p1xP+a96h57hRhyzgmuJhaq8j/qy
bfaxnkJmToOuXcd7FTTW8qTTzh4/9C0ZqIAf8U32CXukJb9c3IzwK5byuute+2kYKER/32k/6lqA
Ya7MRICKIB4g/ZDGfqsPhF+HT5jh4hsuXLiS6yeaTyocIIYAGpiL8ePkm4omhkyzZSOpYRnO2RmU
Twuhc+NzOfb1J930qbqo2rEaX80Br/FlahdTfmgwbU/3Za1g4Y1seIOLjQUhr5fME/VVinm7uQjL
Zu3fk1rNmQo7z7p3c134j109NB+2eUH3DcVnUSVNtHTipFZb4fOFBj8m09yMmiXFrey9O07Ms0BU
za2nquIr/XqKW7+2dlOt8+4iEpJPwdhLh1+q19Nr8Grp9J8yKO+XDVFFFfvvi6D/qrIvXf78fRHE
P/+tBHKcPzBno2K4jPtScGwTr39VQNEfKFObWw0LAQXIWVr87woo/GObS9j+w46P3bj3rxKInLBt
tADxjHl7IH7MEL8oeX5VArG8/ag1EFMaYHql045xbpvNfCH65ZlMu7rMr9rJ0ln51LGdEjejPfvl
6OzmxZ0Y7Y6gtnUwOby00cUpi6lkkmw7XSveqXiyeu/WjRf7Q71MmdeDLce9b7ZUPEBy79usn+Pw
EIt8YRcPnyaru+dCDo79EGKMQqYnpTln+Mqf2Sk0H2QHNK1Eu3dnllM2GlK8CfMKBkdFuv/86JnG
r/dTPfjjHuiQPx4o49jKKHJ0rntY0tOucKpRHpfWXh+X0pTenv5MdhuU/Ua+EyXD9q0nghVBf5R/
ZnQn9AlklA0ftZCY5Z0gpynP9puv32oK3wLgtFr5RRg1GPl17Iz9zdJYVkWkt6D9WHwQ/ayIus7g
3gQXoTsExVvRuto2h2oMJ+fRUsscnciGh36j+WQ8VbGKzYWw+jK+1/kUg7/FfFEj4DPVepx6EHYX
daTYiOdjXx4ZvuB3qaTDSgtChThKTfOE2MwWHWcn5LIxpWnlMtlWw7AB0KGdk7Owz9ur0GvGk/BM
AAB87q2gPkYRO5/x2Hel6eA5073ohwNxAHa2Xml89emWi6SEfVX5+XwJ+8Gv8D843aeyJJOGufjQ
1Aed13KwY34dRiqzox4XKYHmWY7TGcpGss67hEjxZn5clB1m9/BCLQeuqkViQRiXM807n3RtHq6x
0fUtNJ+WhqLCW3GsrXjBjSiozWta/I3dXJDsJmnVtg7rfO1aQbObLBqxpKbT9YFKZevyWAZzuB5i
sllLHB4aDW9djJ6uMjjvt9oHQnGyB7iUp7EZ6/lia0VHDw5EsOXAgumM+zQb2WObkZmOZNK17ySM
cTZvAsCYD5kPr5a8xT4iCyFiSV7t2YV1H6r71YJTws6w7V9Z7GMwS5PdgqMx9UBuGAEmdfAV0air
iyQOmLJs3vbRKMWlLVX2FfJX0ZwWJ+Sj3qWYEV+l7PpNwsd8bve2NFVwsfU6qr1M6zjemzaw7gKr
xRMx8YWBptgxOg8Ut5Lv5wLHxwGfRWcfgGtEQwKOFL6x30wmPdr1bD4TZZY5yYpfoORxra17R/l9
k2RuhimsauzYHOcCpkDSExD00YlrdnSaORYbb8nUwHIE0QhZCz17xC7mc8/CjFh6On8yIOu9IBBi
N8mQymYVTvBsOOb7ca6tr2XEBPGOlBokUzt0q4kE9WmCp97jZth1JrJ4iLKmeB23NaDRMspbSN3z
LD/Q6IDaHPOJnxJYVHl28NQQPzOKEcJMaKSnj8Dd8C21adudfNoL7QFfRfXWbwlhTsrGNHnC27pe
Q3DSz0Wk3azauWQ4L5repLDNcLDlKsYrUVYMWGS9D0N3t6wigIjhzgXbtiGeU8pA1UfPMhrr+Moy
ZEJV7IVahz8E79p0mLrKBE/D2MI9Tyk/qgd6jH6P/hCmOGXimJ0CgNOoGtLnaZxGcOFQ5qyh3OVe
JuWfkL3miBcLvFEijWrIhYgDK179u4j2+oxXvepsD68J6tA7U8mouYgBfqAZEYi/vAZY79THrpAS
KatVpp8Pala9fiylF1b7biyqbbEVo66zS95M1m1WimhdAIzHblvvZ6qlZbqq+fFVuw/pZoNVCQ0r
94FoFwApKg5S9TYtxkCc8BfJ+DYHzcyAoLtdMkwxfpp/moIaBFWUViRKOD2lBzFI7B7V5ew6ffgu
zN3evdgW3To9DJGVswMvxjDK/qwtXipML+tCnbTUoxVgnNiqQXmuDPNzlViooiv33rl6tM+VZL8V
lX2Rux/Gc7k5jj6FbuwM4kEwqjbdL1ttKs9lanMuWfW5fPVKWHfvnXNZy+6YEndyp2oF7byVvvJc
BtNpXqYTsPdBPMXnUlm0QUBhK6bsMXAH56myHWBg/bnEllYjqp06l97huQwvzyW57CHXwbTcCvXC
qrO9ICSHDwkFxkjkha80r+JW5HdClw9UhpT+3qYCjGdBADkJcYBbjFCwnkWDIdJ5enAHiZggvikL
3VlmcM6SQ/pNf2AfjxjBvtT54Ofh3Ox9XyNX4BXywdNo3p6kgsrRncySIW/MZ6mDcQ9kD/8sgUyq
TluaDps0QupMxLXZFBOCKhBP/E1HscU0Z6fpLK8Qa5NlF40U6KZh2TpPGOIdWChnYcY5izTOWbCB
lrB+rc8yjp92zkeeY8Sd6Cz0NBTY2d0wOvT987MYFE9a3UybQmRVc1seK65mebuMpGPRZY5i2RNj
R9gz/HiB8GGfFai17iL4jJsu5eYFGhV2U/SqHto2XR5bxSWCFtPYPvJWsUldxD8JSGGkonOPNjGM
OhpdbIIa+HU4q2W5VU3enng4VLRmUDQwik1cq846G2nVfnnk6o5Py1mJE5soNxZd8JFwA5Q6fVbt
+mJBwZNnNS+clZPCasDtuW1yAnkoWYpeq6ZDB6zOmqC3yYOw8pro6Fqp90CK9+BdDYrC/OCcdUVo
w6G5Zns1d3cxVjXT7V1WAXGlYz3nz1WsDTplHzmAEHdFEdTTm7mYugJ4QZt+hozobyB69M7eiRfn
OgvXvIF/rPTwuZ3D6as4C6WM+8DYrs4iKvlmPrSds7hqs5+Jk2LTXPOz/Grqrg/wAm6yLLhEp4Iz
ucm1JU3X8EgKFRvAtQmCFhuDV49H+m5zuAs21RezCQJwmtf4exquQUJcIRIxsKuchMK2QjouzzJy
uynKzjdxuey6jpHHTXTuY1F+UO669Hdk6IXqtVsvffdoneVqx2u7r3hxVn0QDbXsDh8JEGbyyfPq
qGq3CSGIU42iPrUBUKnYVMVVHmE7ec6bOSao31uc9n4tEAcOQA47/33jlaa6J16vGB4JjZQp0ulU
dyQIAcjGpRVpeZJRh+o+nIK/mF3ww84ML6bHz0yv8Uz4StHqv2aWbxM2WdihPGHDoNpbx87FY6lB
hakzNUxXGUwQq4DZtXOijTrWxy3/yARsuL+SZ1BZpAAlXnQmEDd8aIGpsAHCiwclV75bq7J8YJNF
8zDMPOhp6Zmk5vFkMWVuFmJsR2ZMP9AVjbpk9lsXPra9sdrmmE10YgYVPWPM8vpdRGBam5CmgCV+
XRiSRJXxpxuUr+5uAEyV7SC8jM9sXpb5mEtZ+QmjVhoe+9I9hXot7SQddPZQVpM779uAFJVd4NSr
2XdFu35gedQYeWhr1PgDIO2lTIKxw/K4rkdw8+H7fKrsYTcpIVDUqOjJlfHs4qs3i1Gd1FibetcW
ons7z17Zb7yvWe4WtbQftKPsT/wvN6OaAROGAw2Y43HQG9eQVn4UXRBorsjRBgPwCTs9ICIwolCy
u6xZHltIX7gSMb38GZ7xinY22SpBZOgIMjyzGO0w54sPKHQjH8lgvcho1oCIb8RI4pNtOTnflrJ7
v7TsnBOMqAAira4BFjlILZ7Jabe/FGkKQR5X8NAdUHXYuAprHAa092AkqofSQ35rhv+ngQlxhD72
v6/db9r1uf6U6y2t6QsW5G/l/vlf+ivM2/6DqKTN8sAUFmMa4l8FvGf/wSaRPj3ef/5gMv5fYd4W
yBFBVh0wHnqLrkcAwb8KeMsN/oio4Jkh2zLAaHT+oyYmzdDvvAL8GOwBDE5GHskz5Di8TI+1Q+rT
zC+nHb0ri+1567+q+WI96MCgDH53af5qoH7fMP2xrf7tWDgEaOhiRopsZ9MSvnPu08KIR1OpiUQY
LKZJ2kVoBNnsyc+mTcdrj27R76ZXfrQLnA8ZMerjkKJO3B75jD8e0i8jSO8uUDsrmPr96LG8NqAe
Lv/xiW3Bb8zqI9Bs8WQ/HqUKPcFMEVwxmcWNvEQvDJKA9L/hKN2GsIDJb3hZf33Mv7lx5E0TS4RV
gdaA++KYsuIz5ffhtEuHJWYKbSGHDfdhwZYtRFn+9cH+5s5xMNIIYDJwEbeH+Ps7V6SedtwymnaQ
CtSt18T+nzhM9IW2RnU15DQofvOobPflfzrrRF/4m7BEg51YTwwlL01JPJD22ELw240TLFOzfJpl
qq5pR79FUIlf1Q0Krzbf9McfGvzfP58vH5btoCQoc0QGqrZZxh/PUvYpzae5IB+uQKG362BOTNVW
v3lYfj4KIf1QH9gEE6DLtMyPRxm1qq3VhuDLx2S8zUOV32gTfvr1DXv5dBDbRzBKwO4vohpGPPzx
IPPSRKvaTLzKd7o38VQu96WLMdyQFXnxjw9Fog0vNJPEWDFeng+f60IWDOXSj0BNT6qaDi8V6TK9
9yY5rL+5R9uT9uODAZ2C9Yqop01wfGm5mPJW16TrsbUpgG4V8ZK+k2oc3nW6yMArLhLyH/MBv3nZ
Xj7/XE4GVxk/3bgLBJptf//dypX1gdYqkivNnqB/yNN1vi6iuHnl4ZlOlqWxf2fK+5uHhChnEpBY
Jmk4/sQjQGWI7Lqlikl1dIghrV/QeZp/81r//VHI3cC4STjGy9c694U15zWMHM9V7q5nz7enU/i7
5I2/uXgxA89kSeIL41vn/njxCHMKJclsbDU7F6UUh/ttqvPwys1D/VUOjb7/9QP589rBBJrLnDCf
Vux/L4OHwZQH6BeaMtRbL7jKI+BvBoOYc3qvaueuiKDK9J3zj3yp24rFCyAAb2AI3DzFL964AIpF
3TUYD6J+CQ/d4LfHlhyBi5Qs1De/PsGfbtu2Rrk41omgR9zfDE7fP406UNZQedjTiEYyN4B+i1OD
sv6bJfino9BBsKFHMDSIBY5Z1h+PslraLoRTo6Qu+cLYUG1tyYS98/gPT2ZbpYhs5innCx0DUPvh
ZAod5TFtOmZ2AtXugimO+EK75p+eDDOJZ6Ta9oEGq/LiBSbOgbJf8JDHuGppdqUyoV8W7n99Ltvv
+sPixBvLMKe9zVQQu/XyKAuT/2PEEMOOuXHrqivX9Z4OzpwUgSmOvz7UT3fnfKgYHxsbKpeY/B8v
G/DWfGE2iCxjH3s5etdgi8tFMQl4+PWBts/Rj+dEj5gosm2tpRH1EvzUjdHQMpET7ga8Tg5r+tKH
FyQEG0K1w2Vak95dyiUJdFgxqSMwaO6iqYjmf3y+OAB5sxxGf7mF4YsbyPvqFVkehrtiHufsCi90
bJ9cSrr2N+f78z0k38PZVg82qhznxXtspUVNClIc7pCLmqOMdciw2jogOSr36deX9ud7CN6GdK0N
2cMuZ+vtff8eB6vjM1qFcG+YnbsLLdFctGUkf/Pt+puj0AikyKCVTqMu2E74u2/X0mTB5FXbwFLU
ZIe29MyuGUAT//pc6Pm9eFBAKJCSiemYnS07m5chGn5eFCvdKmyGmUQ7rvh+GVxKUv8ZRn3afbAM
AXhENTAfP+z7XKVYdHSXMhuamVI2j0FnoE65+JRYPi3QwzSN8Hrt3ZRsqFc5VqI/Q4KyVbPDYNl9
ocZtAaCngmJ9yY3dPWaeGUMwoY2NV6xgEKreOZlTMhE5p2Badwapv8qvTMzAS8ooxrhACJ5aCQ/0
lkU6W6JL7RZx/lAwzzoeJ4MH2NvzPdPjgz+nCwnH/LU4MGE6ODQfYX3uiAgaGAujs8NwTuEv4Wnx
4DVeD4VRb33Z2ievHSFqac5O3aUitkI6lKS83tgG4NAOBSyktT8GqZ3YS9vHF2XOFM79irdguZwN
rs8HKxW5PjrGmudX7LeXuiaReWAOAOq5imlHTfXc0ENwU76ppQ9Fvp/d3H/dmjmVRwBmkUi81bfE
Q1n7XQ4nOtUPhUOQ/E7kK2uirwx6aWnYXO0GmH9wcn3jNu9dzDX2VYs4772hRybXLFHMjVXPlRQI
jnRMPY9Bf0aQmCr2B4Z5mdTsLzox4qDQTtuGu46Jmo9lMUUZBq3ZLff17ORvbJlb62UUKwvr5lIw
49S5XZvfh4sM3kSSMf8L+L3VdDl2ofd1NeNs78HUY7fdVWHbcdfGpev2hh6iSuZ0kA94dMI2qcn5
cPbQUKqGfSg//UFaI8qaVQcTmQW1X9EZqXAG4X+vq/4Wm2IQXzXKre4HPXjBEy1Ps1wSitT4yF5g
BeL60I1ZIbAB2VXWD0wSGGl9igosv14Chn42t10h6u4a44TvHZRVjN2feb2sl523RGniqcow3onj
DuMdazUtYTfHlnGEEY7AqHo95J8YO1aex0iXHXWMqnmq98xFGdCdyfYmbW232TW1zsLxkDH8Ryvb
1Zk9/hl7rd2/EpGuzJcBTKhqoCj38ZodoYk7t3YdNfIKSrKcD2PHIO4FvwQtPJvo5lMah/l9VNv6
q2UCQ3+szXvrOpvQgmERmaZu70m6c3qwFMbzxs9rkRbcVbw1sXUZz2swfrInpM9TxoR6v3djXWI3
LYHwMuhc9NM+LjqG7pEesyjpmsCaL7sxr8JklTnS3Vx5eO/o74zxzdxLZU4Ivu2f0aZ+nWTPO/y5
Np4USWTp5rpfM3t5Vc2pVR2nSI3RpSdLxz5gDfKnfSX98ZZomCy7noeor17HXl46p021s/bS0to9
MCYHoR1r0jZTHKfRsnNSDMGHsqCnetD42KKTLNIa/xRj7ZsdSXEZrCUGaRK0aXA3l5PzdsHhCPaY
HykOwlg89iaUsjxEQBDbC5o4Xpb0nj20iTBKp0lUjFm5S01Yfln7kDyhiXl4fNt1K5wLf5ia6QMh
MppBdSqe+CK3sCVfK1Nn4n6Isyl41/cYCrhWsT9cBhEdlFNvsjFDdZSdf4ybPn6n/T6/oSNhZQe3
KtovtjOY7EYqTQt8hUuRH8pUMdczZSKqHjXdQ0onuo7bDRqmZzHGjPzWZSuf2qmo4qTpwrhISl7/
W5rsDIoPTpQvF2HWekVCG8YF4BVQ8F9MJXaCfWPkiO2At/F9G5KfyjWr6gczdA3eg7mybsul1I8s
/CFGNY8m7clzR1aNpsENSwtXlU+q1MpJXCzdHcHxRMIc1ygqFIR615YHafWBOZq88+sk92jaH5Rf
4MPA7kCPRiD1dpuTtEvfMzFMK21utcRtGfdWd+tMcX7Zsl5g7nP8grTa0M2bD302yIImzBp/CCo+
nAnhmFPwVetF0oh2aEleh0Z2pEQscnL3eohq61WgoR3to6aqgqt1cgxYoskeYlyLzmLvMNDr4SBc
7I9H2j/OSre9D8dEGQ/gGM0R7BeZ3fbrleRtISvBKmwDYpWU+CuNvpvjF1Z+fYgWQCyX2rZx2WdV
VbhvekzDeM9DkcVXNp9y5iSnmvJ3RhRijxIssT56DcLNoXRV+IllTds3JGFkxyHzhU54WZR9hKHu
l4kMWxF+pI87xsls1dBclyEjd4A72W6eTGZOd4whciZTNrTtXoklLxKfNiK+iE5keFbBU+DAZqow
QaGnIbniD6kSa5raDiXPpftBah6bQlq93ZfW6tLugHGnmhIeKCKiltibLubR4AbC8AEArZ1KPzsC
4xYf86WbHgumu7FoYDNRdIw6605ZKd17VxXjtKuwgYLQLca4uKpKl6iwJba2sdVWdMUxlKN296MG
JrJHaiy+urXb1UkfOxhBzVAvnyKlzZgUwpuiA4GnICpAXkZY3GyHqYhYOXTyXTjsFdMHClN47o7U
qyPk1mSgt+syY064AyvyGLyL+kY2l3ndWMMBWyczzW0zpUEStvnygOq3NElgFH3RzrWw6rdg0K57
BnEjYiuMeMsMMA6W2jgUpiarbCISRnpKTIWnE6Bl1fYPcl3LkN9H+jgwysLPdzokFGBXNGWMv7Ja
63xnppKK0ybe7z1dX4dXvlkZyx51F7qojtr7U4Zdwwdw8pC1zAghdhfxJXDpho3aSrqVj8G+iwr6
B/laNs9YBPFkKI/+6xjFGZ+CytVXnY0tIHEYXCOIjQGMQ5iNJrz1jLNGR7SFOWKDVOEv1ypLY/wq
DIcelA7L4uguKtX3WWrr7G6R0COSPovqHjtyMZJ6rJti9Q4W6zv51nbTypuyrHCRVnoq5kcXkwRG
8UhAFRCFWMcTMOBiJudd8OzUJCc61ykeqPJasZfon5oixsKNeZOswSu67pkKt/AEEUa7FhO0veIN
wgdw2eq17bNXrrfk/ucO36/i++rqEMNEx4cUY/mGRmFk4v+zdx7LkSNZFv2XXg/aoMViNgGEDmoy
KTYwJpkJDbgDcKivnwN2W09V1liV1X621Z0MBcCfuPdcuB/ijbLFROy84EXY5HKM48jWKnXIOBC7
/eAmLvtL9LZgSdAk9GhhPEfg1FFdxtlRD2Tk0gm+SA0h8QmXBxvnumoNpsLgZ+58lUmYV1Cnyw1x
11mxa1EdzEQws0yMGPy0IqLosvDpgN7m60cU3m/5ZZxT31ldh5emL+90DUkwAldneW5SJ2mowaWS
Eclp9n0L4O/kIGPLQtiJ6pLElp2Hydy6PQQlV+OEarq23Y59HAwviEOsl5nelsvNDJSx0+MecnOg
V0W/G7K5x2sSB4sZena/QarsfjLrd90N5BLVheA/5W0KWixm+NIKwQOQo3GN79Wu9Vb3IFB06Gtw
IuGEhohRcWxB2stfYrIrEGhpcTWzi6NI3FhdRkQNylX13nKoj6GSGqLnwaz6IkR+Oz5LhP+E7SG7
WEEEwn3scvAA29ow4PyYZYFeiC1apocUru2wnU2/HQ4za2WUSousHx3NtKCDoGfod5R93q2rw8nb
wGSakpA9Yf5imhnRc74zAJb0/bI+QAWK0bcjWDA2Uk3+vTGiyIjsKi9lBPYKWUaayuEHthuSoJJZ
cBvmMmevrnLl8V8sr//WIeH/aIqWkekCYVhHpeOMP5Hnimc3y92DHcfUUnqB1HB15Dcd+aBFd5m9
lnvVaTX22nrfI1aocoagm0F5Ak8W7RAOit47L7U9Eb6T5KW7nUonvZ140omnIGulG06p13Epqbnw
IhlA7alwyGu7NiVLBucq4nAw8w6am7ypzT4cTMS/EXKm5U7VedJvAg7Ti6cNSXJK81p7Qtvl6U/C
X2WTbVsMN4vEPDF1YCRCP7W1+ywPUm3r6gMU91Spi9QHG3qCs4Y3O4Vovtt10twO2FGJ7taLkmbY
dBEw2SqFCVAZa1oRx0Ec703MAtMxd2k0YPhY449E1vXPUgxkAlZax+mZOYXZRoEx1e/Tmp6zsfu2
7sUZx4PPwEfHvIH0MWbHHZ8Qjar4lNGTtuekmM341fRpK+9mfKwGb9Au9WkHXEoVT7gwRjAUXY1K
rA6nigTXm7TWSu5JTegdmr+6HzKXxysP+U3VTsvT6HF3IQusHRx1wiq7aOwd5yXp8uHRphNcbWde
b0XGUjc+V1I+92HTT76/Q+U4nKeFmj30loUuhJs145rTlZvOAIDsPv3RSg1D/6q9eieuVn3mYOaG
sAk4dLhMNYsSU5MI76wqKTocgUV9dtw4TXcVG+o+REzmxlvwUhTAS2Va35rM0r8NOQ9vnrWlXu0D
r1SHvEaksJXlpF/jQi8rfgbhpiBQkuozUXET7Nc8pxfhlFYa4SYod4WwMysklTN4cSaliVuzcEck
rxCuHfFdweiYHkkPToK3Qs2zsS20Uc7bdKLy3hSTcp9S0QIMawZ2oEgXvD6LYnQeA9yXZbHPlaec
RxvZ1AS0mfwZ9OgME4I7jWlGfq49zfciCEeavTWHTt8zj5UfxuzYPNpIh8g2HjQMzDxGMQ1bZk3U
4+gQSGhrUVKZ26GboNiMS7mqGTJgRBqq3UcA6eotwbFJgFChGy8o8tyreuaPhDLrOSmy0R2+kQGr
wzJtdYLRWi5+uCKadDhqlSAznnylNXa+AnkRyTZPyj0Zw16xccuh/sArvvDgY0k7bVwnH41Q9V53
suoG+8ScBp4IqT8rYzOqRr1rY9pml9FpDMx+sw+hjO0nghQqDXXfdlWGrELzp+va6KpgazZSCzjj
QbsvPcGJ+6UeCjSLg6Zle6Z+q3BD+Z7gMhzRHXuIoRlFMHfGo45h/Bo/X0DV7ZeudxkqI3nhDmji
KHOFQATiVOaj1rhVzSOUWhcQkbuWbiU3VFapaYq8Rcu/UfGByhVA55qwjR3ufcwYeFFbu67wxPVG
pW8KP8BhNii7/fCaBEgWoAkgLLlnFPC5OapFxHXJ07CZgsTYakkVJBF4Hr0IC5WVb3LkKbPpZnsV
XOtL+QShfbmJ82T60RJCiOp0QmB0GsUwfHJdJhZWFDrNn8tc1HKvUxprp9jIemOjelBNG39ojfLg
t6qv96QScXCCz1bWjqZX18Ef2XhGICwVctvq/fJ9khmPHVWlxm0Zk3J8hAPXvqIQb6mZhqz12421
IOyJrwDgTGZFbqWyub+kwgs2CioSda0LfzYjUOwEvDULjeoHc4O8etNzF9JT0hpdv+8SwZRqI0FX
9o8FVRwoXQS7rvZS4vtIH9gpeghaYoFDCti3o5fdfWmVDuxqd2LfIosxE1d+7I4/x6nQECrVU8Fj
2oztXesVtCuZ52aXYvHjH44cqp/UtupVIKQxnxF1q/JnPlF874hnssaN4TamcZw7kTcPaZoIaDCl
36ePbs+umiGAzJ/7pL+vixk5kDMg90Tw256tWlDr5lpNV+SkUSwc88D3/NZVxgUJ4E3d2D+DWhRR
KrxPIsim1zzwu23lJ8He9cZTt1acmjD2fgUlrjBG0/5IfHtOz/8luJXiog5qbPuaUUdDl2m3aL3X
bD0zV5yRwmZkmGtd/8pUwqGT8ZjA7s1udG7+y28m1Nd0f/TndTJhb831gT1Rrm4CZRkPa0Jmxh2d
Up3Oo9/diqBBxUedVTz9+Sj1D4NUz1szLHGWG5iDHf2XsXAdoECdCxdKHN82/uYmDSdYhlGna9Pf
nA3TF7J2YYXEdn8ljfyyRQBYNfUYGFGEaVlxlVBzY6Wep7+58eZV2IjobLzZiqCN+WV237kOqW0p
AQnK9toTPVB9Qddi/cWrfK08frup4GXIgmKSzmLMgoDxy2K9S/rWNvtOA4GmlfGuBX8vNvFg13Lr
dcV8nfW2f11r1qKHIPKc6wRhXLLxOfZ+gnOl/vn7PyOZPUzd162n/Ss3dXBi29A0fkaqZRWOvReE
mg5Eopbav3cW/y+/+gfap99869F7//5vmdX1e/Xjv//xiIW3+7116utf/Mc8BTsiIFwNGazBj8Cd
9C/zlPdPlAqw/SEJoY9Al/Uf6ZXF/8SoHMzsqtDQnXUn3jWqT//7H6tgCyQ7aRUor1zuTPPvWKd+
v1dD+IFjEz0YShCdnWQQ/KLfyTH5T/rM6bnAQfsszb7dLXYWMDhSwwMXcBnN7TLderU+nqGi/80o
SV4eNgb2TxK2GS7Cwvr9Vki5Yq6xRomN3aT6bVMv6nsGDvMhaC0R/eYnuf3XHfhbWc3vn2d8UvQL
q5gHjQgaCnDCv3+piv3F1I1evbHqvHycqJrw6Ko4kkb5V4ChP3ypMIX4VDw8eYIi4V7fym92XRYL
+LadAiz3Dt13z1MN2mgw4OGGy9bsFl7y0R38ythB5Ax+dGM3/+Vj6I8fF9I61xzxBz4XnvPLx8X1
wGSwBbQJzS1vDiPhVV2IgFw5uPAzLDyW0vSHDpDjqwPAWN8MOG2/BYp+fRhrxgiJVatvDsmoGutw
2ZlbxrB0eH/+o/x+K7j+KMj+0HJhICR4gsXd778paAtQLVd1bu0t3dW6tjhpFdTOP38VgCq/3R5/
vQwNJDtb5A8AXH69zOhsREBSLdGyWp3FG/KnCLSxhoWm1mlN/dVjj31TKQ2BsBtAv9ybCeJc4o8M
+2Os0DbfSSZgt0hZO6owSVjitsV5UkTQIfVHitpZYYJhrhwOok/3RVDW11CO1/kSvfawZ8HgzDss
VQOGiVzYH3/++daT63+PHFZ/yDotB2ysQ96Lbf+qniRqr5q51aqNqYpi57Ja2Uluus04VxAv+nT8
C2nLF7vqlxcEg+MRc70GzJi/StSSdWjvNwubzVTfA2YpNqblRkOsWJMWb37cPjS+s88l3Uhjv466
e9J9otn9fl+79VWCtU122nD8829hLUj+8KaAZHPm8tz0f01i9OgWHG1AI8JWInsQBrrrKp5/LF3h
n9mkMvmXXfm3Khe+eeLXHKoXvgIe4uiLfn/9LkNaT4kdoN8u/OaYmnqxq8tuuPrzT/brXbK+Cjpc
XmhlENm/5nGpDNsf6WY5cEIy/kbV9tvY7dy/+P7+r1fhLLD5YYlPQPL4+89CQKYbD1/e0KFMjoaD
CaKhBf+LbLH/41U46YDgItEzGcFx5v322SiDGgVP23ArZvK9ooR/M2Rrf/7FF2b+4ZZAXMPLgDxE
mIReY30bv3kET4bbNcbAWJWermapMDrFwYU9KH64BkL+QejJM6m8pX6Ancb+tywWz9kmRO5pkRxF
OUK9tBrzGs8HzYzS2etes7ntu0Pn5nMSTkvfyGNvM0YO86ntmWpOHfDarPNKBzTHJMszfhPfumBK
5N/aSs7ilMYOwgFaUQPbbhfn6kA9XxcRYmAwP15a20yu1tXaUgq9ilgp55jk0bXuZZ3RvQ/8IBKV
jTMUUZvk0/feMYo8avvV1IhdKE+4scSY3IghsQ64K6bymX3w7IX9uhe7lGmllntlyUV/ips0MfcD
F9OyHQOj/QgmDfdi24JeCPXezasDhmViu4sMQEBUzzpwPukxzoj6xlx9XkM3VzspHD/Zz/bSPutC
G3Dz6nHS7ypaqptatgXr0db31QnoG4zYomZoAPu2i+crW3QyjUZzauaINGkPF1hspI++u+DE7J00
MHasPl1/A8IxxrCbmz5dUq/QS2GRpIVnyksqbsMWzNjirVLkCA2GdWCNorckgJeNdaTA5/spOoc9
f0FM00bvEv2tmXFAbEVmKyhICAGRNbD9rSJKcb5BBw5Nv51dJ7nr4c1Um4yT+3pmCEs7xleK2QoH
ZcePMTO1XpCbvE6zKH60ozV07CTyItg2vPundmi5CErbvjf62dBu+GP04kVsuKx8Cty7exNr47zN
inh5Lkyc5VdTk6f9ltGhHuyCeap3s13V8dHseAifGA32jAVAYpS32tDJdmcUJoRsoK3MU8DDaS9G
GzTzVhOykuwB2urVt4bqe5wBYGeE52WEIOHvavCWMwgMV6QW2mavnRVZ3nr9g442l+g2svIMwaEZ
oKb7uUnLV8lPU0sUienIDA4Mcco1GdZdmhCDaHdslrTO+SUcONxcXAzVYlsz0nDwvYqRiiRfgPoC
XxXVJLDEsM4m67vTNL62dTghgGhRtfW71JuM8gwphy2bl4/5CaIvMpOJuSwLzSoBVT8xa8Pz22iN
xQQRX1iYsWV8nz3GyMRWkfe4rWbN/O7mouJRmYM93iBu0uwo0av+ukKPA9vLdptdb9RptTWgyVzI
FpmHW4cFN/ePPtZwglCnsGhjUT2FOo5TBDhD4MU71oVuttUawZ/lmJE/RTAH1+bC2ueaAC972tez
WrxbNXTmq6tJIW5jjInxk9F3TnYCG5+dFl0OWH0E1POwYhmGBrCYTDfMxtQFzIvA5jUfO2A1xcDW
AniOZ2AyC7r6bQ6y8c5KS6zqG2Q2fr/1R+n0m66InXxnQy92t2IQ7DQkkMdlnzIKbUPCWQHsmima
nChLDNZHQEc86+Cze+6xRZXpgyZRsoVEAdljuDgeLmGiD4wAhzRrq02jEmZ0E3wCtcUU55+l6AaT
3UYV1GHVZ/Le1oAoMUxrUhyYuFoXPGXKZ/KIr/cTWEJs7G2wJulOX8zkGUo90yRqTPmZWb13ZRII
12CH1jmn1QSS06hh04V17osz8yX3kbcUX0Ht9RtUHVjfNm1RdlbErk8esrIduK3zdh3EOrULAKy1
jxoKljFy9dK+gqJfjxsZexV6G0Y6SZRhd1xwDIrgZKZl014h4aVaylOrtY6mLuIH2yNvljRAK/lk
x2Vca/biyWPlN/MYImDoAJXYgVr2RRnAsqTBH+XtEPeLe3SY7kBmd8YA7wX5ODEYCezarePPZ1Dm
VRbaX37uYUjLb8ZUAVQTq+EbyyLe7/LLB44SFbQ1aKE1zzeGMO0txs3y5RmHGd2NbJI49zaJCUEi
VbZx8rOuIg860LRzLUfcdIMTiLsSznixw4oJnyb5cqljB8Oxbn651/MvJztiKO0n90f3wjDZfW8E
y3K8yxJCoFetXvhh6nuIk6lYPfJffnm8snjn00KjaRRfnnr9y18/Cc95w7+I6z4l3LBDdwysfeN0
MCFChqXaLTsu/Pr6qGl6uKw2ftzbOPrll7tfW1Kc/mipcP0jKFsJAJaVvOQcXvXJTszUCMFEwQto
V3RA8kURYHvSPMRuhpqFqRhqCg6B7LFgg/EUMKv6Wakg78JVeqNf6LmQOFqoiOv9siILui96AaKy
6ttMhQcDIukcFaXT2vy4X9wDciB8HxcgOASl4u6icWvLTbbiElzhjlSU8WA+lXEKT4HHi/+69FLc
OVpZPzVFZ+PaN1MoDKyhBUEOTc0kz4ndGW61jkr9zhN5OR2ML5rDPM4tBjm+EHwtXjOe0i/2A+ZL
mFRYnsePihESv8QXJKKKNYExr5AKdEnuLMSn1QhF3B6kRPyFl5i/UBNtvGIn0I2tDArF5Uvy3pp4
hlp2va2+aBXeF7nC/qJYuMEX0gIrDXyL8ot1MYmVe0HGDQwMYMorEAMFZu+dGv4bG86ZeAVEnbU3
c5cJno/wM4x/0TQaE/xXf42Y5KdK0XBHkwSBV227InMJ5P0q+f5/+PQPEpx+U/3+Yfj0tjr/3n/r
+/v6B/+aPVnWP2kcAOLgi2G48zWV+tfsyTRXqumX1l1nRIAX7D/DJ83/p0lDvk6F+D845Kkxlvn3
9EmD3MOCnMmUvo6uGKm6f2f8xIpzHfH8b9vmfHWu9By4rLAskGz+S9vRi1lTGkRm9M2M0SKHGJD0
hIBC4h/vMp7qRuqvC1PP1fRPE7NS8wLUq56vwYYkoxZlozd+Tha7y/0qLZanoNL1yQhZhvo/nBqi
PKHQVVKl132F0AppWRH7TwAwfZJRiiSYjguecuPNDCbqqsrRGIEZucEzCsWZDgy/sJJjoNXkLsQx
dc5VkmlWGwE5WODNqPHFFnU979jQgY70E566qw6+qFjQ86RFv1X3E81xglK8pRqsXDsSBhzACtjK
rMk7uHM1Bn4M2Vq11dlk+1tUT4pNWErU+h6ahLOBD5O8NUg2Nw094hXqxPRxWVe0rFe6ByRofWiL
bHqhwRWnOah93lgHP7VbxA6C3astqh5AUf1ZemURYc0ez+BNGU3NIMuV5sl3D4UkyzSAZ3FQlYdM
jkBIqEavdF3daJmNX9hUM4cCiigjSLttgTr5UA+jOlOE1VGmW69zn7EoWI/xuuq8W7PS4y1h499r
t1RRrEt1qCeaLMYgz2v6wNly3AHMn17/TCenP8VSWPvab/1vYqkAXTIbivS4KaPcKbqD6BnZ5E08
sugu7V6w9i41BbO1M+fErEM/mBfW4yiCxuLJUa0xgU6C96PQz9EZ3SVZ5sSvGcu89qyCYoxPnWEZ
lPkkkh58rfL5/PPiJVrKFaIMbQiN2KnBKVhtMtzkQybweiVnW3fN8cBcTZbXztzc1pJ2Z+u7SsTb
2iVeZGgUGXmQqhBPGIQJLrCFiNl5MjGds5xcV2ZUeT5bnQ0yWw0FHFujjdcSflkV6SZuJbi1Aec4
EBr+hY3jWtsiGfGD+ywzS3cHS0VddbkGNyo2x7vFrjH+Q5KQFguw1vTRPanhdWihlRyQ8GbxaaGy
ya+6RFJ88qsX3sUgxCbVU7wamhWrAu4OFJ/NaLVvVPPqoXFrx9slKOySfUlUgziQ1woYzq/vzKWl
fkxF/2NxeudYOK79rbCXjp5oNm5rx4o3aoboYrGdDYPaqM6Vj9rM1Fv6O6exahmVYzYjC+QcAv06
1d1HB/M+42hOuzxEXbtHKZcvoTZ4C1vicoaUAnDCDY5+PAvz1k2F328yPC7rzbBc7CG5xzh2LdVS
7u28/2F1wgwHnUQQNs/Ws8afayDmLrJB1VrkXoTvuThpgOzr74nMITKp0hZj5M126UYTLao8l56L
WibzSg26aO+M+ccAeAAWsvKutabR0P6Mg8NWXaGfDe16SGXIfumNWJk0i5rZ+8ga81gMnbjwlDLQ
ti4dv2nqSzcAgSuzjgGL7jyjkTlRbMp6NxZK/z7MIENBAgwtE+N+tqZPHgiox1rSK/wIpTZYwrxE
VLJLKixzXO2k3KJbo/E8ZUEmc66JDtXnWKftdyh+cbaJrVqT22GAxxQFGgSqDR4xOgGOjTg4aHKg
bGpbjf5s1RomiIAuPdqlO+7gaevQKF8xm1J7kWTYu5JyeZ3tds72vTtqoYfAIdIpkikLAuDRigJO
2vox1VSV4JldnpCr32gNMobMQlxtFsaym1X5g1Sz+dzw5N+Z1CNnSlHr3BO8cYIRo30gRnN4eiYN
ykLHlfrRsNUsd62x2NbOk52z8wL1o0iKIDKKbIbHWIMbHRxoz958KmXT7GQXeGdiRLilGz534fQk
oDmfI/DUq6FH3rOM7OO4NOxnpuRI4eZsOblZikiD2Q3JMM2UMKixh+LCSoFsG5igB8BSPyiZ0nse
uvGFlFoRyngyUPrxFAlbFgF7pJH0AFXTr5jf5S3vk2an6d7yZsOs5kkWx/klL+vyyNanuPORH5zy
qbphsPtzkmjb1hrbP7l+3FyqXi6ncVL9rokd8559uHqRbjMCYKv9Y1YMyckfRPxkTWWydXggyo1M
7fFozN14k3HOtFvgwTPNtumAd3SCVwC/wTYws/F2kHl+B8tib/txtfMMybCozOpDoUvtIrSi2IgU
1qw1unyJQ4hr8jR67gWC9jlDPX/tjd1jTSidE1kSONjWXpyffjrdk+1jH3OBPL3N40s6DwCFB76L
pjk0wnwXhqJ47G7RLSLu4NCsZK0/mG0NmSm/qyZ5TnyLNrSbdkswj2ek7MsuF4LoGqs/YHaAsIL0
b1OXLN11Uuh6k7ZE8bPtWnu+N+dFbVhZrwQiFaa6d7SNpdvy/dvfAnvkT429COfRDvZp5iVXU+zr
O45+nhYpWix3qpBNgiP/bhtKnZZlMfcOWQkRxOvmyiiNg9cQ0VIFKwHJmT+Y0413RPsc2yx9bNF9
bGrNvHEI6ZtFMz4SGGOWHOvuOANGWvaxpX42Q3NXCNbBHeCP3npD8BjhWz51jUD+rCZsZT44wPQ5
kWM0KP0mwyDqmTkntYvgAGoYuF0L0V+b36eevAQ5jYK/5Fu9TdAqquabOTqHFOi309GzbqD6ndAi
nXMZYOMpEBgxoKznvdksT3kmDBgojPBYndy6o89nmXZQXPXImd1I8t5eXQtbE1Y3N3LIqEEoODvp
NnPTgucSmJ+0iIPHIpCAUdBkvpSwF7/5TCq10LLxDO0MkZggR4fc7lCPeq21C0TWp8clGzRZQgJE
tI1Ntnw3reUGUpjYumk1RZbbWgD1OhLG1MJtWGNl+jDHpCQjysBrcmUUFgIehayJqVJZhinM+x2G
JYOHdaGfCSqqnv3Rn6NAX7BYtUvFfEsSsOfuuYOIAWIqdGSYRmgGgoybblEEjTS2UCczgNzS1qa+
c9o5ADfGPHdnN4F2x+KIJMAOpJOxQf1buXsWAtM7idLo8jejSfxGtOSGKUN4vZIJbpFZV4llDt7z
kLhkkBn9kNfbbOiSW93s+5sFheHhKxBMtUzwNjKhlWJlIwt3g5c8P44BIMeNjdXo2FnGchvks30t
UjlFQ4EkbpkKGeLsWG0i/OhmhZEqqd0ZYTg5Vf2Y6Tci6fUrM7UJQa9yEq3tQaGyq8u7cS7uWmFq
N0WCV362uHaR/Oj7wRTEZQ4O+D9H3WdMoiQF/R1UKw65prihDoQQraRfotktHCYwfb0rRfWApJAL
ujcEbpP2m+5C+7eC4GLqS7qfbOZsJOzqUT16BERiqNhYXn09dvp4k3BDh02jHwgE49uPlx9ogd9L
z0hPqTck29TLDnTGR6bu47vj5xK8PvPVUV/649TIOYpNDs7NOI31Iz/r8ArPkUY9CT7YbMvdIEVx
aDrnWQD8v15XpccRTzQcjvoBzDtHGEmVQKtEh0Og4ekaaqIvMRTYWbXlrk0vvsN5Eg6OIBKQfM3b
FhL8w0ggIiFjlhUh570qkfftXTLUdr7Jwk1aefpUTWn9HGCCubdzQ0SDyAKQhLOzDQaNczXoP0dl
ATKaxAsOiBJQsf5mQQ4O3VGv7mL6+61RTclHkJvBBYml/uIQlZImDWWfK5uXbEE/kpDDcL9M9YOe
1dVLn6lPVLnH0kclH7T5/Kp3ww7HQnYgEMb+zkiiQfYi1H2vjBZ7c5x8F73nfQe/qW7a1LafggKE
IaYkqOtI6J2HeuTuStymf1AI2s5Y/7J8g1lH/XRmbd45WoUW3tC7PYpfjjNiFvYuAvY3huXqBvE8
mjdXHxsgQFLbWnb5ODu8bb9spgd9GI9lpsy9Lmzjo9T9AQOMqb3a5YQMq5Dptpl9xJmTym/Y1gRY
N+zqhrxR/TWrKnOnuyWYML9+HqzJQIk5IIP1m30zph55kskMcshtj4oxXYj8GV8B5suwQcx6KnWv
2S/ovfdyyKZsoysTLHMZtPF5wk6yFz3S3kD1Ea2ICk2m6C0Ken25LVz8KTNDjxML/eKJZG+0auju
99yj96koutPMwh9EU3yXzroVNWlvRFOOHHD0Uuc8UcOjKl22Q6bJo+4RG8Ve+gXRpnHXt82jxZT9
PMFWTfAJbgpXpRvU99rB6v3iptEsZwtKYwo1Kwnemapxq/nqlZFzeoso0j2LxTAfDNxqF5h2jJ4Q
XEUuU3zA2zPLngBQWDke8ia1CLAPKO81uKe5MZWRW7cM1su2TonBC7JoruP5cRjy1N4WykCoTbdt
7wybhm/mjPnMa7YnVLXZbVPJ9J42ne4y9oIOOK38yBlmhyqHbrlx/DQ5k6YRXOpY00+Z7NCzBkjg
ggXJxzhrgocHw+JsmIcz2P3sogx5P1g64M6RpCI/cRgDaGxfCrhhVz5YLQRxULsHxXIhJjpvM1tZ
cJDo/0J/bBntmj14/0I49/Va+mTj1GxsU3xgBTgOljSirAgshsGAIjbx6HpEK3CcMp7Td1bbfcuB
V27cNLH2RT8Kem/RHObSzjiDsgkB42T/gO75AmTXfEIdqVBRsYcqgCd+5/dyThpWNxrl7KWj6X/h
cj7GhCshoS7TXU5UwF4bBgHrenGro830b1sxKGgj+CHJRCcY51HZ4nkILTDaGzJTyi2JA9aJHdbK
Mkn8je7mlwRz/z521lxW/d402ViB6c+uAa8/NdkQGXoTHEXgX1nzoMJJ+nM4FkSGUfzdBTEyTEMN
8XaRa+aHXnHgl/3enQv7bMCaR15PZoVcQL+X5Bnb+FVl33U3gx580wiJwVeVejczFewZAyNZvVhv
yrH8wGqUHFKHJC2/89yDybDgLfaWMcxI34umatmzyjsL1YoHzc2z78N6MPfWtEWfXTx0CbZK1xOX
2NAKZNZe9Yhr5xHJQ4dNIRhvFEdANKvB+qQ1eIdned0Y9Qeuv/odJ2x7KWeCZsCyjvqhSYQbGvAo
sXEUXWSZi3/yhNhqjMefgSRm6MVN9z03XOdlGm19r5nyAmh5CnnIAL40F+yTZNO1oHUH40D//YYN
SSEa7F9ce/rkEom5LazmRnSmtp/iEVd43Vw8qMhbonByIIClDXPQHh9dhjqbIB/8UOH23jRzAlCW
QTLWoGI69Jr1MWCUg3dM9EBkItmIwM9XT9OAyYUpWHuLfbs/0q25EWeuFgmVtxshGCnbJCieSqYo
WyjDxIg6Zb9zV9av3uhahOOOjMqV2SsCQz7JgfmINpH+V9bjcgfIqTyJwqT51X8u5ALuAkNPdsRm
uB7YQ617wH33SYByu/FnH8M6TvarWqs4Jn3JNg7k27bVHADIltXtG11iSJyH6YzgXofIuVyjvbyM
s/dMZUQ9DqPhGutndezL1r6wEW/Cpi6hVGF/997qjN43EOlPjDvEsvjAcDEw1Bf8VWLrYQ++NHy4
0GdNigXtW5nGEvfvstpXF1QXCkKCk1nVvujq6R1P43TdEWR7YMtcRbJaXhQY2p01K++SLXnFS5v2
Dy2JtVCvcKKXSoLFgAgeGUlfXTVp50YWne8Jxpr5kNU62RumjgEFCA4+o2WckMHTDkqhtXuZ+TYt
Nc94jxZja/venRRjGjWtbm48068OM/GRR4k574jF2GCZamJzXny6h/yBAEs4PqOzhr6w0WL3P90N
RWtEso9/mkMenOvBcg+V6fUH08h1an6ZbKugvXXNHAzGbOohKRoOZ2BXnUZKp2sAJiZqYqQi69Kp
oIJk0EgkhEazNPYy5P5xQgJI1B1pwQ1B3KzvYrwOjEexhrAeoTCKR6yFC0sXdMvTEHpO+cQB3UAe
Jhiyxk26sWPRgVHGWdum2hsnnrYlpUQ/k0LXHBNztHZw/2/mujqK1M/PRjKJfUsMO9NTj7KR5wNt
fe/n0WyP9RZOY3ZAQLEGTPnG3pLdBBlAGNi7AGtVTvfUJNO3OWGyyHjRfEvK9vv/sHdmy5Eb2bL9
IsgwBoDXTOTA5DwUh3oJK06Y5wACga8/KyW1bqvNbh9rO69tepSKYpHIwI7t7ssBCN66uLIoiQj0
s1LxeH62xgsXsvqBJfjtsg52QsPBF7bHEusD4Wg9CLQwK1Qse8yyBQjQn1yp8ivpCV6spAnvyqpg
85rOONwXfbGmi9nO9IjsSz/7tcxSeieu60peuoYU92bux6w9lEQh5ytXieWxz5og2JPUmdY7SXyN
nvtC2g3CsZvyypkWRljyUZ5ttiXOKOISHArZcx96NBxJmbF+jIuieV3GUnBltjFFo6/V0atex5YE
Lavbl8rRNOrOPGUbnqjSvUA+9dGmBZ71TREvXAKjzIEGsBmhUPCKrKyUi2SkzbwP646DbrQr75rk
uXrmYXPFXWoFjtpaii3dvSixily5zADIuI3n0Zpzdma794oSLBZPvTetiRPLqbv2gCi5p97pyY0x
zDrZZWcCb96B+SrbhGxv7D3SiVHf6JQ6lJOv+RgBiBX1clULeyIhakn3li5n8z0LZFpWXnbfJMuo
2HnmbJXvWPrHR3qTDGm39KlepwLxXTCh1ddyCn9UjlzBorF2S3U1PDRpcIJy+y6JvFKU5ajdXBM6
okH8E8//+swzoH+wtS0OwqYOgHmuMi/OaOCxFiw4YLVT/rusLqEd6BQb4LTdNdqhnTbU2q/NeSKH
KZFY1Vw8L7If1L1LSSqPwrCEx7im135rY556yFkbFbt0bqr6kWaQ7tJmDXTOsRNMGdL6pZyiVG9q
3U3Xultvqixzjq7lwGvPynlbuau1463ZPi/z/EJq8KnuQ0nwsPQfJsAOD51DoNfNzNUCNnkjekGM
3C8YK1TwuKSA9kG44qmhCac+9CB272qgBhcluA+WnKzMn9dRhhdeFwX7vsiHV3fNzPe5D+FAJL0w
G49aEoRK+VoVyoAQBzjqzSn5iiALLrQji2+SqUQ2Mg4L4PBBOzrXBOYpJwkW7XziYnA5PdYuML9q
YWr3WOe0Vu2YwqHrepOfpQee/Lh4zvMRIG2u2mWkLr52Bm9DdmPwLol2BPkOO6vst/BGBu4OLrt8
LsaiZXXbYH6kUZ3oNTQyzoJNQ4y73ZdtSOaxJZvUPJV+MCxs0vCX2QFdYSUpIJOo3qxrf0yzuhmZ
iNJQ66uo179QgQi5u/xu9mqN6Rhe5bqDtPOyZO0dC+lTakDaurDHNyF6whG3Ks0QdhFd4B6Bgtw1
HbtEMLx1JHOaGnM8Cj6k+oNoRLD3UpbXAQfdxtXlup3S6Dqe7QLwGOMvN5U3orG3VRj42x68/MHV
frrH2iCOdrtYt0MwkX5nFbmdi8hGPShcJ9gKZ+4vZNdF46Yba/eysdfu51rDk01nGaJzAzp3Vnx1
WR9lp4XFKF3dGbtYeJjsduuVAvMpjo4RRqDTlHn1tNedGjp+PzRObiaXF32XpaWVVDwy23LwvXoX
ZrZbbN2GwGkgyweCHD/XVDpEo4er2nEuNMS7aR8smf5esT4fqE/o+ERU5Zbpu9nNrgALOaqRwvHc
uITWou52Dvjokj21CBGyn9pjF/DYwpP2Z3PPoudlHWOiE5xQwG+ZbN9EP36NLZvlalDiqvO6s42U
mZkBJWVN6LbXClveO3juW6W5axVTrvYM5/FFYS8LLokM/nJag2NpvRsRo7cPyhyiOb/pEZiGTsSX
Dk3IA6+ior+Nozm99tEEsDjFejuU8eBsqhRIBOVdiD0K7q7F2/nJCuUNGgfvQ+7R9wCo4Hez+nsg
Mnkt+nw/r8EpR8kbyJOdHbPNG9GLnpVz+Cvo2E77PtpSFhfpA9xAahK0nd1XYdHuYso7DmJx2dlm
fNMxXhHjxuV7txYX4IN+NV16fmmwlyTaqHFw8X5O7+vOXj44b+sXsDWaT2Mv98I2tz7h1CQNFQ5S
yhZMMtA/PW3wyevj1A3Boydi39mAfCguXI2Njqi+TgD/uPgEzJcW6Y+aLNcNF8T0KqjNAowDRoCJ
8BDFdXwjJDaBtON3CCyQMaFCg7uYsxqa0YLCNIy8r6terURhCFe3yrNuJicYEsfp6svF6vUuo9Ok
4AMdWY9V1PaP81w+5DXzq6Qfch8ha24yp3QSC0D2RVoFw8YJ6/aCBriXpvBII5uoOzMg6uvacrn/
yeFQuf74ng6K6+qU3oTnH+rgDCGdv0OR2LVnEmgnh662XgdgOEcMzExuRfuclTX2q8ih3crRvzSU
IggwDO0JxYgRLqIRidNr6uuULX/ip+KjCQOkGYIWTw2Gua1XztciyLhmwYO+8FK55y/IEhpX2nlB
dtPYdNSwiN0BAbJ+hn5D/zqH1mmZsfQ4E/nnpC+z7Gn2eYtdlhokNTYKJqQUP40UdHyOWv4chlmS
9MSX5lyWCvIeyA//ZBXeSFxLp8vBWrxLW3fcOuKOQbf3tTgJWbv5D+SODL5KzB34WBrdqoTLYNa/
S2y1l65aa/X0X3vGH5RlTMz/zp7xI/3VfP7dnnH+A3/aM4KzCYNQWuSTsAsYaf4RDXLj3wK82B75
cN+3wUf+5c7wf2N2tAkNeeE5rxOe3f5/mTN+oxXUAxtH1AEwqec7/4k5g6zI37wZkYOlPSb/F/B9
RACF3X+xtyO+Fmyp4wdgaGuDzqHAlNhmIpzKCGxdc5997ClU4WPXVvJ8NQ3ca0TeGJ5B1WZvFgH0
hbuItovNQB8RsqE74b7OjBOmWytE4wFD7uh0A21oJWzNQNEmWbHqV7tqA3OhodeHbMFcO4ITn8un
Wal52bl9xMfQsbP6F8rbOSVJNLu/QpLoM3nwKJLVLNDO/dv38bqK0GG/qpvR2Xtu1qBLl8KlgwyU
b+dymlfMBo+aJE51mQajx6uYBgU6AsGj0aDT5TU4lanIH0HPiOFgD4AGtzMfyWLDKdtmu6VcqY9I
c9UT7p9rm7kGo9+rxlfBVDM3NtkQlzz0llan4ptto4+Ol/eAjerG41/B9zlvLBuzVeNE5Nxdq0hw
kW+HnmoKd4lRMMga0pCGt3jj2vAWdzVR62NMbms+SFGUHwXdCTiy6VQC4C9V5exnbXs/PaDTPzq2
0NssStthH60SrF2bQnLcaBZQh8r2+Xn00djFlxQChu5hqCInf5vIcXwEkraOBEjFOr7kWuv4zbWt
7q1YkMKTAm3D5Tycq4vaOPTGLKoOXppcrb/CJec5sbKGN31VE47Z2jRssLnsKhK1OigSWnRVkYQQ
hIjcU2h/NYQOOeyyHUrELdj6KXngvoWJtcbjLYIdLwpc8CR1S2thNVb7Zr3C/0pNag92rjx6QPPR
RXoHpF6T4Z/eiHHknUhFryS/FHrseYFYnMs/itWZ9iWsqWBrNSAdEgK7uBZQ71cUzx7FGrRQgLAN
3TmONuXSasSbBivbhr7c7MvhPm+R61mZ/EiA9cwHkHjgc2j4MZv4d4r5qHV0ww0p52ITW/GQLE6h
sutzWvvd6RrnboFyVB8q5OjPaFQaHQtid76bRzE/oTO5DwQ1JU0dIMEGF0BYzifgTGqSHk7vrCp7
+WbwLlXfKUaUwGK8xDVP0XPK04HLYCnbLXYqEUFSiOPy2qrKiHzypFkc2It/xpw16C6RM5vbysPr
uktXnNnXFgUUgEraaX4dYLVfryKfqoe8WsfoIQ4ZL7EdBygELBSbDwK0zll4lUt9lYZ54QBs6LLq
iJGVbk9aq8zB6wr1LlUWPmVrrinNHOvq3uMrnUnolcInH5G5ulQ48/Odmazl6HZuam+GKUZoWIPl
JlpyLu51ifziV+WgD0Sw1yetRz9k0e7G33aXljexxHR+DXqB9o3Bc8UjFDT9ZrNC47zq48nsBjfL
njUxDplkblj7gGP63cSuCDtjVqiK7V/WXbVN0fcPrfa47noCyMcOS1n3FgQpVo+xn723rBHFS1+D
koUxsJDJL0sRtptI2uJOc/ux0FwHSt6Wjt4j5tfyRxpLX97Q+ENOfoiH6gRiMOoOq+GZ3bPwGvxt
ReyZVWrHjeLgKGW+6dRulvEqmMIJYknolYiTGwlh8cFGEGMD1pVcXaaKVukqEA1jXbaS8eA2RxMZ
8sV1MfkQtZZs5JzDc2NuU1XijpITbUP7IG48f0trDZ2YEk3N5kvnSACNnxXjvW9ngnhb7p9DARHu
dWagyBkTS491cSRix9fBj1v8aFY3rt/GEFWR/CbIgfc4KnDxC5UtHwz0kLcBmL7bTe08iCZDvx4r
WjzjBYbRXRt0Pv0qI+6qI2Z+CaeqyuOPAPd9kCDTlPoUKd2yP0zHisGvKrCXehKTClCmYD06sPth
FMqOn8YCeI26zoFNwq5g/fJT4fUuNiHEgPOdq6KREqPQqDegrrGwL8Yj5+KO3EYTyQYQk1GA8Lht
HEtdrlPpOEB5bf3cxRiJzxHO6OSdfwKEFKju3NBDCKjwv9PRn9NRwEzx/y+uID+d/6t79fwn/hiP
3OA3CChMzRjlmIHC+K/kNIWUXGpC1yYVR7AXu/Rf85HlCLolmVpwuzI9keVgavnHgOSeeyehw0YB
THO8af+31orAO/9D1pcsW2zD4Ph7yKxz+aaNiyFFzINzj7nv5+gE7U6Ukfu/pPiJMf7LKBYIxj3I
zZ4nmPF8cR7V/inQRtrHMUPK025XQwTKis+xtvlf04G+WHAI5RJsgkqPTPmTuLHnils8t4tH6qea
X5A8mxueabAdU1ZfRDVpuNnHgFdQMIQPw/2KLeEfu255ydvYO43TaN0hztIuLGKXzaj0cQ+lEbHO
9iZzKMwMliDejcH8ZQb2C7pJvY+c1sRtJNNXwFzArUTn8YPhAkMhIuggFrxWlIst78r5FsHwDqiT
+pKeLLnHBeF7FGTjIY99rGJkXzb+AlxvRsKTLXHb7RrWIGSmwccphI0VZUFsxO+H8Dx0qPAm7x+H
PjQFtEA/znaTkSHMoVqlX2vKfJZ4JHypwWC8hMegWNDnhDusQT2y+rNKZxfWqVXZj3EmvMyJjgC7
4G0m3hT4VX+yQaCucMcWjH36FHJD1a8GYZhXrS7SGdJD6AW3Q+zFd3PpTB+Qu0IYlFPt06djN96v
cemdZZfaE3WJEa4OzBTKQCsblfUWSyPuVzrKPifR5g8OPRrRtpP57Ccz4qvaFtoEP9WKc/ACq0UQ
bzjX+Jk7uo3TEwiqkBaehpGbSPuK21jby2myQArunUHII/Hv8cfYaqckuyVyccKsSVu5A1bd0Lk5
rB0rBBUx9OCHeHHbsVAn3snQJNNq5nFLKcqMT21n+2LD2gdr2FBRgLFL65L28Zj/cUt8MeAUVbVH
uL3r0+wUTp2Fg9MU8LjKdWieQQMaRfBdqKfCDjTI39gAocjhSX3D7SMBuFYzIbFUgRLcOlEGPlAC
vgXCs4ZCspFB/t8QnMyAQ9ES/gLCKkP3ciiI30xMZF+zPOMcwQK7n1EH+oZhZIxflBdavBrcOMPN
V2SxtZ3jiKanNhtiAJo52+Y69CV7kDkPqKu0zk9u67ntRwGh7da32fUmBI+Wfh/qEDF60Gcx0JtV
/wnfBprMHMqy3VlN2ItEl9WEKQH72byfhxir2j3DneFc4FAy3fhVDpGfJTaJbHwO1u88XWs5Af4t
V2BAUL430SgQ6zKrcvABWxPk3D4wQ3sMlap/Caq7Xs1AtywcYiKLe+jR/HBqrPw9SsqYxgwipX0e
rvJFJgMrmXsvKKIPnoncv+hGafPDrWZmSBp3zsuEajHvyDgo/YrIW7UveCnDap0iThMen/qtXG3r
EcGpjLAPRcRTCWPSNzV6VbT1Czbmh7jlmUHMxwxXwx8LN3kuYEKiyHDrM76nnot2mn6MTeOGF1Rd
q4D9XYRPYgwtYNaLDvJjI8DLwFWyx69GOB2pkjyfdk3D5HZU9UyAyWr9oN95LNaKO3te9GfojcPC
qIpWusnaRrKLxUF/lzp9/gppe0pfvSL2PhcnmD6cChzvILMaT4b212ILOg7uFskW6WzKGdIt9n3+
ougmpvONUxe73ojxTsIQBajW0Wm1c4I6X49E4YYHymkipFUHqQmsA1EiMkRpjn/b8rsT/uhuwfZI
f+tuUEDJdjSWttOtzZWFzwu4IPwpjRSE4zyaKWHe5UO7c3WfMXjLOXRPWNCC7qL3HB6KOcuxp8eK
iu/EKQr3dapYAGyR+2YotT6oTsDE5w8SW4r0yvQmd5h7tBHgwW1F8bCLo/PJZcr6oBiRe4Yg0scG
a4nnyzKvleQy6OnXKO/BjWKNn6PNwiWRVCVxT5budT1GL2OJD3gLg0AwkbacAxnf7MCHt5qfqUv8
nUjqGHVNfrImprCkgfqKBqepv2lCXpf3VrpFjarX9wFITcfRw0MMeCS6H9vAWslHgaUwZkNoDI+L
IfmsH2NLp/mNaXLnfM0OJTcrMgVuoVg/Z83MFo30N0a5fsQYc5gGU+hbfs6ORUjPavMMo8SMb9rj
68sjmO9yukwz4/NXWvyKNuONhCrufRdW2dVH5YkzbXlUMw6iTRsGJtzjHLewL+Hlo3a1tiZnhWOp
LMmJZGNB/qFj28CCoASujp5Dw56Ewzkt+oeOLRvuReO667ExQesf5Ehx6U57/cxRoiSOSLIjdX5K
c6cTRyK4fnhnKdCNsDjdlncoL9rptQZX0R7sxvW9g5yKEvwWAgOfqB6KxhYxBCYNqS+6HR/KkU/H
sSmHKbywUHVxJGOIdIpPTyPQvZhRKBu7VxzIKjmXKhcf66xc9dRNYnavTR0u9XUQdE6PUcOHocxn
sg2zq27kF3pg5K7lD7ukkRE7pT/T7Edhbs13P5JZIAWob7U23CCzqMqza85frb/UatcFNsW0Du6h
9HpXS8b5ekmwUM8JmH2sSZERS/MAsN5SpyyT4qNz/NQkVgtbYpcz84eJWsdsupuM574HLImm78H0
Mvvl+049XftT1adXAG1DfPbcMbjFtHassq3mGLW5HDamFwcelaWYd92AaZ29k5+u/slezecSUI9B
Hhu0ZYFKKSyLcYEppXaTwXRxwZm6Bsep6rJpW9Rj5ePpB0KMgYki4YpfpJFBegz85alwEeF02WP5
ZBawgKfIbqfo+7xhZli+g5Yrj1EcWxueznFPhg8NtQD9DaGxuUWSzPbu1LswSiFIbhyr8zHr6/4C
mml18Nj5bgwy1JVr1RVUvHZ9bsoiAxFHMwtXPVZO7kgBgIG/jdkOrf+6cZboMLjnFUhOBjaOgpuw
GO4VhL4EH1H/4Dij3gPO/exMOR8zpdhv2ZwkZSq7PbxWtBS1fK6ThS8II89mkiV6MHcxUKdLc0dM
Sm+LEOFyEH7x2uhMvi2sKcoNf9cMCkhEfiUZKzceNnJ1ecm5hiHTqiCdpdS17kURcJdP3Z0fCoVd
tZ5cHuiOKBr3/lQk1BNUezzz1kcsxTuPyXi3wLDaonVDvh386XrwJr0luUo/yxJVwy5DmL4zLdEm
Tr7u1Is+OMCvsD5gO1zhSwd4aJU1dgHPupXCzbZd35cnxOfhcRZI/hDngOEQ4aRTNBqz76nxp4Rp
DpXGbvwiSeM8uAF1SteIXz2XYF8xnFqsQUZtP3SSKE7o++FFT2SBFHFTP3ZyMdfSifpr2OnDRVPB
dl1rWySgI+x9ZqMn2YLxSbWSvNZY5bzZfDRQUdn5laPcx0XF6c5pM8LFaRaQJFtyXCxp/zrk3Qnc
31OJY37L8nZ8ryabNZXQGuXF0ZIDvAkeyrCZbsagDG4obKwA34E+YA5GO+GmD0KgnQ5hbptn+nxx
yWax/zNgoN3Mk1guAG6mZztGBT6fVFQdJMqKxK8pluGdt/ASx+kXXIsVjRl/yTObx/rNIOaxFZq8
E/S/koOpbz/72J233qjaExvNCr20egTCg3isG+Y9hH7MUDUWkMIDlUPy17f01iUpRY5F5Ru/y9ov
p2XdsvMKMXy7owtF3UdfdjHwxgk6ut2QfKeMYfG9HG62RS9CBIGl5ENGDGilnDcB8G7t+plhFN70
a1EGITeaKkiIOAQXgYqXAheatneuMtN30Wdzuv3vzf6Pm73ju//uZn+Vv38Nf8+l/v4n/rjZW+Fv
XN9D9j+2T2MV8gcCxx/BVG6Jv/kgoSKb/x6UT3xWJZp2OLPPIqhowPX4U7bHXoAatL+u9v5v2AFt
wbUf3lbgo4H8R9LH79V0/xRLDQUSC18vDnid8K2eAWz/fN+OsH1OjlrJJ3hhuw8t4KtbuMDC2tIa
tmDQcWlYYO/aMEygAENkAFBS3sUk76G7Zr0S+wiXzB7ILREbOa0E/hTXZK5hK/GPpFy77AwnpVSm
SbMzh7UNp4fMrZkMDc7GdB9P6Wph982HwyyZafZjlzPtV1bJ4z9HdGlQfhtZXwvGKkJlU1pfcq2B
Xz1Vqz7ZeoLQ7PUhb4ep4r2yCccZ4m/tWvGlhpD4UnnKeiFlxEnuM7o8UXZef4mmDS8irjO4HCx7
h1OlOC4e14Rd3Pi405VaMQh3sngc7K55AuUJ6TByIv2myso9zSWMf6rvJpT2VobzTyDocFn8xZTT
QeasbXY04wyQA8Y2/mYymn8soRUEly366H7SgwGHy9YZGkbrjsNmQFblmLTH6DEc2zylwZv8QGLV
3vBgGCx+NWPcIYaLwj4FxrS/MB/zYa/LyrpqtGFbmLHAeFngAjQHpoqo3TIiR6BQQ2ymG2zK82UK
5QOmzeROb4Wb6suyHxqxBV8SrYmayfqv8ICaTVuvemIRMRWHogs1d/TRASEa6Ae5qugyXUP11jte
RwBkjsCojxF5zY2MVEQwK19J5nu/y2Nl6tz0cR5628BwKdz4GKRuhUd7dqILT13S6F6+hm7DJQ9X
Z9ieEBfsR+XXi8GL69XZZjJdejYSVE60cX3Y5gwd43JbnQu4N9ys/C/m+18NFUBAIsoC/EII2ptV
UVOJW93FNUBjDBpPSxSvn7Ntlns5Rf50qNsgrgG/dKrDilKnOxGl/dbrBi4Vfg0L6EEGefPVjKb9
pBBDY6kWtjh0Epk/UcIUt5Zo02k3GBfOzVj4i3usyso7yqYiyRKiXF97azc1NIRZA7agimYjKKaB
eYlzEhabqMvxN9koLHhHWblvXWDrao/7If0BxmyA6uO44VPNXpZFQwCPniYgy7w5azsB9EjLDs6e
PVAN6ra55jfGumprN057G8AjKonH9JRBBdka4VscGaN5zku9K0GrzdfcpYkjNXk4MPLgGgHwwzAU
JQLYSLbHldWcGq0nnAgFX3gHcGYledRR87h1WRCer0xzhlZXnEueyIkS98NWwvbLrkP5tHh2/e3Y
BZU74LfYhtkpuB68i7W1xaSO+NWPiooJRWtBC35bx68tVjQcRaYhLIdLw+E57MeHdjDO9dDE4Zt0
0UI3TRzLamuXgzXtpeyW7wFb78isU2HMCFywG2Nv56SgYWNsAU2z5SCvDpmNrbsjmLEdxDZHWdYv
UsKk43tXMZyUzBSQYCpxHfXRkiWCh3kf4uj29yOzYr2lRCEMNuwaj6CK15rI3TlYZem1fYoNoO2d
oXwGgPTgFN9EaSV9hyxrt3UvoYjHMeCth9hNs1+RdDmCNsEaIOtlkb0Cz4atWoGSKPPxYVaglfeq
jbrpTmWuf9Nz1QjvIwGUioyLwcoVcrhEu9mHJKJWyLqbMhx6m5otJIOzsjm81lSpncSouWP21GPc
mqm3b/KhoW0gsrIAclYc5e/YGtXbvMQjH9qJZ4BfXatxkS4Bnzih7Y9oNla40wtdJw+565bc5jJ7
feY6ab9C3ueExT8St4+9UwLlPhdkdAV3I+WZ29pSldlXmuKvhGKGmuYxsNIr1fFMKdtFVfHtQBC2
CLYoT924I9fT5Pee1TJQsijLs2QdQ+rUQcsV5goeu6HPfBy6a0pBEPlSPmk/x5afVcJFMmhPGJK7
585kDfbIPuhmWMUeS5qy7SEHb9lekTQz6+DU3L1pP0iwPIO5d8YltC+w9Uz+vh2wBI+hUeVFF5ft
20CP+b2sTG5fEoVonCSDTs4nVkbukylQzI8Fh9e1MWO63jUrYQwWQ3PJkiJtwIN0QNz5IJQDgLG2
XB7EsrBsAYjiYu3LqCyJLh1HuMstey5pE45Z8njeTmPT3QbrOuh9VpHFT2AKkR7lF1ltxcy5Zrqi
QNDLx2k6WE47H/87vP05vIX/lilyk6dfwz8jRRi2/iHKOMFv51pCEYe8OaPQOTM7/5jc7N9w9rPJ
PBfMg6j1Qhvl5c/JzfV+AySChOOjltBwfB4e/xRlmPcAsgqKqz2i5FhOov9kcsMcyWT2/ya3EPtL
JGzaeQHLwhXBVvP3yY2CCZPDOthJNlPzZV2soMIoACNkp/sh+GTypINpnKQdHq3OzP22HXtln7y6
ldbBc4haQtaZTXknrXiuTpLTzP/MIiSGOx1hW7OLbC0Pkmd6TXzdy5eqo7mJ6qSl+QjgyL2PS4HP
kxT9mcXACoEKnt47TfbQpu8agkl6ZbnOeopc1R5cW8h91bD4uzR2Y1d76dQ2xru4HsKVtKBdFvEF
dTgdkUw1zOMxyEf1g7NLwL+g1wjvatH0WFYxENfbIG2y9dusnQmvxGxINpVl0R2jQoTFrmOuTneL
KDilE5wdZF8M5c3Dpg+C2f5q6HQji0GP2uxHm2ZqI3Rt3npw1WoTKm+nCrnIn5guTIu7D/n6RrQg
yVF0pkJw5SMWLDbrPHjehpFOfk7TeWWAu4xjF9YC3MKosffTPM8jyYVofjAcNfCgevZyiT3p7K6c
xqBBdLFQ4ltSbMnCzhBb0ZTTdqNse+qQg5i6BsyeD91AdFnh/LmUwpZUcZnqFcoeRl0CZ8WNMmdL
poc/6KOdfVYWammyx3jsYCUtZUxkdHDnpKbT5ydKUMeWsYqnPHHavJYbuxuGC9lbfY1HziUbRJ6P
Ac5ppX/DNDB2SQ4X1Un8YnpzOOLH7Qzqf3QzhgmjFkrfeM8PmSse8s7vPnw3pvFooCCAdbPTvBoM
80d0jbhJ6iVcn9eqDj6boCQj0mQYnXd5ZNMx5/npOTBfSLrdnMx9rL1pPi/325alpsan3yQUW6gy
8TzKdp4qvJddEoRo3D+ZaZfyquYNFl01vooWqoACYTx5WFMxelgaG/aEjBXxuN50a1aa/aAUzRtD
LvjFsrrCM8XngpiIPfrtE8Hv4tLvB/g8pbjCkny9xup7aqFZxh33ICPJc2dVfpHOldk2FuCJIYem
hflC7ZZoInigWe9wir8XwfDEkpF3b5pyopO64gYfolEMXY9Mx0Uqpltg41ABcSw1nP0hWA6p29HT
llXzkToFer0y61lVNuQR6R1an8zfiiVlU5muOtj9dLV0oCE0LUZMpR4JPubZMXyWtrdrm/w4RiGO
GRclrTRYPC17WHboHJ9EY15XI957Af6wZYW+IKL5yB5fa+V/WlTWUfZ9RxDGxdtvh1uQAiwN25LP
vqx3ssMP5ZHh2JoiQ6DR4Sd1UoiQ1JVtMuLriaA/sgyoKIgmeG79UrDwB/OHB564OIHtd6z2EwkH
Kgbq9Coeex4abmovTZu+qDY9xXH60+/DR11QValpnIgDBb/ar6OE/c5NFxbpGx6Se9eNYBrN3rFw
imGLJHUCH9JtVQc3LaOtXFYvWWqx48TDRJ7DPtei2fJH6dTiYey6H0Gn36xa3eqVZotRXdqUhZCo
mgAmtDVa4tTjRFLtt4CStG81+zN6PjkslnAxJ92Jh0Kv2DTYVu6wCUJfgmZAa9oETrLy3R11Wqxd
8gYJiBhgTsgFGp9cAPQOXZXvI9FCp3en7lhU6ie3XzLMgfjENltewy2tbhoyUCnkoYSB3SKsLOKr
cSDsoon5sggdoxu7EQMX4uBhGJ2XSgN5gGqAbOqX9yoGJFG4hLna4IIrwK5Y5Fsm/PcmxsnVFeRZ
Kn95UYsEmLQMEo6oHezgIODeyvGbl0gmgbDBss4zRKDAS6ahp02gGynwI/FPHJUmHwpcT1MIHTTM
cG+Jcr5kcHmEHn0H4pojpGOim8L1A2TkQ035w0nM1XAAZPVaEdV+HFpv2VZ66RNt0+iUK9c9OvKc
A5txRA2Vh+GHu3Bn20nu9VdqOct33EnG0irecu0dsCq+14xxT7P2b6t6TFoFUwrzVr0reic+1uQU
kkzN3THQw49xmT5r0dJ5ll82HanB3kzPdeu9jRGuRQ4b62ahTXzDI1dtlQVZMCf9l7vLD1JKCx5F
h23Det2eD3pdHcIJdKYz0sGHNQriOUJ3FcpD7vuHcnLao8hGJvp53voeee0gTiqCwFvVW/QvzZ+t
XZ9YdN54Tn8xosldzI2PiJnWN+HK31lF7AaLHJskisUn1SE/AvhR7mhOws92pu/ojm/bK3AUMYZ7
U+3XxrqvbJC6IZH4jbWgEPX+qZtH9Z7NGvhivWzrlr5gFuoU+VLuB16x/2hbc1ef1wXchv+HvTNb
bhtZt/SrdJx7VGBIAImOjr4gQYrUTM3yDcKSJczzkAk8fX+wK3bbPnXccfp63+yoXWWZIgEiM9e/
1rfeEzPFKR4ExYXoAPMA3aw3Q2/vczO+W8aAABa5wXIKiN8vN8NQiFOdueee8q8WS2YU67BNLqsD
SzuhFEZPBY+7ynSH9tMccIIPxEY5S2FUMsUm40BOsFE5Yu/UC01ONc1Y9btm3Es/SsLYcxsknNqe
oCrM+whDv8UA1LK5p/YcAVr97jsYrECUDLYFWQUHerNsnNh3xiYMFiwYrGNKYjx7kNDCFYmQFsd/
YEFzoUFqdFPvRHaxptDRRGYZ60/bGgGfHFseGfbCoR2PBL2LDOCtbZpQ1hFm/LI9Oye7VzYtVyoG
d2O2g/Z3UYedn3S+CRHdxohmYP4EhFIznTjrh0EbGBF7aFEdeO5HLp5dT9czwfRzk86hWw2r9tT3
qfnWErimgI61AlYLC0Oi7zvfxcJ58I3EI+5YTs6+7fCNus+5QuZY8RSa6XwluIdOhc330NgxKsQy
cxRZHQNBZeUluuiRCs2a0MAHG5cv0WyDP5F1/YgIoQrjJiUw3FtHzh3mq64KNQ3Yk6E9Lix8rl0B
gSaWLESrLzPahcutE6VAeO5sciQhwLFSb/LcADJ11hQ0TJKmihUYpCCDHbB1KNsbIcg73XxVoia2
jDNgU8NXpgnQl3y8zgJQaxPRQWPtJJbAkq4yTBbbXhIGbJEQWWiuE/CU/S2j/Y6HbMfu+sS4BeKz
07flmR4oYNvGAEXTV9yaOOOKJn204r7271dPanzEa9TUb6ngRt2xhbpFR8hYTxb4st0+6gZaXHvD
qUOSpxMNlipd1Bp8yhIIQUQlMUIsPAooJaZspwOT9DEpc05vVS718DLUpS6P0cRAPkxogcq2WvOh
k3ghS4FnnGorMv7CYxxlqOxmkWtD+C7tOunvBxXgZkmnCJ6+KrO1iGnK9HNV2v1dVLqxDyrXg2Ph
tQ1DqnQKWnGdTMS2NinHVHVWoTE0uMazARmiMLxDFBStj+vbzEy+3oIjLFtm6FllwAK6WKT4OMAH
OQNEdjQh3/SyDBu87AiohmcHMZM/6mJbMiqki5P5BhhXRdE3p9riiKnXFk+JGiBK05NQ5yH55D7Y
ka6GHqLSCRhu7Kw8sxpPMFm0Ydh2hte9WLgANjbdY+iFeXFeDna/H2GinHW6WZ7tyGlexyKjl5EF
CzZAutO9a5+pPCMFFxnxytVBTXCYcR3JK7pbTgfGpQ5gxjDTFpf5NKrDIrQ6Gr2PsxWzGLKjMbqb
vlfhwMd97i2Lf7loaR/wkiaA+nls8S6NHZQ/Gfp4hnBmRD349DZiHcNOdSGLsdz6UdGDJPLqh74g
YdybQGFk3YgrY2qKr+gb4zm1wRlMBd+EnBp3n0xk2SX67PE/Cvyyn9jVNaqAb9NkPY5IYFD3/GdK
urCod0Ud1rFsrb1Vy5EtT2qDhy6zfRu48l2meRPgYogQNaPu5AEYxlhQvrGivDXSo71vLCJCCa28
bS0vf+O0ih2uMwYEoBxBW9d0OuONjck0ULDnJvObUbvqyDh2PrgdM+Et1eBEFEad7dKYR6IR596R
hidzP7drnp9echacYitm3byIGVJNQI/ctoTy99TgRAhlMVzAfxlCh1rVzZA3a4Jw9Cxk/VW9Jdw9
PQdrKAqamh8mHJ62jMTFQeOK6yVD2J6W7pMCLIzJH4N1yg2/KMcnlsQqnuNT2lqlD9eBgb8d4h8R
jzodHyMlEuJuAnhG6e1F7Fd8jBP+7sa0zq04wM3bpul72a1HWOJTV2WFM8waLSjpWU81c0zKjRyi
Jh8wNc+8EzanczBOZ3U5zZwhM++Ia2a5VkQQjmNEmCrIJ33m2DPNiSnThh/Ox39zXf/D8lEm/mCN
XTWY3wZo60/8GKBZ4i/mZ5aLtSugwcde67n+BrvyHwAmBvhlsToGroXS8rcIYzl/wYL1WFgCk8zD
r+MzUkg2qwN1RHRnmPzU//5f7/p/xh/17Q9xpf/t///ctePZvMgvIoxJ+kPw5Ob1LNP35W/jM7/A
r5fxMCQwnTb6bDY1WxlkeTM4LgVJPU4rMQYWPaV5cjUOyH6h8z3Ez/kOLZ0wJjMY8sTdg7+WL4UY
3mN1E9RuErPrxq6UbmJkXHnewHHPsNTYtl3U/ARDodDqOdJu2hIsyj63/S47wHZEXG3MrPauRMVZ
FJMNAjiHVJNnYTkYs7WpPfqXAF5nWAo1aiIGCsfii9AXmNY2I9W1V8IFebAYKWmcdmRvzibUp8ig
52CWZynV5E5pz9O28krYanUpsD8KlfPEz2XsNwdh0DKwQYwoly18DZ4yjspIh8yeRgNPMl8xV0yT
lhnB5HEA9WCUg16ACDavIJLiJfBz+1okooaPEBfxTbcMwVf8qu5LHQ/yW4O5CE897K50k3T9xCRx
HC3vBUaWKp9jq8V7lxHFKa8Y9gdQI6a8YI2tWevD0TWFPIqimut7Z8m8IVyaBQp37hPB2fpsSJYd
gQoMk5k7yidMf45179bJuFxRqDdeBl4ksdkORsHWCEEWzlILwuGmZ2dSHCm+A9rZeHZOKwZMAayv
Sr9UdOaMPNFlgq1qIr76RD/bJPZkZpLy0OMQIEDltZmzA5jZvnVzVVuA3KT/nngVVaoRjmiyjs6Q
XBedDbK1ZLHZUX2E1ydvfPe9j0hRsT9N2XV5jTHa2wDwybKppEvho5Rxd5G5rrHWCPIzDGwjYpJW
6VJ0YM4ek91qLHnkwnhMsjO39/SEigMJcqgN41syGQyZtErTCyvqkztjSPtPC4rWwAgNO2KPQ31b
DLJpCLnJ9H5UiA98Qnm7LwpLO1v6GcmnYKRw8N3qHG1ImDhl/Nl170YxgfGYstHEnZIUuHSnAoIN
hwdCZ5tBl/pFU2VuAvgZq3d7MJiHSABi9D157nJqCyZ+OI6stNzbTi2hElUTx3kalbsPhszRe6TK
6sYnQfiWmhwz9oHM2eGUoyDYD5zYNDZ+4VNd1GjL30G0i9Iwy9ryOTIZlGw4XjnAT3W1fBWGS5ab
6DMTcFSnBUNlLYfQpGYTO2rSEplIgAvgAhk6B73EZDa3ZQxFOsuMSM5v7JQZ1EuB/ei9VJbwyePW
Nl2xkuJsbuCy6fGNtDPuz9hQnzjX8tsWmY/q3y43v9HGZC97lmiAykxH5Evmxt5p8AYGaL7P3HZq
LB/nCNNuCnoo2b5pOWflm7KgcJJvm08kF/9z/MEZkh4+t2ulyX9Ui73tYSex5XbW02GkdfGoEuq6
eIoly/iY1UX8OmbrlQmKjOi/0ZmdFxI/mbIQJ5D76qsZRI2y2uglcWTLM8qK2ysyMuUjAEAZ78Cs
zU/LrJzkZip7xvmW5435XadFF4WOCaQljNhvHYSdtAAFbM8ddnHnQYWiobWbt2Nbo5y2TQYKAG6T
t4BnNnIOj1HJpcxHP7BX3BaiYBtoUYZVPTTLPsVugBmoztd3GKTYtw1RT5yHsHtf9Qbh0w2DwYBN
wSKbCAgaFQT7GcfsK5Sb+rUUrQ2hVhkNwLWWeXk4aDCdm2KUnFspYRk0ebveuyn6Sr31MGsvGk0Z
C2hZt4LKMFN5EvaeYJgMsdnakW8X2Klgg1i7Ri8UXkx5UnVhw9eNkbmDMAbpa3QY9ngyUzsfmFNy
EyVmwm5thKGz2H58l7YlnFEdLeO+slseyUwmI/BFhbFittseaAgT+BrIbJGV7L8zxtSCJQh410LR
wp49FWk0stHVl1S23BhjGusKUSLw7/rIiEBpNh7mtmJgueN+1ulrmjJWxR5SmZKyZyt9EMIbeurW
nPqcjLUFIjuWSAqxaNCSeJiaaM4mahwWTtslz4rEhvJpQc2kRbZGKawzu3xK+yQCGjOYLklI/ofw
pGaYZ5PLMEhA5NyAU2pSGlJUpfuaDAkttoOYGP3F2h/OlxzmDMF4X3zTQWq2G5b67FVSO2BWRzAs
rlJPkVeaNky7pLO+USldXY/LklLhhdX+6PY5TL8otfPPTNvE/bXnPtpGurwWo929JwZPwu1c1943
qx8N4Jq1aT7BCWdjiSG7/mTADPFx8esLit2WL2Cax6sgshBMkohg8KZps64OOQcgpqVtbd3NaBnP
VA5zOC79Og9w1i3+S9Q6CpBGYC93OTvxz9wYpnOmS2mKQi2GM1VkC4jXyQ9uhA1SYpOZxJg3U2e3
eH9bbOGbIZmsIwk67plRwemhqUd18JBHNTnrudJ7yFEaUDixyTNLicTQ7kUWN2ModKdKOjRy8yop
2uS910aOra5t1tRcwQn1xFEOfbz/rpWjY6Cb0xQBVHOjf+jqIp9S5ytThgGzNUwKZF30+lLfLkvp
osXbnhrlZRxYK184NqaMdUUvUfVACA49n9iz4B7IKWI5jDkPFqJrcWnCYTHcwjxhg5UWc++uKENY
/UwRcs+hUpfjTnFRDQkjHR8U6buPR059s2bktEvy2YUR8uhluqG/TzpmlUfO+pPzsi3mxHmLCyNT
oOfmsqeJ1RMRtsnvk5dFD2Z07KkqT569ZaDZmoROlT0M81TVCBgZcijxv5ghkMfj3dqW36dDwfdJ
UbL0U/QFjaR3doT7mCaBaVlHS9OPQVP9Y+zUfZ9BtXnLL2+QRWc29WNQNeHQGhQowVLIyyAdovkT
256Z427svW6PIUZ2Vymz+u4q+j4sSwKS3y7Vb3JkjrZ8H6olAHd8CtYz2G5iiev40p6woL7VncFI
Ixk0+XKdufB/U4EpaWcnY6QOpAgEECYwnI74NuphLM7j74NBfG1gU1etxTirvg8PQeExSMRKs/iH
grmRt2+/Txy5TZk+OouXWk895TcpgDQG+RtuZFc/SoiwjNpcyIc4W5l1+a+BsqwXHRnaJuk6RsTF
yeGe4fkF7FqsDfGbMjI5UNoLNzP2pBI+tGwnIGFV0eXzkc+ceo/ZnNJ+63VZO9xkPHiKiySzxw9Y
ewpeD9g1nzovf2/RNZ/usQL1iHNyCuadqlLajxZ/pSvVrhe78EP8lKgHD+ZrkDOGQ0zXMptt7bkx
c0zeGNl6w7HmjWSnrTdd47dvPBNSaDBTL7nViRUJemzUBJXFH/maW7JwapDRON7PRhZ55NPIbsed
50nzs3XMnA18kFJo5uUU0ey80W7tTV0BG8Ya4muYyjMI7zN2BmKdXWq0kYhoeLNpWDcfRZAG/KMj
2gcGQ7jmRoaXOGiVEv22jCxNRRJh5XV8mHxWNuH5bYEJGCYlcYqLAT243fTsqIewrnwRb4CXM9/q
W4/QUheUnjy3gOPw4PfNBLZ8szaje3Fubgeny0qaf0bsr1ObUxfpjF08Hmk8S8GFwberL4QqwHTM
SQSzb1FGhvSp6oYzPcu3wH075tVVqzt6s+tCtvZFTpsX8p3TGcluGv0p3Wa1ReeFAYTBYrgAsQts
7SJpFeMvoy5hBIDActDBvgLIX0EeUD0sN5UliPMmHJt3vLAFm2jgZR9xkxZE7BnNZm9E87H+h4i8
nC1wnDRLuHhWXy9USfmTHBFUB5xQm3oaRt0SzfYbWqk4dUDnC33y0S7Cl3aMaDfPzmBj9Omn4NFj
EY32VGyl5l3S4Zk/uZ1wimFr+5Bq/W3H3l881BrjGxuErikxXP7bwvHDwuHhu/iv1YNdO34davSD
4n+c4W38+IVAsv7o3zICXlsLP0bAoD+QJG0RGH7ICO5fniVhewRUW4rAwoj7LxmBTpn1T69p6dXZ
xg7iX14Og7+Pryk/ZlmrR9fCofubbvAnHcFZvRo/ezlM/BtsbHGG4CrBjPtbwjbPyxq/4LyN2AJH
O6NjX3AWd77+WMwkQPsyrIKtsjVbDw2uNB8UdlvpMzStobsijwP/qCQo5G5sVy0mA0o3YSgxefkL
JnPK3jR0nAoOnzHS12AaX90WxNEFCfgeqpdj1n24YJDC0WgI+WBWc+RthUyqYU9xrfcyOCQ2N7WA
CuxHVBfvSO01yT4SiYbu6tjVJTNAsPxNG3X6+NPV/Ftx+Vlhwej86wcjPC4b/b44XRzEjd9ac+Cd
aLdhF5nFKTNXOzWeLGssjxoT6GWRGdZZFlBFsYlKZsd/fuXf7TUEPZGPSD1TfOBzhdeg8k9B5MRi
UeR9EcyPPR59zXA9a6v5fzSeyt8vPBwBbjrsO3iMLGm6v72/WbVzN3o5Pp3MireO30J0SWmvOJmG
NefO0c36arrgyd7mJ2Myp1NmANBg0G7wEN315PZYHjWchLoEn9KwmeyXuLsEgpUy9qcWEBJxEVOZ
O2ISavblLMjlWdiecVwCl6BPx239RygDIAiGbkC3XqBfC5zM7lSE46AG2gdiZwTvOIv7vKnFN8wH
bR1CKQ0cRV2DX9yNytKvxJKTa2BO9mdXay8Nm9icl3O2tuZXhwMVVWpIRh3r5Mwsn5N6tZmZhL0F
S198NOSXMLYiAbbnuFSIohizNijsKBYzu9IofViQ6lLViNlTFe9WAs5rninYFksvuw/pTWA+ANRI
hJyF2RRnDApKwaIUEdj1efTMg2iLfj7Bpaxvg7hIZiiE9ZRxOrKtF5u9G4wI4m9QGeOp/iCrs+gD
+SR9v1SDKc7KJgB536dI/fRQWjSHxxTo5Rd5RAR1q0j1UjVCGHBmdYY7s1k4Y+vIbd8olsYpgi7f
97s/36AW1rSfvhuSgQGrBjem/T1fYHq/3aHGUqdA9L7VMoF33nbGadKDC2JNWjpUCF5L24DQ4A2/
qiSn50w612VVmKFqc6Qalvd/2wjTH2uQbfJ0+K8XoTv1n9hX6w/8WHoc86+VmiAC6sVYLSyHy/i3
gi3/kjzyMQQDoHK4lvzM3wo26wsy5KprBzjxMN4JVoR/wR3+4k9zzVm2PIIgrvff0rDFd3zD/118
XE/6HuEU9nqo4Tih7PVJ+NOTrkbtnIfAvx/yBK9KGlAbY8ZRcGwb1T3Z9sA5KPAYwHqyPlXLLK+U
5Wp4J2w3p4yzlc+gNIxHp7/ucGq/2rCi72fbtB9AZDWEHfr5yHEyQwKyHgwrXh4ZnSdboC0xTttx
uRCIALtkNlAdoXDOew89YFdl+XAEpenTvjMUl06aSKaGjFhJXIMI32dGN5phw35s1+LweIHZPOMq
SBgihymYui9uaWnEArFQOVpgbLmxu1rSEOKueZIIlrA3qqBA5/R4IuqmwYG1rqF4zAvqAdCze1Dc
sZEeTGGu+Un0sXnjDqI5lU7lJcfBHMcnJrPUE7XgE0+lyv0zfpX+qoyEy3Yysm4FBkW2qdCJ65ms
s6eBm27yarDY0BNVR82Kw6Gxztl6V/gF0mvhJeZFxsy2NBt9q/yXwMEQnrKXzmho8tqWg8MXxHl1
4sh7zsHjjcPQpVP1u6i84HmA1D080rGwdfORjh/tb0yzuzeT6JsRBdN526mXpo7K49hM9k1H0AU4
RrJBr/RDO/PebFPLS2a/sHvkjUzEvQ7aZiemcY8yB2MUeu9blrETppvq3bVxXSW0qH41y+GbB4l5
22C2e9Vu/5q2wVHZxnnZxSjEcVTcUdGDtNzq+ltleveg+D/FYj1KS9xHrnmYJyoQyD30EUORyuCf
cAmIcEwdMW1Eyl+9RHC9skY2h7mM7HWncuc15UMHOPEys+nMcDj/E209tBOhu2YcQ9VRDTuVwrEv
HILFAL3Thz5TsNgcG+0Ud4hp7yLVmZ+14nrZxkZgH823RqITAuQFaAZ8gWcYx8N0GgmqD9mTEtF8
rn1vm5PqK6aXqSg82ihSOuhiP4xBXsKGd7fD1MMTLwGeUe7Q27sWRPTagNYlIWK/j8rm0lu2cTlQ
MkSI5vEcvgRyo3bQ9y6tNuu/IkJWtz2VKjvpjPHRTWzml13DpgBVnIlSmlFGl/TlE7aLdsPaDke/
ZO4bj9dzyirg+sGtTx8OxIL+wJnwmTnWrnPKO0fNYRnb99miiPjOIhzs5gQ9KN27moS9G0BiHB1k
e/oAXvHo7D3bHSnQYaLDfvic4jQSLc14SXYrOWBZvXTGvNzIYZm3q3QBcw5hnZVzjQDvE9SLa+zw
5vni5HKb23GNi9N2OV8Z6z513azSOcusqPHPcDzcECpA94c9f1kB8NrC0bo0BhIeZdWV254ejp1v
VEgZ5YgWVsf3q8PrWM3afqA+IT6ZEI62jD5AV3hy3ge+KpJNMIzfijR+LtOO3PjnMOfWQ0FP2q5s
PeOp8gQlZW1wSJr2uamEDTCcQlgNjyAvmRd5cjyD6ubQj6zcXZ9RTTF5nQojqtY2PQOc7UJui8O0
HL3t4oiDoG9pb1UKyjf0rjcL79IelCCuwGaxX2cd3MU5JikD/XJtWyHp9QZk5AS5WWzIGWG8IXBR
D/f9NAdbGhanzfwdiFlG2Rm4q63ss3fKkhcSxXTNNZH7nkz5kT6dEMzyE7GKdzGP+Vte9YcMRAco
D3udnmwjMC1ofgxHbPeGuNp1Zbl3hrECbI3JIfI7HrQ0X8yOr6MZ1IcUVgAYeTY9ClY50TyML1DP
qsi9zrDX3PJ2OoC1S3pdus64w4QZHQwxql0tnfN4mMlVIS75seUfRJI+md6CPc+2X4PUVlxxP4ke
hmqJz3sQAPsyhRfAthG9bIhiumaL56wVZ4OZAIfzXn0pS0YMUlSHBvthtONhK54T1s9bx2mcx0YR
Hopk/GaRWIHGk/DBrX68NmMruDDeEWlMpRWW73c1tSGPHpkA33UNUh8FDDSdGBdAN8zxawE/7EJY
4/DGLlbpjbZd972yjUog36zIAytlN48KZLaEjzDapFY6Xddpl0sKnmvrccz9dqtFZhhnpeleF+T8
r8up6pKN10XOre6sYTt0APB5cge0k8zdUVGMdIEWNcpNSw56Uwd9cd2RON8rRqxbg0YTvpiEKTPg
rMySAwL0bpoeOCfMZ1oKzCRxvBNleY2YeSBczmjpUOsJ1AWu+YPD7nRkxkb2so+n41Srg1N4nwa5
7wtHY66MdYHNvse/vE9bYRwgkmV7hkfRnhw7w5NpuejK1rrtDU1LDobUlPcwae9p0ErxC6XN3dK7
4NX6r9OSpXtYCv6jAZtor31MmYPJ1BsvGq0spJd2EMa9p9jM66+GUywPsfRx+0DLvXLaPHti1pgc
57yiJNhJ43NFkcs5XBvj2qCn92SAlHtNZ7Rk0jTLzOo5y+iYi9JmwR68u6EzqsuSucETYOXqLbG8
5Z4O9ig0ideHlYjMvYRgfRtIc+2DWeVea17ev2/+/m3l+A9EzD/tg+8/qo/4a8HOl96Iv3fO60/8
nYUmAOMIj1OczX6W8PJ6YPmxEzYs/y93Pc1w6F4jMo77k5nDIzZjCmoliM4gAvyUhbbsv3AmBDY5
HYjgZN6d/44Is1o1ftoG+wDHCNP4Hr0goEXE6if5ZRsMHFCztzjRZmK9eJ1TPKJJUwONvIoCsIYL
eCRg8P3pE/oHgWPdXP/+qvgrSPPwAZhsMH99VWYXM9UgwWlirMYgr0zvW6LAF/8fL8JJgtgRG30M
Mb++CMUbrcQ4ccoBRbzMPpnYPG7J2f75Vdbz5u9vhcS6yXCdl8EN8+urjBKIFHP1UzkmOBWlHYuT
kOm0iwP6aszK//Lnl/tVOoEazPUilsUthUCHDed3zQygrr+M/glWdntBjcR9zLnksh/JKP35hf7p
Ev30Qs5vGo1XBTY8Sf+kCp7aCZrhxuxoRv3zi/zT3YcNgWMgdiYsTb9dIi/upzJJvBPznOCOP4ST
W6u1xWtpjD1pCyzpwouT8M+v+l3F+k/XzLcBDwoMU9L87WWZ26REXEEUkTQPFRtUHD+DEGxTXWe/
1EF+P3YBFHhMEs8u0K69CwPqjTYwPwJTSZOjWyzigqGLPFcEtaOQcS270z//lv/42Uj0JMBIJPRW
D9jP38yx68Y2yPwTiQysmHm+COjinAxLU6afdCoGt40jzB9qxi9er5+Vx3+46tI0bW6tlQ7t/v7J
zEvC7EDbJ6ej3qIh6R2SVlKXf35n//CVkSYJqsCTPBOxpP36zhjLTQmFQKegnPKtn7r590//PevS
7tEBCnD+55dzV572b99RH9wMR32+M+jgvz/kKDzIuq5JL3EgUFHNNFK9BBlFdecd62LNWwzYzBcW
rtZwwhCfQQRmJAbJybFGtoVm+wndO4pD0O2T2vS+aMDDVFycs47obhlSYRldeu1CLYGi2yGjaCLw
7nIY07RLBE50u2TVYFDUMGCOCoK0efQxkT12Ano2w6O2+0ymfqBSLZbmtB6QYJDG2GcxaxqN86wn
9D/2ZANT2cbkNiiFdTQDz8ExYo4WKTsaN+iDg4O64xxbWRu+u/oSQ41zajQhbMwhaf7VtTJUOwqJ
M7jYvmedydZxVk8pY8rZCJy7zmmh1hLLJc7bWV2J7MqX8SznX9gk+Tt2c71y1RcgbqsbhHpXNmht
U3bbtm/wx0NR4o9QcTR8CNLJxjYnev4ejza59SwTR1kNfha6imnwVjL1uudzDI7EBcrgaC1lwABe
9vGFRydjeaznZHgwndzO9jHFPMfK9Cklbnq7Qu11E+qSQPOp5AzXGCokubf8UyL5zlRKWHa8AzOz
1Je2SldXEg+zGcuAyz4y7jvjo9MkQMOOp8Mh8CiNPmcWrOReS9f+Ar2NiV4Z6AWbOFYkEk4yyQmx
D1Vw76RuexvjObmGIdlCb8z94qHKwIdsgB3LR5aXGHP3RJ+HbDz1CktyvJTkMZywdfLudpl696Il
FPc1CdZSkwygkHXmEed7wQdZZfs0dydv2ws9XqYSj9+OM24HiWBpVHRmrhCEEGKjorY2UM0aUUcp
aDwIV3t0WBrwXC+uvqYWJUIbGnqgd1iLat6Y+eOCwDpYU98lBpyMucZRNQYJPq0l8ysu75LH7+6k
U+A8VUOxUlx18ztA4THYECCHYaRz+9mHKlaGtAuQ8fKFXOfILeyzsKut6LrOR7u4Qsv3q03pKvL1
9D+p+yHNh8vWqZ3PdRg03+bgvi7sOFfXdea0Fi48m/N4XnGuIOOXcEAvR6vARL0E+XAGXQlXYqAo
jyMpthRoUoT2aMfiNMEotpwpUFmG0bxrV3Q3AlMHx8OaFCihiYz6ihiGebeJQSt/KiKq46adaNg2
epPvTc9EKGWFSaWkvsLMsh09vvo91ZZ4tFGZv1Csld77sCGBwjOk97a2MZKvbOfiUfjgz3JnSd8C
XcopTEVAqXgW1Pmx1tzNx6BM9HWr+eqdpZWoj2NZc5LgvTZvnAW5QAs+xTeThvlXfoP+GdYMsC6v
WvzzyS452EqrDr4EhRO5G2YIHhCxYKBPUCzj/BpV8KABG+GN2Awx4E5qgUzzqgCQ8SUViyJrqsvs
Y+YyZNAhqumBQ1H97uVG9Cor2TabGs/KFygn4kk7AihjHmTVTVbFaI3md7e7W9d5ygGZNZECo0zf
SsNFLoKqkb5GRpJc2URiqy1TYRd46Orx2kf1QppflZznGLA7TRUase8+0vAxPZjFeg9qc3zS9NvH
27kn4r2xmEXzDmhmhNC1CPXECD86tUxbcirYeuJgi8XM/axEMu63lZqSK5NYQk8IWbpzWPc4Pbbg
smK5ndrYyva5m1qfqhsZjyU8lrGtd5AzwXYqqA2JbatbDD3FSdXzTB+Qa1iXHpt2lCPyteYOPkc7
4w8OgG1CqSP8WaupOOXc93hIJKQYsI/Cve1VaUD3H1ZZN8a8ez5lKj/SBePLK82TvPlSjuCkk62w
08jYB5Vh8QSCTxEAw/JqaJOXssPeCuGF7gW8s8otR+p5/E45927ZSTbgZm9fDx3bcB7ODgwWY5KB
fW5ghuivUoRaWoxJ87y5jd0EW39AotitXwqa+wIYqaEfLO261sWAzRob+UuqJS12k+HbF5aT+p9V
PQZiV+hsOaNQCJcTjUx1vylE22zVFHGOdtPJvDCov9IbeuC9184t5kvRmHLamIs3VdvR8YxvU270
T7TRB+6+12RfdnVmpl9Gyi9vzaqYPoBwWB9sxGmsRsLjyjddkijSBTGaj1H3hd4ZrRSnBoh7tSM+
Bv35Saa9+YAtNANqCHUiPQAqiYfd4qaYMRqnRr818BxoOprKucClWLjx3i8y55urMwvSoN9Rwui5
JMC3Gn0T24uCj4oEAD5258nOvy56QL4H4LgZnginrWlCD1oDTH8D1WaLhNo+Z9ng69CG44Izllo1
eLDZOFCOyd0TGpR45GTQ1htLAKULtm3ZkIkUDsDDECHC3jhV5X3Fb5bTgY7802xF3uMkCoBwEKH2
Btgu7oz4ucfAObPCDz3oDseDdLMziQGjboyjx51ogh/AbVtE744W+FpRRqCmRx1fHatjHdqz8ygw
Z9gRUSM2M6BzcNNVzDkZE1M/SBcOJquUVMc2n6gn3QZjPVmblPPFQPAzVi0pJm76nZ9Hox1yUs2Z
lJYFgKDMSFjlEXH69sq0tRr2tGRLTIR9zULlUdmbHdKo8oxLSj2m5FyzEkD+d/NMH8u+dp59NmZH
UqHlBGmOTJTJTkFtBnOOI/R6XybhBG0yWmPlXfBQOoLlBxAtHkKCf517WkrL/2KDlgSm1At1Qx5F
4VtBRYF54juoWxsXQiPziLbnnS2oKw0en9m4sb0Cg6XsHeQw4WAQ3ThqKvk4o4mkTzzip96yGI2Q
H0khIBlS1YO46SioJaStmV/gjrU+9eiM48GOeiQzjSXizJ5xcN2mEJhoVJdeshDa141xUFZW3nuG
M8pDNyvfWIuwfH6oD2p7Ou9cOngeoznCBSncJSjPuoCx0HZkDaFme+jGgUuMHBo25sCi1nepTN8n
iR0zDRMVETVWBPrNs3aKWwE5psVWgVNsaHS+x7Xl5zdzll9iNa/OJ+IP01EvohvB8UDI2So6C2n5
xgH50fNB5/wKSYcgPWJgIg2l/w9757UjOZJm6VdZzPVyQGFGAcxerJMuQ2txQ2RkRFCTRi2efj9m
dW9XRtdmTt0vCiggkcLD3UnjL875DuwwHB85rsR+Ns57wEcDixedfGVK4N7wu2L1NS0Eu2MS7hb7
KjV4vCJXW/KHbPHwaMTTAtmbpksgEdUosyc31u4nadjNWWEPQ3fEf50NoKCT9LlPBif/QzTx/wdQ
/2GuFJb/9yL2rsK68j/+92eTfP9JCPTjr/1jHesSRWRZFm26zqWApOSfQyh4+kg+AL54JmIfpg3/
3MWa5n+C20J7YuBTB8Tv0Sr+cxcrgPADxJfr3IMhxPrP/Q0dkMHK9ecGzRYrVYZ9sLm2aBbDsp87
QnZdNFgDQ+zENqC0RtSdOHDz1uGmd7qe7aqw582gla1zHluILyGX1dgvYeTJFiIYwX3i3C76GlaV
aqbK5xiZ6cOsPF4uBV4l92asrfWpLpcuCm8zIZrhvEwx4APnVF5zWAo73WcSiPCJ4szo8CuWfewF
iS3G4c5edOz1oPtKqhACGBd2rF09t98AHjuAl/PCjAw3QNoZ3ZR9C5Jewq+yX/U263g6e7zraM+R
SHIBAoVwnq4Q/0wKBAvT2WE7NkXWPfCAsB1WcsKb/Mmdl/yqAB3W0H/Vbnqnm5rMbrFTqOINha5z
Aw7G1m9kbwv3ZFc1oDhrqnAEmsbEE6UYVF0dgNkO7j0iyUq27PNcrKvegIX6rYg6tjCd642L4AEH
+uGY2thsL4aqayBdDIuD9wlvmkzh5BWMCyTK4mWMLg237t1kxXNV8wuQTW05wTLo1IflwubNN91Q
tQjX4iqrcaQXq5uexQNx0hs5l615yGK2XTeKXJbmlT1q0l4mtkaikGWrEfu+slL30+2poQ5GXy3t
x5w5BoEtk5UlAvDXMFqaGZAob+RRkNtdadV+3EwJlV5nL9UCQoSv5HPS8ciwEl9oG8LKqPja6kKs
gt/OUF50VY5AK22fM9xmQ9MNnOi0bPywCR9Ekof9+uehZF0BtiBPcACFvzxrvdclFi7npJ/A4+VI
KF/FZLTh8wJGpn6syTSprp263IKbqff49O8tBM5EvFkZKypW+9Ho8ezLnGcByvbdqLKQ4KRheGbV
pYIwYoOzXrg3MZHetCVTFMTVOC6bAuVmg9UB3hZc4ym/TqMKTD6aobB/qelUxjNpNhDhqI1HPWgT
HQCI2yvR4/Hth1LyOMESdp9PZOBgEkurXTosy02odQq4Chp1qimcCCvah8vYWiNiW2oAFoIGHYZP
Xo/9Qmy2kR49mTQkCxfemOiEXLHkvB41L+RhHoHPbFg5JGT6kPdJxG+6sepElt9tAd8CssaUSfMS
5FG1XOUm+8onBxn3S5bP7IoF62S/6uYC5Ava8R03V/jCHzXhMWJy2XTCrCF0RPx34eVxY590A9cE
8qlm6G41BY6Cih+KHIh/HWrLgLCjEtpzMszt8DbTP4zvLl4+96jbwBCAQ+VjckGjUSHd0tnL7Axi
ikK4DjVtYIwEl4Ccyerz7qppVdUdeLoVt4SysSvvIFUbXHV1ZvkkIQGW6NtGx0DniHW+Qjit389a
9aINsNSDNLMAEMU9p8YlOOEFp4ONo2jx+Dw3I1ODKaB/cw9OSfuw84SDhb5iSet7TkdIVuSSZWV6
ALExiGjpOeENK0AH+KB1BpuyWA4sfUS8iUJU1BtdRajBzLEqnlGPjyDvGy8706xmuK7mQsthWqY2
gyYlckp9S5bPRIIuHyHgd+Ixk8Uf+mR8r0yXAXY12rdF7D4voZxvw1YKizRXhgybDLLNbjTbbF9k
mr0N9QW8y1RzdPKDQE5eHL06OnVi7JcKCkdiJ/xkhda2L5OH44R0Di35HoWj9lSKIbrq1sFFZrfJ
Np+t+VaWbr5XLA32ddjP56WZF/dRWow3bZlZ5onoj08Wxh38adrqXa0t6kUtXvWQgu3ET9MZ5idD
vFyBFwVAqc2us2mWxBm3hdsZ95g7FjQI5RB96p3lPDs5ZaI/9YgCkxn5eNNB+zv1duP4YeLKR8E6
lAYJk8taEDP2MCE3niPNdyhc2TBcETvhbCE1ucRQYosjW7m1po++GR46MF6AMcehfEYVUN9z82PM
MQT117bAy3XsXVe8u/ngXSYtXi9XllFgleZ8Qd51+DrG8WKc51U3og7Pm4HdAhQFp15HwqsI1S68
7LVVq3pvddHvQHMzPi8jXTRoMiLk5BM+XpiPhqHYH9vN08hzPoIpYNpEArN6uc1BP3MgOvEz07Xh
IhqwPOihIe6p15sXnCk9LgLb3iGpSW6VsNptnU/6YXC00+zG2FAtda9nU31JiNsYXs2tlh1IH6WK
VAWrfza8iO7RmvLr7pCYnbm6Apv60M8lSLZRlw+NkbzRcJYnUoDPsT9JrP6j7B4NpUDusCG7cER/
lc1ufq+WhURSY2j8NSJ+BcGwjk3C865C6yT7rrnpc1T43rJWAZYyi5ckJOwd6LR2ixorC7qyqq50
eOeBCbaDjfxAzHvhDFuUV9pnTprC5EOnwh6qQO7fTHpVw0dkwETQBZ+CT2R6tNP0NDnPl/4zStIr
D+9hWRPXFhrmtTNCARJ1rW3TpBFPtJIMRxJ16eTdRWPU/RGqBnwZrSr0zzAbiDNpYpAzre4btYgf
NU3H+gnzgXGoOHrRQKXQtqfaQzJS6AMHC9P+ysdAYDIPo5u9nzBM73joAb0jUMYnqQwdZtHvvSyt
ztRY7soSj0gwtDkqLGb5GWwKxXyZ4NyrkhHjGfWNe+BA9c6LJWVxX0TykQpIs19JThui98meDY9I
orK+zXLdijdoYJcAVyEy1jANu6c8Z5kcAJHw6kC6VVuAqsJAqgInajzaGUmhdigiCpJbY2GZ9JJj
inqLgRfgEpzj+ZAQdBCwwtYDTRmfKuoTUGW9VnxkPO4v0ZaQkw31qGhizueqXmC5gyftwzZiia+G
5BB2nhEMOuLhDShPDpgeY23p6PUF8XuZL+1E7Ryvwz04r8g0Nbv4kgdt3qaaJfeVZZEJW8V5tKso
Mx8nXJLaEagfx3ZvRCieelLnu53TzPN31BKrkWRIqu5KiLBGqq7q73IqzS1CCIBIxpi/YrYs5K7R
TG+HFrfdpoz7gIepKzMlkmXLvjf0RVxFAZ3UPDNlF8U5QfX8EFGKZndczmU4wocowLieY6mYCOGZ
yz0NZKV8W3OMnWaMA6NvTTM3lMqk6oiWU3Rj46DfkdjSb9vBGs+tkBGSSiYlAHRl47uXZuVdmSXl
i5tJYma0QWBEirvbyYN3ArofUPygz+6T27TdgXDecjf11ftSOPoBU18eRKnuXihiPy4qe2yZNi/5
ezGaxHPgaz7E2Uhch4f90ays4qphAM4oOu2DNmqTWzhVJSNEzdjhSy4eTOkuJ2lK4yl21ENO0gg1
savvKxKOPkwWCv6UOx8Vl8AeGxlEJIk1WsVOtBmy4ZbioOURmojCr8GFrPhF99rEMH5MFye6aDyH
C5VhEU9YPbzIqvYjyWWq+Vz18O2EqG8bvkJSsJgWBC1kkidhAUmtwDPuhyqP37Bx2od4drnNWuRn
DxBN8r1ocVJWQLde8XnnKOp+hIi2CsMS1Cln302KehTjVXwlmD6uyyToHSESdpR9XYZjnW4N118/
DaMvU/OzTGR/zJe1Z24nHfKsU5iNnyUOEyBJjI6Pqz/vt6Ya7aPKFkoFwNpUCpopjgjamnRbFmts
HUiPUDu57oLTOUTLAnkpNB+KNM48rkiFBMWNMMvC1RbPmtnIT0CB+ZsJ4OAiwRkNo1w0r7NZmiy3
MNT7TarbEE1YAn1DlFCcBsJ7cpKiYXtHVojZWGvq4abInTgOiKWMqOHa6xymyOUAUW1vAIPaFnnR
3ToYAC47/KmdTxayJHCqYom1JglugHHDFcoZupxsc9HRFELPhIHTOOSCEHTVw4Jjuer3ioGVMY1s
IxptAM2F5FYGwszzICQT8VxIx9EvKi7rPCCOtOHdzIZpYRG16Pq4WMdLr3ey+2kZOaY0nFnqbJKp
c4hr17qt8VkdIMaI9DQ0CdGRnRTtw8iCDStvOpHU0gpQA70DnRHgcGZMT307XzQsoHBQapAiKar1
+ACI19pSs8hrEgy1fR0JG5UoAa2bPKv6a5dz9yjmLD2fiiV6c9rCbY+RHpnONoNfsB2FRDGZzcDX
SbWvTD8hPgcrVpo3y5msoGHgvU0GVH199qKlLlVfbjf30dRyF7Iooy5xpP4p3K5AehamR41T7SkC
9fU2INnfVl1K3mfVlle9WBPK7QbhpGUXPH+6WLvqlz66cjnSBTacyntizr6WrFj3/Zle4EqroBAC
ryAsE2QNxmbDAq9sZc6lV4nxm0ENCZjNFt8H5lSVX6ZShwsCt+cqJ6XniKeHkA5hl/el65Uo2iLq
ZyW6AqCg6tStUp6+q8s8B5Da6a82mAJE0KF91BE1odevl/BdqI58pAJ9tcta+kaH18j8yiOBC4So
jLgtZbLtV79CtfQ8pOLaewBTQPevDeMB60f/JDK32XFFqFep9/pxFgTgzqWTnjOic08dCWp7paGk
JnVCkjDiLnMAMeMpNozwiLx7vmPkl37Y5Pj4sBH6M6bF2qbXu/A7mtp208k2vrQhj94CFmOkSoOI
qZfu6CY2vZyLbGq/VZ7ybhIACzsTDPUWf9ZR2jrsTHCQCGEly16Xj8Avy7y+c0URvnaAmi5M1dBg
My8+j1F4rX1aNl8y1FWaKQ95WIacH7BJJj9Bj/gqiSM4s1E3nmOGNbZs3e5wxqCkBhZR7TwrTewd
x/eM5C6dE4zWYXIyoj73jT6R0LbGJn8USzuy21h4KDsloCanoAfk+C6MGy8y2VPVTsvkt5pHqvY+
yoSP2HPhb4y2d4NtqFI8XBXyVqskjTBlWkIlHaFxRGdpHzpKpZJ8BSm8gPzo4VvdVOK5n9rxQbE1
k76YpDS3UW24j2zhBbyVdPKO6IsJMZ6XOknflgo/2SGtKexHr8AuJERWQyqksWv31MfvgLSdINTb
8Rq8IKSMoXY/dTcdXtok19uzaXH79KoyJPMjl+p+FdfP2Gbm8K1DGzvfF1oX+RjkCd3J6jF60ppS
nTLq2GsGHSF7qYmgCNZnujxaWJQcX2+i+TBOjYQNX8hEQ6NheUVgRkR1EXLdlCdNCpAzY+2N50Qc
6umW5Z+XIR+wrJ2HqDZIqlq+25Fe71lr42pPzYEHIQu/0SchSyMaOdc/7FX8B+DC3AIB43daLOYZ
JFlUzdsG+yspcPYIxQ7e13zOIKcDYhnVxX3F0xL6PUExLJN0AzOqruqHqRGJyzHsDAf8ZuxS2IUY
j4zF5alPC0QM9JJB04/ad70tYjpdJsik7Ex3MUSMc0pSC4pMAUAFvt2llibpjZEvJeECMILdpnQu
ek1Md2ymskveJq2XVmQvhOA06HejufGblh3RBk+8eaZVS7RnoRAGjPPSCHgLy4iFzIeLusOiuvGY
KYZ+lcKpl1WT3toVgBgW5jhcCf4yWQcPZX5tk7Tb+nBMpX5hOCFjwMwoZotCYLKcU7/Ei37b5N7A
kK2GhnfGaIN3SPwy1INk6hF8Uzxo1l2j2iq61kIFAWvLZTWSeGdmsbA/RLH05RthHKlk09jUHasn
F2UJy5x6qR6hS9gupv4sThGPh9kUPneydxudS9CGP20WQ9x7xHSVcbTPyd1jk0j7LY7AQjLUBAjI
yVrwRi88IwVyXrYu9mr7I+6kcw5ZwP0c0y71Xie3DSUQm46TaQuqx27Oh7BwrukVRPqQeaPNRmpO
k/YoKrLUd3Ffhe5FSCcb3khCOasdUZP9eFxGTsndArMGsT9RQO8kmJCEtoDQ3kAJAaWTgCVMB99w
6GWnjUoFq9RZmqEB3sTh9yHD6NZNDGQxP7ARwEzJaxMSDFbI2Eb90GGKjruElTDPmdt6dAYQJZlZ
oGXgVpIXeDk6ZLZZNouDhFgQH5gIFc5ZDsGv31sT+A4YIP1ihLfse3nxVtM1N3B5o9GeseA8HCNv
zRudtQ7ph+Vm8bxPMbVquywmN+zQtSa5gVCq2LcsFDCkMM2tWR08wZ75PNenkgKZxkl/sHWwjq9d
mfYAJJpUkG2JrlC79sh/94KlW5jK/s/WmV08LMjA5qXFoB5lTnQMY9MRoKQHcPYEuOFnndmzb5ZM
uI+jiyVhJ5H1nzPFSl8rlqcIUoyZEC2K9Z022SLQ4JLespJz/FRxx1D4xUxgHec2rJArRsSbE5gC
V7s3zcuIEGezch6ZUY5MNiN1ywQZNXKLxIToTsq/We0dbupmC6KjPfRRaAQ6zJ7bPCnKHdfZs8ue
PTBwdfuxHg0Hd7GalxIHx5ExsP1YtC1LI7rkiUzXlCkIE5VdjnqPJIPyvQ6nh8ktuu3QuM9chO3G
TdnUmYD9NzhvmdpjqtxShRE3FZceeowMWyAiHj/mbPXjPH5qCFFEl62cTVoDSB47DdCDWAocTVG8
j6dWOzhDQy8sKMnKDkNnNu7J6bG3hK0UvpILb7zQSTTA4rBlKG5cy7YOfTjgYgngOaCLUM3sHSW7
VswxhEYxWsnIIsFvtnVLI/nWWgRWY/zg5s9YFbI+jwdLv1iaBWdC7pxpQxsdUqsqtkKLZ1w5+W3r
ym+Jna/SFs78G5Lnjf2AHudoYzM5xrMy77vMVp9Yh+PLliaN/CtV5Nf54vIwqwnQchWQZZZp9QsL
7s5nvZ8fqfnBPShe7hVRC32ULK2g4D47Iwx4+iRsDf+BbLnZ7SRj6aoM+w2I1vmwTDk79y56GpRG
zseknO9WmJLHXSQMLvl0n52WQmRo4+QOi1CyMSZjuDSMnLB0dkTQqVS5LTCecaENnu9qUbPjKhE7
XYEBqTxsS51BtAhOsREkjOlFt1pvq0NrJx8iK+1jQuy4xVgRIJTzYJRkmRmZprayTnTGoQOxuVP4
KYYxPRpx4b5VJJFD4q2ua7PAS2uRvusJBX9CPvW2lW7QhqIyHSnhta4OzwanUddOMX2jztd8VAQM
PrgZN+yVo+vEnQluMRjKBo7T31CUvUHVJ3UoBNa7TOl1zv5mQ9Uy7owlhvpdZaByc2F0W5Wo+i7r
EsIfk3TKb5dqvjH6JaSJ6/Xtoo3qWPTk/EFKm+Bi6kYw5wlaGiu7S+MCQFftNU0QathcMmzk34ZM
v106C87N/DBnUDSJo9mIrnpGf1CdpYV9SAw9OiDxP8SpNUJpnZYLCGancBqWLd7vcCNiRYqkUXZn
w9SsxEZ3OhmSoc9IsXusTY1miDAplDLS2HtLGV0mLOEjIDEf4Nep7xzXXAfBxB7Ztd0fHav5njTs
r2pGXSenxsvgTtUBRFbto2QgfK+mAEuFtx/YqgXRgG92sCPS2Vr7mXN1eOnVeBIIOo5J1pDxBv9/
2PY18nG24u2h86rTnJsYgmOA3jz8rZJRrCFh8JuDdeU6TiaC2OokvWMjyhPtXBkHBvfLuM/R1p1Z
YWhfIhyxA7Uk08FDsxcsQ/4Ev4/nbBMaDzq0T5Z9cxGwXypPOC0pW9ACbGpZPjSR/Rw1XJlZ0k0B
fjWOdMd4Kkz0sXxZaxuXkj6yYmIHSgSX6FbdfjJy43tlx2B1V5tTK+xiT31QbIeklOei7LV3L5xQ
y634MjU6ADzi6kFlfKVAB3rXN5jmYRxrTWDeqcvMpY6eCJ2gGJz6dpc48NKWLK2hudnFy8ACEa8e
zMxoKIiSStm20U2m8sYCzLrvEq1Zoc0Asfxijt7pTqk/TMAdE1mMMYchodcLRzvi4gX8iQtqIAvr
RwMjnO9EjK/JauCmdOvy4BgJsacWwI2tHkmb477fDwnKOJfoRxGwIZzHbTkm531h9ydGhFdTR+ol
tOP2ZsbUeMZ3WH6AawkZOJR0LXoSP6A6ac/HNM/u44oCBB4IjYFvluP3dUL8Ca3JQXnVVw/mrCdB
T3PFDIXVUVDk8egvutXzdg1tFBeN4oo9OkK+TgySj5qHld7Xxrxttt006RdoCIiMZG8Y4Ft9A+OM
5Z146xAh3oB0M4CPBObXLMkf2kOAt05T2nRPIZPUs4oMXz9xY3XDYrsEkZI4VOsM1VDDjnDc4kT7
xiiDelrL9nQ/xoUJg/JhCdN5h+KCy7VO3t1ZRgHjqRsDM0K3gqDWuhHfw0KcYgpxOjCEziA7E4g2
Uhy3m1XMQ0VSo5LBDZqkyHoL1hEhYEK7RiFMu6+wxqJE8k2luk2Dm3ab2jL2JUu0LXBk3pswAKGx
e2UeJNrdkPQMiSYLqlVlg7JaiQY7cgg4glL4BTs1z/Mu1nP9QEjbxIZDKz+hMCeM3vX5LGkN7Yqj
2t7PM89lalcNj48dn5hLaEFN8OjNn8QFf+Hd+OJAsCXVjGfhQhAYVwzhrAb9Pxmn6yIaNavEZ5aZ
A7Y/CuG5N1juwpD/9Qv9rEXHmm3pKAIwj6/+GGE6X5z+4YiuxwlpRBqrFCAS7MSczma5GPpv/AA/
y8N/+G8MyzHIkzF06UAi+vkdhe48pgoB/9ZikwqeeHA6Eu4LL3wZVj574PGhIiGVXnxvRLYc9r9+
n1+RBnyMNm4ey7RMR0JutdcP4k+f6Fi7HpUX+Oek1ES+CZnICuRaiBZE7FjlztUcTz2jnUiHC524
v2t9UUwdRE3oK8t0LQY2pnTvwuh6INE/fri/paq5r2gRi/9a/873Ss1NEsXdD73Hv351kXxnhlR9
dr/8U/uP6vJb8dF+/UM//csgZP7x0wXfum8//WL7w2F103808+0HlOc/fgootuuf/O/+5j98Wvez
+vhf//EdhVO3/msMIMqfLFzWLzU399+AX5Y/A3zN9a/8obcR+n8iHl/xNly6DuzG/2v6Mr3/ZG4q
DTgGQCxW2c2/JDc6qhq0OCv+gMekQA/DP/hPzQ0+MjT5iD8kchvrhyPsb2huvt5b7JghaFi2Z6Cy
9cRXAgtgXjOC5oo2WJ+yYut5dYULspyi31zbP1s9XKQWzHlXtI8DC8KWzherRzjCr5pknyJtJe8k
rcvmEQRAw5BpqZ6y2v0HUPq/6V/54/UsPnAHKbmAFvHlcMrMhidKNYLJbNhSkE0Sw2zs879lYPnj
VQAq411zpKWDsvn5ho1bpjtIesg5mTXzhu6jZHRgJvFV5i6gytxWL35zRP186PKKyLMAO0NJglTB
sOPLK2amABveQGTATBp3DE2SiSIrFaslPpp+YwL63Yt9+RBrEDbjbPF9MYSbpz3IGOshiyye9fUU
1btfn37/diV6wJu5Bsl3Ja2aa+XLZ9npetlLaMaEa2o3tIVlEI2y+c2r/MVb4nhF4QZ3BK3SDyLR
n45YxkB2B/cvowub07MssWDwAz/2W4nX+++/Idz81DOOKzjP1x/lzy+V5GgopxECRKdgVPJmfG7q
8Tc31l99bMJgYW8zcOdS/2LPywvCx6gLVjqCoBnp4fMboUx/Y52y1uvqX065H9edKbEa2is6HCbU
l2/H1Bw2gDqb4yyKXRU07YTklw9Rxd2+kAOaVWeB+3BBmVF/Q2pOgGHWIznYTzQthBAtRdPcmxN3
u0+YKwlk4dTDgEgY113MZKgNG6MLKR+gCkegTqfOlrjWe1z8ISISjXLLiD5HJtzU9dZSrWHXqfeN
PhyZ/lJaCFZKWbS3XqrX9TFJ0HYEhJs5L5FA2Lv59Re7vtevnwWXqM5XS2iwZ38x5HEORCwx2T14
cwZHWc42sUNOld9UTZfdApTWNnnXGzv2eYwSpZZ4V7/+Af7iOyd2D/OvbgmU619/gK4dbNcYsctN
DME25ojWX7cwRf36Vf7iVqEY0sHiYE0DDfflqInYSQ4OcuINjQ8Mp8GUZ1anD4EOqfz7r1/q354O
HGY6alCHt2V6tvhy0FAWd4mUiM0EHfq7Mw1Zx7jDQsCNEzm5K2XIDvHXL/kXn6HQuS8thHQrY+jL
l6ipKanoGpB3sqHd9GIadgkDhd88IL6+ionGVlCyCheKmyf0L6/C2LRJLCNc707NyAKWcS30TKRA
bvD33o6J0BEXuL4+isz1svj5sGmQTVWxBvU4NSj5jQX9jCPa6e7vv8of5QJwVi699Xv805FWTWUd
x+Tl4S2YrE3fqzSAKJr85sL79w+NzAJoZ7jeqYW5An9+lWI0REc0GA3QaJN2XdkEpw25dv3r97J+
9H++i3HzYzde5QXSpQ6TXz6x1Ev6OkqY43ntom4SgxwY0PHzu1G8m32LRSU2t79+RfmjgP/pNanY
SDznIbe+LCyYn99ZSdScHBEqbMaCXBi/1VHmICcrmZe7ykjKo9t79pMY4LEFaMoK0+ekIQGVXgwZ
aaHg1hl6buaHmAdXvx10g9FlbZMPvkmbui+2ibBGFzBe2gFc6Yv5rfXwifsIRADIZFWTfS71mAsG
Pau6161EA+GGIADkJVaHbQ1+dJSfJIpPhXSKPcTGsBaXgURq4qNgq6N8fGlo5AiGHO8kNNVXUoYI
0Ovn2MS2F4VkVU6g8Q6sx1HdsXtiPQXSiAUKwbioeA2Fa0MbTZvx+DiSYz4rh0Rm9EArS4PHJbB7
RHYjU7w8foaPipfV8EiAhclYK0DEtdGgbUECQFccG0idZhOgFnWeZWQnltijBzSbJ9hrPhEK41eD
q3RU0JOsfXuJIcUmYaNfMPt23oSatfrB03s2iGk3iogYJniwZPk0xE0IxC6lTcSB7uG9YOakV84T
3qQVjxNOq79qKROFWtCQao/NFfpglE/j/cKDqPBXS2/i28M8IgVsx9JtA2zirhaEilFvUHnD5Bwi
BtAlaQWl9d3iIsgDzR3sN+Ij4vERfVj4zakG8D+dxq29saQ7o3rBaYUh2Jk2OKvq+6FPhfambH25
FxQjBGQigwF/YhvjHWDyIcJtgQh0HVoUC7MonE0PtVtOMFy0xHju7DZ+1WaFoEx5pnqpiesIcYh2
ThuRqIDiYifMjHDTunSgZWpmMQq/RqPn7mxiqeLYR0FSWyeAyUO6E702sDlhqfjqZAXkNNRFYbxL
yTSQ+35R1rzT7ByNKthYS8N7GTGBLNolnDdAqVNzL2I4/xtP15xXCLVtvylttECbifww8OuZZd0i
tCA2Hqdt3b2LRDPns7YILe3oMnAeGHUSUeVrnt7lu6zOlms+dyN9MnnI6d8bsDrdw0z7yjakNojW
MZVGxvEczs7zirC1GdOp9K7Q5sSCqqT4YEvSpIZjgVkHuloxRHjt9BG1bz1nRLSnEHSdTzjrK6ao
Zf36vXWQm10OlZ46JB5UVnJyvbpDXtD3kYHgyx7UKtovWG2WTb8AqBrwDR0kd7x6r3XFcJFCkYSB
uV8mXF0A1tTN7I0Y4sIStexmtGf4UWSjEbuZGWgGsM2KBiJmzQQpqOeifsD1LJDhsdorz7xpcMMN
wzcyYaWVEPmKno/qt8LpWVzA4zDbi5iYrqLcIjgeI8GCpRhRzLe0s7hUkXLoXOMk5E7zNqkkwHI+
6Sw7eWhI0iCi0WuxPy7VK+FI5rFInam/5sgh/M8cGvKzNmwEZFezHQpl89I6jAQ7AnF6WhhM7ZIY
a2c72V7kZoe4KZHvPaZuBgt0GqfkahjyVeLMGmQhLdIx0ijytgtaQjChA0wCozvDxBaBKcqX/BtU
Oyayjmr6aauU6d2jUtDdTYRIH4HA3NWPk7sugkZWQ2gqKysvd9WY438bBdBjvymE1vgI8lk1iR9s
MvGDU+b9YJYxXSNC081oFA4aPOQm6H/Qz8alAd5sDXXfnnXrChndb2IBNkckGl4AyoeyqbIEAZEi
34796lLQi8IE10mBsjU9QS7eppfaVPHIlhazri2BbQg1sX07RJsTik5+92h517mIFnRXncFPn1K1
sIdFfnbXTdIdb3U7ooEBu1dPe1sSyYK4ShA/NiskEb6tlH6DcGAJT4oYbgaT6MOvU5ucjCTlJqCa
DpM7/g2Wu2M/6UuQkYiXncGn5mw25halE4Ty0fXH1I2N44ITsdyxeXHv+KTMYmNpY/FczRGqRqOy
848OyjmAv9GU9KhL6CU+hw4yL0JKwjfNdeY+UPQQ1sZKHTQUatDUGwg4Mnk6FGv3GAy6fjclQ60f
O2PNFQilNlxoY1ia+64FUkof4hKOJqOCTYbDqfLYOZ2uAj1tzPtpKukelTHEa5JLNPWQ1PAebJd5
sb8pHp0KJa3JgirWzOq1qBDOAwI26qNXI7/YmC09EBaIntPaMYzlUUNeZu3MDleen9jdeMbNIWG5
66W6EKmDVb7pkRNtidNj7hbrNXy9SuEK9aemaHmTnYwe+rSVQLjIjQMhP6Hc/kDkNTSoXQZZHZsC
IxwXkJbK5yXGFHLWFbrTM9XFcedjfazzbd/0JV7b0ozDV8Ff6wOjrR11NHBikunbuAuJ0nYPfnHA
ACH9tNbN6K6fsPht4ZYwHHcaHAG+DLGHX7SZBkCNhASL9E+XTScXaGZWJzcvWUCjC4GwW5m1ho6Y
WYq+W+IkXI5z6nkYprLKSs9cDh7gVSYSg21Fzod8lWaCCpRVoMzGY9HwTEZ0S1D3Y68LyM51Z/J/
tA0yvFQFa2RobBkhu6TgOjW+G69kFYufqVbNWxhXdoPOIezx/luZLA64YmqWcRzMsL/Y1oLeyBRW
MY2zxTgwuYofGuJlsAFp9ogMt3XDaovJUGOGGnpa7ifAhjhSx3gmqWPu1igb9j8IN5NGtqc0VzyN
nM70Rj8mGCTEHGCXPFCpnaz7hGUGk/yphOhQ5nT9zOCB0PNoHpA8FUACzWM66kSJSoBlQ1DH47h3
K4szNKnpBrelnfEMoz2uqGES0tpO0qs47pOJomyONUkeeemN7LaY/l02iWT3MVC2NCRL/B/2ziQ7
biTd0lvJDZgO+mbqgHd00tk5G2mCQ4oiDD1g6LGjWkdtrD5ExMtMRWRGVtTsvVOTHKRCchIOGMzu
f+93eW9hr8X1ghnJrT5nllkv8KjlfHJ1obgnWSmik2e6CkJNxJCRtuO68pnNtD5mfseIgwaJiHAv
7jkr1CldeJKaDs5tMVugp12eFcm2nvv1+lJs8FwUxEk3HgVGvOTsXCw73g3w7nIInnsLUPI1LT0U
1PlyHmhbHsnHBINtzs99O4jbtmk8JzR85UDisOTKBlnyats5TqRth8iIkghH7NJNn3hLbBgCGAQv
k5woCtVI8OcwKD080UNs0x89svV7MTM4f4mt1eV1VtNciZOH8WhAiTVdxOYIOSKwSsY7WJIhOeO8
Kle3sA5N084lE8m+bv0n3MuShiSfgRBW20R7TQFcryN/iqACHzt9sRNl71LdSofJIzw5Ux1j5ln9
plWU8IW5cjnUu0VuEuUl4m/jjiViv6lAQfBBlbQvuZNW75YbjSn2T2axe4aUkxbQwtNZuOCF427h
gE3evVui6OyceGjds12mvAP1jMYfs6cojTG30VwxEqXAh85Y/eJ0VR1TsZuVb0OHFS8Q3YSHmBcx
kf7MaPBItJOFTKcUYfcNZwIYROgw5kffKBcbfJJbtMVg3DM3TOvqV2ZXNDg5+cKcNSkzf2Z+pkq6
gBxy9ZwwCOqDnVloaCxdr73v8U8uoTH0eEG9UlIimLe6j3eDe9LY2E5rPde9FvsBu7X8NHC2wVTR
1ti5qayZOL1UyfwfZk/m7xUDDlI4eDkcOo6jufC2fj5JaXQjjTqppw02gbm4sng4JBOxKMLvhhPa
2SWyE/5+riO8IG4yNsmGGqH5btG7ib18RnnnbmYUMIeyzBd7700FNRCWU3fVXU4hT/lgDS0VkJIT
27Lz1lZcWs9T4yulYOWwXSZWw3uO2nHC6LZM1qZpx/nqaJ50LzTsgC7vSscNyd7Fz5aRTs/pYkb+
7eoi0PZpxn2xF1EkiEsLi5hcocZ++Prnx80/XiLb8BwbkoSPrIL/6udLRHahjuLSLjdYXfQn4VAn
H/mpkW3sItWecjCZlz//wN8LRgZCuOeZSP0YOA1znXX8szowzKmr4V+GX5Br+fdFqAJS6cI+uaIb
5z9oBP/isyw0I+YjlssH/h4YFsVkLtheA8zMOlBdPc9hL+nP8jXX/6vSigFs2uOXc2wdodX4nYbj
lxGp5IKWssiraRTI5pvZS9R/uHZ/0DwMRzOsX6ZE68zHXf/8n5QVULUk/YaJjYns088iNeSdKurx
+Off0L/6FJfhorY+Mwxuf/cNUaLD0YZDzkaSnjhg500CHXfc/s8/Rf/jl7P++0gqLiSSFSr48y+D
nTnz7VbVAK07Fn5IrdrEFlF3KlIayhaB12ttc9fWaAlPzuQY2mPKUW4BQqJ3FJjPWDmveTM1zpGR
8uwepY7BLogwAv31L5dnUncgya8JXN383XU3/VrAo1uvu9s9mLUujq2o3P8wR/lXl90zGCyvEEIf
TfDn66EP/mB09Yya2XIMYV9b42+a69r7TwzCP1x4Ez2au5QRG+M2ShV+/qCsdIeGMueGKmPclwLL
ZbZJGk8EOP2a6q8+ggh0NvNytDqcYhDNf/4wufQIVza95whIarvkePioh3tW1H+Gf35D/UGqY/2y
XCQzzQIKgOD98ycZlnIThlE9NtS431hzNa5msvQ2IUCFnZWuh673te2ff+gfvrR10TQ0B5V9Hd7Y
v7uWsad6o/UYHiTU/YZWUlQ7w+Ju/uVT/tJY/f9uZn5b/ygfO/XjR3fzVv93GJw7vJP/PawCEfKt
S8rkp1n7+ld+A1VAnaCRhmEAUyfvF7LEb7RUGgUgBaKjMlVzYW2uw/a/syrsL+5KrwBHz+rGw8aX
+l9zc8MFl+ryjeqW7mir+vqXWBW/24HwMtA038WZxw/Do8b0/OebkmXUNGpADyDF4n1T1xdrEsMc
lEMp5r2yl4UNn0dvcoyzuO9hatVtmZzGtMlec9bHb5Phzd9hF63jVUbIoetljXGsamSPXjhU7tHt
BSyfgEEqX7y1UmRI3j3euzs7ta6o5UhAUHrbYgA21tkXPoscY5kejVnteifqw770VzTla6+aO/q3
gByAlQmtyZiAyRUXs4+0wMT7/1wIpyHpnsJPijuOndtIzAOu69zr5CUtjOhDJfqEycpiNX+c2DDh
GNYdlDory71H2BRyCwiTvL2wYzjoo9acKU0vAgb83Z2woTuyppMO2HvRiOt5Ym8aPzNMLvuLLtqR
k1nDi2lrFAAlPirTqwAy4j1ZmWK+EIARsRVmm1rXZRvO3ajfVBLufYeTnt8yd7LhpbfMmWZHxIQ9
joaB5C4FLOXWUIQ3YBD08b0kAELJPca6DU0ORMFrc0RkN2ev2NYiii8LW9r+bE5lv6cpl501Fu34
xuJw82xEAygj3yluxlzf89n3vU3hqVuRMIxnAl6jJtoDR+v4mptmS+Ue318NbUhUyj8KrcdubrTA
+eFljCMVWmlCY4Q8WMls0XcOpGtsXOsE0QupaDVspqdOZRcsm+uuQz3STl/vkhXU4OoZlEeRvCyY
kG4Qo9O9Snw6I7GYGmXYzRatbc0slU6AU/gFx7zCwBHaFWvW1I39Dl5VacGa/vVl8JfWsf9+KxTL
w79fob4lxfvb+/jj5xWKv/LbCmV+0Rxvff5xfuBPW/fXvzWb2F+osrKY8vgwhy16jf6xQun2F0DO
v7g3GKa77JD+aYUyvrCnxe2zjvEsXzP+EtCZ4z0r0D+mTby0XB27DQ3hns/7GR/dzysUips3Q3kB
rkePH/zSqo+68jGmbqiNbhjFE/WWKkn1mzQCbdvoZoWwpasLqMIVjrViO9AisAOlFZ16yVgdqWRU
p6Tu7bAEN9UHiaY/zK73woJ8wmc+7ds6GfeNZzMPjxjgeV6D2xuX64mgy3AYa9xzvW9/h5RHnqxu
L24FbrPvp2eNVHigIk2Kew+oCfIlihBIS2suv5t43YjqafpBOT3sNImVNOXHP9T8J4+1RbB1O6Is
noxKODy8FhnZiABlGdvVhijVSK5UlyGa9yve73eQgCdyj/d8peRxSOXQDZRFILDAxntQeE586F2f
6jt/Lu9d5Z0bWBkk+GV/cuc4dUPcFiXjOImQ8WlO2swMI6YtcINKqu+tatKOlba03ZXSMuc66XX7
rRkgcED9obpcsx6xRYgjPaI4gNfwRTx6PiHeMt9JrJ1UFWN6JoPk7uhTKndqRKUbMeczfCH1BLn2
O/yKEUreXN8Cy+5JmqX+2bFGB8wm9WQaR/RN1kZPGN7mVflNgaZUoBkpdY2CXLZ3i9/Vx06Y05Gj
fotnlFbaqR2qkxA2SfcJqJJudvExFV0fNmWsXxgiQE2rh7L7jhFj2Y2YTV+XYrBOsyPNb7nyoQak
qjhIrt/R6/qCLzDptC1WzRUX0JV1SIzDobTYwjDr2td0a3EKyYoFwTlSu0yX5Fu1cZwPtU/0ABm4
tohBM8kJ7HpYLmMCXdbrqvaKU6Z9X8AUOyD10/5l9va2lnV28iBJkoWyrX2c91xDx+CdZbe5+73C
+P7qpUVxyGCMBwvki6M1meklHdxpVyxovhl27k1cZNWVjA118iNHP2LuQirgtz57pEMxWFmIgmMN
BXCVawS1Frp1PdIod3JSX2/pFWlJv+fEZfeRyqu3eRyH/YyFf9/0i+Jcs4zOwWxA+wYmQEFCi8oK
cpg516bqlqPB+ZX72kN2h9CKMpAsm8iCHIL8YtJyId5JqOyJlkcRk6dRPPu5XlIq4U/7qK/8t6ps
mydBb/wjN87CneJmIfCe6R6Xsb2bWkYo0u3a7+A1xZWWxsMDFTEisFXyAmnC3duljeCkeW2gySmn
rHmQ1yOzvqCNCnNXC2qcMSyqnR1rYjvhTe02mkYcdJOZMFWbsWn2vl9aJ/qu70Hjxti1y+Qe5tB+
mMStAjKxV0V1aNkQnCe4PTUQ02s8E4dubMpHdzHqPbfBmYPrY+qXb5WhcO836kCSLA1JXq4XbCCi
7osbTPHoM9b7YjMLYQKq9hIUaxX45DN0gRdnYyb62VP6qwsw7Jkew3Rnwnw9GMo6DG7xlkWGtiPA
rZ+nHMhjKpbvJtHydyCft1nkX6qq2tezXoQesSwvim/lsjwVfgvuMIPwPr+R+nydSbxEgFjbUtAt
3ZU2OwK1bR1Cva62t5GvOUDFp0qzX/V8+O4aEVO/Zoy2E6W0kdHcetoivyU4kVFIcpeO60n+iJz6
wZfuuSXRfWKY+FIl+o55C74p0mDEbk7FlMBRFK+Emt07w4JhkSTNywD5dMUJ1WYrg6qWd9Jtrsza
FdA/tCvRlzWTXCCnnr1H2ELzpZxKJHG6bQhGZq1LFrKtrUfccS2JRFjXzNuW5DI1tv1Z0x63E278
SE6lWkeQJy/n+gEjJGxT+ue4swRMNKQ+d7GXzexSFWMBcN2Upj9tl97besWHZWb1Dg6UouJb3ngz
favoX/nV7FTGVWEZZz+W7qYWzCsHBpYHldvXjCCXTbfk31N/+pEsgjoiY95QcHLjp81VkqZoTRbx
cBofv8dderU08cUbyoOjKXMjrWmbeNGNWTWKSBHvlE65PwidMJIqnXsE+kuR+6eJJ2PjDobx2gue
px6cC7OY9jBJ3UAcNu6BW2w1f7zLOdt/Yn9jTJd1zk52PnNUJc7kK51dSmI9cPkHdktTrMp0tXcT
uLYx0teWVBv8Oiiqm2YotdBY3FM6DTg05PJEnyWEIthWvG1LDB9l1z7KBl7jbC7feoK92yj18h9e
3uYPvuBLMxV/NzAqUgFt2nV73Sia757yp02iJmvDbEd9LOjTYcVvuvcN0ewrILn0Mw2jTE+j23T+
fe8SpACkQ85cWgRNd4brA26e0TU30UDCKGjyMX/vuyF5rBv+N1QwXPvAkz1R+n4mLsqc4r6n7nsL
Da3exOvAqfcbG51aK69A9kWB3zYD5xMyLXgIrouOYIa1rBFm38IZYWMC5MumTsdr9obggRMlYBcd
vNfOmZW7Ramd3hoNuz8HHJi8mlLQxuMWStDGIWc3XbX0tomQEuRhuhQOr8ErBitZw0ECpCrO/akX
9d2UQlUZsmVb1CvQlhHILi1p7Emi5BBzMkn66s3u5bZRMTOLKuTNErAl/6o1LWAjon3BnFkvE7zX
IxfmTmPC5zZ9yEiManK72Y5Jto36+BxZMPXyFD8Pw149qKeBAFyin7R8fq+HGbyw34XRpN3XKb3A
snbudJJpnDJ4s1L6Q15maPgdEaqrKCs+PQ18kguuHQ8AvA++Qi1jTfansJ9pJIK/+ZY6kAr6yPEC
q+LE00zbdCLxw4DwQn0Oz6ZjClaVKt/Zo3iHX5TeOlWr9oVvvgKMYOVs/TgwoE0FwqQLfa6cJ+J8
1KHTowNWlNZTFzNmLpSPPbyAX5Nzl1oZ9MQxm5cQHNhwzLzEPKxEAmaGdjSHmRWPN2CV5En3xuyQ
+wp6C5kQco7lV5OAwxK4I3NvnDYJM6exi64rAOJnes5zRhoifWY+uJwII3aPA0V2rmwawBCeuKYP
+rMpsl0DXpeheRIK2FJHtmHOt7TVOWmnVtduFvze+0r6O11V+9bFPATcBITeSzZHzS4fs3i7usGx
7XQnXzivtlW0RKbm9FIUPPCqghBCpSS2TocIxoit5L1voCPgrJgz2EoURjE9AFeQqrDDgM7mpsu2
vNjqct460iixxQ6JUUOYdPlSqe8quABV1TsHrNMgwqhGEgVktikD2V3GOJDudbCJYNhNqres0LLq
RZ2qblqzkbM+Ea1MZvJMQdbRlUJeLKsmbzdOsph3Rty/MtScib9K2G4hlDZR3HiixI8yYCCNj24y
a/dainmBfjLE112hQX++E/Fs6t9aU5uOAIvNNg9Vgaz/hKEUjoPZFZk86zUF3w4L7OxSURqPkFBM
Cfrlys/dsds3WQsgrovdQVAFteTzuRi9tnp1+HI/Jp0EOYzCRAkGrHLgLOyz2sgrAfTHD02uSncR
ruac6A6QzXvdef0YToJkzmFJ4MpjZRBL8lSzrb2qnX4i18VKBv2xkcCeUjCOi9ZaV3nHKYVxfaSf
WjVEFCfO7Rh9c9rIOSUak7Z4k4/DoACTFTS7KRpaL5h22tAiYbJtLUaHp3kekumqT8jdzcr01MFg
GlsdcRYU/K69lfDCr0pBgICPeMO7kDUDQx/cg2vQMhuv9aVOW3bHNPOdoeoMnEkMoYajqUXFxc9s
+90n+QdHBdZHTdgRHtLWpLFMYo2YWyIDvQWMlNfashh36ZDG8jgMKffXSNSft5Ys22/lLHDlVI4H
VCKdat06zH1SG69j3Ar3qlQOEs5YGkkfUrcBXXoztqmqDzE+NfFAXd8yBsXUeO1DSTzNf9FdkPcc
7+ZE29H4KLo9T5cGZd3pR6ah2CAIjkIIxIdbG3EiwnJQjaBjoSpLXv5UAt24epGQw9MNmW9jPYGA
QETVYf/LmqE+UP5H3jtSjC6vpMm+zsxo4Y0X+czDulJ/6zwWXqb5kXryyGgWIS+FYjxEKnrQOsZ+
4TK7yXQz2mTXE3rW9A/PHLwWXsCsDTjEdZ3DyqaZ+/m0DGl1Fh2vvz0PlzNegaqh+nHyRIqjTHnD
s2hXb0iaYgy505qx5jVbzByM4aCwGejq1g3oDB43c6vb236IXqvCcx4SLSuOSQ6LpFvfNqpNCs6x
2F3VMGVk61J/m6bzdGhRrILJMPojEXoN7qeW3RngKIN89PleFW3zLqBro/m61hfcYZq0vkZSAmdS
3J96ryEUScBVgcFjB2nML17HwUlvqVbr16GmyNlcQZ+hCMCJgNfPk/aGD9CaQ416lU1bu51PtNiU
L5z1OhGqZnLbqzoHfxDKZYZSM5XOBmRLA2JkorbdaXQIT1mkOv9q8D0q5WtnyC5wRt+6zHBu4GlS
QRnpftB71nkxhn6b8wWUcX9jQFfEd5net7EVSC+t06vC7Sfq60c9v1Vx+gmrvUVpqjJ/N1O4Eoym
A4CmsabNMFA9gI/I69+EZfX/DwrU/0wl3SIs9e9lqkC+ffyzRLX+178qVIb5hQgZs0vbtn9WqHTz
Cz04K9MZ7cogvfl3gYq/QwgMbg5BS0AX6EZ/16dcomw8eKuWRAJkrST/KwK69Ut+4B/yFGMjfizU
M/5RAk1EKX4noFcLVqVGd656kTXs4T09KsajEtKvj14kdbx2RsE+ARW6wBHmVxJq0kIPhOdLybYH
CVPSeY3ND0OcdXCctmbqD+E+O8FmmbQTYnjzYLgLS58TY1vapWtQkjV3Ed284dkGCdiq0lBPUgfo
G9B2q9NwwJSfwHFc49xDOMmdOUNF6ZPqZKdsLdojYVStCFJmXiKcHI3oK14hywjyJsOOwAuLXaNX
lXeSKd++LDRWucnS9pgCTbkfBR4jAzGeNR/vAaAMSFxFpcWciEWpnSGZ6dG44afSrmHpZ6/UD/nI
FnmnO688qPIt7uolFFM3LODNSuPOIRG29aG7Vupcu/YSYnNF+gFE4W0KdOzW3gjSAOLF5J8IM1fM
5sPYF4s6NxlFJK9KOZEDtAmwQ1qULbRAflBQ8hxE+ia/xvNckFmO4sK8pcXRkw+amHtcjniuyvpj
Suz0R9MAw7QDb8gsEAJaacWPsfQ7+8EWBP+/1rGqZnLM0qSwYRo/EEAxleMwrN4llJRPoEsW+5q8
N9dOpjp3bq0ZIayN6pTWSDMqkl3b2v2NV5RLesu2jFS/aA3jlg16JA4LZ2FIZXGpz09epY0/UmB9
9T2IAQnePu5G19sacVxfmsSPrkjjuyF8Q+egWQPqxMIedQQmurG7GfJRm7YcGiNDmo8zLQlkzhnV
FxPREBdn9CavkXYtYuAwA7h+SVl/qq7HRU9cAIEfBFs+Fbw5Oclq1qkyfVwdgcMsowpmvG8zaC82
GDVQjKX2JakdwU4IekUZ1VzeuIDv0dtWjh3IAr176uJR6qFp4XI6xkxi220Ni1ec+gTb2n5i539n
RB15fmAXqbxyorqJNk3U9UBlJCDUXeS5fX6gAqMpj4smmciNy6csDAiRSVdCz3b7R3/Oe7pyxz5M
Cg89SKud+nouCnkWRdHu0NOcioYgVZx7M0brnKJF3EQSsMVuyE2IaJzKFEUPszpMejXcx7Keb1Ok
b+iq1NifvbbpqVkpdQBRlDZlyGR5/KwLUbLRqrBRgs0z5baFSry3hr62YAOq/BEGHd0Y+BibYw0K
/X4y3PoNnK3zNeIOQwt0xZIC3huBp88a/BBc/7EgDJZTu320OUtDe8FNBVDc9EvwL22WiWuQgt2L
E9nyMs2NdYaBSQf2gCux7Y6zQTlF89T1I/VYH9KY0giaaNSRvYb40ZC2l/NIuG7kPPydxcHiEBnN
GF194hHsjHHMY2rsuU2ZB2V+bmCcLCePIlyt6SZ3K3FpLt/IWbWjcZKtpXWPfpsOdCrgSQPFUq8m
o2VLtGCBwp757Ayrz1qh/aLgigwCShq2BVjma8y3Kc23G/y3A0ST0u9Ixq2uGxTLE+CkBmnOc5oJ
JuCoT521U5gs2a5O5mjtap/GMkjHLhd/gwCQXaKYvZJ+Y46tPY7PRYT7ziRtobAYAIhGlKa3qMX6
zyDNiklRgDtm1+GWg3yq4hxz2qY0cFW+WX7cls/AeErnK2y+Krt4Rj5Oux6Au7qhxClRN07ULsnW
Z0eq53Tq9GV/RzkPvIlUpYRBumwswlKRWWHuZTtvfYPzhrW6cQ+Fn9CIa8YgUiut+Cb5coEMweoY
ufqhxO9+ZZISevQQooJS5njbkATQEiaWB0zz+NsgADU3C7a5Kw+K2wOZjTic6UHZEtJSOVw6rxd7
v9fAaUxj+9U06Q4uFEbGjTAh/Q9jXuySnh3ThsMs0Ua8x89ytt3buJtLkBkVwz+joqkW9dzFyeNa
x7LLYSuCtAeCbGSHCCIDprQY+nhN3wr718n+Nsy9G3RjIUNgXEuoAbI6KDlU16vxVlAHvcyXTNkS
KnFud1uYY2ZIY2w+bgxjMvYGZQg0tiOM7izEoT0edP3JzoqHResWeLJFf4U979OxhH5xa9M1N6lH
BqNUyjz6si6f8zklZ8WBxqaF3X3v9KwByY+IbsJ/G4bmI8rNtrqpE/qstrSk8YUze2qfJ2PgoJZV
vHO/JgVT1SQsy6okjGMXFhMmhWP9I0va9I0yVEO8osdk8TVGw9LbRWkqIoAK8EZNdsl4LGPDHQI/
TjCZUwNR3k8uAKtEIZ8wmnHKs5Mtk8a5zYLAbXjI4LsE4BW5US32bvJkaUvIQ6ypTTF3+9Ro5wAr
DMml2Af6ir1qvuvsxVq2TJ01P5xa+PNHBxnFyfCFe+ZOULKwEToy1uIPzT43a++b3S9a2IwY+DYa
T+d9gd/6Okoz56FTi2sHbebHakOCElBa4pXiwATc/jZOYtFWzmy2gxA01yvALnucSIYxXYG1+zY4
Gl/+oZS8bjZ0UGbL91baUp6jLB7dHfiOxttHSTKfaCo2oBXjtNqkcSKRVoX8BMIaz/t2KTmRsEL2
fXH3/00pvxbykpz/s730w//+X8Bmq58AEL/8lV831Lb9xSMB7WIwWdOcGEn+a+TLnxi6u3IcwAAy
E3awKP3dlKJ98fAoUqNpYiLENMKc9u+mFEqBmc5izrQsD3i4+ZdGvuY60f3HlhqbjG45QER0spP4
FIlo/jzxNbylc9I2UmHp8uY7QyLH7u9NrN7hMGmOuzNnoWNzLQo4Pxa2tG4TGbMYTzodiLwfSode
eHyqVIGJgS6jTbSUfnvUJ0OMwUCQCSK+joAAEq/1d80aItp4zagnlFl6uRsiKDn0eyhp3JWKqvqQ
oU9JqlefZcs+11UfsZX6+OWb3qRJYEkzdjeTrdZWitYJk7FvD+iHq5vcrF/b3qm+sysnqFeqikMQ
h6T/0YYFC4vBvz8IPvyo+/c8+f636vNvnfzxt4CltvrpZMhf//VG1r0vhKwdorXcruRgbU55v3oX
oIuA8sE4QNusYfq/WER/u5HNL+5q9PM9BCQy4cTP/3Ef21807jjsBrgQPAPjw185GpKe+fk+RrbA
uMAJ0eCfxOBtYqD4ZzesIaCjIF/tHAd2lhkTLLrxjdk0r3kXNuX1oFYx3FvaLN+O/iKnK0xN6lVa
PZ4piCkV1Wq98CxQpeOchmOE/yqMF5se+XKonCrs0xnYX+ZXxeNccHiGCp821TZriaoYeb9GSOOC
xFtljES2THouPkubSsXdrPfWpYVI4GI3dvubzqxQUiBdLeah97Cl7V2rmoetNaENb1J3iVE1/Xh6
bhLXL479QG7lxXNVM1/pM8BDOPlV7IRUZFgHQ6/ymBjF5IAeS4mLMzBWJH06qn7CUfY0iKV0rNab
hWEy1M81RALsvmACK0s7ufHFjNnbMfoa5CATYIxTHK3fCwzB30hYAEedTBsTKqqT/7wkafLKmInX
aDz53TnzypqMFyPlzwqGI1Io4Lox8K3KOY60vcUbooD5nax0r9pSqlB5gVnHRrJlmFzNW9SfTtuQ
qKfHxl68+gJVT6Gk6jicQsdswBRYXbY8jpTCrGhjO9otI1EYGo/4ZUJ4hPSHwLfsvb1W94oNp9l9
g3ZN/afvlO4dZ1R1LnvHAD3SLoKMMcXMYKHbMesDPE/MH4Eypm9EjtQDeeRkhobc4TdWyL8zcHPX
vC7NYen32jKgXLGKsfPQpYeybJa+0ndKc5tibzQO2wviK2n6gPLeOQ/E9cbkQAHi0GJGFsSt2j5t
cP0z05KgTRd/DsF4Vvq28BUDXgO/gB60dZspTn6CtQ3Za6oZByfWvLXJSoq9sBOtu85yv++uEydl
eiwdp55CmNwaUFPDLJurNmPH1OSuSN+9me3MFndA0oQ96DS6R3QkvC3Ip0Ee4tRsUnCXFgPgEuA5
maeOA0BQmPhmrudU+kaA+EDUtJlyNiOEqyZ1YHbCodwdUmKYA85CnUxNR7sQk2/in7tYx4gWzLNo
0yuVjeIlKTjD7GTigjZWDnuR66TGbvlAiL7tn+zcSGniqLt5/FokKYk1CZQyueRCjulNBpz6Cnr7
UJwSIL/DOZ5yf7xFfezGYzOS+drVCyVb3K+oxK8ksDLrk59bVHt/Tjyd10ojKJWcZz0J3cqo6nsb
zm8ZxNpsJDtG/xMxtHkkEovg2CVHPSU0uVGV7OGAOgxPzjbjDe82LxW2TFlOwrxiPEFCis5SDUcf
2bVP1y67MbQ41GdbzS60PNCytDU5GxR5tWvI6bL5tdmlHyYwGOnep1OMl+sC7f4mjpA9Atqi6uJs
TGQTdlGsd8ZHlZartVwjxEYqlgAT7hrAAjsbi1+87QgeI2HTl1gGEoR8d6xE5+ABhAsdbw3KLZMD
+4YV/p0j5x9GTbXV2dBZedajdi6PUATz+pB3lAgEBvcR+oYcBm9fUhOsBwQOGysgtKSiMANwAKrR
lAgKVWsRK8urPLEeLU7EDPET3sJhO83es+Vn/Dh8+/wlMt8ehMpyaEIkrfRrZrjqs6GN4nPOJr0O
y3auXrRx/XRijvwfQg5qhkoSaSaPWIG9BUMV7mlgoPwpQTSWG8m+mG/CavxtExEx21moWbcERRFh
kEXcsxwW7aO27IrKkDmrGYPA+VMcFt3kB9Nh95wxfibIZfTVi3Qq9dlpNDwcWstSnwgO9icCEMTZ
rKlSe1PqLcPmQubVCy0JnkFOq60+cIdx+1CHwkOKPQJBqSeWzwSe/BPH6mVGqdfKYUMGUZsDnl8G
6+kUU0Ka2EuNeGgS5T8avTZaIJhw0ByV56X9bimj6XnUCCpeMx3JLqSJZLaHYkSjGd0CUxXwwhCg
FSLLfMUFmJniEBuVbeJHTXR66grO/Nf9nK0VMOXUL4GVcrMRKS2Gp0L3zB/JaGVa6Pj9/IBJoYG4
OWmMGeOo1y5S2vbRiQy72dH7GPkHi0qym8GwzA/VM87fzLrDBF3ptDowck6nOYysHrQBUeju2sAk
WAbU00IHlq1XnZkEGXgd7Nm8cMxXCXsyuKGc9QGeELfDvIMxHtR/D7jzXhmexfE88amJdpsoYy2a
J9MN9ck0y1MT+RLC96QZl4aPZ6ZdlLYktjODLI2pwiDo77dJAEUeiLAmiuUCDqO99/LJeUkFJ1r2
kIlH4Wo5JEBGa+2btYxLTVHUsLyvH1HRWmAJpvlFBayG0OmCAQzO44Vaieza0WjO2wmVqq+diauX
9jWcGmYeZedmbsoXrEjjS5kL41VoROuwXRnFXe80bUx4zcdLNjV95JJdjJnRG4kqnnQGjwR79czk
HeMVePQyupCPKk0r5mR0DmrCYoedEoIz3IZKsgHDXrytl8JeO65Sqooaw3Q/DIx12m4aneF+cMv2
Uqd2CehSYCfZOBJiKIf10btlE9CpA26rAb9g2fB6q71lHSBqOi5uneT0uV8zxRvMQeqhM6LqHRSU
WYbSgbZPbmJ1/HKs5ZxaF1UETCN1p7UDL9FfGIKq7zkpJ6rmIMHfEVIiShnjtSuCoUqmB5fTxjsM
+4SOFj/hkO8lDVouMZZh6/kL3S+mr1dnyLJc2bbBpF0bGQ7AqLHVNy/R/Pelt/OLEVf2SZeT+Uyx
W5/hRM+rD9s1Cm1T5P+HvTNZbhxJs/WrlPUeZZiHxV00CXAUSQ0hKRQbWEgKYR4dcAfw9PdDZrVV
Zpp1Xatett1tRoqiSADufv5zvpOlAXIW410W0CmDBRpQ+LMpIem/Mk7Lu9CvE5Ob2jWMQ9Pr2LNH
36RnyFwXji3IcfGRoUkwQ5sa0uYkszHElDn2rQMHr24mfUp4Y+Ppw/SkZUR9qYSEaB4CSpf3nSlt
OzLY0PxynDGZT1xW6RsjbyysDKlNuW3ZSbERnEl+waKlomwzEvX7ELJqOIL3mn0/qEnn0k8ahKBA
A5Gwg5DvAzSWNs0nekJLbcS4YiFpzmJ0aloE0M2EI9YPDXrqIqMjqniIyyC/b1oKsnbl6sDZwnHm
GqCNoqXe3K3VW+aU7plyI4spQaBl07Zf5tzf94rT2FbzGrpoC2LDMeGApPN2Tl+aHLKctrxoSU3o
0cDR/mgHtVdGgIrjeyxQKQOEeklIqDauoGGDnUrOsyJLvmtaYn312AGrUNdzLAqmlvN2Jgj+z2z8
1K1mWwD6AmvCJWjnnkri2eJMiECIWj6nnUU5j1ywtmIMRrDEs5BQ4dMruunLsauO9mipLpSl8BUp
CN/70caT/ZI3+aiFeppzdsQMXI8UGVg+aeOaChrk44LGg4EKPx5l0/wLVIC6Vvk44m51s/mxgUb+
YZUBddp4XuR3rxEsH2SzcFfNQQbQik0z+9QMgyiOApxXeJGFW933Qss+aNxw3gw/n9SG3JpPIT0P
WPbZiZ630YRyDOk862zzjLW/x+dYFQtEiQ670YjAg5/T6twHqD3em4kTYAWfu+mnnjIICzu6Fp+x
3DbPi0jo90XhZMKBBZdOTerQWrQy5PqITRSLEPh0ogA4BX30unkECpv5xfwjr7ySymcfAzVrWwZv
1nHq6jEZWdZIoujSRpnViysMHup7OrwVKfu1tCSNMlds6OMksT9a3JsjHNNGfh86YQGxz432Qw1Q
ejYKuhcz68FswMWwwBmU/Y5q2ICV8dPtPEEV2cZUmsKwcHTcifYQu4+EyNP3PqjkD4iByb0/zMXy
4Lh0PW+YsGCKxSfGN4rwNrJdJxoL0wTIPEH4GpRxqveBvqVnJb7rEWfISoyufhIOA6V9XDMY46Nd
+hF3kJk8WK7uOBuVNPBbDKXyj6yd9F+pOZcCEQLAUlguyXQ30NFFS2ihAOfHs6UuA9GZcudadLPh
m8o+strgUDLHpXpxQYa8TkbevZs4VUEpsTq/NGNvAmoYh+JJNCWupaBmqdhYnSxec6raE5A1XDrb
kY3qg10H5nX2LP+tKlxcxxYUR2dvDr588xhIqs3UdNRCLRo09w2okOa16xZmbMix6XvQcGYAQjA6
jOHmwMnJbtvDz0pk2bsG2/GdFP/wPSkoL9yU2hpqHz0nvzN65igUD/T1Y+UX7Q+ONyUlKb4ab05v
i+9BDjRYD+uAW+P7KLNkYBng+AZKAxbfRsMQ81xMgfuMAU171wMUFzqyM/ATJnFnDsAml/08USi1
I8Q/PpKYZrRZs925MBqrvhY1Ta9ATpZ3bxKUjnOiF79GHHFqx4VVnby6ngZQ2TJnGEEPEFEZYXv5
Vgldfi+7oPmhQ9b0th47P9RTIx39nW9UGN2pl6e1sZpYbiNC7+7zYIJAvwa557ZbGiYC/zTiJiQL
pNiKKhpbk0jPNOOTc1hbbhfqUPOHdMk0D5ukdNYHGEW4KdNDZ1NlLv+hVnSwIciX+H/TGks41XDN
q+2M7NZbesuTSFB0/yEKafR7QJvFjU2xaV5HmtrlNh6hQVC9NjTLEyVf7KWDZOhKnj5DzxVizsIM
TR7b9bbPFm7c1G1p52kbzxixdlcUZXaLn67GQ68NqTLAQAi1vIkvMLKhhTBHtv1HBuZArsBDpPrb
ZA45eylN4FCV4HbKcmGc4DdxRIllYr5mzpTdJ8RJQQP1mFOr3yl2/5ZW9r/TWrHybv97RW3bVA04
qD9qaOsP/K6h2fbf2ZdbuudxN5PjWf0Nv2totvV3kImBiX0NmoNP8uafYjD6muWiXvHPAU80Qsf/
FNGMNf+Dvob5guwPZAnn31HR7L+IwYblWgjLjkE4nveHMv1nEa3vhKlnBRA26hR7dw3nzYfB8JfH
ccn0R0ZUDjV8o2Ng1e7kh14jqcVFWz0xT2LKlPf6csTt9Ua3Iwu/nfQrZM0e03XCz8E3Ze6ebxQb
oPtY9FUKbyP1LrUBPGO7+O4wbRyRjN+U48QvpaGYXUi24z/avq7uGuTcMawRbXhK90uY0Jd7IZ4N
9J25ZnsBT7N8nxmfPY1lYXs8OBqG0+lzl+jNq0bUp9/qZUtaQcc/AjOEoxmViX5U+CrmZmjqjwn4
yP+Lh2nytf1RXecDddBE4RxB1wRP+FcQQBpUxlxWVNixBzO+LawQJ8f2WYe6QvkPDeaxT+aXZeQy
Zlr7TNgRbpksd49LCQdt41ljw47dDsZwMBbMpZzl8mdSUws2Rlq7WHo94xdMjslgw2ezOvm5kf/u
kvpvuchrVPoPE4L1byA/ba/wdljCtvkXZRWUS1J2M1EFC2UC8dSJ9xTNThGVSX7U5Zke/uGGuf/9
lf9WM2GCVTOI//Mfxp9DaCsg9c+/8C/ZbYtIV+qpkiev67Nk6reqojWPzYo12g+zXex6z8EcP/kn
fWQIl9aUqpbXsjRPfTy/kryMVk/KVKjDv35j6yjkrx8EWwWadVG5A5/By58l5l5MigsflNZEnmaJ
q+ak0dN0+R/8FgPiAkMhIsPr6OePQnariY5oRcsloznDXd8bPV1seEL+9W/5S9Lvtw8ZoiExxJXG
r4Oi/vOvsaxiYc8euBRzYABGh7Vp8mYhS84oR/FLSlLJpACnm191JMYXJuscPthkIZhaS/eV4tym
nRkk/RaxPUBnHijWDdjbIriULEnY9qFnjRPi1Aj/M0ThaORBD5DfY+syBsl4b1hTlUd5mbRPbOfr
72B/3dPMVoMMVoxDNDMZ78PHJgi3mAI+T22Ux0mXFASBMluO9Hewp/ztc/n/69Z/ONy3/2Ld+gXL
/mf5t//86rOPn/Xf/msy9KeFjFf4h00QY5/LXepjw2Nuz2n+vxYyw/47E0WfGD6XGPUL6xzmH8Mg
1jFmR6RCbKD2MFhWpsU/hpomqx/siYAH9sqD+Td9guRo11vxn7cqYyDOZibdICyYLsRud30u/4GN
Morc64a+3GcNzcSUYyhHoJsNbS0i7L4c8Hsdx7fVMjoIRoQhHRAiobFb6wcNTmc54UtdlRSAZ/WO
GqzgpbCzd6trkDiXVorQlZm791zPCCmXpK0Z14Hzy7Py+eRUmOZ+e8WJtj8AseX7XJgwI8XAmbL3
fCRIHF8Z8dS6PepjO70kTjvcdY5VPLI3dO5cg8pPTtbI+1qOwrd0PZ2DmMCfsQDPL5OkWou6hk97
NnhF4Zioums1aTtI66JIV24zg5/V5wlEY1zWl7IWoYAIdkuzqrjRHvuZEya8emU1hS5ksmPeUiBl
leKzSmKE+7oabs1APV9ueKyeE1JR6iT1nht5JVtmKEcYoL8yLXuXFRLW+pOa4hX1wnK+cfb77HgS
n8lklXeJz1tWil8OrMv5otraO0CP9A6cEt69hA+QQUtxg0S3WNvf/oy09txDi3r8+tu7pGGjuOGE
9q74Ij5Vxk8Vi8BtaRlhJkYRNhPlNTWh5jDRBufLzlnx8eD30NFMNdwQlfUDh83i5gQ0/ZrISaQw
eIXJc774VjnQG1hIj7qG5Zszq2HscRcWzxZATjLyqb5zB6mwifJnJ+sb52hR3GZc59FIvuOmbLfG
YMQVd11ck79E4+07Xqufx1HoBRb+smCPvQZ1JV6/qGYgD1qr8xSabmp+ViOvCSAUg5RLloXn/vrl
dTPDsb7xCpgK4jNPcR8uU6WxM1u19Nwr32k+5Tda6pNC33d0CBOuKhmE9WNlEuZRU8efXM98wFZX
vS+wDbZS45d6bQJkzZ/7L/q6s6PV8IWU7JwOJCQ+LRyCOErpCZ0xYv6gsJ5P0ZdXWoXVfT2Ds5TM
Dzb8ry8o9vdGGTeSKX9jHj1iBslmVF351HcDmZVUeTct64ozlPZs70kVcP4fqebUC6NH+uz1mzPM
ftTihb+rMElEiRs0CPqWorDbczXqvJRz7bDDRjrUjPNqiWAwRDmmZ479W1ZMuHRtko1EOKnIcSwZ
Elal/1YTHs1IVe8cYDpO9EKaTXzw0DY/LX0VPIe5aU34i0MTVQgqodUs4jIkLYfZxh9+5copt54M
EpJjU4Ce3uOmpxxA3BQXPCAIlK6AWQaEenrAPbtwHzpdWa/t6KvH3PYa0kIEczc4HfHeSm6EZXF7
IhCOcWD8pB5hXuZXrvrxtafYOqonm3RIMXYybDpsvcI12pNHs9POqGg8htLNcpowvouYLZtXbe7i
x4CcBJfWENyPbNiRiaiJRrE2L8UcLNek5YCpYtNiNiUHjpQ6SRIeGynER+rQkiGQh5T4PNy6OvH3
GTTnyFO5e8UYat30mrpcnZbMXQd0absQSjpBhqXwQ/Mn96KYuL1X/NrdPJXOcayaj9FzxaPBo5I4
hJycE/kHB32QiHlmkQNJVr25E98YsVgK1EXdR+RcLFwjbcc7rPudJbkl8J1jAM0oqdbAVQKtrNRJ
avZLw8H/Ph0N45qDhXsu0L1OJm03iByYC6kS0oeN5uqELFEWi1MlTLeFoeJbR6M1noXuZq/EjyiL
a11GeAwjl0Gl37ysbtjCDj4XHNuThZqHQ7Yw+9+oOh1Odi3iF8fUSH2hVNIV3wyo++l46CuflFtc
EVpVFsWbKidHjhyhXdzeI4iCvXyrx63str0+gpF0FdNhQVp413KIYkxPdOWzbeNf/cAYJdWmg5Ua
AALcJXsaRRYcCCCu0DzufUqdtTze6RMZNTPt3VeR1+bRGOqKo/xUHPop9SIx6v2Vz3+NBGGJ2SJR
39I5o/mn87vnRGGTdidqWanjSu6TZNK2aUy8DZV8emPakp3TJYb+KcYgEkUCeHHqdMrEzDKCzk3f
dk/eUSdYzZHKS34uIGJXsw4bRrMbQn3RvhdLvFibqSd8tbWnBqA2A04sk4hXZm+aR4z1bthnGN37
uoZco2BbRQReg4gIJYTOlts7xh4r7fHS5z44yYG/19ccosyUzAWilEfdnYMDdO9p4BZ1mnMJaRGp
ce4vjOz4OhCeJ33TSss4p5zjzvhykfKM3uSCMpzuMYUPcGBTQqKJMBCSbkxsQJfuay/1KtKUrz60
mT5Xcj7fhKyZzTVt9SzIFL9gkPXPM1ruektYV4+sPw9hrJOnwag5CwDAXTNQSnMeskzMB2fRnOOE
V+AunpvlYDmejEwzLkPXdzE3acyEzMUor7CZ6XVMRbeveCORFvg8W/WGGwKXzbGX3kksULJdCQIQ
2twQTYza0cFZqVjvYPakKFZakjzS3DlfYcQH52xYis9RQaZtyFkyra2/xRXikzRMhY/erH4l4CEu
tFPhWp8xQce53exgSjdI+uKpYlwTbBo39nZVEatfVp9UwcbH5yLILkDADuLKPPtkDB70ys3jDVeq
dyL9BflRyO4WtIX+yfjEOwvbT19Md3rT6EE/6zNsV+ZjY70LnKx6KIXb3M1wzDdu0+GciGHQ9k7W
PFq6aQOlNbCkmGj/t6HpHshBGHuzTS8UmXQPmddQpRejaq1y88Hh9XeOxtxNm2q4tLV8qhUTniLX
1D5Oq1ubOi/F7E33mh7LkDwUDVldIrdpQK6YBdderIr+kW7eJh0XsfDtk/I4flRtW92w3NwLiwUg
q8xvDBZCt1re2cEyAp2ydNcEzo8AytC5HHwrgtAOo65HhTdKfEKtVz5ZmYdHpEcZbJxJP1Wz5mzY
pmGXDwbxEqvUIxo21JGhLGPXEBrc1G0h3xc5NT8KCOxMLf2sv5HEmI7M6e2bqDVri+4RPNJJG+xF
o6gOCtLli7HCqVe6fDIcEd86M9MghPpYijoz2cnEmsOqY50Dxmzt8w43Ds3w/QH0SR9JrbSiVIFZ
z2cXZIMa7Q8LX2pUpt7cRbMF9r0cxLPL4nap8qnD4DfDIrHNEV8QMrCpuGtMohyV24E5qfVnuJju
BynUclez8d06jNgiEbgt1PRR7McVZ5f5QDSsZhp2vvTJ+Y5NFcpiOqWBQxRi5JY+Wc5wSRfaxCW4
pkhwLj+R3a/2pJAvCCIQsPo1qy5FfdU0nhM+kfpnUqiveW+qaGHqHw2erR3dasBJ40wcZtO5inxC
cNu8tPptJUn2uJp6mJj67yymlIzZ7GlrJEAwtI5HHMPH5UCMc94tdmVs5TxgTqh7bjQSfWfZgSnp
bDUefPLCoB/ybK/Znf45p4W7z0XAzF9Yc8TfFIcQxZezQxvC/cSmoC667iNxq2qrZ/0PEVjZxoaI
/LCwX9nDP7DvmtlmNyz9a+ukN6zBTNmnFMe7qPWnWTdueD6wY5tY65ld+3sWhoFaBM+UkQw08RFM
i/0G9n/4iFPabOtWcnVBmDGONTq2sdNjUPUwCTTrMjCEBuAKzA5btRzVOfCbntrF0rrnjoUUvdjO
xW97hodYhLLvOmVcdw4TqWss4yHG8ONM3+SgdT+zdtEY4zbpgdxucz8Kw4DsLfMLtvPl7PsVXal9
m9HdmQlmmqM0ukfH7uuHCmLXm2GlvU4e3I33yoIsE7GqeMXWxv9xL5NOexy5RbGtNVb87jRFfGBP
KF6cWF+n3mKZj1om7GdmQc4tC9wBt7jT7QEe5SBl8xJtMW99/15RdncgF48Rvq+H7kFiNqVt3qUU
cyNqOR4X2ArvoH68TxaK5QiAQZrh4CbpvSvNZT80XHmp4Y/7slPeCzkCFeHCpsdBl9REJkFZHWvM
sPfUuOAnMqXQmRr6Vn5JC+cCeTkNXU8spxSiO12iDs56D3AnPqigfNSMIcQTl+1IufmbtIU5krdJ
SKuyPOPIzSIvHdC13ECROAOIPCfO90lk81ZpxnO1QrmBOX72/KcooUWe63fmIc06fTdSRhBNGqeT
amlF1Hn+z6HNFwAGcjwkGIDu7EQv72Qy/CzGyuCbHrXdJNmNJxqb9ZiL9lMOdrFNKvnoLe0e8Bxn
mEF/IaZPvacqTsnoqkiOFYXAaaftAgLQK7XtMtF4cLHh2LwXEPOvJZ3rX5RzGA8qwREGxY4W0Npj
UwZoO5osvTqw/QF2PP+YDcgIViaTy8T9Gi75qCLGN+7JM5zkVJOuiQoLNhB+srupIrSmcygN+8QG
U6Gly5URXXGYPWm8QIIHOenNLtSWGgK8OdzJYv7k2VnQBJX6h8qzd02f4uIKql2pBS9xX30rpvmp
oot2x/C+2ObZ/I2kQoiharWEqueJUS8uudx+a+laPTcQtu+tOa6ftYlIlelZL8so3+Jqqe9Hx2MO
6hoUpXIrXOArsZqPn1nrYCCtjPepwpw5jYEMR5/Mid6741ZVeblbI4PPOrUedzl/G6Q/O9l1S/6E
xHD01koyu1CwAbN8KxHEbigIVoib433O9Pd63UtlmvWtn1glaeUOC3a2p7yC1TQ5xQ+tqPPtYDhP
sdK+cJiF09LcGn16a1QjicCo+2ol1mHomu8goGgnd/CxYLp0ha++rYXMz1bU9HCMJAUNyaCPHeCd
GjEwFLLweNx0eRTgSbxYOa6PbrGbU7HSMwa9dRBOfQQLuy33fpLj7tMM2Pggpwlcx5Ge6nPUukl7
XEx6gskr3FmObD6mhiT9phh1CWLcWMKARS4EZjR90xLPP/uLDH4wKRGhpPA9kmVyAmfPaT+wPuiM
pxMX0AJ2+51fNhfw8M6NVjG5z9kLU2Uyfs2DNwLZwlAyUEYGbWIxd3FMjfY01ufcDX40tnxaenvY
QGy9ZFlwlpn8wkP4YSXuru6KE6ou6RL2FNngBMws4nPWsG6i5FzTIKYNzwg1KPh5xyDX1iugULim
dtkwv+AkOmsB2n7WqstaMvPYAnHBptN8uUW+Y7L86WgLjfV+SokHJ7nBKa7j2KowHVv4ONh8osEw
cL4Erxn72y3ZwYOsKektWOZ89NZN44sTfsONAN3OIEFzn0ixEc6pWEsT7a3wmWT2+Cj3yaS+42UL
KybH9IG714QOX4R4eGXa2Oxj27s1YBuJ1KQMBfJqDMuhhHsEoGILr5CqbLF8cYEv/Mzcsgbo+7ia
XojHVg9Ud497jWZmYugtAkD5rBvJviq1PKoyOPNm90JVxl07ltPJ1Mdf6HP1hs/jDfuf0DbUJ34z
tfi1srQFKor+1gBa33RKfDeAYtCH8auyq9cuCN7VnHzltn8nCdIn1shpPPhKSuPot+y7zZISgITY
5Xay08dlHH6mTafOalm42lpr3LmlOCaD23/Hc0NPnWEUtwEVkr2iHt95VZNHjsZ4tUzw6sUYMcOC
1M1G67vgwIrXUhBVzXsb+hKmeUZOyPelo+1lW50mYe37xj5VdcKpTnMPXbJ81ss0bXk7YlN0yzmP
uzc+zKehTg+MG6+1n04R7tjdaJUsq+MxS3oXg6KGIlD05aFcUjAldePeKKNmCu+hxivjCZggqIBO
7vQM/M2i6+2uyYJt4rWPOA7eEiK8aJ4cm0rvfqCOmtTwiS6hI4YKQO8je0ucq3ip+9OUZi/lQqJw
zWRQcv7TzS0WERybfqX2iE3xszfgPLKddT5I6k9Krz2wj3/QCH5yP+x5lUeXKC5GOEEdi3O14/w4
TBQRzH75mifiUeJWymIi0zobabCaYZMvz+2SUNaUApNICtQMYacPNNwvm6yYXyBfnfQyvjFfxKJC
fUpZpKTBiuAIWC+m62Ak4N0m3/BqY6ZyxzdyhGfOw7gpYJdh0jPSQ8ujbD+ZMNrgOXD1pimScNPq
THega/3se5MzOKmv7QAOSWy1wmwfRSufEQmNvcBZAfqt1LcDLp6142DKIyKGyrxVRt9zIG/0YW1o
hkJWd15oohPzRG5TBMilNvgIB1ljPoAVVL4upMKOsA+X7LGfKthmfZp+xKIy3lDG7ENJX8E9YKZq
vLGYOOPJH6khM0TSmfiMsmTBS8G/ojvatFnMVEEUXDE8vklljHKHAZjAjQVz5C3vU0J0U74GcGyO
JdhV1L6v3craOCBD66Dj8D2YSHlV5isQjTglj7Pjx+Uxd3JCDI6Q5rSH6Z8olLQgq6kx8gmyUqFk
lVFFtx3oFLNLzCvzRHEuKi6YKFdk2zbIF1Z6a/UWYbV1ijX1XjPfHAdgiJuS/eFOVGY01L1VhThy
ijjsZwql2fQ16Xwopt57QBJc9MtsULEBSQuEFHVnfUmZ+yy/tWVJE4QXmP1VQrWZKXypk2nfwtnp
d1ggGBqivhf9T3tkx3IOSr/Xw4DB1Rj1hd65+0Gb9KtHUcsM20TV+9TWmdf6tflkQC3HQOF4sXMY
i3Hujr6yGRJgE9lUFBRVcM5UEpyZhdmhyPw2/cURzh33tW6tSQiq3Q2xQdPFMewQMabDxQfof25J
W8Qm//ijXtaWlBQcoH8CV1kIuSkVMnqIS1jopFhc+WZ6U5fezY3Tf3L19kGEfOF1aeTRe8aefSKu
/WBjihUIM6WtSOLaKLFFr+JjwIwEPsqyWhcrV/CjqW2EJs3ZhylbaHKZcaXNEMwIvywwW/QPctfo
aMvkGHRflSnAxzy2LPltahHCdV0AFkwyvqmDObheD7SwtYbP0a26VnuoONieTYcs8zaBqfPCpM8F
O+gt48ayFm/Yl4v8rPM6wQiAwLCGoIlySYuj6VDOy72tfERF673DsIqNG/vDuMfhDEeL4Jh94LBi
8bEzLwwXYsgRafply9X3bv7OCehWZkDM2RQHVol/PKgCo35jTtA7EFraZLr0Ze3RwxbbX3MlxwD+
Lanxu2IYMhXyYfJLY2NW/TWY2vwX1i3y/E4u2vJWOjAclI8x55zP2WJHC0th+miWnnlr8bALJta6
YYRMWhrm0HXpiF0Hqo8Fn2pMe9ktzERfsJAt8VOvcgp5NB+MQgYLntIDnH9NWCkN0QYm86dpUH33
CKmqpa/qNwAD1jHSF6YQ/Xe9Sli+ObqXLwuP7TCnlFB7rZJFea+1a+fVrmCwosK5kcW5JAJRbOaq
5SowAxJ/m9bLg+8Ugpr9BZ3peTTX60NpcfsTJmW9XG1pOP5+anyeNaB9YCkPsW68YEjXDB5Ztd4d
TTAac6gAmG0dvpbnpSH8ujHGxYk8fG7fdUc4P6Ujh6umpGaB/ErMFj256Gzsngn4wkw2KRuprn6g
whW09O8oCwyfo3nwuKLOCXNGMjcCMdEnqUgyikPJLiiHg+i086K70DXpqOp36ciDHQ0Vt3KaNNke
14V/z+k827TOLKCjpmpAMG9gXJzAZU3lqxLxVOzt39AcgUjzPFLoN+W4Z+9Wo+g2VNaYXddz2qL1
ivhOMZmiR3o0aPkDTwXxw2fsojYNcSrqnOpRXlLeBr0eiV3Hd2z2fEikxHR+xYy30R9Uw0pUcnhN
tuBUyvfSqe1525hm95nixrFuZtEkdJ+YafvlLIlx0zoMjhuPX/YYYJ/sdtZvaJJ2pZTovwFL8t/g
Jci/gEziuM1uLaFMOxqVFshTzbuGc79iT2qdJipuYPyA9opFsaXphWD8mC9YENv8bQVorIyEmeYa
HsjVXClJQDGfTFRJLxNhaHgrNbBYXqvVIKOICa3mC+d0vgUl1Uaeo7KQ+28bUKhCSMaojhaNSbuA
qp4bWzqx15qhvjOaMd8NTBO37G4A4rbDN577Fh/akP8ifFKvXNl4ZDmbQeS1bhpiXXsxuvKysPHp
rYJzb+bOR9uY+lBz/GALFEZuG3hFD3yakLvF/J14mR968fzgNRD1shINIG5NWv5G6wNBNdkEzfDK
Ulvf4VI8pHNqA2PUfozNsuINjIeBHdhnP/KwaJkODoFd7Q0lmLxg+yXPq1YApEW2343vWtd6whtZ
ASz0j8BezbBw1r4UIiLY90xSrzO+J7ZtaRNOjUe3nE77dkfLGmeBvrA2I8ZfLJndbmnH4G32qMss
DT2gfoHNA9+fRTkkVV1YYb7ht+4YtiEJNInP0Y7HGAJbRPftAI6u9l+xrJBRoe2SxN6kk+ahr6pt
ZjMSPfA9LlSeiDXG/kvfLPU1y8C4tmg4awJNlHdtV3ffHOlUl3ROnqvOznbk6V8CjpgKMqOjMEdC
8hMECXJcGlc/9vwy5UBFflcH/YRxvTdbwKAQApeigefZGNN96xXytDRoqQNKwH4YnChNYqxeRnn2
RvXgUKJKguEe3uWBIy/oc72JOju3t0LX7tnd91vVAJeuqv4hji2eA4WnE/EbSMZkcA23kIQf6xI5
GkP4jqJnSMazd6f7WPq11LiNOgfSoHbbXWEvCVWkBFQ6u3hfcuHtaqJVT7osuk0L4Her4tnco1dS
v6Qt53HSi329mtdtnQjgxiUPsOlE4qJwLNjdMzBJYUKJKd9hkt93AWe2tB/2id7mDxWW+6Qz2J6Y
K4iljDSON8cmy19tuwoVubkD5xi25DG7llOQ+xxRYF68IPaqn2bWcAoYCGWafvaqtWlxps/sh+Wb
6eNUmm8TbrjtIBwtCn6rQ1W62Lt9ElmB3LXdYh5nLBEbs2F10uNH0BhTRAOzIu8kl32bW+Mv8Hef
oA/YUkM1CzuKN3Ghty8FCvgRpod/xVbBKWJJy7uyLuDH8a8huJJjqVnTztaRXUyHvU9gmMsnTyZC
nS6xDxLZX6buEduZgm+mcO/n2jtqYIE2g9899MJSNE5J1NoqJRpo1unzaDBDc2z17DgGNWwD/uRl
lrRt6YTv7Ay1fLDnn/60FHcWXVFQkO1fllmxP7Wa+uYb0GcwmRO2YwwbxYKpmJwwwy1+/tOrdBz2
jYVgZ46MFx063Ew/UFss+k9oXp9QKtlQTKAR9SwHqTMvl6EbCctOuAPa2YOM7E2s+BghmCKydddx
azeF6e1tCx1mdg6IxkD/abTNpUghT2hPsvgqahNiRfBBUFTjYU58UPCYBvhd99+IHDCtMrJDYGgR
duzdqA+c2zVYke69GfC1C9OHXN5YmMPT+KEy5XuePzWg3QqN3VEX2CHHiDPRiqttwXebc+3eTFrt
UA2UnZCrevf6kqKYhEl5Pr1SpyGvDkSUvebRWZ1MHob1IYRXcCDqecib5lk21kESRKsARn3EOrbx
LB2eS3B6CFzsVovgw3HlFFVrYeDgvvWEa6KsTnaYykZc+tOODfZpLi1ny+M4JX7o3JLWLW8VkU/m
GvNyIpuiMReZbknKkBAOSQcdSEXCMxBfyJ1mVmHbGz23ia3Y093U0/3TyWDnKgZ+wjOTajOYzsXJ
gvtqnNTNdLOb65TPPlCUlJa6UGur4+JR6Tba8hBPEnoiQPCgSulg0PKrUwLNIIj43ICTpCYhxLT6
02IbWHQasERRfwjH2EvANNQRg5AHsJreYqh3ZFRfEq/bW0mLIWJ4CPTmLIz6RjvYAahYmOXlwcqG
a9607lnoorDJRQj2QJIASm6sbcDZya7wHJBRoGKRUIzX46tjg/2c+sPequ34oS9VFTWzBrLZPg1j
8SuX5rVounMg/y9757EcOZJt21+5VnOUwQE4hNm7bxCSwQjKzGSKCYypoJVD4+vfAjO7ixFkMV7N
y7onbdUsBACHi3P2XhssPS7reBVrdofAk28gDSlluDotvnj4KgZAYwUn87VvFvKLie9k0YVhtMSM
RocMCPAScxmY5gzvGKVHY6M0TCp0OPp7j3yPXdcLjvmiQbkhqoz+Z4eldQU76WC3jbiuQUrReTYm
fxlIvyUhUTRShtGqV2OTbRzkMEj920oUxd7I+Oy80KKtp4+exUE4J3HHv+Foqd30aVJjgkKOlPDD
YBzyfbHYTJ28T2XygFMHdTCyowu39ReETbCoYwaymUetqTooLKl0h/mNyO+1pQhjTnm5vx1AC+8o
xXY3ljKtpek42m3bpguzznuKlEmJkVVWhzxz3UMaV/UyTPo7CDDbiao+p4pErfSktbat32EPqHNs
l/Wwb0x1HQn5wCK3x0TlLIzZRRGlOi7mQoBkLRoGQW9ld43Zm7dVB+yRx98Bn/MPcYDHuo0uOKZQ
ZYUJk/gEPVcKO0f5dZbkI5gl2EzHC29NZIViBN01Tn/QGnVAi3GlT+YOjuYDaxKtd0AGWfGhxMm7
gndEEhbGwgADiu9+t9wK62ULe7td0/WTP3rLjK6AoMcHCq1EOFLZvQwx3WENYXcI/Eda322THV1U
ZT/J7+uXNNGyVZYTcYmXyb0T7JOX/cihG4mRBz+5dK97qn+HzC2yX+rTf1WWf0hEjW+oLB/LH//z
8EN9/3Gkq+RvfukqNcP4E6m4Q0CIQxSR61nIJ385BDRDYgPQPYul25g5jPzRf4SVzp/IMDkyGNIS
iKA81I6/hZXIMSmkzpQN8uNxF0jxj/wBx3J2yd+7Dv4EfsBcBcElcCyrDEiM6aVVg33BGrBL4CAH
C5/e7mdZUtKEmG1+KceRgIpUmQYRC+xzI48M7g0yo+yxEPFl6LcImTStsFdDPJ+KMoL/buyysR4t
tzD2rQs1Grtc7yIZmAzUKzQA3U8+6+UNvnPOGFi5s48IONqDhrZrKDhGVp0hzAslPO1jS/pxsYyL
cRu2lvxKT0F7tLIRw1op+rWFPGcpbVr9adqNO+Al/SqBEPHh2Ut9RcFuzM/hL/kpz8lFJA50wfJm
ZIp1GhFXjDFox9z8SanOQEhIaG2dVkO/la0CohOkmcKJBxYgkBhzKQ613+TocdBMSS4sFqg6Zsdp
LHRwIEb3oNtJNs77JkX/Krwq0qJMYULrnb5olKJ4Kdo2Wufsb3+ZeP5W+f/qfaB0t2CBGh4ZNKdK
/K4OONcVP6m0hPeZ7/8IzWTcpmXMJG5rEvZW8V2VA8SAPDC3QRfa9x4QlGUzUqsfnTJe+k0gvvqp
3136srFYkvVDF/fGzg1CtU/yzro18zBmh1xEl2+/hGPbwtM78FAiUyDgsyF1bva6PJMAK1MHQeYF
P/PMzw657loHagycu5rOOMwe7HOuhVkwf/zOie4RKI75MGarBBljz6839Sl9F8P5QZH+k5bIDxgo
xVqWcXPRFHm69/teZzeKVBj8IGN/yDZv36/5ctB5yCJ1aFPApCzDPXlZGRxKStAFoQdYvGm9yAz5
Vh1X3wsisH9OqV/pS7/udsgCZLSuOn38mlnUGpZTJEmnEBUtpAx52yEdjBuZOzomyimtvnSULzDV
jQ5JYLRYjcVEqvy+A3uVrwvhaA+yKDd9mDqgDoyuoIcxW1kBQjk0jzr6W+w8i0d2/NV7zXdpIrWp
W+7fvvmnmMKjp+/NxgwpJXFDnkT1ffz0LUSjQRg238xOddWiMOzxckTt+kkNVQ+GG/LNhuxPHd8C
CDq0PwOFFdwO9XWKIuRdiJwipMRW8+DgX43om2mfLtRYth9hkzfX4Uza3gzSvbPdWj6QPNyTn0O8
cRhSzGIyKhBZhOpKyIIADJe0XgTwZ5I4XwxoDlOMY8zjWEFteErHt8gnAr1Hya9lRbscgwTZlwmI
cREIaBwYUBdvP9InYtLxIyWkThjk5rGqMKhPNPRVrDsGzHESHbzhk/QDifsbrWmeNlmM7NMzHs3E
cy46jsph45fQ5v363qClwbGVIHs23EGHUsSImWNpun1TjVV/mpSJkzSZdO9S012YAFDQmnbZJhzX
p9Go7yK36t4bjmHM/Mygfy+GckVa3FShQnRMRfOGfbnSzI5+BbIntDPtT75/AeW1M5darLC0vP0g
jk1xTCSQhh3LtnQceKjMXBbe5x92ZkE6GbLpW++hIUsCegYjTwuApwr35QJqEOvLmUuyyh/PJfMl
bZ3F3HVtncbi8SXDKHIa7Pvf9FS5Oy9piFKGkb6S5Mycm7ZeLOkzSRnDBjMX9kI4zseXYrGmKqTq
b8R+fbJVAfKzbOr0s8j9ZTx5BfkFQT9dJLgseuzkTvolUnFyNVqczc78lCfU3PGAexpsc4QmPwih
4PFPSTwOnKHhfS3oS32mYJU1HBMtdWvEuG8Rk6COg9/MuTz2e+QtmhVonwDd95+M2KYsSbvkZsAw
l0JHaCdG6JD/oG8l3UWKjIcubue3F5TPyAhylMr3ZHGZ8KDMMI4oR/s2lwQ3d+ZNzhu2k1dp0mOb
vS0AAB3G7fFN6dHkVpCqHtPEKFAqQSf5rte0KxSf+Q2SMsJrc5cUExZUOhklX86PQbmEqUWWRREz
MPAKKpF4C3Sh8XvgUc6BIEWapYiY468wIcefo01ngV7yNLCXmIx36IDr6yQYrU/TYHYPVeEbN5rW
dtDFxEXiV9FdEpJJvXBGt5udXy4PQAc/KhbKL0DsAsj/nKStwuY50p8vG4n2HomLVRbtQaROBoAa
vYm3wHgO6DcQKFEF5JQa/1eHePPtz+/EQzl/fyagYke3eACWw9g4foLEAtQ9qM/HVKc5uaC1g+kL
xyNxb+5E1SDMSI2o81FBjvGGbG8X9oA4htoLh9MUvQuE+ZXeORSr0xrMPLwsD/lI518FLIw/G3Nu
l6ksyZbeEHDI1Jq6uHu6hX+PO39Q0H/2NlePzeP/YCRDsHL9mP343z/e/Ri/hT/S9Ef9/Lzz9Ee/
DjzS/tNAAkF/nDMFc6zLy/113rH4J5xcXLrG4DR/pbn+Pu9oYAUFszFmMiGftngslb8PPJrQ+Tu2
yQhxqTShQfhHJ57jr9elRQPMC988JjfD0qF1Ho+9fER443sGMrrU0jZj4apF4PfmqhkH79eZ+G83
2/Mw/mv2+30pBxE6m0SkGTMq8fkyk1t9xnaMKCvXH8OVo8GqQ0XsnPmaXl7FMXXHhO3PZXCgn9g+
q6IiuoQJCUYQTXZb1dY61/CAPHvLt79+9XML7ytXYTdGm4IVhT2Lc7IXpubug8lQNHnGYbrIfBO8
XVNHm7ev8rSFP35kDthUx9WlZznkSp/cjAUMop/SPITsPX6v2kOVz1R1Ao7idhljVAgm53KW+xRj
epCtv4LvsZJBsSp0CLxVR87RrVHqV84Uvnv7l80r1fEP8+aIAurggn04sQnH77IJSX8nFj7AP4bo
r0IeUASyWSDe6kmfnRXkkDrOvNmnAXJ6UYODPiBOzgHUAo4v2oU5yUixH9D0jt0dfdpi1+gGnX2i
PbbSzSBC2lW/dhEm7OC46ijt7es8tIetzRlsF9pxBeAlcNdvP4snf/jJ70LHCgDXMNmf81COf5fq
DcgtBBlDW9fGcVV448ZSwtBWTtwWpBo8aQe9RGj3HNVolBHPo5ux/dGNtXEJD6E/zCyQ7YT1AkW8
E/wggy5Ae2ViEF60ZRF8oeOs7V1Epved0eEE0PyODpgWWXQENCNbKjNClPT2bb0c4pz0cH0xLViG
CRb1+K56G8VTjeJiOToTQEgzSrdVYPWrt69yvOefJwWu4hoGm0BWUPniUJmYoy0jM1xqUme/z9KG
MCZDQl2Y1dIArH1mEno533mSgek6mGZd3tjJwLWsqCqdgfQGl/Pcsq/oxOjZaCPsJ3vz7Vt77QG6
pj4jJyzKJcI8foAqRdBRzh0yx56Q+Omw/GBU5edG3zzVnIw+G1ISHwQ7CN2yTqYi0ZZNGOs8wQmC
1XXU68MNJw61TiIX+FzpEGYkIpNAWcTmKfk3N34sDGSunBr7q85fh53T78rkHeZd0kcpe9+G+GeW
EZmUF5URf3FxDtCP1dqNJfxpDaC23kuyRNZpDMcF5XpJ5d21d8SYpWfmv+ODydPgsO15WaLAwQCx
Tj54asTF0IYDWlCK3cvIQaFmTEm6QltAJ8R0bVBl7VWSQMn7x6+ONjflIIqNEKPNk1XRUKaN8gxN
cziaqP2rHqXnjMR6+yqvTKIsu5L+MRwEYT4RDJ4VcPrBSVVukHFEqWEG0I/Dlv0siMnOowXbjyFa
Qzwnb1/0tWcKd1vn0CWxr4uTM0gpG71jeQyRV1rEvg5xcsCalbxL0cpeqEhEH1tzTDfA5KMzx/tX
vgfWZbYYDnn0LuKa4+8h4RuZ+hGHINvvdqnlGiYtUgPPfA+vfODU8iRAZhYJNlEnH7jbWCm1Z53J
mKPgMjGM4cKpdBRYsRacGZ5Pm6Pnnx77N8EQ8cADMEY40B7fkYGpGGtMaS0SJb6UEaqZFr+5RsQW
HCWww0X9LnCamkjHMrodVf4+nAMKHNs1tnnkptsS7sVuMDA1FjTB/uHj/vXjaPVK6uUms8PxjyNV
uHLRsWM8aGV4h/I3u/JrjJdvD6eTMy0z99Mz+OsyJ2+1oNpvk5hhLXKIsWsxtrDLulIuNbR4X7Gy
ztZ9vyYzpxvfw/uiUdjKDEtD2N5FwyhXANa+DRwtF1FkmTvliXajjRnyYMNdO24f3HVe3FNqibM1
zfVok8Woyskm+nHmPuZ3dfwuLfbBxjxX8+nb3snjYmIeU4WGf9G4RLN6UfV9sFPvgQ8X/kvktF8b
n04Su65k7k06ZPv0cKupeI7ss8o6TD+XdBnF0uLjxS8onGCdJJkzLvBvincACpAdIWxEA0CuEi6s
JOr7dikI3Alms0tqrQyr9hegFklyQxYYn1mNnpabkxvklE6Nm5WCORuQ0tH2uwLn0juEKC+qlgYt
5Gq4iTNaD6ufd8muo5il3OiLPV2tOeD095GkK4iwZO1nGixbaZ2ZiV554g5mBMODtIFvwDtZH2sk
tIjxR1JN3GJ4SKX5U6skVfVqCtaAKcczlxPHhaB5pFoEz6O/p+YEr+h0Us+axMJdhjGyRwg9dOJA
Mh+FuQH1RwtyaZuwoSTP0LeBl1YJyvPMWuBVO/NZGvO+6fg98Ekw6bN/ZfYFF3L8Hka6svOJwl2g
8oA2hL3rfUObE8qsaA8tRLbVICYJ3rgmfHxCwd97FWKYrIAkMCD0A9shHkuDsKOyzJLLSCHISzXL
e98lMImJJkI+4p3pk5xOqhxDKVJYBp+IzQc/B0Y8P7pR9DXLyW+0hQ3lcOPl2rc0EP0iAZ555i29
eiW4KxxsdUBd3slupqkoX3UVagpQoD+TMca9UlJM8kJdO3Ol+TkfvQeBOY6jIn0fg4FxSn3CHzgK
iXl1GVVCXnzZgf2TmyLrkWBGFJzfnl5ejHVBy5O+BQK1OWBgJpwdPcAJ3SRSJnYy9WQQwNjBBkst
lPj4NXFXv32xl3dGURWPmMW5no6NcfJheWU1uDQSg6VvozxcuB0J3KIgiUtH3HuXuOkEcjY5R9F6
OlkfPVA+MD4xzsO0dtn3ngySASRMQyBUsiRbY+Xq7fsuG64K4JuUrPdx1F8mjrWFmnFgX3fmo3ox
avicDJNFjjtm6NgnZxXi5dvR66eQMNbuCbtAbbcGCunY/bk3+eLhciniF4jp45KUTk6aBrFfNpVj
sItJA2j5HX6iRTiUzjovCRRJYjks+rJqNm+/0afWx/GzhfUzs6x0g82N5c3j69lWsTNUhj4FgW/E
oWxbtSmSGZFj/+r7YItia0kmydKJcRyVQWMdkNU3NyJovZ0Kkg9nfsuLeXTmDj116KkXEahyMpbd
qIPTyTtcDs2grQynHqCMVq2+wCmPttN3ym0J+/0GxW5GRCzcYaDKenuGIvZyPXNNSUOSOcnEnsQb
OX4kem9Zep2C1dfYXd8ylZRXtlFi9+e4tTI9Upak8rehmlW78SBuSIKrt00vRlrqmvw2ZOb26cH8
WwT9Y95E/73mYxVHX4u2iZ5XQOe/+FUABfxosREXnN7AZUl6bf8tgIo/OQmQmemCd3yiRf4l+DDm
AqgJCZKyKSfo+eX/R/Ch/+nRrROE50h2UtSg/pHgg0Hy13flMBvTTiXsg22ch5bhabF+9l0RJRa0
kKIMDMF9cMFWtlnFTub9Ghn/n5XP31ehFEBPk76me9qCAiE4eT3m9YXLfucQIIgG/6iMM9M+zdKT
u7G4H1oxczfTeKqsHH8SaRdGptHb+ILaxoKWH6pRrECxuLdu25ITPDIDr6rEJQNysAxnGZRN3BEy
3DW3pWfXYtF0bf4+h7VsrzOkNgX1gcAwL6uEYEhU/2pAUYzpokceWUQ4Uxvfm2ZjwIB+S5L1a8WC
BPlpGtqtcCYrRB/YcCQAqYA0nJ/S1SUG49ZHeA4uqsL9UJr+0tTI+1qUCPvvaM/I/EJv6WasANiQ
kotz3fwGBbN2LwiQEVvHN3GepWAKRs7kSXzjY44xoXr0w753THkvnciNbvRiwLsNl4RMHDtOPnQd
BKZ1MOTFtQU0K900QQWvQ4uzgfm08TlU9K2OCNoaeowkiioS+xtEZe4qnmjMIg939XKtVCisCgIt
9f6LwQ/9B2qSnbuUBm24bZm4rOhR6vnxts1slUInQ5+6J9sER2pDWTwnWmEMdsrop+bQS8xkj1Yh
IT7ZNSKKh1xZ5V7Fk8VRHCvwrR/pKGmE6qm0pN7ITsEx8L4tFLz7R7Cg3mMN0/1DTn7mzy7D1c8/
ASgaQBD8Eumt/IZ/1/xJzUjmnzXHn6plmbLzXYucEtmFF6IPhtihoecTk+j7deP2ZXwxJ3VjyLAJ
YOfGgBUvgorEyj20c0WAKg1rQPXCbo0vDZT3fFWQuAd0ymisYG2hgjW2uleVeNk5S8SLiWUISIaO
ImRHrmoXbdAAcDQ3g5igRSxsov/ktm4jFqFM8vKiKtEC4w7p/gX20obaff/fPxxmx7+fntdNGBVl
9Ph8ep7/4vf07PxJ88kk3JgClKkjOv/P9GwaJCVTRuF4NjepqLf/NT0juuMwSKwre1mDsGImot/T
s/knR0sGlMfJhsrDPHP/3/9zNFHWJ//7eZsF9d3plMaBjYIR4j4xLyCnQoE4HQe9sYfZQSIK57LL
lLw1SllpFqL3ACpM3ATtwp3NwcAMKYPqDqCVSftcK0UfXMWWoT5VoSIdNfdssGWAz1pD7SMnjT+T
stiFl+Fgovh1BgW5Y9YjkDsQlra7I80ijS5VW+AfCbNYsHmdHP+zI0v/ti4m+qlGkswBL3IuAWC7
yL7DX0y+JFlCrmud1CrYxqmY3kUVlNFVpDgXLJM8KTtQSaWDU2roozuzMptbvGKhBkorkMNWl4po
XP4lEllP1fOtzUaJPaa2AELMODkpGm5dyW1FAILATx/35a6iGQAQafRSkgOSPGCKKRrPX3WWCoLN
kOlBcknkqqff4CHS1DaTThVsEj8PBz5Qg8IqFsfcw+GiqYw+ej+wON/ERTOZ2aJ39cheEuU718jt
2KYe0zcNPufSJkCXyBuHGNa1LFRpU90C/wfdb4hlSW2EcMvpnRMXQc3xFDnItIsK4gLcr2CYh6Hd
EzvE1vCucyig0EfqtDD2CFnR7bq/x+6bM2NldVi02W7oBlljNYhaK6um+4m4EGKuOm6qTBFk5UTL
d50ZEVNWt0UgEJMrz9kQxFm3a1sU8Brg95jlvpRx1uwjIMpfcNQTqrAg9bVybym3kr464Q8FoUwG
Z/cuSPle1oSC4GgAryPye2hOZnJl0ulLtk7a9T2BGTF2STt3YcOKqjXAuivPt9Es4RVc0ZVxjN3U
uEVjL/2kxxZc9JUXXYzzYlk/rZvg01lD46f1VMUStA9YadZZewxYc5kGdfOSQqNeXBVP6/IQRfl7
L89YrQesJbdBxxy/EiZjbjHN63utpbTDmmByb8O6HkiKQjltYB1kRuUNxeAx52nWe5pyEzMaPjkk
HTMTA3KYx+3TFG0/TdddjbKCTIgW6xN4QHprGDpxEA2yAT9h4RBEU5a6KOqJ8xmML4bWVHPCMJHZ
5Od0LQp/xGjQBF30+ajb/aBUd8JTzr2H7zO6GDodqgmVKRx1i44EE/GBlUcnciyMermJGOu4mlKt
aHdBCkpy53tpl7ZQgiYZX8nRqXtcSphc7U9AFoj+W8LLjY113MDn+kQ9xGluRgj06baJm9T60gCJ
LKOFBFWgAaXwNCdawlMs/JuJvB3zSvLxd9dhBSSUIMFGFt9EDLlgWQUhJ4yq44xlQpNbt11ikapi
Z+qaXNjqWmP3aC1FJ9w7svhIl06HksaSVdTaHhLX1OHwMrEXRklbWsuK+kIBzjHR74wAavZa1wjM
XSEcHJCskMEerJ3Jd9+17mzAgfaG7UVE/bQeUwq5wWAmW66aUT33JoG5nGoC7aUqq8F2YA8JNzqB
yDvHqgoK08kMZcOcXrRbTrXlVxnEo0eadz9MiAa9GNdurFH/awXOMwJPujt79J17JEMh4XMhH/6i
E3WolkQXdxJEngS0AzelyRZO4QYf4qIbH2vdxDLjQqKFGRjVYsCt5PMtqCRKfwSRxx4m0Ub36zCJ
yqI5XcGmbXARryrhYyoMiSxe9uQGXfq+7kb4+zTsz90oTSKZRjgbqDpD11gXno+0MU062jGGHeqX
U6AInuILyX4SrJnuVaOsDx2uUGCnE5nNxceE3s07W87zyCi87oeNsFVeRmZNkmDAWf49zCzruhR6
Be67I8Z0aeIYmUtw8Xhto3NM1karZwXD367dbchEV2PqtdXdpGZotxvC0Fgg+aP3z0oWToeEOe+W
TXIiCSKYA74Do+vyFV0J8Rlh6sA8YbVkQ0mirddIyX0rZh9utO7NqPElQ9VMCalZGDoRvosJI3tT
LEtPH+SwchKTV6CyGjeqnmYWK51r997HMg7mWNKGyYv9IaS4BbyusCAiRWH2WVa9l5E3GqqQ8BfN
tu+i2Isac2PBbcVLqJNNSGhgrH8EA6o1l8RhzXwMozFcSo/EONFut8R3Q1davobzU+eXbCLnkBa6
xuWK/LgqXWPDJz87tE3xPa+xK28N5bXOIhnKpoXbham12ZhDOlM9NKAxZTLl5HBnbktyUpKYVxVW
uQSlYWlhKtcqm7JVhfe+/dCDU3nng+i0wbqk1S2fAPeKWQCvm6dmWi/xijihTFF8hKWTAHQaQnRo
glTwZB0bgdfu7XZKaMfAhJPJzzykj7hjbJQTW1mAQgu80t38I0cFxhZkEg5T5Afpg5PUY73o6FQE
77VQauW1HjVW9RVaQczTNQC1FWBeJRJ8kN8xIkOgtnWEA77sfH9l2F2PtC1PdHvDSNAealHXpCah
WLjvgt4MN7N+5boIOSGRlpmOtwlPLllkBe3/heY3CCtkB8FpnWhJ+sj/b3xwusa7xxGHWNRIh/E9
SDyowTV+KVgmVfVJit6AaDQMjnk59YZLPVv13k8SC6dglSRtfu2Rsky8vdXcGp5fuos88KaP5M5Y
X8oh6z7HmpquoiQAjOWoqLxL7VC9NzswJTBmhgQTncXauGgjT0G7GMk/AdIW4eXJwgJd6oCvwVyE
Xu1Fi5rzMPsYs6DaLtHR15gmMYqt+2yYDn49O98EiMgLltOmJ8epI5Y8qoJsixS5ucy5lXrpJIm6
1+RApyRoq/hgeoldrENXFg+YYaFg4Ecmp24q43s3LuvvfV3LexKcMkA7eimC9YiyAtu8X7Hxa0IN
QhFWgGbZ5cAvJmq9zk6i6ZgdW6WwOdZJgt7gLBQfJEyZS00FSq2Mui+/A3+X8BxDIlXZnmHEy73Q
/MbsiilssCScLZBHDUQ811c3oVOi2fGmrhrmOA0CO4Xna+WSodRfNKSKwTcVUOZGk1CwtXBL/Ztd
hQnhpFGvvIWSHn41dxw5PWWVnb+f9IDAuCELYmcRZy4bHjLFG6zVtrLrrRe6I+Ag1dmfdZGQIjCa
hZ0fQr5O1Lsex8k5roismawRFsAL8MRwOq0yz9aOmP2BqVV3n1vDij/Fpqj412bhyIw32Umy1Nm9
1Au+IiBIHTnJzbJ1Jg3vOBlmC/yMEVZw1PopWX2j3+C2qgMLI/HofpivjwWSQzLxdSRAEdmXYmpr
nEXJWdljuSDwmNAiLYQm6ZkVGWZBj2kggQN+M/hmaKykXxF6Q8AEsugQc/dV6xRKEMM8yGhrexMb
c6oGNqzssNUvhtzH1kqYjLsuSGp0N1mm9fe9j50HeAc7RY3p2uKJcVSdzHSZx638UXBL+jvyNsnJ
xMGSPxSWmFIPmqcVedsui2cxLWgU/V5QDXbeoydDDmEXSX3wi7SjMdY05Z3WCC/j9nr10avSPDW3
kecG9YbAWcV0DNVTI1DX7stouAImWZK61hOLSFoPqR5JA3IomuQmcSvvTk2eexOonDES0U6+9zG3
zWmEpRiw1BBcvNDZQ4LZMsiYZ1rXLeUz92dsFSor61ZYlrx2E3Tl+OAGaVTucTeLcJ2FPcFhNmSU
cYGZM3gkugK+5TjitUH27KdbY+gTe5XkglzgEk1p86s89W959I8nbdTfH8C3bZT/ODp+P/3Bb0Oc
8yfcQou2rKBMjfXM5Wj+2xAn5J86vQyTxYtqHCftvw7guOioWbIJcOaeAJuW/x7AZ6scGjkO5sj6
ESdy1D85cL91AD9pPOCAm/9Nto5SgN+GDOekyh43SIbNLLzSVK8eWSjZY0eu2/0AKlRyXI4y6xZ+
jsFCqEh0XdeZ0xX7CKjAV+m22bhL0DbnZzp3cyPpr6Ltr9+EosHC78d/2bYelzmzLK+g3gHMGMfy
HWQ1+bnsx9Rb2ZafgMcL+g9en3qfmNcBdD4rndz+usjzgsRxH+/3pSmV8CyQPmIaOb40DmOkd058
lSMn2QReLg995kcLzYj024a0gq///HLztEL1BZUQbbXjy5nZYOJIiK9cK2Xqh9qTfSNnOf9Cx5xz
vgPE8+3rzT//9Mk+vx4j7nmbycSGTSpqfAX0IERHqZc78j71rQsnYf32lY5L1b8eJPeEDE+n9UpT
9PhKYaTgdkzJlZbmzVVMkOQuDsfu5u2LvDZQaNbRXnAM2oKnF2Hb47XkUl7B+CkAXsXip2JXSf5z
ne4Mv8H5U9mgmSHbnbm7uUv94jnOBhfJVREKnzzHGvtPngfhFcVzl1TQ3DI3kIqCe3eS7j0Ztt2e
tOduSTCedu+TjvrPRNC/n65Hz4UmsOQ7OflCPAduCgjbqyAp9HWpon4bgNr6598CNTmmGMSUlnTt
k35vIl1O1TPeyI3kt1Yfta3Qp/huSJLwyihVc/v2yzzRbzzdFPYIE50olyN95eR6Bk1tRBXBFVXo
Yq+GUvtUREZ0W+imf+dy7PlMTC89DhtHuN7C0togWkLjSRbzuHn7p7zymfA5zv9hCCPuP3m9YLiZ
Nf3gqmlTsWxKtDuAn9kVk+5w5hm/ciXqrLNebw4HYM45/kxaBcQ0851DZzTBJ7LgYxRSk73pCa29
ePueTtr3T4/XRM6O5QA73Bxvc3wpIt25UGweIj0S7xse5ReHfsbX0oOJdNk7gf3g+GE8b2Kz5NHX
Ws7sY1z2X97+GfNVTr4cfGjcLU4Ji5Xv5NGysZM5DK8DX4/D6SUtOZhMSUk7apqg4gXZwwT5apex
Zz3jsHxlakdpqqOXwKPAqjq/imetwGwKY6czzUMRJC4WIa+h8hQ6qzgZ1can135GsvDa86Yxas52
TowErLDH18P4RQCVZxzopFR0VTh8ZuytvbloUzntp74zh4MK3fZjpLniQvNz8yPF7nbxz5/3819x
MsCY432nLY2DTOGlQT4Pq5/1GFXbFuTCIo/HbjsWXrltqG2cGXCvrAAIVOBdExXI5HHaerXzhCLf
JA4N1sPLpDHkhegC45wW5pUPiK6uEAikESswIR4/5aZXMIhKcQBF1Kx92RnbJsz0JYyT5owdW7x2
KZMGN0Yfg+boqXTJCaZOk8jK4pT5d13aY/3OwbG7AUJmcqhL7eBq1Ot+FxmjQdDfTBmPAaAt8kxW
7x0YUNfSqszrIe0prhjUIscz7/q1GZTjEGUZ00GIhAL4+GG4eR0ilhgOolTjoZ+tMSSWpLdG1Nvb
MQgHyn4Z4LNo8ndlyymiwFy88wuYGm8Puld2lShzkcwiv2ITJeb2/vNvzQsbras0e6+NUXLjg3eG
H29Rp4fkQf8j7ZehM1pg0LA6+nD2yTy3wgtUuPlFyWJ5Vhl4LMmbpz4BN5E3RsCkyZ7yZOozZ/YI
3ut9p4p0449JexVkkfcuykoDmnkY3CvHaSEajR0xKr3YEEvbPZx5JPNAPJ74kJ+iNZ8NPyQqzh26
548kDivMqLmz17DrXRUCFyTUVv9a1vQXlHTyey8aogsKi96lGUHHynIzv7U5Ci7P/JCXw/jpScxq
NdNEmn6yM4tbLJWitfZ+VsfffVuWK7pSu9ldY2Z4z1eV483oYFVdmJUe/fSE6j65oNWgGJrTLtRt
ewH1QF0jYLfOfWLzQzh5SOifnk5KGOZeqAMFLheen7mXRkQcr0ey7qodR2tntEN7VWWPPljQNZss
6q0k5a6zFlwdO/l27xcNgUX0JEYOav89yt3+uvbzA8FrQ3mWQAMk4Gc5tnPyuAILEVQy6nuzjUD7
mE5W3k5RrVZlw94jKMv0fvRqhcK0fgzJYaeQXHg7vyvGu5D0UPPMzuTlxpMyBJMQbpqZmDLDWp6P
ojSNAWdJkyymPtkS14MUWQ0CwxjkBEieTfl+9CPafFR/rqfBmc4MnlcvLxHfI81hFnyKX322hrao
T+nJGHs0zNZmDD21cEWrJ6vem2sded/eqTbQtxS/PtOqss6sKE/TxovhwYVdPGL6fF49vvsot1o9
dQCX5nV1YWlNBPKqcDaOTPU7KHriixhc9QNqFi7oRI98NJ/pzoldvMU8n1WWec0/PoEQaMvDwCY4
h36eziwYwgZfTTGU9GJ6pL/FUJ3GgPJ6ElhEYjf2SMmeLd6F7RPm/fbQfLnAoqPAVGWg92V2O3V6
aGFvJaYX70U9KjorZQ0v00i+vn2RudV/8klyFcvkAgi5iD482TbJCGBGNYX7yRmL69EGv6EyLVky
U0TcH7EDKWOCPrgfASUbrEUGRhdLWWiCNG7N6XPRWKAGc7cK1m//spc7SX4YPCGwLvgzAQ4dD4YU
7qCt+GE8HeNiKER2Te062vjQsAk5cQbU+D6xhq1/ZiY/VizMiwlwfPavBhfHQ3Tq6kka0w3zTLt0
bZS2aA1d1SzLvsvzddii01gRPkqJ1OhB1Z1Z35+Odcfjn7PuvNVhD8/SenrLDUI7iybQXjmyOJgV
joOsj6APxuKhpn23bGxRrbNpuAu6yt73vZKEC5GdoHGcWJSaSm4Vyds4Z/zmHf3DG6DC092ESvoq
qzoaSR2MC3S9bR+bl2Psx4heK2+JzkJbE5d0zsDyckM+O+MxB8z7BHZu88h7NpnQf0iZU51Lo5q/
j1QpdzWFPnB5SV7a2jSm4O7tEfNyKM8XdBkyHEBwgZxOnrYictyyLweHSKOgdatNklT5mSnylbvi
q0TEi7p9PuGcXAQQIykysbwke8C/BWtAE/H/sXcmzXEb6Rb9Ky96DwcSQGLYAqiB8yiJ5AYhkiLm
eUggf/07Jbv7SbKjHf3WHd6ZokpVQCW+4d5z+yYtWE+SqxSiYTYe/v27+vPzHIoJbihGwyeu1a9y
3aZUA0XHcD5tfU7Y2LqQfCTcvSEb62/emuf+ev4zo6L2ZVzIdeMN/qrWIbFxBnrlEgBWOsBdU4IJ
o5Fgxi9m424NyPoFVYhLZMgXi32LHWpuOviuyNuaMxfnxZWliH4IpTHaR1OV2jqOmzVgbQQLPu9m
VpM3rIXyOi4a3z1UXrAmZ/W4te+QbetvwM3H/mFzLBhYzkxodjT2lf1ZDVV5udhT8Db248l5jrzn
q1gdb2IR4E4ILoh5QNqQ+NXb0M1ezYKCRU3ouKK47rhcmESyaQz21mzVZQS9nuw/Rxvka7OSfJtS
S1/Woodh1/j2gEKlHeHrzyuQG7TgVXnrmRrYl0vswhtf/uGjr/R6UbbesvBnVTngvZ+rD6SR6xRn
+GG/YS8q7mlTzY+xWa07VC1QQ7NuIN4ttYR4bSYBL9ootQb4TmPxtWhdNuMLIWAvBDltKzTGqrJj
KCIF83+nvJurCk0GzB7jkSGAlR2SqmI7VCDVWC904bQqGhwLZD7R21CV0iRAF2MkBR9ey/pm6uD/
FDPyRavojW8DXdCniaTJBO27G3AHd5tYdh7kHIGnYSvcPbz2L9Y8N8hLxaT6fZGlfQ/2NsnY3dtF
sMCKL5BfWO5ADDqFmvxAbTCcm0vlPg1NCQnb5kHphxOodci+ow4cwqQIY2K5jYyEqEZbXbSGo4nX
Ydo7RpNZLTqqlqSHLeB2My1Uk6kwazZyOWEf2kEMxx9G7FijaZqIJzJiiEk1UoxeJjf1sKBmQQGc
93Fp5Natg+0pOwzFos6nYlhgXm5bn0bA1AjtLruBf0+PAD3dJci2WnxTuUgulqCs2t08ZrD1SYB5
k4WVO2g+J+6qEa0N6Z9Vs3zma4DXaDUlaYyBHMZpZw/OdmaPdv1MVXWCDJd98opx73RJGsy3AEG2
8my2vOEzhyJhGum22o91I7InIvZW7L7jar+7Dc/ZUIJsuh+IvfViYh3zOa71tm58hqY+Taoawupm
rHcPCnbcs5+xgN3NJa70CKipuqjAucjDktM4h8O09OUxxeWQn2MTI7EN3whzAvLpkGKxyzO80PTK
7a1z85Gku7oiKRYljjjkCt0OfAcNnQBOQh7Eaas7YjJJM5chYldnvkBABMicpSaleWC1fXNQ7UrY
4TZIsjZIKKJQqlVQ1KTN+W4VEYo4z+zYceJxAdqANWhKnpxbLB5bMcfLXjwt7YkLZVfmPhiW9NJR
pj4sZs7uy3CK4jM38uyGpCZUNyzUfMIvW6KGQjJ8HdCj7NBj1ci0PxOttI8rZicyBFkF+zu9GVBh
zLUZLlrUC6dYslMiTe6byavjpkW3s0vTL+N0GBF+qb42JvLnuuk5Id5guvEgPd0jIrOqqE9OrB6b
DzLdG7aPgrjDCxj1AFExHyqz8+PKIcY4ArqFmmrobUqnSvsrROwOeGA85ctcUmWZLSKZ0fVY4w55
8EaqlHB2Fcohbxd0HpizcusMGz9dq9j5VYIcOdIRTmywzn9Newfp38ZQ/E17pXVem73/CHsYDg/k
kcEM27I0oIKDKBx2A9kMY1SWKZpx/Objg+vm3hBXaJS7cBJ+YTMrazihKzTVFLTdqcDOc2v+lM+l
LCOhWqKYalIL8UuKZrsGsKY/EarBsZMuVn1Mi1YDVp8JavJyRxL45bi5IC54Ne6KZKWxIh9Tygjt
kqMJRB2Xq3kz0HT0XdveufY4oIxeA/UFk716ltZgXfFJSVRvmV984gIs92nimQ9WDt6ZTJdm2QDC
N4C4Wc87hJq4BeSdxF7HIFwDkTV7K829h4BuFlVdyxYhGu3CuoRgoJ+DmdILaPopasheAoHulKwm
E+VfZ0Iuz1WPZmohIzTeHJ4pkSIP/h05eU5OVINvdOMddkQ7AuWwHLv7wrzFeiUZc31bvXp2d25m
1J88WtdbB+fUZ9K81XVqJ0iiUvw07g6BjYsGzkkRzZO7kOexKZKk3MO6N+/MTCIPmBhBoZIBdICZ
sUOyEebpKDQMegiyrW9NPPqmSh3zwC6+WCQhfGMUm9xWrNG2EO2fe0/AZoJ6RWuPvRo1NnxZrlxM
DkXuHSjrkY4gw+IpidcxSWNtmv2HMqkOj5y6C+ttiz3yroM9N8c5ekkic7gp27ibh7I9H6VUT4Ea
XblD8+RVZyYzoKe+CEoSwsZsnghkEUQKb35mPIK5k2iCZjs7ABJmL13poAjAZjbVp1IsxFdlfeLe
mEZfVdFcd8CUgcMDoSXkzp+j2q8Lbvp5E5cULQzsC2MlUEqRVnlS4WVI4CcjwRJxUv5/W1nZNJFs
eeJGm3aGOfKQYyxn3Vo25xqz/IJ2nYhxxVLlm3RJlxM8a+awMc1mPl8n2yoB/dptHzmi9W8Gp82r
0LRTjnR4vfaLYxBPFlMM6RZtkL0RWla4y3M5uPmZskjoC/vvjHtU+uBCqhpcGS6G8h2F87RFYPkY
yzENwz46OALWZmPX8z0tty5iXhx4cIe9+m10l1XtHW9Yxiu1yc1GPxmQId5XyEbZrDo2B1ol3xAz
pteTdrs3lQ9A4qE6l3dO7RmvLQ6qhVFKA8x9NDqQdtMcVGRdOZUDYzIj37HbguLBdqf1uuaUZ5tF
vc5DYZ6QmgxJCiBT9xX5O3Qjmv7TU4R3tJJICkzhwXyWKAjJCFmGZAyVTAyHHKXCoSbcaChuEZ0D
cCGygTAJ9LgJXJmVO2qJSIIk0LPsIL8gweLWRIFatJgHAFwEZFHq+bPbJtQUS593zNBYR+0qVw5P
Yy8Kcio9Ly1OHrHsS04M3bv7Pdy+WSh7wnXNrXdn9tSdZE1IQKFVQSN25ODeLYknOAHrtCRCbKtN
3LsNn2CUEOOLsoxckZNgZuvAU3upoCDybfmUGTlhNqnrP2hinh42Zq+PtsgcCTG+YwhD24UbuSZM
Od/5E1mCUYp1/mIyiwE9us3A39nK7Zsc1NTF02LLx3XM1keUJeRpMsXk/NNW4iHVMrvkBq2mUKdY
wim579GQY1+RcjpVWMhokFfq8ZQd4XcLIYpFIPanwvqKaBf4HWvRnJ497bDceeigX2qD6OMp0M6V
b0lk3qKasgO1PGeKUiPMdIck22sjUIveJ31QmlHJ/3lBEQfROVtNf92h4pVXcl4W0h3Muj9DJDfi
7VAb8biy9Q4cMnlzID3N0bs0Ic0lTAj8RcfaOsm3JDPre1K7sl3nND1s/RQ/a2wqzXPS5vhUxBIa
tRs5BWZxODheF+yB6RnZ3qmUENjXy1JT4s7Bhxj7zo9WgqbKmMAaLt8WoIO6wnlOdGwXOKQdNEAj
0DLMmmjCjbDohwaV8acu47f2JY984NzGOD0vRIcMoQOzor7wk3QDcTflm4hmlKrvxdYWX6d8rREH
eVyT2BX++EqhS9BIMKq02U8beMho6WyuSbX57RzDAfCeTmo/h3hvXT+afU2qcbtQq+/At22kNbpJ
+qXLlSBu2tcvq7+Wn52psc/9akaT21lqg0c7YNtvlxGF71p6KhSd7il/tmU7uAxMk6O9oL5vi+Bg
I+4X5H1TbB3swTJ2DaWXfYWrnA7BK3KsP7n0L3neoimmTxupPGRrLJZ9LDDzZiH7jfa+08Py2JCn
6Z50mEiufFVOkFbb5XkjjOi+5qaqYkLJiiY01plISVIIJ+xSiocKuczCLCPAdf0Fm5jEgJg7Mn0g
r3UgIXF11vehmrgdAK2vV2TEdHrXoZt8tpkpAvUSqfW+bsSJRFgUOsIgNrLXA3tKHoxNthVhWVt5
zS66+vB0YaoY9bXz1FpyyXZGLgorgjLaoAAu1lVB1d9WdRy80hc0Vj05JW1P1HDEOBshqVGtPWPE
YJ3c2CZw3iFeReIyyTJzu0R3NXNHLYks9wnCM1IdqqSOZV+k3xhmeQsRlC5uworILbCTBRR2T5nJ
RyUWC83hljDz4jx6Pm0jrpF2bvkZV0HtON+blGRya/2MTn5B9DrWNwi5ZhJS1OQcSJYl1CJxSwnt
Hb8HmyJtqXt7zAUTV+ZLe6/3ERmTlOFe6dIM/IiKcCR6u98c+PBz+poNo5lGsA4tNw4yBB7h6KT8
dYGoZrAzyOJQ/9aQ5i1HT2Gf0uWQWu+qD10OUIDwFBoVHJ5MkWHQBN4zTjxxtal+vB+XStxWCR8Y
qtATPgEhb/A0zhwd+26c4C8ua4sWmdQbkBIYw4wn9EtbzwOcBfheEY76UXqN8dgXfsEnOnswVTbM
RvxNsiLqBzsoru4AEfuJSFVpMPkFFdwOJSchcEYtm3M5sLbdD3Kmjq7bHAVvTa16qgQdiu+xyeRy
NWACUTu3XYmyn+YseMEk1Iw7ZjEd4aSB0SLAS4M2Ggh7JBzJHLprzclvANDN6THb1diepwHnTkTu
Lvxf1Rb+44DdctgLXEmfvg9w/iuc+wdowx9mWX+CK17mr6d1zO+8xZPR7fuf/103ByxeMIABbeOA
wIZeyz7td9lcgAONGoyD1cJri7GY1/iDq2jbv2EUZ8Bnsm5G0cao7J+u4uA3biPUd1Ky+z/99D9R
zf0842PchjqFKooZrP99fPnL5HLcbExLA1ru9ZQEAhtunXd+Y+S3nkiHB29w17/Rxvw84/Ms12Tt
I+HW8xZsuJCnn/8wKpUjPb27ZAABKYbiQThGPFrG60Jxtf/hCvzFvut3yt7/DZnRoHG0BbAIPWSL
Jweg9fNrIdyoCp8cOYZ3m0UaRNW5PK8fkPAa9lZHNjaZhv0tBmWxS4PVRDsW+7VJjqfY14OrF+ZJ
BLCUuYiIVEqPc447+kA2BBOstnfJhKlcu7v2DKxHiaHSPKajLh/myZfGvvJXe4qN2a3sy2DNq/4s
o2vHeSBYWBOFUov2bRVDQ5pdi2bl4Hra5TpY5tr2xyYfZbpvCkGcaY1KnNPZ8UFRoRiunWt0EPV4
C88oJ6GRJ0N5RTb1+jYT5n0x5LrzvpIO31IS6dS7TWWeXJGgk79ViCLzCLk6YzNpjTxR4sSjdHIj
GvxxIm/rNBK6YTGXXLV6ZQyFHLhkGJdNSCi3mMWPPHnsBOzNSwmfF8bzaFeKdarhMr/Sq0uU0umm
fkvTRVTPIBUmOxqUURf9xbrNOP5WjCtMWoNkq8UF6dQrrhjJ5oEgZ6cUGnV2armj3GITiram9hd+
46yHqqUlp4HP/ZINPMFArcIqWaj+SqbESD/6gMIVR3kr8SGERW8u5mdPrdgiqDzolTl984Rx4s5X
YCpJQjMpFsihXo0Gd8CWGDb7zZHc2YCC/cQEdoDVGlnn3UxT79agsI26B6reMUrm+WaqBKZkiCd6
66aozaSnb72pF01JB1mwWb3hgTCb98nY9PWXtADAPu62jgM3ZqSuxq9s29oeaO+EdP6ON2AFWM4L
Hj8NlbszDn0ku6zlIdfTJdM4QL3Z+nvPnsf6ts4Nh0QcJs/7UeRLHYMzGb706cZN1C/jVu+7wWqN
mOuIoQomdyCZnhKyFLs5cLpYEzlYH5dy2Kg2hZeke+XVw5vGlaB3TJ0A2Wizs9PP81C3tJz8bSaz
mG2Z5vSGwTW0lsVKaiomPus2tsiOzEJizCky5jbw8DBgNG9DB5QpX5ZA5kdbjYwYzJ66CAmJb9+Q
QzZyNRkywDB389l+V0IqQqFH/FrXwq18+7Ja1r66yLcls6FWUSehj3N0tj4U9jSOx6TvT3+0WtHQ
WXwrrGvXKE0exWum6NXB9pzy3/AFmEdKd9r8PPXc7pvZVk55lEQhpRcMpFLqc0sMr+M8S7yZMl/P
2BI65nln5EsCkZr9darPB5xyE5LhAaesAApL67awnpsMt97TJzK6mMqlXg4o8ECDT0nWEUk7mhum
sJlZOSO0rUOoNbpkErkdUS9JLjfm5FaGoWPujIbMetmP5Z4ATDNSmCubI6pC19ynU0O7R10NEsA2
pjK4LYMuGI/dXKvHkhIzvQL3vvoH2VuzeEhXh9t3Z1SVU3xu22R1j/a0dnAJUaRQ8T2vjYF1CheD
WKYr128o7sxVG/g8x0IaeC3ojELTzU2XeK/M6C7RR5vZmWH5VX8gvDR7b9iDaXL0JKmv2LIIY7SC
LL3eUsa47BBNTMQCvMNeuh2BjD087YtS0w6wMFJy2S31LBeMKg1otVIwH37grlRevGUycz4pA23/
yty8Is+IMUfAEf1seT74qMNAC1ToZ4IdHHGfZEL7cWOQWNq+ZAzJLOtZGFiEuC/Z+TEpTuO6Q31i
hQ4rrtbdYRD2Z/We9g0rd58QoyRpx1ctrGxhzcr3lWDRd+gAY93/tyr6w86P6eyHZ/KfqqKrr1s7
Td9+qotOv/GHn1/Cm0YpioaRaoBnNbXJH7xp3AQnwN1pWU+Fgir4X3WRIfAToE/gNy3WC1ie+Nkf
ldHpZ1QV6IDY60EAQ7H3/y+NTi+MjP2EoRMBEhX+nT9XDzhl6SZLZtkMmLIDIff25exm5V6W9lsy
+fXfSEJ+XumeXs53eRH7pE8IfPNXSJCz4iNO5o5x7Ug5UXJOMM/P/04J/YuW84+XQZXM7p3Vp+v8
Un9lFY48o5poUPrA3XlLn56XiblGppHn5/Ru6piMI8mfcjbca+y/H0TqWfEPd8FfVGbOz1Xn7/8I
NCYn4pfLu/1VuIVWz5zXTpEk2Q3ta1GZ6Z0uD5rF/EfbtvJ9nGFxGW01npNyxOhIZMu+4FE97Jqh
7G5d1gAvEvcuw+vSHnf4wbqHJW+z85oD8OkUA3Y/LWDDkBGVl+BhGU1y8IsLgZPXjbwR0koWYLtC
a+ScpcuyUqUYLUPkzCSsm4FQc0qAN9/9ISkdHpse/wjljvs2tWZOm0a96GG7dYIuuXY75rRkb7Z7
DKjq0WPUz+ZoKGi4/Vpjz1Qshb9/fP/tsv4BI+uHO+kvzpN5yKevzc+EkO+/9IdFCdoHbBDrxOFA
2uX53r96LUN4v5nUnp5PD+4BKPP4Pv/RbFneb/QKZEI4fCdM+iF+9M9uy/nN4wigOcPBw885iv4D
j9LP33HI2+hHSQ3zkVkhcviT2YEVPrr7OX8hzR33tLeedu/r33FOT9/g/+t6/ngRlDW+fToIART+
fG45de2l5pq+ENuVHZuNrzojSOPc7CiQf/j0/+p7/FevhIaIkh01DwfXz6+USh2A+gmesT0yrRQg
Su6n7e9Bi3/+1Cxyu+SpQWUCzHn888vMlA05jdWTMnth7hqYAY8rOjnnbzQhvypC6LK5CVCKYEU5
mWFOh9YPnamFOcT3e/tJQ1AhlCKxv6RYctkSkA4Mf2jagzki87euqjOww93fnImnq/LzVaOGt2mN
bY5lTsRfzuWSu3AeHPPJrhn926KmazXMzY4dabBSLGsLWH0qLsh8LO///VX8q/fNc5QBBPYNfNy/
POfAq+IHF/qpt9Kp+ITxmYRhDjtcnpiHDfM4kYyJuHhNvIpi1yLFvvU79XcI8j/ftQQpIcbASABk
/U+EaXfLO8IzrSdS1Z0dfeRj3yFbgUsr/uam/fMLQcc82bhcQi5citWfL7MyQFig6XuimO73ySz7
3VJugPpXSDT//oNFqv7rRXU5g/jfwILQSvu/Km4bAMvctNm13uy0ijaHYUKcEHVOql7b1Q/5oEiQ
H7ISgYa1Lck5ai5gAaZb+2gptlM2Hhs3gFUjATNr3LRJ8Zp47GDCeXDtr0xZmVunYhoaoIp9k8Qu
XXu7Wxhs6HDZtOWH1pD7EI7NlAxku29Mj+6F9WY4aELAQpWM4s23fIctyKIzgm2SAgALfAt2l2T6
LHXY9LZnHAzXtscLsiP0lS/1fJlrdBr7WpZ+jsNn7r4ylrCdq9EIEvLjAyP7Yrul9ggyXs32aBUp
O2tEDfTmpbCXm653537vDIq2QLtByb3uC+fBXZp6jaj7pm5H8GUyMUjWZRBBkGjfUecXcleZRbWc
kak6PG6LMnEqd7AgIG3UhsdKIB3PEFNlZqQNZqak9cjOZefV5sc0TR14unOyrbtFrtvyCL9E2xca
uRfe9TJfXjKjyd4Hckb9MBlyqzQJxvbc5KsYfDN9nV03uScl1Ziul9lN5mgFMeZmkWCIwAd7MA2E
8ef9ZCEOenD8IrPNmGGYbdy1OPtceEUJtFEAOokHvLm8pbgrB7ALNc1aQLaInUyEDzMl6AYSE5xO
wWFGBiGNYXjuOtKq7Tskfx11pwmNbbxn1itmHPFFZSTuA3n27bQegqEfiPyz53LKL2rBotTcEwm0
oECku8066QPHM9IWXk9NWMLkP9ZVCjOGPHbiqQX9ppdz8SNDAK8g1F2UbWVTAVkk735JoBbNeB0c
bDhIZfo2dZKzBf4Uo/0ZFeH0COhBl7S7Zj18aJgYfVigwUN4uazT0CVI29Jm3m6llRcumzi7s4fi
4JJgrupQ1iaDkE9MI3EZ4qfH2iqZsnWEXTs2L5UzHU+7/izoSZaO5qk36+ssMEvzYlkS1zygWRo+
1NZCXJH24F+xL0i7M8S0/hcbfU0XsTmrvhVVa6UfrEhm53rcKs3+t08Y81jpYtxMfpUTZcupl31m
n2/1EdMn0zp4COn0bdLK5Y5ng0xvVogoqKz6hoa6RRx2gAjkSxVOjhanPYda2y+ZxaDvkGmXWcbE
3NE90sQPCwtk5jVQlFKB3rnJ+ie3tMw+rDWxHDsmYIKYbRE01sFQq9e9plm5TnsXpAWoF98F/0Jb
bK5rGCwkJD1B81iG/RQ0ifFpg+9nPwoN0uMmn2YBGn+zTflU4LC0Hze3NrN3Noq9+zYSRruAUqmR
cp5K/dpqv/QtmZ1FuPJ1D64Ks3dLF9lUEUxXSzDVFZHJ5oTwMOzHYSk+lTofGE8xVvLUIxSHk1KL
TDwEiJTYlrw0xlRzLbMUSZko3NsNFESDeMWYAXmopbobpVuyAMxNTp1FQh2D57U45i4vYMaEgBit
S1V1cHI7MVR3ApzF7TwUxRSuw5gG8VQBKODhmIAeKyRtytzzgWIIKjI/asbFqSK781zmiEKAUajV
kl3VnCxEsIi5zA+MSnnC5vXKYMFa3eQutav187j2YOfXBqZfmBstsrKqdnkMjSlxa2HjsCNO4Ap9
IpIeF4mT1k4aExQ+qD3hvLm7x3J9CntvsNlHiWRpjaY/fx43ZRsc88V6KyAI2REszzKPypGZcUR6
N9mhPuOQG2U7HO0CaiKoRit9IYxv6Aj9NpJn0yrat7kyFyofVjihl1nFt8zRCoT9mI8vBCOaVx2b
pzIWE1CUcJ4nE4CJ6W/PLZcP3ossvC5iLmLIkGDT4EUGzSlB0CF9DZ0/1K+0UeOXUY3ZM5H19Wtm
qQ6a/dD0rxC9jTVyc9UiLgH/BffEUtcN8O/6rDQcE53HWvtLXNg6f5VeLe9Y4VWfhDHbXxmjrm60
+Bu05WXq8wdRVuNLtgrn02wa6o0Tqih2LZgWP+YxJ/KoYAdWRh3AoL3aTD2HyI+8jzVdfeggvAxy
z16RPdGZA7AVEJYNJPaJaau2nGblRQYkVp3bSzPKpa7o9VQijD1vOkG+yYx7OlR8OZiqedPGzqyp
NV+/2dqcuCnsHtVJWqprtsXqQlOQbrebdKyPOS+ny9FY1EPFFVDENeV+EzblbFVXfHWS67YgIhdj
v59oiCukVXDQ9l4d+/5ATrjmKRkQFO6vb3bTkW/iLMihwlWX6dtWeGgRJygtMOk2g7OQddFURANr
4utqZEUfmlp1r4OSKFUysXBdJqQdX11/AK/BHgBGmL01cgmt3mM7CISlxAulO5Uc+NMDSwd/XKDz
1ITGZaVcYBvlY1PseyMpn/jKNOKgCCYFFIb6AG5TNSmI1MALT9vaVe+/10X/7V//gdD5hxLxT/3r
A+zh7H8e5vevzY8zse+/9XsDa8vf6A+hYtCIYE6SAb3Q7zMxCzgx9pMfs9T+2b4y9sLKSY4Y3SUW
MZb1/2pf+SWYxYx6gPnS1vLff9K+kn3ycy/GKox/A7s01o94r0kkZZr3Y5PUMJRuu3X+jP3YQzvv
+AN+VX+8MFGK38yLggOYzSfXVqB2Q52NZ3lChMiWtfIwerV1Z3TVRFBoS3joZpKVepL69Ut17DM4
OblTfq3JirxA8nnmqea2CDQ4HWU4lKeJdczbxj3OHu7jRBrfUnrgkKBlMxzT9Waq6zuvn87K3LiH
9VTukpKdg1FPH9aQfoEuc5MK7xraLAv6AU2lMJIzanO5Tw1Z3tpFbT2SMwt4J+ns9cJwiXw++E5J
vkw1jS679jYnDAuVYKvBsRUvKVrSCw40ZlD5lp97GMoeif/mK13LZ+lUyI0DMbZvjZPk3s4NsuUy
nSxxJK93FEjfZqs7jD4yHt+FfNynsJ9wuSxHMheGs4xMljuEdvKrnSfZUcthOtYBj11r5rQPV57D
13XeWSM0RThVljkmx7qSHwX5UOe1Nq3nlqyuUJQ67fdKNUBqPbYzk/c0N5jhnarJL/M+v251dq6d
5DZZi2sfVU6WyjNvmO+Nwnog4nbHNu2WDKZLMDx3vrc8QJJ6YIMQWX2+RXaDyMpj5mUuhFaiojaQ
y7uz3Csj2N4bgu+TnFk+ekms4EPhA/fUNBc+YvWHYp6/dRl44EIF51ZrppuKWqPrJLkNlNjVx5Tz
nthWLB4cYp7me0ND/1oNUeQ3RW6ZYEA5tifd7WzUsnO7a5rcQ5iyooRyjsZSEs6lPLk+t4Lagmf3
WrFwPTYJuIZIJXnZP43DYH6pllbml9VW1+reUYS4fFaiWF0uox9oY5/lJ9XMWAiQn0ONwhAx5qiR
XgDv7/bB74ymHgY0N44x9uW48zjG6Zq0539TbgFPMbHB+yFPN9xHMazz44i0/3HpmiZcUEoftxpP
B1Ll2guRqoIJHaz5wV9ZEad6Si8gVrY3hmbqGbGO9g7Wwg4X4WFbXc+bb5w3ftd9NnXrPFWwVO9q
L6nGeKANy47UolKdI4vdWuwVGymdXr1MWE1/R1tJoKRmJJstAzBVm2hdRNcuV0bXw3f17a4cYtnh
Kw5lg883dLjpD+O2tUff8IxYOciSQp7dwCM326FcEqctuaOC2OoTmnbby/R56/jzVQ4Y7LY01qqM
lKeqh8Sv5135Hd9lsdchoFuIvRJTcOaLE+PLX5IC2LIWJQumth1fTKibMfHh1svsVJJFsjLPV+rs
XZJX5ZnPomjG3nY1WVIcrWCWZ61dD3dOVotv6bT2d3zOzh684LDPppmq1qTQAgLNZWM53ha7yTSp
A6ysHtfYbq3msHhbd72VaXEWoHA+X12zfVpUXh7aPA0+cKwZVBld+5b1jbdfgaXuNsUFUgDaoSfK
7UL56RyTy0DetsTB0jDYIH5R2lAZ9XosUsANOGmyGTpX4dzWW+9GxpKNsayW6bJDTB+DIgPvGZCM
vWadfhjZnSKJzL27FPzWBWsVH6Yv4r/duoltLxffj7aahBBVbw5Q8tKMta2TsA0MHTc1Dsbc605j
LLMAg4gYIlyIvYjqFnraRLEZm+NWxCMFBtWrV7/22jduOo6nuNy4e8uFiPhIcFdGo+PDRdOqNuI6
Sz33vC+UfRsUnFqIxprDnJDGCdBTROVU7OzZ4omQtPpmsqbPCWt39A/JWcHaU4Fo22lfvBWd37JR
lkRRNf2BAy9/h1b8besNxpfG4IQdeY0x2oXLtKsuhHb2oyU9ThmAMYwb8YIgswxHSWc0L0FzRQl2
UFNj7YNyJA+8hf/akjtxvvTFqcglpDgOVqEiJ6eJrxlMzFqR9GWs6a4uqovC0ke8fB+UmBHklMKM
jA4pYgWQjpA5J1aZY9/P8Jp2jiw+iJg7WKl5awmT6DlpVhcZ04uYXloQ4I5Ue0SSH8Ngsg4aZior
UDS+vnwMmjkhqU3j/DKX8W5CA0dMvBDhVuXNJ75dIVeJ9UGPw75kjzon9Z05ceBm9tRHSa+/4ipi
ljBsCRlz9utaqC9Nub5s2n2k2TzzSiXjjdD0UOI9D6Fdruew05wLVrPbLrHSeVek/TvP5NtSSwun
iCIcb7BukY8gjEfHHSJJvxFkm+99r/NCycxv5474ONoGde7mOPj6vTuQbVeEBL0hFIjZyBS7FE7y
PqUpxfvQnmVOcZ3gBYjY1X1KMPiFTj68KTV9SzdCg3Cc8k1fjDjABWOo7K4i+ss8reIzxcFfDx3i
jGzJd8nGE9eXVxnOSrFQ2aMCfhsDHmxrdlum5ss8r+dm1rKBXrjjumq+14Z/znImzKeyDImXafdM
3gAmN8Nx7d4Se3x3+oQOYQQn2WKACNK96BpIj3ghY2YRt0s6PdiTInKpG9RFmbf0nomYQy9pnrw1
g8fL1AmafxD1XltjYWgeR67OWb1lJAdkVTTJ8hN0BFJldLrPvI3ohrwed6B9jchFsLNb/aaL3cJo
o6KZEdY0pt3xvHTha6MdP4fdKi89eI87dvsVRjmaG/QAod35j2sX8JSo9HEKOExrnjOp9G48r3zX
lXdmBMbBXtxtp4Y+2AVz/r/sncly3EiWRX+lrfdog2NyYBsIxERGkBRHaQMjNWCeZ3x9HzCrusgQ
TTTtuxZlaZYpAYHB4e+9e8/NNhRVD1FiX3MzXsAsIZAlFsBRKh/Jv+b1VnTEJ2DBxM1/JJH1lZim
FbGMt1pnmMUKOpVDh7QyEelMT9Dwr6y25LcP9Vez0cNHLa3lqhjNalfFouSlapsttr7hcban5jiw
2J906KQPKCBnPvDKIZPR+Csqgn4dlhXTziLQ3WYq8d5xMtKhBV7Mg72e4iC5EwbJe7zYxnru6jso
MJd5w+edWrEEw9na/GnaKpFZd3t+P9Uh7Vi0kunBUpNN17Lf8fsZWi7AmmPttKR7q1SSGqDtjehY
WUo7TtfEL7C2aX7+TcyT7ylZd4iF9twiAds2WZHvm8Te1NhAQmiXib5K9DrcxL74mYZNsbYLczPp
/uROjvyFh+txBlXLzLGp+CE+ImK6uOIuz2nskWHJ+EfUKz917Eu7AWRYM1vBHlW2XlnZPqm4nXJC
iJ4fO9U5IngCGl9U173QRmLxRHARTzBTRymuxRw3hKL18Vc1QpQqYC3tAcumV/HCT22FOrgyHx9V
Bxm6suhzGtZjGNc1oNVJZCpeEKlSbmZ10DwBODFd1QmrL45Qbh2nVDxj1uavDdfsVvURnJKGOMp1
hx1sje5mupOyyvGKSK0lKbYjERZpPaIqdqdW5eV8L120d8hlAJR8b+hJrvxZqPsO0Pra16LvYFfU
27icvqEhq06U6PJ6rjAk4XA5BJkPLxpfnpta2FvGybhQAuwplMfrsQzvu3h5P/oxvUhzsR+ScB/l
LIddWsa3ITrX21kvv6Z5DL0sE7mrDyjKwkpMF3Amkk1C2NJeTvWLGot4a9C+3eGI9PDCu31jFZdF
S1CZ7YutGFEz6T6K+LjID5bfduwIeuTOz2rX34JS/TYZXI0SL4gRabSyq40plWOT+GuUgvZeDcPt
pJRf6PFgF/JFe0pFGHVIkodw2zesGoNQR2ilWqhjUvsH0FupWlT+4u8T8zZrZzk+9XaCnS2JkGEh
iinUsblVcCBEG7CCkSgxW41Wt3HKQKpHONOm+SOjFDQPBINWDbr4clj+9nn2x8lTA+CZyAxr/vPa
HZE3YZvI+sbYmFkVX/haPT77s5TUXrCciy0I3KiCzdvbhptYOqjtcbSGY44KLaP5nkZsp9FGJHIn
iylv2o1SSmVMWM0b23qxOpo3W8tC2Iz4vIySgcAS9hUUewDFFXMtJx0rwVEN6irbF5KnXa5lTRIA
Xc5q4iOulLreaqfE4F/xHLCoOdsyy2zCai1st0LzEPjB55jTmUrDxZjUdKcs7CQx1wlIK8mS1CH/
me3MAd8awg9Q60vZRvNwnBpHT/E8xU1j3QUZml54D0pp/RQ0aV8ymSGszGnQeaVlIfZ2p1TL+ruB
b824gcUbZ2tpp/ZD20Uk8XV+Um35koxPE4mZz6Ktav+xNrrem9DYeXCNf0WzHax7WlJu24j7zkiu
Cn1+wkgQ4JyVbqd23Q7USrmaZc0oAVUUOg5Q6RVfRfY/JewJeSBa0l4pGRp/rApPDCdJUqGTTl/U
ht7Q9KQ34DHKWvloqOzfHByqp7Gfi20K39mt+YJ6JHf5S8JOtu56sqBb03mUvdiFzGY8I1d+zlbb
7HOHbaKbdm22K0R1DHq/uNNnvGAm9TpWM15AQ++uknQudoqYCZBw5AO3+FoPfD5Y4U7HHYTo3boP
i9DYZP7wXI/jhY9Ib8XidTXlxlNmTeU2DPGy2no8EX6FthL392PCnBeeOx4Xeu5uSiXBu9a7ep1Y
nqJTtfTGTZH7B1i9T7OSXYisedIlZOV0vqx069roZszXdeHVWjPgdooeYMcyVLF9/1D0LT3pMp1c
OpW/Zl3cwMPuV2FqLGkVgp0Oo4lYKfF/1P09wt3u0Ef6ehgrFl5ar7BkYjfUJnA+i4DFjmuX3n+8
U1QHVWXJpr6fWnWVTO2VltC60zM+8qMWXzrYRJ4pNFVvqpVfzLQ2hRMoE/sJ+9CpNrtS/Gi0FONu
n0eUhEaXuswDc0JoJOFo2be+yi/nlniIPPJv7biI3L5TqotBT/ZRXNUXcx9em0QQbqFEFu40NNcB
50mSczGtytD5EqX1xpFBSKRp8a1uzecQlvwu0KmzcCOj/WS25hEnTMGTHEMMt+sk1DiIHL+pki/W
pCYspQltz5Rx1E3pN3z0E6SOEJsjL8z0Fyevvhh6s4GxT2SznuQkL0yFV5lmdoP9LNyndUaq6Kh3
LlFrL2o5PUuGQOtctjG9Gql51awBoy8ZHGX+KZ7rndVbFzNhUixyssaYEmaXEwFNCHgmxkNjoxx4
Jx9DRcMvs9SN4di1rjPBhW8xyLtKGPwyKAo3OiMZXZtOQ8dfXs/whHIjDS9ivd7nCym/i0aiRnpQ
L5KmO80pdggKXBjMon1f3ZFMWKw5QUakovnRBhixzZSt2MRzAtHCZNfRP5Ns8oSCK3OzWF44MRbD
oVGObERNZOTxkXv0pFYUoGDo7TUj3Hk99x3GSFIctkMNfFbPUiaXYeCZWgogoFIogHAcVaMt3RCn
DUMJvfXgGIBrGNRkNy3unSlCe62MsQFlPit39Iaava6Jq6Kmyi3nFJqNEXzR++qxAUfgqupM0Dt2
sJ0gYoNpXns0dJypnQaPO04QC2t6/1XTibaADVfgxnPBGmZu7lcd/uU09NLcqNbkPCAXG09jDi2j
7+dn7KI14dtT69VtN3u+n1IWy3RGLDGy20ks9aC1iH6zMHb7wVK2EjvzMbcjckLH8IpXfptSgoXm
/Kjo2sVkp1SlNijyXFoxzSEzW+kmgbZcRdAExnTEn7Zh9LgRNIOWvQDG/Hodjw1E+sm/8pPccgc7
vGTI8DWuukeFLpCPXNTFr3ty0N+yHUlcNnRb2oErf1COcZyFpHGF36XWHNre3xVL8ae1O39SgZwr
5obBBJr3uptWbOJn1240ytDmJWbjbNAYdGcqkqwp9rxOXkLvYO1Eyc5p8qtOp0PlBGu1X6xw0BN1
8sFpSP3AaF+t8bdu9PhXwl6963q3ttmex4rCcKbdQs7dE8p8sEnOaMbyyS6y41Aqu2QoLrAz3dtm
sPNle2s65PAmwfA1Mf1bLaOhwaaC3swIjwMLb3rQeQL9ZtyUKpuaHB8nTROxhmHhH1M9u0L8XbsB
eWjwxP2HoMz3s9Fq2OZypqCxRWyjPtxoVTJTPfnhVWjyL4Omu4Ilfyf0nDlH4NAPzW/rJvE44C3i
zguSTHJ6EOPRGYcjGu4d0/abolXWJZuXkI7eakaHtcLgvzNKdqv+3DCE5S9ICkK2rIDlJg0f+9o8
OFq/zkeWgaaxYdU6dB8aAhFiYw72WiR+ZJAbGU3m3gzJP4f9XuOn1mR2BKHlOYFJuT/HD6yia3tU
N+Sq/Qh76Og+5JDt2AdXhl9/72vLs0m2beP0h9qOd1NrQT9UVf0m0vpgLaiJFWO4rJO5P0RSfeSv
DViCbBfJwZrYG4/aqvAgTFff9aDckjJ/CDOI6EyAtjrhI25sDPjMzXVsYxArCODGBls/d20TL3qM
iz6tv+nJPFzk9nRF9hDFsiR51TGzeDua9Qr/GRsqE2tK/uzk9Z2dyItSA5heUUtC7MhWxHFspr6/
D1Iz21RZnq2UHJh9x0CdadXVZBueg96dcthc1tyfJdYbqircZtIKKMrIyTOiy5nMl8bvvawdaF30
9klDTHlNrnX3Be9nXw9AZiar3hZxABBhpnXkbFurkSe9HEV/pzVd2JCx3anNjpfdLD0CtlP1+xDS
YmLeOk87cFdEJmRqzO4sNLA+AHt3PNBKYX/dVZXYMg6FRlmS1eHNc0p7x6iquEGEpIbDjZKqUb2v
elVWIdfcLx1vLMz6R6fZRXg5GNC+Q7arw3UysAdbk4OTNISx6Mi7aI47Tn/pEIgjvjGFfaEDEVgX
RpSE9f3YqjUBcvwrBsaqPrS89IYhuy2jvjL8WY/Rknw98Jz7XVVnt/roL4b5luFD0k3Vvjelb+4g
DtG4Mexcu03jpj4Q15Nv2Yea09ZsbfVEQmFlbQE9zDitUrtW1xRlQ3Jh2UVSPwcJGg8m6WVeb2Lg
H+O2C202CYC86lORpsiIErQr4DoogXPQ9yHdByPVVvTuZvWII9C6CYoinHZ0vQ1nlcMnoXma1zoG
jFCwImfDpm0z0s3TSce4kZOWE60KlcAnnRDD8KofJMogoss7eDF601z0WhVop9QwICXWyCFSLxmM
Nlhz26N8FVP4Dau0I2sPhF2XS0gdRGPASNL1fN9mSB0vZEvDUeaoVcRUbZS8z8lMmfV4X5Qi39tj
DDomTQpIO1ql8M8ybDBWjPN0DKa4XlWaqSQecynM4bYka2uH1SqYPTMXFVuXTmKzAN/dHUArZ+xI
825pYxFTj+2FR9EN/dz278nksr81PTs/d0KSoHthGSKq6ogRISAI7A3qKWNynX5ONkReEmUkKVe0
q74DJLBpxxjpVByG69jXpq2a8b3JeiVb6xgxd0SH5Ws/a7PriIiMHSjtY8isFk0Db+NBoO26Iekq
2Xbx7PCCBsWhMvRjFPjkCE0MsKw5fa59nCx+M7c7hYLqQqSFCtFXPlbD8joq83zokwG9T1ZiPUlY
rAs5sMqGiH6SQt9aXbJkRFY0lgt0pTSgKXOJ98psOe163YhcPygmoBPVjao0DFXQoHtCb4y1EVFE
5dKGkVblHQtoAOPHrzfcL6zBiHN+1AqoAtHMgbMKAcEeSmfgaaplepO2BPr6tVovHp97WsPNflQr
BUAKD9+eSkFd6RX2ZTJnzFu04M1FFo2ON8h6ac3k/QGTV7RDdXsTKsNOqxO6TmivVqrovhSBfal1
7aGvO3U9KAvRwQSzo0U+20p9fAj7JT88HE5tGEzTCvTUMVXEgxMVk8d0PV7ROmD+bRmdi6N8kfFD
SAsTlUZgwgSnrKutRTeoCJi6OAM4i2IcKq8rDBQgNtmieYuxuhsgLFMNuGhWnA3ZmPkXKeb2hgBO
wnrIDRpbNjBdMPt8vKbKw/SSbnOdhFbGTs1Do1rxBpNOeOf47TGbze+IETZGbgyHlB7jhohLY9sI
aXz3mRZ4RFnRWzcDm+g/kB9YchKvb3wdYkUPcykX0z7rHXlp5UZ0PSV4J7ERtfuoTx8Rh/i7iAee
wWDD9a/wq6tdyeeDqGWXuGG6otIp113ZIvZSSS3qcoVveAgjdQ3vg6iRlOZZxE0/MVBTb7JKF16d
2N2adpOyMeJ02EKJVrxC7a7gHRUoWnzn25zkESFJIXVGyyyFBA95UnqGUP2UyqNvjNOaRNSa2jnb
Vk3jBSmxHuWMJsQEM09xllX1oWpYYVBxUUp12lXXzOnKGUM2BXRxFnFibS1pngEDOTo54Knsmgwr
8oG2tZaSliPnYhXMmvgyTRbayrRXKYdhO2xNJjkIYkxnUxHd1IDmCS3maE72A2bFA2DHmN2pEjI2
k1/UqjM2o23Y+BGDbxWKmgsbDErkGlr5VauyySM+Wt0UYfjgJ8G0gtNorGOIbqvQlwTPUPplyzyD
+SezzmtMv4SYGGZObteg3+XpQFAtVvH73tIBz0ffo0yAOevz+0wk99ZU57sizb8lmh7c6KlML0GB
DksNPW/SUusuKFnEKmn9+RiqXcRbQgxeRlbgGvXkgBOcwtWGQf6lt5x4PWRgXWsfO+fKHCb/cQ6o
WbMkg1BIftRNPjboQ4M4ec4ZKK8KLXHalbTnnjk1rq52NJOtT5qWGFDGWGo5buwqEa7RkmFHlyNg
8GcGz0E4fUnTliaSqpj7uDT9TREXP7JU7S4Bzf9KBkYQvuIX103vJ24QhRvsVbsMGMwD7KlsTSZa
u0okhJt4aBpWkNzZ4yVkw4Qjx42m4UK3rJGWDYWULITl+S3b1iED6tsYwjNlf5UGY3Mjaueyh4Ow
XlpmFKjJI42k4AIYSeKmQ6vfZhG+0rBYrGojeKXMAi8apGsMZ2JnGnD2KkLLPbK3wICp6i8UkYI3
v7ivp/lY2tEeUtRP3dKAFZVLFGUTF09RZlh4+fwBiWKXoWG0rVPVTtdNozBICRJ9hO9m3Rm+0e5J
/zavi65KIaXQv+wdOBqw1DqkA/mg733d9/xYi70mnI5ZoMh9avLya2VkPTFI5DBqrF1AWrqsUW7i
YxzaS5/kTJ7AkPGyFaYrRFnPSBWIspLWqO/aSpkv6X4614oiVLcvHWuDrlAcm8oINlarxfuxi+tq
RSiUfWMH9I6jXhseePFaZGkEO/IaP5XlcK2S9MvTcB82PbmKk3zB3AofbaA56xMlt9VrEKldkD1r
oBa+0J/PTuyY1swWl4vA6l9Plb2Fn+MTJtVpnvBzda8YTrvOWyd7aafwIVLFzxlSMrv16VEleyJf
YabXtlphjTt0S2KVLhximfj32I+XXVG/i7jeWxHH1r407J4tkLMk0DUdlqmw/zEFtACsmRbNyJke
tQgqn0HXkkqb0ob1MxYgv8ruBu5GsGVbN25GqXyNyJ30ot6M9iVv9c7E58N8sPH9LVsJuef10V2w
zuZu1qzqMteTZ7wAwV6FoXGvkKdl++G0Brg272KLqh49Z7kdNRGvZyMz8NjK5BBMls7yBjcydvhh
yDInryC7wJMyKk6Wr1zIMV6HtrwARnLX2N19phnEFaKzPqpLmIsZygteluhAyiJO5QGduB133w0M
0W4co/vDvz8e5rY2vKph3OnUSXCh2fZaN/zn2hHDbT44lxCUvsIW8FI9OAZ6jtS7T8TadCKs3tNg
Xvg+rVZNoYzljRHduGt80zxWObsyt6XlX0Vx4v2/JuyfyGPg1n/ShP0TuaSsoqZ57t6qwl7/3L9s
TUJfTI9Lt1p9BWY7mBr+nbxkkT8vwSroFk04/Bsosv5la1qsksy6lsQGR6ANW5DOlNNtCJ6CaHrt
X44mYcu/8kku/pB3zhVcVZq98OBxMFr2a9T7G9/MWPlTL/z4KlAVa3ItJj2IXTUU8XDg6M6PSn1P
VrFQPvFxnDkZ8TlxXBvZmwbpEn6yWIweb44LGa+o+jK6ol0GwOzYo10IM8aj9XBpRdlPiiIPKhA7
CT15enOHPvA9/ZZOwKHZw0OoldSkjnXu1SR2tEqpLa9oDNcXWVxWvRc7+byRuP/vFQvoHx4Kjdd0
EkOzx6NO8Bl+FFJ4+QPAnD45He33O8AnBB6wZi7ut+UReHslBtEEFp+xK0YVoUbfkk/VukkNlR4s
WCIAfExyFmHHTFzBUNS0beOsopgSDr4tsuCifOL5xC3wiaPqgyfDwFOl4nKAVYKt6f155U6iWOPs
nEKAfJTwqZ3Xa6Ovs/tpbBlFDf5cVhfQjIrPzFS/WZosCnNhgTexkSjK8/wdk0YHKY/BlcpD8FKY
XfEykvnI1HGkaSky8YhDVF4rTlU8sEEPPvnZy4N39kLwkROoJEERSmmecfYz+GGW2TinOKj5vFlj
+4L5N9wg/wu2f77z79WYr6+AgcATmDnPooNz6v0F1ilgq1nxTz5mk3sbgNhOZJ345CAf/RzTQXhq
w+qD2L+cxJv3DIEceiVfP5H/SoaqEYz3Y0DaNDPS9v7vf47Ni4wGD66NNJbn/M2RUkRABJAkV52w
uruqsaorpADVJ66sj36O7RisV0IilV1soG8PslA+tSaNrnLhTHBgzTDbq0ZlfCFBfPokp+ej2+OY
vI/cKdbg8/eyAKcpkBpegaJEwUCZShZGwPTwk+ftw8Mw0GUdN3jcrLPXrHWGSQKp4WIl810MVfKy
iZAX/vnefLTmAbLEmcfbjFfW5qv29rrFrQ1ZOIuuRGcQQRuBO4RpKuEzbAw7C++gO7a3wB1NlT5t
q7H2xnZmg/TUBPaYHvzwJyf0wa82DVTGGCP5EKBJfn8+c2oVZpbap6bN670GV3UXBnHl/flXLz/q
7FVmXcWPb2uEPEjjzHpa4nup/UqcNI3pa9yBUQUS9ximycvo1J9EhnzwgyxIiEzzljQMQ13MhG+e
ftmaGbq+8TRQXu6BquJd0QPzs2/F75ZEPtI4oPk5liUwsL0/CvWVSmWqnYDugdJtrBz1RxlCAkSE
VxlqA/RXMzytmEK4Kn5sPpnWrHi1QdzW6Ff2vpX29ICUzn/E1dcjbFVrAGdMqb6YQLc/WXqWkzm7
/CziPNF8bpFwameX30AkXWkaaBetVq7moi9fAFgvWEs6m9kUqFjhVPPLn2/5B9+Od8c8W4TaUKU2
ao1TrHFObtkqxMr3Id3pgXFKqIOQWgEPZ+4mzHS6xNmn3Pz5BD56DqSOhFFdzKM4TN7foa4kkphV
5ST9FquiUjdHWiHRJw+bWH7G+aVl/wSCwVIxIFjLWbx52hpm+gRLqaeFwKF73VhoHcMzVHpiEjH4
aNpEhL3q+G2Y/OTYBmtoMYxzVQWwir5o1DqF9IxPXupXk/X5afHC2azM1rJtPXsJZqGxWamME8+w
vfbrIvyCnyl9KcJY84D6RQ8VbYK1QERdrPiIj0+YtYQXRn3EPznOdW8o+bamdbjKO5MimBnGJ6vt
677yt1N8Za/xFkkQ5++vXD+bztA46qnDInCQYaHFLmHe/aFBRLMrzDG67SBrf7Xykey/eogedXiC
CKQreJKrlL28ZwW1th/LPDmQvlHe/f3jg2BMX2JtlmC6s9Ozyq4BN6eelNrMt00OUDmmiXf880E+
WBfxggAqx5TP3Tr/iAbE2+Ey609ZKfpkXbVGeM80h1jq2W8NuGVj9slX+6PPD1pprMjs66De2ctn
/c3zWs79IBi9n0a1ay/E0nZuktj4VluDdj1AUXOY+hrjt0GCTkXRQ8SjYao9eexEjH3ykH7wgvJi
4jEQYFqgy53t7xK6XHpo16c0AHE9R90vVUOI9ucLLPTf309QFVQ3jq6b1IJnvxf9su4nYXPKas1k
jh3j4aqbeuvDllqn1Sz3Ru6DXC/sdAValSljFvhA7zvSAOFVTm0IKqVWP7kLH3w8OCkqL/IdwVye
fw7rtpZ1pNSnIaRuyDTxlcSJn4OtvviFQ8dlxuPzWUyU+Ohqs9zpfBCJOtReH4w3Nz4pbXhwRXnS
F1E0eGfg57FhuoagZ1kYguuAHa6btEvUsI/Ksm7q3Y2JDKEVBZph9iB/vjMfns+yOPHwm+w+zlco
3a4wxOYnh/blngcdZuyEHP1vD7LQIvkOve4I4JW8f9oBWdVDXVSnjI7pPTGXzZ0IC+uvfwn0JaAX
S34aTi9zeQTfXNkCbEdWoQ7LOqP+rg9WcpjNpPzklyxn+n615CDks/HuAl5hqXh/kFzB7GpaDGnU
Qbst27nd+/NMNHPcm6QU/PmqffD1oEqhA0nHg5hXYhTfH2yy1HgwwvokEdFPyL2M4CYkp/NBxxc0
ewMUMtqqsX6PnLXbK6MRXVhhWX41Ib27laVWcHNl7/gurNQGP1Y74SNr9KYc1p+c6LJEvL0qXG8C
aIDQ0DJhsf5tCTFNH72wdqpJW0rXeNbQq03oYa5M08I7bDcmoerwCjN9ZaEh4v/h7u4CKCjpXz4E
y5lQOUgHJqeqYcB4f8loVKdgGKcTAsfZZV8KHxAx8Sc35vydWWpUIVRTILUiR0g926tPth0obdCd
BvBNZDaJ+MrAuHH65KIud/fsojIZoApmO2NRFJwdhR6UcHqnOlmII1PMe6o8YLmnt40rfKVOltzW
WAzqHJkcY3HlZ+tUmM9aS/36yYksL84fTsQ5+0BEMghQ4LWnyGiaI5+R/LrShu5aVYdjhezeg9UY
3heCVJ4pdw5pQ+DWZI9ihwgDKUahkdL3yV1efvqfzujsxQDLEMW1X5+gv2OTYZH9gU8svRngvDDR
ISalFQaSpQTNiSirv13NltuP+QqyjaYJjWbF+2esQw/bRWZzkhm2GxtEhgveNPtkofnoJy5LDEIf
E0DuQpN7u5r5s2EU81ydgqmc16Fl5Fu+3rDDYrGxsyJ8qkY0OWM5ZtsmjNRPDv7b53r5iTrEXklT
lcaCfXbLUyVntN9WJ+RJKj6RQdMuSXuab+1QZljUpHmp1ArqTkCfY+tW5HpEqynSg58m5Fvpgk8F
9qILGAyfvHofnpkpTN5vCmXJduX9dYGx2ZoibahnEK7Mfca2PuoNq3SZyT+x2KGzohDZ469QXSuv
nTU5Opln+/EXTFPdZZGV1fMn78d5WbdcLPY0OmxefD/87/0ptX1mF5bentp+QuWmFWHzVUSNtF3d
jiJiYOao3RWMzytvpFuEt7Roc7E2Ksz30BHCBEdWBPMa93FvYhfoum0cTfoIBp1QlYORVcnPT874
g/UaOBLL37JGsv05W1r4mhB6UmQn7KgIT/TEAPxik5Ul1tEgsSGnSYvoARtFWKE8k8pVNwwjd5ut
Xb/987l8tJYunW/M4aZqs3S/v3hQN8bA6suTUCrGM2XHFNwCh95/9tx8tJq+Osf5ULETWUzlb98n
EKx5rEXLT9bBk9pVVr8kWL8hJVejss8rpOurnplp5c4IxzMidjLzZKWy0FymeH/dVOWZgYpFaagB
dV4K1venY7c14WW2c2zsybkM0O7e9CIMv2FXG27/+gI7BrU9kenE6/FJfH8kGfpG4qfKsZjkuIem
huMhqZTLPx9kOd2zBZkepA6AkSWRhtryCXmz95Ls0H30asey7ozdYkxb5zSTb5KkJJLEYVOw+/Px
fl8dYdg5jIHYjMFLPd/r5bPfZ2w2jk2kNU9Q4tHAz/nALG+wOzSaOgYM44LmZDWwCg3Yt3uf8Ic/
nwPrzfmvZmfGHGoBjUE5YHby/ldTTSHP7sqjDrokdJMB+qSnx0r7NNaz82Titrsnn5T5RJiwBftu
GCCeXKWq2uZ6pKFFrFAAQOWINpwklgzHHc6U14QWrK8AJPF0zcoj8iY5H6Yl0AUACcSMRVcPoag2
0RFgMAx6FxDfeBL4uG+r2Ky+MyYgKcZURUYO32yTICNf02SMUSE4y8yk8tItcTMkjSUkAPCF/N4S
THAqhnH6blpNYHjFa17NEKVyR17ZkmKTJWNzbK0l3abqCLqZXjNv2tf8GwzKROEghPBd5zUhR3Sa
321UGXSTOy8hOhBBgFYOS7RONWO5xCDbIFFS2crsk7gYvpaviTyRpuDIAHcAWnuJhP8mXvN7SPdm
8IWa175iQS0ql4PDVCn+Sf6Jna5DX6N3zOSZYhFIE6MCIn3LIhljhbO6UbeYf0TpDfZUFNG6RQAZ
fW8TNPsLCqc31mFt8B2h8MSegCNAmdzCqe1sm/UFsVxx30MZWfGnJOrjnO+w4kpF7+xdbViaefTh
Zs2kmyyTd79TnPHaQWa61X0y6pB2ox/fNbovfuVxRC5Gqw8YZJDl5fOq9QPIieqyGK8wpJLY5tv1
fMr0CmsCWznkby2Of3tdW+mYrQ145ubKx9ie3rfxkNLiMozkTusxC66dvkG3XfgEEOKPp/xEk2iB
g9NbVIf48bg769kJ6hsl0/lcalaq3VhDqokTRg7J4uf3zMMzsxGph/agq3eCm/s1iRv0Wy0gYcrV
MMt9NybEClo2OSjNSpK997NR6PD6szJ+K9DezgfSvehXQNOqvxdW0swn8Ap40fCOtsg9g7a4hYdc
EEsMVozwGx2fMDQeYV5PrZZ8CeaKjCV1SitcDBXmqpXvjNJxi9opgjUjUp5qh0xdMooaOOkAqPR4
3LD1FAG9X71HA1bSYIXRhfd41YF3hz3g+FmNpUMx9Est7eJuXaL2fTbasIURpufytrCm8U6fENJu
DAgyPU53ldiVMUYPjkENP3qtJthYqF37694f+htRMK/DZlCgk0IEqP2wkrEUm7p3NJJeo/5Cmnq5
1RfARjr0zQ5PaIg6xuSvQeCBlHEYyvjekjgXgTLW4V1U5eJS6oZyUVlBmK8kMBEIP3bZWfsC4fNd
2znR1dhCYcd/EbG0VTSPHlrVzlGbjKGTet08GKwhAQI0XHw9/uDXJe//UTf/rS0bzf+LH/8ddRP9
rOvn/7r8WeTstf6Ti/H6x/6talD/h90y8ReAZCgQmMj9R9Wg/4+OCw2QK+N1RoILV+dfqgYHxjPf
ZTA5gKFftQv/FjVYaBqECcaSUgPP+xLw/Bes1mUT+u4LTT2ssglY4mGX8zvbcNRTm2f+bO+71BHY
tgxMVEnbtS8gvIr9m0tz/c9f+jaZ/bctHXyepUui0/w16K2d7YcbIeKqqsZ9bcInG/hwrlSk4p9s
6D4+CB0lScfBhAz7/turlRq4FPj2pcB3ZGrR4KEWnj45yAcXTTCkIsQBqroEsPn+IGOn23OVDXtA
u+0PC0jrrtDwjYxY7T+p9s9/DpnEjDuhhENsVmn2nbXhrFwdQh8gWQxFqVgpQQq1sExYJP/u1vxz
GJo0GjYilXHM+x/UWgNZgHAEI7/V7wiyggmh5u0nm7PlL3n7qHG96NOrPNUmm1tEPO8PAuWoA2pi
7MxsmLYdikXkI43V0hjirPaTXlafTH9+v3jWgjKm2HQsiE3aWTmjNQ76dqnvQFouiq5pYVzgC/3z
pfvoV/Fq01qicU+Rd7bZk20xANPXdz1YJ1czF9LAsDg5FEgZcB8+u1MfHs6i88ckHJb8eXh0CtpH
nXyxS9AwHKOqJD0sLOuT3oXxBvtu/uXPv+5V1nR20+gzaCBkuYTUI2ctlZnJH0r7fJdOQ/6tqNTo
pexm0rHNscnREGPgUFZJZifXIxbGYK35tYO3fexQQwV2MPMxN/uafNdUfoUvMhHcFYxY5scp9K+j
ymiA9U0D9vusyho4WWGz64pE7Z+TNDKVm5qAVo7dNJX45Ladv8Imwgv4uDq/TLN4i88qE2SZvhFV
GJGnxtxKZyBRnanMjnZl9Jc10HIkC5I/6xGLEl2794+9D75OTadmh11LxdYb4ICup/4nW04Tvs5c
jn+5OL0eT0oVAdTS7T5/6tNqEg2md8J1ZAMditA52yZULVXZsvz54fj9/VogaYhWefLhuFn/y96Z
LLdxtWf4VlTeZNVKzw1U/b+rDBAcRJGSSFq2tOkCSajnee5VbiOrLLJIeZFd7kCVG8mV5DngIDRI
AbbBuIKqf2ObBnC6v9Onz/mm933XNqfWp/eSWOqYkkiPkJcQY4m9eks49cxFxDZO1wfHBofC2oMC
7wFzrZ0cazSvHukWso5eEymHmy15ZjUYMGTS60YZyqTgOXxGquZJSmUBbC6TdIq/Npr4Dl37fmZk
Wypez15J9K/INCyyKQlzVyJiwyFPLrXJsU9z/1tfKaXDJInTWdi42rvNNj03ccSmovTNQmfXHV4J
ik+1VUARdSokJ8Rp9dSz3GrLmf6cOeqIFiNNtjje17umPANiy8IKjpsYh7whSDxyS4VzJK7093/C
HPwT1aCQT1i9Zg5BUEcLZngsjb3uCLyud5Cji7plsYnnPNzthCXwt4kcrkidD+cM8UQY5Ur/OLHG
c2R7u7PUIo5vItW8iNW6u1XSNv282a5nL6lzvFNiNmTSFsNLujBTEGD6x0GfuVMfB/9QbpTo2My7
+LjrSvD8koQk+uaL0rX6xFIcUoAFOKUcW08YDi2Y/Bw9D48KU3FGs9ps5Jsi8eB9KXjZQDIFBEx+
SeRFXiEtP2lgBq8hvEZbFRrcIp/hzsrnaRI37yAF60EWm0n+xmzN/Fdyej61HbYgGUmtNPUnjV7Y
hygR9qOZGxTjbhogX55PM3iarQ+Fq+rnRgAf33u/TmrvUIHBobigPkTNt8xk2YLTI0dpaWyrsPpC
FFu7c8NXYvlC9XRCcvCOpj41M9V+p+aK/8Uz4E4GcMZ0z3JbSq6kFsq9QzILSHWDdTuW+1IFAmTa
4OAgWXMA5gshxyJjSqaWEjVvNLW3sokyqiIYLSIwoso4aL0T8D6j80SIRMLJgaRQpCAdGbeB/SXT
jUI/aoOy+zWsdKs88MOAlhJTiE+SMwc1V1SAqyNDEIQ4jugm8FxEK0cJcfxEtWy4JiA+qswDSE7Q
uBwv9S7TTGhfOq6FDiYvmdDEzIQ+ZubXXXMQ9GjnTcmrdD5ksoikTZOR0UAXJwQ2a1CQfKWooy+u
EODM2dQQxxWynNlSodPx7PSwW+p2SlDc3sKCjppnWJj1J9kRGp8UudqzYqn8GY/j7lZa6oHaS23Q
aqkTCo8CkqGdUA/tlkqi9lJV1OmEwih0vLC2x0vl0V6IkFa6WX0aC2FSaKzRKE2WeqUZlCtXMP0k
F25qN+4ERWFc6eMOh5SEjAoCA/1lDwlUYAGooXZCGLXXk0Q7Q+5SmpmuoiRHORRRyrSnuesoT7Mr
E0kV+3gk5FbTrEzlQ6q/ZjNJa0H9aLf0NFGn6i4o5dGpqAnx1nIUBB87Iegawo9yNmpb5xcCgBY4
puTDdoizD5A+r+LoyjFL6pQGyYhfo6VmLKlyUojVUks2tXIpOlSXGrMeKMHrDh7l+qB1FegJNN/0
5rhp6L4sVWrHS8VaPYUi/9SPAl70yMgLe6I0bfjFSQs2tyIMVevAh0xg3rdOokBDbtjez6kEUgEA
ndmNqN7SEwkdX+5fGk2kAXojrARvVGpWMq3YWIqJI0O5NR25goUjM+T+zLFUMlBgvQiTnDgDHWor
bXtASko6wityEMiqXekjAm+OcmBXlklODZUykPB52fWHI8lOPwtcOa+TXHVHLjtbMXMtBSgY1OKy
8qGH5kgG4GHmv5hKliTHZpuQZuo6aGTCLGqheHE7GO7Qjq/cmVkH449dJbfpgZZBSA9WUdZTEpVO
UB5A2xj9nFr8alLCNArY1aqAymWuG90EbeddhjAFojrX8Lqfp5YVAT8iwfcl7BJYRwU6hX9GaQ5y
0jayBG5ABdvNCBjLtNYCNhTPiO0bs/DQHaYb0CP7WIJAPkzNgjxOqIa0iSFOXZcHeqK2N/4IJPRh
6lnIjuad2nlTlLWh0oDZNWw+tnWqG2OA3rQTo0Val779lhK4VU06etahxADA4J7ROV/encP/yMCQ
geGk35CBSaJ5OFTKWf7iLvliKK910ZU/oi4okiwaLuq9+BbQEBrvaG3jzKUPVeXcfQCUKHzEUTxm
xUIBvExU3ANKJOU18QI9mmPRdk+9kbrUH0i+DF00Cz4XC9wAzVUi80KP2drZbya02NF+BbrbhaYL
rFNB960cuVsiAuEaffNq7i9DEQb5GhogngiEIkMAvKvXhZCdX7yVRoVzkjclrBiyk/LedtblyhN4
JtFDrWpwRXZO0l0W3TCI/9ASg77Z0Kmxg7Jv7FxyJ9kYdhHUQCgStzKshBHUwW7USaU0seSscmg/
iVK4X0ZFiqyEh1I3csI6+kE4Q3Fklh9yHSnFN7rS6uNDCiVoch4FIxfvbYoagMCH16VkS/i2nt+U
BvwPY7bjA0kHKmAftFZnkwQNnDBvxhP4RKo6P4KszYcEqesrXYGFRKtApU2slKO5Oc0RSWluFCVF
bGHSskQaxDnoDxzX01rWIF08CMcUzHqRvopM7VMeR53XHGSerBPXtbIsVfbEKMKxmU0sooBcmarg
zaLxcQsWE7C2G8Sa/auBhkH/0cqUEHHRtlA05Gdyj+8hYE7F5UjWMxOYfFn31hiW3UBLbG8CwULX
ygcwr7Uj+G1sYi+YTxMraJGCMNrQmIzkxgpOwh6vD9y6ZsbqzG1DC6ghFU6jhfKGllt1OiLdjfdC
B1GlHwRBpgKvQ0NWyj8Qk8ioi1W1NBZaIzK8rJGX5NFpRG39Fz0KM/PE8YHizvwU+oz0AHyJ4nwu
HDkqTui86aDds3JkFr50fplfIe8TqycS5543ydoe3pou01xlQi9rQyMdEhPSVQgBQ0d+AMWMmfBi
/NvE8UFIm7JkoTaiwYVMrQYC7kPoR8buTRMA0lrECU4A8OCyV+h18unKPy0BcsPyQTys6RMNEYPR
daBDZsJeTZsgXChRF8DWGaN+Ci9lmLTjt57eWNRvwFzap9CT1Ujc95KUvDFRvIaxM5LhL1aE3rYU
vtXauKouhVNrnoVpBQNU5wMGPQikMJDPw0ZutNMEETi4dgxPalGUD1TAq30PsxuI6EIzKQWpTU11
LzJkL6Fdh2T/qVk6mfmuddy0gskNDq3kVPKTMSBczzDK8kTpAjknT4A0jD5rm8pM85lObSqqkERR
U7rXw4xi9KGTA3b+NK41VaJxPNAr+SIKIPSeljn03mdQLwGTpUSmjs9h00A4W0pGQXQpeQinniNc
qClXeg7wkRTWKJZOJLsncKQ7cGKYKXRydKI6MwiqPZC5ZmOH8blXQ3h4Bim4YzLpnZGeZC3+QnZW
O3pT0f6Uy+Msn1qNJ9OkNEJY9wQnSjPf+LARdOec/u5oUlkp5DxNUdUVDK4U8pCp77OsgZTcy6EB
Pk6V1Mw/4c8XzQcEJGy0N/sxrU2X+LPwWk1kKUv8auJWYfA5gamuPAXjGYx+9h1yMew+vWKX9kGl
yRkUqZ3pq0E1dStaJ/qLpoYqo+8nBY0GSX0JeFXK00v6SjUPTBM+AEnQHH2KsPpgS2N889MshUxx
dN0DCTL6E3QE7PwKRCoxyGWGfCB0Wp4GBTGBUIq76deW488ys5dpZaVsmEGa7Zs+FL6WXzdUpF0T
lH6tpA1E2olojn0HyBGA8qRj8cEtL1H5LWj/hcpwEkla6hz2iLhADkaftfwOeK/kv+klhE5ndF5D
qJmjBSsdt6VDkTSHo6tjdgAon5hsHMrPUiBlBmylnhVOqpFl62+CMs1PY0dOYD/WeRwTC9pxmgJ1
Xe3gJLX7UnKnfZ/GY/q9NVAQ44mWF60DdQM6Nbn/yZHqLocNqUOjJfwwjkcIp0KgBw+4RE03JNmw
JWodnmP3p4oogHOYk3B9Ah3xvVFmCcZMKZPG5kkPhX4mZydFbuRvdVev1cPN55g4pb6dm1yPGJbG
UXJcQJvIPa2fYonltL2JMJXWUzLrSWpEeN0wpMWWUhCpOTKtuZ08D+x0W/v9MK+yvDSHKK8dGUrw
SOZaVjmRoYBElBH+bqiJZ34TwM2SJfKhLOfbujSHTsjdpeg7piYzImc8VrXhWc3pZkS1waWUMrff
da4avLWr0Ta04NO5FIaolKuADNKZIQxeyXtV+P50TVO41JueplMUsTHGjoxfdb0kW5BQn48734XD
BcbAzY/xqYGQs+L70ZDJVI60tbk0Va8qtREwUa0ynHwG5Q9FrtDsvV/+xHXIgZFPloWCxJqJmC/D
BMbyhC2QroY0TOtLn/L0nTf3D1f/ByA4KzP+tNj69d+TV1dJ9PW3V/P49tX7/Ot/xjdeuhgUXsUQ
d76/9RqHGkeUl4faDEcvpYs739/kEwWYOV48yT59LK/4/q8puYKEGy8LoqosPnrw/WXkegkm+BlA
Oap+OLZ/qPSqiPrTt/0FsCRvA6UBYB74+PQMry3MOpXgg82qidGRMoJXHzex0PyEs6/L62lT+j3K
E2Fln1gRzaDsQq72hsC8Dg8iWE1/Rv0ye2/YlqNM6eXoP3cZFOPkl5MrAMPtCfQG+AIl/IIrk/6M
d7/m3HPbOjujQu2JfxO8GGKbXnmVA2rEEGF/qo0USk27VpT3rkcvCeLghY/AFAR9LjR+H3AyYa+N
CI/fhSMz+zIiVjjT0Fl7oxVq+7HBs7fpshspp23Q9LjgqA59qqM05va5h1kk9x1knZ75lk4XcPUj
L5RucttoFrJXpxdNDD2tUWn1ta/X3pnk2NashiyJIDuPfdgz1cOwRgMLUaFciqcW7Gg9fFF98cUI
bMjsvMR4q4WSAe95ATX55jkaZleRX1XRVLZIhxs0csEusrYVlPSGhZaYIlKBYEzO3QpWliDHh1Mt
ODQUBcHu5RX/sSv8gFO4MvlPdoWJl7+6mtNytroNLH9ztw1o+mtRmhCd8kTslMl5C++2AU17zclK
MzNpAdGWsZICUNXXdEXIEPDQWIP3u8IpoSpI5VKRIm0gPAOe9B/JAKwBvmgFor4vwLDgjGiNeFIU
R/ubgKbvyDTRqKVc23wH+jPkIPMvSPS4NDv57ji3HNgpAyorU8OBR9mZ9CixQcmPUlfgHPpRbhgX
f3w9vUsX8WWZLxbl2Tz9m1iKN0na5R5CiT8O/yzu/nYWiXg+gz9mcYmM+odqkXcXi6IK+SkD3X/z
935431pz1aWLv/9wk1Qxwl8XCwclpNWnDlYPvSZ43mEKQHeYVgae9fdTRz9ddwtv6+/vVpGoot6t
GtVCfBn0BX3mUIvINCd/SxzJdwtqTN1VEJIIJ+f+8Bi/pvkVZVSFLgQTVLn1hwSW18CZZHTAByqy
atBzQNOGvg6saR0DJte0/NzFbWpCAxeaxFpF7sh0K7cBiKGpnphxetLE0uhKy6D2Y/shCzq6KALD
CW08+TpM889JkeSJjRxCkFsHeWjJHa10sqtbN/9/VtP9FikW3pPlxLq8W2xT1wtvlx97i2JlMW79
wvcHWGn3EhwOgy+KhXo39GK5/MXfPw7W7fL9WflQ3OfKn4PvFk++fG/z0qr7a63+r4Ghgxt7+OTh
fx7TwDbPbxBDWd7nvU3n84j37KfQWeTD1Cqu9bebfPImPr5qG0eNnSQESnE3zsnt33/g1dp10ElS
Fs08Hgwr3K2dx11AfP8wjLhXcRDsPGhFpeh2sPOIBOmuw07d+e3DKOJWBWx11zEvFml1HXo3r5Iv
r0p38YoipJM8DLu8iHC3H5f4n1sRB4soucnnJZfZfr0XWIFTVndOV8XDnS/teIHFMk0idstidVjR
Dbbr9EwZIJ+Hr376kns38/hxjh5GFrcvTpqdrzNPF68+LvLbQUBl4NruOvKB711DyDVY8aLWseu4
M0Bu5cMwYhrMF7jZWVbNSe55zPgdadngAi+wTGa5h0812KoEgnfnyShdL0mH27Wg4tl13Cte+6N5
dD0cWfQJ7zry0fx6+BIKkNfOg7prx4DwAXceFCXj4ROjeWv3Yadf/6tcvLr9p5M68fLBW0e2Yvfh
TxdxN1hmivBid52Lt971uldAK8gLjLsoktIdHC7EVy8wrne9Ngv6Cxy2Z/PbuTMvbub5wx2K/UfR
X2CCz+ZdUpbD5SCAbLs+uLN5SJj8MM7ydkXq5gWGXRv0Bd7iMw7Sm5vhYhCB++43W7H7wu78MNRy
GkR2/WVGnsfDbZJw7wWGTnqx/2bVcE2Idttd7/rcw8V/GGY5Fy9xZCxHXZsIwe2x691uIRHd0Q29
+PobEP3hibQEXOx62xdEJreDjRhKod1n43LR3biLMFwMFjN8PS8w9FLB+87hfBhNrA6qKA9/PpuK
+V0B4OUiXjjzQbqOVM0LjLsRi7Xj4rj8XpvRruM+UUl/iZP/KhlGaWQ3X2B+f3f5Zcc5ueI1LIbb
B/XJ3Q24msf9+gZNQXL3gX92nrzgomiy674BVjvw4vmrw3kxOAlF2WnnwUnxeGs+PSXL3cedkYcp
vXjgEsDDtvvAn5/EIIA1XmBYL7qeXzeDo5UC7u4DXy730Msn77fA/+y8Mr5f89jx3fudOfGNV3ku
E/lYEvheInbrFx4zte/nOfM3E7fwnVzud7/xkPV85gv3z2TpA4kt+PEoW16ou//4LjF6H7f9z7/8
6zBy23wmrlz0YThxNZE7Fle7n7WVbw2t23Dvw7rKMyOsGidiwE3GDaLGvbBIBF2bLLqP1bxgDlT7
n189Dd32wkoRq222cjW82w+TiBS3mPR4juyHQdtW4jCs3QubxNm9+SHdh9TLV4v/vnk8S/fDPuKl
jfYlX/9jLfzeC7tEIL/JrkHovx8W4fZutehb3LAXNm3ZMNbrmvtg0zK5sek5DfMh+2HSlud05+zf
JUzYBz9X3q0k/goe0z57YaZIw2x6cpdff4u//raSvNkLq0TyY5NVq9mS/TBoy2pcT3TshVEiY7Lp
KQ2TLPth0pYD67kEz14YJhJFm57VWnJpL2wSyaRNNg3zT/th0pbH9Hkt97UXRm1x1yccUd9atvbB
ItH7tWnhsUustovthUn0TW/ZzodJ0DScx4tyOQ9/UR5sW9LorkmsemwS24dpF+1Pm1bSmfff//ZY
7d0Hgx5yo3c9vM9kYoclygeTSA3HpIhXJmMlJ7qae9Ue1+lftOpEh9OmJzRoiXowp1rtdn/89XdM
epiyv8qgLa7o0Wo71j4YtMWenwbdy//HBm17hpRExFduwsU8//F/AQAA//8=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755" cy="352250"/>
          </a:xfrm>
          <a:prstGeom prst="rect">
            <a:avLst/>
          </a:prstGeom>
        </p:spPr>
        <p:txBody>
          <a:bodyPr vert="horz" lIns="92124" tIns="46062" rIns="92124" bIns="46062"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sz="quarter" idx="1"/>
          </p:nvPr>
        </p:nvSpPr>
        <p:spPr>
          <a:xfrm>
            <a:off x="5266069" y="0"/>
            <a:ext cx="4028755" cy="352250"/>
          </a:xfrm>
          <a:prstGeom prst="rect">
            <a:avLst/>
          </a:prstGeom>
        </p:spPr>
        <p:txBody>
          <a:bodyPr vert="horz" lIns="92124" tIns="46062" rIns="92124" bIns="46062" rtlCol="0"/>
          <a:lstStyle>
            <a:lvl1pPr algn="r" eaLnBrk="1" fontAlgn="auto" hangingPunct="1">
              <a:spcBef>
                <a:spcPts val="0"/>
              </a:spcBef>
              <a:spcAft>
                <a:spcPts val="0"/>
              </a:spcAft>
              <a:defRPr sz="1200">
                <a:latin typeface="+mn-lt"/>
              </a:defRPr>
            </a:lvl1pPr>
          </a:lstStyle>
          <a:p>
            <a:pPr>
              <a:defRPr/>
            </a:pPr>
            <a:fld id="{26405801-B1BD-4439-8778-0FE392E26390}" type="datetimeFigureOut">
              <a:rPr lang="en-GB"/>
              <a:pPr>
                <a:defRPr/>
              </a:pPr>
              <a:t>14/10/2024</a:t>
            </a:fld>
            <a:endParaRPr lang="en-GB" dirty="0"/>
          </a:p>
        </p:txBody>
      </p:sp>
      <p:sp>
        <p:nvSpPr>
          <p:cNvPr id="4" name="Footer Placeholder 3"/>
          <p:cNvSpPr>
            <a:spLocks noGrp="1"/>
          </p:cNvSpPr>
          <p:nvPr>
            <p:ph type="ftr" sz="quarter" idx="2"/>
          </p:nvPr>
        </p:nvSpPr>
        <p:spPr>
          <a:xfrm>
            <a:off x="0" y="6658150"/>
            <a:ext cx="4028755" cy="352250"/>
          </a:xfrm>
          <a:prstGeom prst="rect">
            <a:avLst/>
          </a:prstGeom>
        </p:spPr>
        <p:txBody>
          <a:bodyPr vert="horz" lIns="92124" tIns="46062" rIns="92124" bIns="46062"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5" name="Slide Number Placeholder 4"/>
          <p:cNvSpPr>
            <a:spLocks noGrp="1"/>
          </p:cNvSpPr>
          <p:nvPr>
            <p:ph type="sldNum" sz="quarter" idx="3"/>
          </p:nvPr>
        </p:nvSpPr>
        <p:spPr>
          <a:xfrm>
            <a:off x="5266069" y="6658150"/>
            <a:ext cx="4028755" cy="352250"/>
          </a:xfrm>
          <a:prstGeom prst="rect">
            <a:avLst/>
          </a:prstGeom>
        </p:spPr>
        <p:txBody>
          <a:bodyPr vert="horz" lIns="92124" tIns="46062" rIns="92124" bIns="46062" rtlCol="0" anchor="b"/>
          <a:lstStyle>
            <a:lvl1pPr algn="r" eaLnBrk="1" fontAlgn="auto" hangingPunct="1">
              <a:spcBef>
                <a:spcPts val="0"/>
              </a:spcBef>
              <a:spcAft>
                <a:spcPts val="0"/>
              </a:spcAft>
              <a:defRPr sz="1200">
                <a:latin typeface="+mn-lt"/>
              </a:defRPr>
            </a:lvl1pPr>
          </a:lstStyle>
          <a:p>
            <a:pPr>
              <a:defRPr/>
            </a:pPr>
            <a:fld id="{FCB702BE-0BC6-4E32-B33A-6C1166920F00}"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755" cy="350678"/>
          </a:xfrm>
          <a:prstGeom prst="rect">
            <a:avLst/>
          </a:prstGeom>
        </p:spPr>
        <p:txBody>
          <a:bodyPr vert="horz" lIns="92124" tIns="46062" rIns="92124" bIns="460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266069" y="0"/>
            <a:ext cx="4028755" cy="350678"/>
          </a:xfrm>
          <a:prstGeom prst="rect">
            <a:avLst/>
          </a:prstGeom>
        </p:spPr>
        <p:txBody>
          <a:bodyPr vert="horz" lIns="92124" tIns="46062" rIns="92124" bIns="46062" rtlCol="0"/>
          <a:lstStyle>
            <a:lvl1pPr algn="r" eaLnBrk="1" fontAlgn="auto" hangingPunct="1">
              <a:spcBef>
                <a:spcPts val="0"/>
              </a:spcBef>
              <a:spcAft>
                <a:spcPts val="0"/>
              </a:spcAft>
              <a:defRPr sz="1200">
                <a:latin typeface="+mn-lt"/>
              </a:defRPr>
            </a:lvl1pPr>
          </a:lstStyle>
          <a:p>
            <a:pPr>
              <a:defRPr/>
            </a:pPr>
            <a:fld id="{FB41AC36-0D2B-4653-AEEF-DA3DC8834DA0}" type="datetimeFigureOut">
              <a:rPr lang="en-US"/>
              <a:pPr>
                <a:defRPr/>
              </a:pPr>
              <a:t>10/14/2024</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24" tIns="46062" rIns="92124" bIns="46062" rtlCol="0" anchor="ctr"/>
          <a:lstStyle/>
          <a:p>
            <a:pPr lvl="0"/>
            <a:endParaRPr lang="en-US" noProof="0" dirty="0"/>
          </a:p>
        </p:txBody>
      </p:sp>
      <p:sp>
        <p:nvSpPr>
          <p:cNvPr id="5" name="Notes Placeholder 4"/>
          <p:cNvSpPr>
            <a:spLocks noGrp="1"/>
          </p:cNvSpPr>
          <p:nvPr>
            <p:ph type="body" sz="quarter" idx="3"/>
          </p:nvPr>
        </p:nvSpPr>
        <p:spPr>
          <a:xfrm>
            <a:off x="929955" y="3330648"/>
            <a:ext cx="7436490" cy="3154523"/>
          </a:xfrm>
          <a:prstGeom prst="rect">
            <a:avLst/>
          </a:prstGeom>
        </p:spPr>
        <p:txBody>
          <a:bodyPr vert="horz" lIns="92124" tIns="46062" rIns="92124" bIns="46062"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6658151"/>
            <a:ext cx="4028755" cy="350678"/>
          </a:xfrm>
          <a:prstGeom prst="rect">
            <a:avLst/>
          </a:prstGeom>
        </p:spPr>
        <p:txBody>
          <a:bodyPr vert="horz" lIns="92124" tIns="46062" rIns="92124" bIns="4606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266069" y="6658151"/>
            <a:ext cx="4028755" cy="350678"/>
          </a:xfrm>
          <a:prstGeom prst="rect">
            <a:avLst/>
          </a:prstGeom>
        </p:spPr>
        <p:txBody>
          <a:bodyPr vert="horz" lIns="92124" tIns="46062" rIns="92124" bIns="46062" rtlCol="0" anchor="b"/>
          <a:lstStyle>
            <a:lvl1pPr algn="r" eaLnBrk="1" fontAlgn="auto" hangingPunct="1">
              <a:spcBef>
                <a:spcPts val="0"/>
              </a:spcBef>
              <a:spcAft>
                <a:spcPts val="0"/>
              </a:spcAft>
              <a:defRPr sz="1200">
                <a:latin typeface="+mn-lt"/>
              </a:defRPr>
            </a:lvl1pPr>
          </a:lstStyle>
          <a:p>
            <a:pPr>
              <a:defRPr/>
            </a:pPr>
            <a:fld id="{01BC59DB-243B-4ACB-B4F9-DE1BB0AE31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1</a:t>
            </a:fld>
            <a:endParaRPr lang="en-US" dirty="0"/>
          </a:p>
        </p:txBody>
      </p:sp>
    </p:spTree>
    <p:extLst>
      <p:ext uri="{BB962C8B-B14F-4D97-AF65-F5344CB8AC3E}">
        <p14:creationId xmlns:p14="http://schemas.microsoft.com/office/powerpoint/2010/main" val="408151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02926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85B6-24F6-D0B5-B820-11CB78FC7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4EBF0-956D-7FDC-A390-DC0D205F1FA3}"/>
              </a:ext>
            </a:extLst>
          </p:cNvPr>
          <p:cNvSpPr>
            <a:spLocks noGrp="1" noRot="1" noChangeAspect="1"/>
          </p:cNvSpPr>
          <p:nvPr>
            <p:ph type="sldImg"/>
          </p:nvPr>
        </p:nvSpPr>
        <p:spPr>
          <a:xfrm>
            <a:off x="2352675" y="542925"/>
            <a:ext cx="4827588" cy="2716213"/>
          </a:xfrm>
        </p:spPr>
      </p:sp>
      <p:sp>
        <p:nvSpPr>
          <p:cNvPr id="3" name="Notes Placeholder 2">
            <a:extLst>
              <a:ext uri="{FF2B5EF4-FFF2-40B4-BE49-F238E27FC236}">
                <a16:creationId xmlns:a16="http://schemas.microsoft.com/office/drawing/2014/main" id="{24B06BE4-39BA-C993-8F4A-89EAF0141F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7FD9F-30B2-04F3-2237-1DA1525C991F}"/>
              </a:ext>
            </a:extLst>
          </p:cNvPr>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331577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12</a:t>
            </a:fld>
            <a:endParaRPr lang="en-US" dirty="0"/>
          </a:p>
        </p:txBody>
      </p:sp>
    </p:spTree>
    <p:extLst>
      <p:ext uri="{BB962C8B-B14F-4D97-AF65-F5344CB8AC3E}">
        <p14:creationId xmlns:p14="http://schemas.microsoft.com/office/powerpoint/2010/main" val="233171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87686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362354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127104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44441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17</a:t>
            </a:fld>
            <a:endParaRPr lang="en-US" dirty="0"/>
          </a:p>
        </p:txBody>
      </p:sp>
    </p:spTree>
    <p:extLst>
      <p:ext uri="{BB962C8B-B14F-4D97-AF65-F5344CB8AC3E}">
        <p14:creationId xmlns:p14="http://schemas.microsoft.com/office/powerpoint/2010/main" val="42383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149093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425123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smtClean="0">
                <a:ln>
                  <a:noFill/>
                </a:ln>
                <a:solidFill>
                  <a:prstClr val="black"/>
                </a:solidFill>
                <a:effectLst/>
                <a:uLnTx/>
                <a:uFillTx/>
                <a:latin typeface="Titillium"/>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105838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78883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A5083-2E0E-720E-8364-BF2F54633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4F85F-08ED-E995-85A1-88C00A8FC575}"/>
              </a:ext>
            </a:extLst>
          </p:cNvPr>
          <p:cNvSpPr>
            <a:spLocks noGrp="1" noRot="1" noChangeAspect="1"/>
          </p:cNvSpPr>
          <p:nvPr>
            <p:ph type="sldImg"/>
          </p:nvPr>
        </p:nvSpPr>
        <p:spPr>
          <a:xfrm>
            <a:off x="2352675" y="542925"/>
            <a:ext cx="4827588" cy="2716213"/>
          </a:xfrm>
        </p:spPr>
      </p:sp>
      <p:sp>
        <p:nvSpPr>
          <p:cNvPr id="3" name="Notes Placeholder 2">
            <a:extLst>
              <a:ext uri="{FF2B5EF4-FFF2-40B4-BE49-F238E27FC236}">
                <a16:creationId xmlns:a16="http://schemas.microsoft.com/office/drawing/2014/main" id="{E9B32F6D-3306-9645-459C-1A3C2B7343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7314E-F3EA-DDE1-F14B-834B2208ABBB}"/>
              </a:ext>
            </a:extLst>
          </p:cNvPr>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117353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44161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23</a:t>
            </a:fld>
            <a:endParaRPr lang="en-US" dirty="0"/>
          </a:p>
        </p:txBody>
      </p:sp>
    </p:spTree>
    <p:extLst>
      <p:ext uri="{BB962C8B-B14F-4D97-AF65-F5344CB8AC3E}">
        <p14:creationId xmlns:p14="http://schemas.microsoft.com/office/powerpoint/2010/main" val="2253108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180150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334978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592639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27</a:t>
            </a:fld>
            <a:endParaRPr lang="en-US" dirty="0"/>
          </a:p>
        </p:txBody>
      </p:sp>
    </p:spTree>
    <p:extLst>
      <p:ext uri="{BB962C8B-B14F-4D97-AF65-F5344CB8AC3E}">
        <p14:creationId xmlns:p14="http://schemas.microsoft.com/office/powerpoint/2010/main" val="1529098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80646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8ED7A-3B42-1B97-670C-43B0EFE61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00CB4-466C-0746-BD15-F8753BCEA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2DBD4-9E15-03AB-F9E4-03D73E9004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3DB56C-9F88-BDB9-021F-BC7A7A3FB62D}"/>
              </a:ext>
            </a:extLst>
          </p:cNvPr>
          <p:cNvSpPr>
            <a:spLocks noGrp="1"/>
          </p:cNvSpPr>
          <p:nvPr>
            <p:ph type="sldNum" sz="quarter" idx="10"/>
          </p:nvPr>
        </p:nvSpPr>
        <p:spPr/>
        <p:txBody>
          <a:bodyPr/>
          <a:lstStyle/>
          <a:p>
            <a:pPr>
              <a:defRPr/>
            </a:pPr>
            <a:fld id="{01BC59DB-243B-4ACB-B4F9-DE1BB0AE319A}" type="slidenum">
              <a:rPr lang="en-US" smtClean="0"/>
              <a:pPr>
                <a:defRPr/>
              </a:pPr>
              <a:t>29</a:t>
            </a:fld>
            <a:endParaRPr lang="en-US" dirty="0"/>
          </a:p>
        </p:txBody>
      </p:sp>
    </p:spTree>
    <p:extLst>
      <p:ext uri="{BB962C8B-B14F-4D97-AF65-F5344CB8AC3E}">
        <p14:creationId xmlns:p14="http://schemas.microsoft.com/office/powerpoint/2010/main" val="84995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3</a:t>
            </a:fld>
            <a:endParaRPr lang="en-US" dirty="0"/>
          </a:p>
        </p:txBody>
      </p:sp>
    </p:spTree>
    <p:extLst>
      <p:ext uri="{BB962C8B-B14F-4D97-AF65-F5344CB8AC3E}">
        <p14:creationId xmlns:p14="http://schemas.microsoft.com/office/powerpoint/2010/main" val="127520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03639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12915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80325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38793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BC59DB-243B-4ACB-B4F9-DE1BB0AE319A}" type="slidenum">
              <a:rPr lang="en-US" smtClean="0"/>
              <a:pPr>
                <a:defRPr/>
              </a:pPr>
              <a:t>8</a:t>
            </a:fld>
            <a:endParaRPr lang="en-US" dirty="0"/>
          </a:p>
        </p:txBody>
      </p:sp>
    </p:spTree>
    <p:extLst>
      <p:ext uri="{BB962C8B-B14F-4D97-AF65-F5344CB8AC3E}">
        <p14:creationId xmlns:p14="http://schemas.microsoft.com/office/powerpoint/2010/main" val="10335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542925"/>
            <a:ext cx="4827588"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556" rtl="0" eaLnBrk="1" fontAlgn="auto" latinLnBrk="0" hangingPunct="1">
              <a:lnSpc>
                <a:spcPct val="100000"/>
              </a:lnSpc>
              <a:spcBef>
                <a:spcPts val="0"/>
              </a:spcBef>
              <a:spcAft>
                <a:spcPts val="0"/>
              </a:spcAft>
              <a:buClrTx/>
              <a:buSzTx/>
              <a:buFontTx/>
              <a:buNone/>
              <a:tabLst/>
              <a:defRPr/>
            </a:pPr>
            <a:fld id="{01BC59DB-243B-4ACB-B4F9-DE1BB0AE319A}" type="slidenum">
              <a:rPr kumimoji="0" lang="en-US" sz="1200" b="0" i="0" u="none" strike="noStrike" kern="1200" cap="none" spc="0" normalizeH="0" baseline="0" noProof="0">
                <a:ln>
                  <a:noFill/>
                </a:ln>
                <a:solidFill>
                  <a:prstClr val="black"/>
                </a:solidFill>
                <a:effectLst/>
                <a:uLnTx/>
                <a:uFillTx/>
                <a:latin typeface="Titillium"/>
                <a:ea typeface="+mn-ea"/>
                <a:cs typeface="+mn-cs"/>
              </a:rPr>
              <a:pPr marL="0" marR="0" lvl="0" indent="0" algn="r" defTabSz="46655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Titillium"/>
              <a:ea typeface="+mn-ea"/>
              <a:cs typeface="+mn-cs"/>
            </a:endParaRPr>
          </a:p>
        </p:txBody>
      </p:sp>
    </p:spTree>
    <p:extLst>
      <p:ext uri="{BB962C8B-B14F-4D97-AF65-F5344CB8AC3E}">
        <p14:creationId xmlns:p14="http://schemas.microsoft.com/office/powerpoint/2010/main" val="25295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192406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317248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232197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2817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201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864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512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313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3354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36575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36496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609600" y="6356351"/>
            <a:ext cx="2844800" cy="365125"/>
          </a:xfrm>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8" name="Footer Placeholder 4"/>
          <p:cNvSpPr>
            <a:spLocks noGrp="1"/>
          </p:cNvSpPr>
          <p:nvPr>
            <p:ph type="ftr" sz="quarter" idx="11"/>
          </p:nvPr>
        </p:nvSpPr>
        <p:spPr>
          <a:xfrm>
            <a:off x="4165600" y="6356351"/>
            <a:ext cx="3860800" cy="365125"/>
          </a:xfrm>
        </p:spPr>
        <p:txBody>
          <a:bodyPr/>
          <a:lstStyle>
            <a:lvl1pPr>
              <a:defRPr>
                <a:latin typeface="Titillium" panose="00000500000000000000" pitchFamily="50" charset="0"/>
              </a:defRPr>
            </a:lvl1pPr>
          </a:lstStyle>
          <a:p>
            <a:endParaRPr lang="en-US" dirty="0"/>
          </a:p>
        </p:txBody>
      </p:sp>
      <p:sp>
        <p:nvSpPr>
          <p:cNvPr id="9" name="Slide Number Placeholder 5"/>
          <p:cNvSpPr>
            <a:spLocks noGrp="1"/>
          </p:cNvSpPr>
          <p:nvPr>
            <p:ph type="sldNum" sz="quarter" idx="12"/>
          </p:nvPr>
        </p:nvSpPr>
        <p:spPr>
          <a:xfrm>
            <a:off x="8737600" y="6356351"/>
            <a:ext cx="2844800" cy="365125"/>
          </a:xfrm>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164187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73615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7387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6211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8617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46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7920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57241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047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77BE7-7254-B642-A33E-9C8A5A0BBA18}" type="datetimeFigureOut">
              <a:rPr lang="en-US" smtClean="0">
                <a:solidFill>
                  <a:prstClr val="white">
                    <a:tint val="75000"/>
                  </a:prstClr>
                </a:solidFill>
              </a:rPr>
              <a:pPr/>
              <a:t>10/14/2024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E90DF9-791D-0B4E-B9FA-48A11E72BD2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026029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242450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6" name="Footer Placeholder 5"/>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28915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8" name="Footer Placeholder 7"/>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376374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4" name="Footer Placeholder 3"/>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2826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3" name="Footer Placeholder 2"/>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397807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6" name="Footer Placeholder 5"/>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40674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atin typeface="Titillium" panose="00000500000000000000" pitchFamily="50" charset="0"/>
              </a:defRPr>
            </a:lvl1pPr>
          </a:lstStyle>
          <a:p>
            <a:fld id="{2B277BE7-7254-B642-A33E-9C8A5A0BBA18}" type="datetimeFigureOut">
              <a:rPr lang="en-US" smtClean="0"/>
              <a:pPr/>
              <a:t>10/14/2024</a:t>
            </a:fld>
            <a:endParaRPr lang="en-US" dirty="0"/>
          </a:p>
        </p:txBody>
      </p:sp>
      <p:sp>
        <p:nvSpPr>
          <p:cNvPr id="6" name="Footer Placeholder 5"/>
          <p:cNvSpPr>
            <a:spLocks noGrp="1"/>
          </p:cNvSpPr>
          <p:nvPr>
            <p:ph type="ftr" sz="quarter" idx="11"/>
          </p:nvPr>
        </p:nvSpPr>
        <p:spPr/>
        <p:txBody>
          <a:bodyPr/>
          <a:lstStyle>
            <a:lvl1pPr>
              <a:defRPr>
                <a:latin typeface="Titillium"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itillium" panose="00000500000000000000" pitchFamily="50" charset="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301639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a:defRPr>
            </a:lvl1p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1317748996"/>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Titillium"/>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Titillium"/>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Titillium"/>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Titillium"/>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Titillium"/>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Titillium"/>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itillium"/>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itillium"/>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itillium"/>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277BE7-7254-B642-A33E-9C8A5A0BBA18}" type="datetimeFigureOut">
              <a:rPr lang="en-US" smtClean="0"/>
              <a:pPr/>
              <a:t>10/14/2024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E90DF9-791D-0B4E-B9FA-48A11E72BD21}" type="slidenum">
              <a:rPr lang="en-US" smtClean="0"/>
              <a:pPr/>
              <a:t>‹#›</a:t>
            </a:fld>
            <a:endParaRPr lang="en-US" dirty="0"/>
          </a:p>
        </p:txBody>
      </p:sp>
    </p:spTree>
    <p:extLst>
      <p:ext uri="{BB962C8B-B14F-4D97-AF65-F5344CB8AC3E}">
        <p14:creationId xmlns:p14="http://schemas.microsoft.com/office/powerpoint/2010/main" val="835659660"/>
      </p:ext>
    </p:extLst>
  </p:cSld>
  <p:clrMap bg1="dk1" tx1="lt1" bg2="dk2" tx2="lt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 id="2147484481" r:id="rId14"/>
    <p:sldLayoutId id="2147484482" r:id="rId15"/>
    <p:sldLayoutId id="2147484483" r:id="rId16"/>
    <p:sldLayoutId id="214748448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tralac.org/resources/infographic/13795-status-of-afcfta-ratificatio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14/relationships/chartEx" Target="../charts/chartEx3.xml"/><Relationship Id="rId13" Type="http://schemas.openxmlformats.org/officeDocument/2006/relationships/image" Target="../media/image10.svg"/><Relationship Id="rId3" Type="http://schemas.openxmlformats.org/officeDocument/2006/relationships/image" Target="../media/image4.jpe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7.xml"/><Relationship Id="rId16" Type="http://schemas.openxmlformats.org/officeDocument/2006/relationships/image" Target="../media/image13.png"/><Relationship Id="rId1" Type="http://schemas.openxmlformats.org/officeDocument/2006/relationships/slideLayout" Target="../slideLayouts/slideLayout2.xml"/><Relationship Id="rId6" Type="http://schemas.microsoft.com/office/2014/relationships/chartEx" Target="../charts/chartEx2.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2.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7.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sp>
        <p:nvSpPr>
          <p:cNvPr id="6" name="Rectangle 5"/>
          <p:cNvSpPr/>
          <p:nvPr/>
        </p:nvSpPr>
        <p:spPr>
          <a:xfrm>
            <a:off x="0" y="6127153"/>
            <a:ext cx="12192000" cy="730847"/>
          </a:xfrm>
          <a:prstGeom prst="rect">
            <a:avLst/>
          </a:prstGeom>
          <a:solidFill>
            <a:srgbClr val="F5B8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US" dirty="0">
              <a:solidFill>
                <a:prstClr val="white"/>
              </a:solidFill>
              <a:latin typeface="Titillium" panose="00000500000000000000"/>
            </a:endParaRPr>
          </a:p>
        </p:txBody>
      </p:sp>
      <p:pic>
        <p:nvPicPr>
          <p:cNvPr id="5" name="Picture 4" descr="Africa Re Logo MASTER.png"/>
          <p:cNvPicPr>
            <a:picLocks noChangeAspect="1"/>
          </p:cNvPicPr>
          <p:nvPr/>
        </p:nvPicPr>
        <p:blipFill>
          <a:blip r:embed="rId3"/>
          <a:stretch>
            <a:fillRect/>
          </a:stretch>
        </p:blipFill>
        <p:spPr>
          <a:xfrm>
            <a:off x="92964" y="117246"/>
            <a:ext cx="2634728" cy="557133"/>
          </a:xfrm>
          <a:prstGeom prst="rect">
            <a:avLst/>
          </a:prstGeom>
        </p:spPr>
      </p:pic>
      <p:sp>
        <p:nvSpPr>
          <p:cNvPr id="4" name="TextBox 3"/>
          <p:cNvSpPr txBox="1"/>
          <p:nvPr/>
        </p:nvSpPr>
        <p:spPr>
          <a:xfrm>
            <a:off x="503406" y="1537806"/>
            <a:ext cx="11172825" cy="2554545"/>
          </a:xfrm>
          <a:prstGeom prst="rect">
            <a:avLst/>
          </a:prstGeom>
          <a:noFill/>
        </p:spPr>
        <p:txBody>
          <a:bodyPr wrap="square" rtlCol="0">
            <a:spAutoFit/>
          </a:bodyPr>
          <a:lstStyle/>
          <a:p>
            <a:pPr algn="ctr" eaLnBrk="1" fontAlgn="auto" hangingPunct="1">
              <a:spcBef>
                <a:spcPts val="0"/>
              </a:spcBef>
              <a:spcAft>
                <a:spcPts val="0"/>
              </a:spcAft>
              <a:defRPr/>
            </a:pPr>
            <a:r>
              <a:rPr lang="en-GB" sz="4000" b="1" cap="all" dirty="0">
                <a:solidFill>
                  <a:schemeClr val="accent5">
                    <a:lumMod val="40000"/>
                    <a:lumOff val="60000"/>
                  </a:schemeClr>
                </a:solidFill>
                <a:effectLst>
                  <a:outerShdw blurRad="38100" dist="38100" dir="2700000" algn="tl">
                    <a:srgbClr val="000000">
                      <a:alpha val="43137"/>
                    </a:srgbClr>
                  </a:outerShdw>
                </a:effectLst>
              </a:rPr>
              <a:t>Harmonisation</a:t>
            </a:r>
          </a:p>
          <a:p>
            <a:pPr algn="ctr" eaLnBrk="1" fontAlgn="auto" hangingPunct="1">
              <a:spcBef>
                <a:spcPts val="0"/>
              </a:spcBef>
              <a:spcAft>
                <a:spcPts val="0"/>
              </a:spcAft>
              <a:defRPr/>
            </a:pPr>
            <a:r>
              <a:rPr lang="en-GB" sz="4000" b="1" dirty="0">
                <a:solidFill>
                  <a:schemeClr val="accent5">
                    <a:lumMod val="40000"/>
                    <a:lumOff val="60000"/>
                  </a:schemeClr>
                </a:solidFill>
                <a:effectLst>
                  <a:outerShdw blurRad="38100" dist="38100" dir="2700000" algn="tl">
                    <a:srgbClr val="000000">
                      <a:alpha val="43137"/>
                    </a:srgbClr>
                  </a:outerShdw>
                </a:effectLst>
              </a:rPr>
              <a:t> </a:t>
            </a:r>
          </a:p>
          <a:p>
            <a:pPr algn="ctr" eaLnBrk="1" fontAlgn="auto" hangingPunct="1">
              <a:spcBef>
                <a:spcPts val="0"/>
              </a:spcBef>
              <a:spcAft>
                <a:spcPts val="0"/>
              </a:spcAft>
              <a:defRPr/>
            </a:pPr>
            <a:r>
              <a:rPr lang="en-GB" sz="4000" b="1" dirty="0">
                <a:solidFill>
                  <a:schemeClr val="accent5">
                    <a:lumMod val="40000"/>
                    <a:lumOff val="60000"/>
                  </a:schemeClr>
                </a:solidFill>
                <a:effectLst>
                  <a:outerShdw blurRad="38100" dist="38100" dir="2700000" algn="tl">
                    <a:srgbClr val="000000">
                      <a:alpha val="43137"/>
                    </a:srgbClr>
                  </a:outerShdw>
                </a:effectLst>
              </a:rPr>
              <a:t>Uniting the African Insurance and Reinsurance Market for a Sustainable Future</a:t>
            </a:r>
          </a:p>
        </p:txBody>
      </p:sp>
      <p:sp>
        <p:nvSpPr>
          <p:cNvPr id="2" name="TextBox 1">
            <a:extLst>
              <a:ext uri="{FF2B5EF4-FFF2-40B4-BE49-F238E27FC236}">
                <a16:creationId xmlns:a16="http://schemas.microsoft.com/office/drawing/2014/main" id="{71D906F6-A490-8CC6-D4BF-29A49999F2DF}"/>
              </a:ext>
            </a:extLst>
          </p:cNvPr>
          <p:cNvSpPr txBox="1"/>
          <p:nvPr/>
        </p:nvSpPr>
        <p:spPr>
          <a:xfrm>
            <a:off x="832019" y="6292521"/>
            <a:ext cx="10844212" cy="400110"/>
          </a:xfrm>
          <a:prstGeom prst="rect">
            <a:avLst/>
          </a:prstGeom>
          <a:noFill/>
        </p:spPr>
        <p:txBody>
          <a:bodyPr wrap="square" rtlCol="0">
            <a:spAutoFit/>
          </a:bodyPr>
          <a:lstStyle/>
          <a:p>
            <a:pPr algn="ctr" eaLnBrk="1" fontAlgn="auto" hangingPunct="1">
              <a:spcBef>
                <a:spcPts val="0"/>
              </a:spcBef>
              <a:spcAft>
                <a:spcPts val="0"/>
              </a:spcAft>
              <a:defRPr/>
            </a:pPr>
            <a:r>
              <a:rPr lang="en-US" sz="2000" b="1" dirty="0">
                <a:solidFill>
                  <a:srgbClr val="002060"/>
                </a:solidFill>
              </a:rPr>
              <a:t>28</a:t>
            </a:r>
            <a:r>
              <a:rPr lang="en-US" sz="2000" b="1" baseline="30000" dirty="0">
                <a:solidFill>
                  <a:srgbClr val="002060"/>
                </a:solidFill>
              </a:rPr>
              <a:t>th</a:t>
            </a:r>
            <a:r>
              <a:rPr lang="en-US" sz="2000" b="1" dirty="0">
                <a:solidFill>
                  <a:srgbClr val="002060"/>
                </a:solidFill>
              </a:rPr>
              <a:t> AIO African Reinsurance Forum – 14 October 2024 (Cairo, Egypt)</a:t>
            </a:r>
          </a:p>
        </p:txBody>
      </p:sp>
      <p:sp>
        <p:nvSpPr>
          <p:cNvPr id="3" name="TextBox 2">
            <a:extLst>
              <a:ext uri="{FF2B5EF4-FFF2-40B4-BE49-F238E27FC236}">
                <a16:creationId xmlns:a16="http://schemas.microsoft.com/office/drawing/2014/main" id="{F71F23C0-4B3B-FBC3-6013-1ECA1BBB297E}"/>
              </a:ext>
            </a:extLst>
          </p:cNvPr>
          <p:cNvSpPr txBox="1"/>
          <p:nvPr/>
        </p:nvSpPr>
        <p:spPr>
          <a:xfrm>
            <a:off x="832019" y="4730678"/>
            <a:ext cx="11172825" cy="1015663"/>
          </a:xfrm>
          <a:prstGeom prst="rect">
            <a:avLst/>
          </a:prstGeom>
          <a:noFill/>
        </p:spPr>
        <p:txBody>
          <a:bodyPr wrap="square" rtlCol="0">
            <a:spAutoFit/>
          </a:bodyPr>
          <a:lstStyle/>
          <a:p>
            <a:pPr algn="ctr" eaLnBrk="1" fontAlgn="auto" hangingPunct="1">
              <a:spcBef>
                <a:spcPts val="0"/>
              </a:spcBef>
              <a:spcAft>
                <a:spcPts val="0"/>
              </a:spcAft>
              <a:defRPr/>
            </a:pPr>
            <a:r>
              <a:rPr lang="en-GB" sz="2000" b="1" dirty="0">
                <a:solidFill>
                  <a:schemeClr val="accent5">
                    <a:lumMod val="75000"/>
                  </a:schemeClr>
                </a:solidFill>
                <a:effectLst>
                  <a:outerShdw blurRad="38100" dist="38100" dir="2700000" algn="tl">
                    <a:srgbClr val="000000">
                      <a:alpha val="43137"/>
                    </a:srgbClr>
                  </a:outerShdw>
                </a:effectLst>
              </a:rPr>
              <a:t>Dr. Corneille Karekezi</a:t>
            </a:r>
          </a:p>
          <a:p>
            <a:pPr algn="ctr" eaLnBrk="1" fontAlgn="auto" hangingPunct="1">
              <a:spcBef>
                <a:spcPts val="0"/>
              </a:spcBef>
              <a:spcAft>
                <a:spcPts val="0"/>
              </a:spcAft>
              <a:defRPr/>
            </a:pPr>
            <a:r>
              <a:rPr lang="en-GB" sz="2000" b="1" dirty="0">
                <a:solidFill>
                  <a:schemeClr val="accent5">
                    <a:lumMod val="75000"/>
                  </a:schemeClr>
                </a:solidFill>
                <a:effectLst>
                  <a:outerShdw blurRad="38100" dist="38100" dir="2700000" algn="tl">
                    <a:srgbClr val="000000">
                      <a:alpha val="43137"/>
                    </a:srgbClr>
                  </a:outerShdw>
                </a:effectLst>
              </a:rPr>
              <a:t>Group MD/CEO</a:t>
            </a:r>
          </a:p>
          <a:p>
            <a:pPr algn="ctr" eaLnBrk="1" fontAlgn="auto" hangingPunct="1">
              <a:spcBef>
                <a:spcPts val="0"/>
              </a:spcBef>
              <a:spcAft>
                <a:spcPts val="0"/>
              </a:spcAft>
              <a:defRPr/>
            </a:pPr>
            <a:r>
              <a:rPr lang="en-GB" sz="2000" b="1" dirty="0">
                <a:solidFill>
                  <a:schemeClr val="accent5">
                    <a:lumMod val="75000"/>
                  </a:schemeClr>
                </a:solidFill>
                <a:effectLst>
                  <a:outerShdw blurRad="38100" dist="38100" dir="2700000" algn="tl">
                    <a:srgbClr val="000000">
                      <a:alpha val="43137"/>
                    </a:srgbClr>
                  </a:outerShdw>
                </a:effectLst>
              </a:rPr>
              <a:t>Africa Re</a:t>
            </a:r>
          </a:p>
        </p:txBody>
      </p:sp>
    </p:spTree>
    <p:extLst>
      <p:ext uri="{BB962C8B-B14F-4D97-AF65-F5344CB8AC3E}">
        <p14:creationId xmlns:p14="http://schemas.microsoft.com/office/powerpoint/2010/main" val="192500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rPr>
              <a:t>Global Reinsurance Market Outlook</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pic>
        <p:nvPicPr>
          <p:cNvPr id="2" name="Picture 1">
            <a:extLst>
              <a:ext uri="{FF2B5EF4-FFF2-40B4-BE49-F238E27FC236}">
                <a16:creationId xmlns:a16="http://schemas.microsoft.com/office/drawing/2014/main" id="{B26E1C08-B2A2-1700-FDF6-9B090B0094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3" name="Rectangle 2">
            <a:extLst>
              <a:ext uri="{FF2B5EF4-FFF2-40B4-BE49-F238E27FC236}">
                <a16:creationId xmlns:a16="http://schemas.microsoft.com/office/drawing/2014/main" id="{02DE39ED-EA57-8E50-DB69-4637BE54F15A}"/>
              </a:ext>
            </a:extLst>
          </p:cNvPr>
          <p:cNvSpPr/>
          <p:nvPr/>
        </p:nvSpPr>
        <p:spPr>
          <a:xfrm>
            <a:off x="120777" y="1309819"/>
            <a:ext cx="2795143" cy="457200"/>
          </a:xfrm>
          <a:prstGeom prst="rect">
            <a:avLst/>
          </a:prstGeom>
          <a:solidFill>
            <a:schemeClr val="accent5"/>
          </a:solidFill>
          <a:ln w="38100" cap="flat" cmpd="sng" algn="ctr">
            <a:solidFill>
              <a:srgbClr val="00206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white"/>
                </a:solidFill>
                <a:effectLst/>
                <a:uLnTx/>
                <a:uFillTx/>
                <a:latin typeface="Titillium" panose="00000500000000000000" pitchFamily="50" charset="0"/>
                <a:ea typeface="+mn-ea"/>
                <a:cs typeface="+mn-cs"/>
              </a:rPr>
              <a:t>Moody’s (September 2024)</a:t>
            </a:r>
          </a:p>
        </p:txBody>
      </p:sp>
      <p:sp>
        <p:nvSpPr>
          <p:cNvPr id="4" name="Rectangle 3">
            <a:extLst>
              <a:ext uri="{FF2B5EF4-FFF2-40B4-BE49-F238E27FC236}">
                <a16:creationId xmlns:a16="http://schemas.microsoft.com/office/drawing/2014/main" id="{CE5B016D-0748-44A6-AC1F-03BBF1FA14FD}"/>
              </a:ext>
            </a:extLst>
          </p:cNvPr>
          <p:cNvSpPr/>
          <p:nvPr/>
        </p:nvSpPr>
        <p:spPr>
          <a:xfrm>
            <a:off x="120777" y="1781041"/>
            <a:ext cx="2795143" cy="4327122"/>
          </a:xfrm>
          <a:prstGeom prst="rect">
            <a:avLst/>
          </a:prstGeom>
          <a:solidFill>
            <a:schemeClr val="bg1">
              <a:lumMod val="95000"/>
            </a:schemeClr>
          </a:solidFill>
          <a:ln w="38100" cap="flat" cmpd="sng" algn="ctr">
            <a:solidFill>
              <a:srgbClr val="002060"/>
            </a:solidFill>
            <a:prstDash val="solid"/>
            <a:miter lim="800000"/>
          </a:ln>
          <a:effectLst/>
        </p:spPr>
        <p:txBody>
          <a:bodyPr rot="0" spcFirstLastPara="0" vert="horz" wrap="square" lIns="180000" tIns="34290" rIns="137160" bIns="34290" numCol="1" spcCol="0" rtlCol="0" fromWordArt="0" anchor="t"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(Revised from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Stable</a:t>
            </a:r>
            <a:r>
              <a:rPr kumimoji="0" lang="en-US" sz="1400" b="0" i="0" u="none" strike="noStrike" kern="0" cap="none" spc="0" normalizeH="0" baseline="0" noProof="1">
                <a:ln>
                  <a:noFill/>
                </a:ln>
                <a:solidFill>
                  <a:prstClr val="black"/>
                </a:solidFill>
                <a:effectLst/>
                <a:uLnTx/>
                <a:uFillTx/>
                <a:latin typeface="Titillium" panose="00000500000000000000" pitchFamily="50" charset="0"/>
                <a:ea typeface="+mn-ea"/>
                <a:cs typeface="+mn-cs"/>
              </a:rPr>
              <a:t> to </a:t>
            </a:r>
            <a:r>
              <a:rPr kumimoji="0" lang="en-US" sz="2400" b="1" i="0" strike="noStrike" kern="0" cap="none" spc="0" normalizeH="0" baseline="0" noProof="1">
                <a:ln>
                  <a:noFill/>
                </a:ln>
                <a:solidFill>
                  <a:srgbClr val="00B050"/>
                </a:solidFill>
                <a:effectLst/>
                <a:uLnTx/>
                <a:uFillTx/>
                <a:latin typeface="Titillium" panose="00000500000000000000" pitchFamily="50" charset="0"/>
                <a:ea typeface="+mn-ea"/>
                <a:cs typeface="+mn-cs"/>
              </a:rPr>
              <a:t>Positive</a:t>
            </a: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C00000"/>
                </a:solidFill>
                <a:effectLst/>
                <a:uLnTx/>
                <a:uFillTx/>
                <a:latin typeface="Titillium" panose="00000500000000000000" pitchFamily="50" charset="0"/>
                <a:ea typeface="+mn-ea"/>
                <a:cs typeface="+mn-cs"/>
              </a:rPr>
              <a:t>Headwinds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High Exposure to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Natural Catstrophe</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High Social and Economic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Inflationary Pressure;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9BBB59">
                  <a:lumMod val="50000"/>
                </a:srgbClr>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rPr>
              <a:t>Tailwinds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Positive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Pricing Environment</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Strong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Industry Capitalisation</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Higher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Demand for Reinsurance</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Better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Enterprise Risk Management</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a:t>
            </a:r>
          </a:p>
        </p:txBody>
      </p:sp>
      <p:sp>
        <p:nvSpPr>
          <p:cNvPr id="5" name="Rectangle 4">
            <a:extLst>
              <a:ext uri="{FF2B5EF4-FFF2-40B4-BE49-F238E27FC236}">
                <a16:creationId xmlns:a16="http://schemas.microsoft.com/office/drawing/2014/main" id="{FFB53930-488E-05EA-53A5-D882EB7FD098}"/>
              </a:ext>
            </a:extLst>
          </p:cNvPr>
          <p:cNvSpPr/>
          <p:nvPr/>
        </p:nvSpPr>
        <p:spPr>
          <a:xfrm>
            <a:off x="3004312" y="1309819"/>
            <a:ext cx="3041777" cy="457200"/>
          </a:xfrm>
          <a:prstGeom prst="rect">
            <a:avLst/>
          </a:prstGeom>
          <a:solidFill>
            <a:schemeClr val="accent2"/>
          </a:solidFill>
          <a:ln w="38100" cap="flat" cmpd="sng" algn="ctr">
            <a:solidFill>
              <a:srgbClr val="00206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white"/>
                </a:solidFill>
                <a:effectLst/>
                <a:uLnTx/>
                <a:uFillTx/>
                <a:latin typeface="Titillium" panose="00000500000000000000" pitchFamily="50" charset="0"/>
                <a:ea typeface="+mn-ea"/>
                <a:cs typeface="+mn-cs"/>
              </a:rPr>
              <a:t>Fitch (September 2024)</a:t>
            </a:r>
          </a:p>
        </p:txBody>
      </p:sp>
      <p:sp>
        <p:nvSpPr>
          <p:cNvPr id="7" name="Rectangle 6">
            <a:extLst>
              <a:ext uri="{FF2B5EF4-FFF2-40B4-BE49-F238E27FC236}">
                <a16:creationId xmlns:a16="http://schemas.microsoft.com/office/drawing/2014/main" id="{89472F62-0ADD-845A-B1D8-809929202533}"/>
              </a:ext>
            </a:extLst>
          </p:cNvPr>
          <p:cNvSpPr/>
          <p:nvPr/>
        </p:nvSpPr>
        <p:spPr>
          <a:xfrm>
            <a:off x="3004312" y="1781041"/>
            <a:ext cx="3041777" cy="4327122"/>
          </a:xfrm>
          <a:prstGeom prst="rect">
            <a:avLst/>
          </a:prstGeom>
          <a:solidFill>
            <a:schemeClr val="bg1">
              <a:lumMod val="95000"/>
            </a:schemeClr>
          </a:solidFill>
          <a:ln w="38100" cap="flat" cmpd="sng" algn="ctr">
            <a:solidFill>
              <a:srgbClr val="002060"/>
            </a:solidFill>
            <a:prstDash val="solid"/>
            <a:miter lim="800000"/>
          </a:ln>
          <a:effectLst/>
        </p:spPr>
        <p:txBody>
          <a:bodyPr rot="0" spcFirstLastPara="0" vert="horz" wrap="square" lIns="144000" tIns="34290" rIns="137160" bIns="34290" numCol="1" spcCol="0" rtlCol="0" fromWordArt="0" anchor="t"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(Revised from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Improving</a:t>
            </a: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 to </a:t>
            </a:r>
            <a:r>
              <a:rPr kumimoji="0" lang="en-US" sz="2400" b="1" i="0" strike="noStrike" kern="0" cap="none" spc="0" normalizeH="0" baseline="0" noProof="1">
                <a:ln>
                  <a:noFill/>
                </a:ln>
                <a:solidFill>
                  <a:schemeClr val="tx1">
                    <a:lumMod val="50000"/>
                    <a:lumOff val="50000"/>
                  </a:schemeClr>
                </a:solidFill>
                <a:effectLst/>
                <a:uLnTx/>
                <a:uFillTx/>
                <a:latin typeface="Titillium" panose="00000500000000000000" pitchFamily="50" charset="0"/>
                <a:ea typeface="+mn-ea"/>
                <a:cs typeface="+mn-cs"/>
              </a:rPr>
              <a:t>Neutral</a:t>
            </a: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C00000"/>
                </a:solidFill>
                <a:effectLst/>
                <a:uLnTx/>
                <a:uFillTx/>
                <a:latin typeface="Titillium" panose="00000500000000000000" pitchFamily="50" charset="0"/>
                <a:ea typeface="+mn-ea"/>
                <a:cs typeface="+mn-cs"/>
              </a:rPr>
              <a:t>Headwinds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High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Claims Inflation</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Elevated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Natural Catastrohe Losses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Volatile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Financial Markets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a:t>
            </a:r>
            <a:endParaRPr kumimoji="0" lang="en-US" sz="1400" b="1" i="0" u="sng" strike="noStrike" kern="0" cap="none" spc="0" normalizeH="0" baseline="0" noProof="1">
              <a:ln>
                <a:noFill/>
              </a:ln>
              <a:solidFill>
                <a:srgbClr val="C0000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9BBB59">
                  <a:lumMod val="50000"/>
                </a:srgbClr>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rPr>
              <a:t>Tailwinds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High Price Discipline; Rising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Reinvestment Yields</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Return on Capital to Exceed Cost of Capital; Strong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Reinsurance Demand</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Strong Capital Adequacy; </a:t>
            </a:r>
          </a:p>
        </p:txBody>
      </p:sp>
      <p:sp>
        <p:nvSpPr>
          <p:cNvPr id="9" name="Rectangle 8">
            <a:extLst>
              <a:ext uri="{FF2B5EF4-FFF2-40B4-BE49-F238E27FC236}">
                <a16:creationId xmlns:a16="http://schemas.microsoft.com/office/drawing/2014/main" id="{16D0178B-E1A3-5955-5101-4EE8B0113498}"/>
              </a:ext>
            </a:extLst>
          </p:cNvPr>
          <p:cNvSpPr/>
          <p:nvPr/>
        </p:nvSpPr>
        <p:spPr>
          <a:xfrm>
            <a:off x="6130671" y="1309819"/>
            <a:ext cx="2926080" cy="457200"/>
          </a:xfrm>
          <a:prstGeom prst="rect">
            <a:avLst/>
          </a:prstGeom>
          <a:solidFill>
            <a:srgbClr val="002060"/>
          </a:solidFill>
          <a:ln w="38100" cap="flat" cmpd="sng" algn="ctr">
            <a:solidFill>
              <a:srgbClr val="00206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white"/>
                </a:solidFill>
                <a:effectLst/>
                <a:uLnTx/>
                <a:uFillTx/>
                <a:latin typeface="Titillium" panose="00000500000000000000" pitchFamily="50" charset="0"/>
                <a:ea typeface="+mn-ea"/>
                <a:cs typeface="+mn-cs"/>
              </a:rPr>
              <a:t>AM Best (September 2024)</a:t>
            </a:r>
          </a:p>
        </p:txBody>
      </p:sp>
      <p:sp>
        <p:nvSpPr>
          <p:cNvPr id="11" name="Rectangle 10">
            <a:extLst>
              <a:ext uri="{FF2B5EF4-FFF2-40B4-BE49-F238E27FC236}">
                <a16:creationId xmlns:a16="http://schemas.microsoft.com/office/drawing/2014/main" id="{95050EF1-A9E1-9C1F-9A78-F374BA067DD5}"/>
              </a:ext>
            </a:extLst>
          </p:cNvPr>
          <p:cNvSpPr/>
          <p:nvPr/>
        </p:nvSpPr>
        <p:spPr>
          <a:xfrm>
            <a:off x="6130671" y="1781040"/>
            <a:ext cx="2926080" cy="4327123"/>
          </a:xfrm>
          <a:prstGeom prst="rect">
            <a:avLst/>
          </a:prstGeom>
          <a:solidFill>
            <a:schemeClr val="bg1">
              <a:lumMod val="95000"/>
            </a:schemeClr>
          </a:solidFill>
          <a:ln w="38100" cap="flat" cmpd="sng" algn="ctr">
            <a:solidFill>
              <a:srgbClr val="002060"/>
            </a:solidFill>
            <a:prstDash val="solid"/>
            <a:miter lim="800000"/>
          </a:ln>
          <a:effectLst/>
        </p:spPr>
        <p:txBody>
          <a:bodyPr rot="0" spcFirstLastPara="0" vert="horz" wrap="square" lIns="205740" tIns="34290" rIns="137160" bIns="34290" numCol="1" spcCol="0" rtlCol="0" fromWordArt="0" anchor="t"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(Remains </a:t>
            </a:r>
            <a:r>
              <a:rPr lang="en-US" sz="2400" b="1" kern="0" noProof="1">
                <a:solidFill>
                  <a:srgbClr val="00B050"/>
                </a:solidFill>
              </a:rPr>
              <a:t>Positive</a:t>
            </a: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C00000"/>
                </a:solidFill>
                <a:effectLst/>
                <a:uLnTx/>
                <a:uFillTx/>
                <a:latin typeface="Titillium" panose="00000500000000000000" pitchFamily="50" charset="0"/>
                <a:ea typeface="+mn-ea"/>
                <a:cs typeface="+mn-cs"/>
              </a:rPr>
              <a:t>Headwinds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Heightened Natural Catastrophes; Geopolitical and Economic Uncertainty: </a:t>
            </a:r>
            <a:r>
              <a:rPr kumimoji="0" lang="en-US" sz="1400" b="0" i="1" u="none" strike="noStrike" kern="0" cap="none" spc="0" normalizeH="0" baseline="0" noProof="1">
                <a:ln>
                  <a:noFill/>
                </a:ln>
                <a:solidFill>
                  <a:srgbClr val="C00000"/>
                </a:solidFill>
                <a:effectLst/>
                <a:uLnTx/>
                <a:uFillTx/>
                <a:latin typeface="Titillium" panose="00000500000000000000" pitchFamily="50" charset="0"/>
                <a:ea typeface="+mn-ea"/>
                <a:cs typeface="+mn-cs"/>
              </a:rPr>
              <a:t>Inflation Interest Rates and Recession Risks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Volatile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Financial Markets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More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Complex Risk Environment</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Widening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Protection Gap</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rPr>
              <a:t>Tailwinds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Sustained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Upward Pricing Trend and Improving Terms and Conditions</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Shift in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Business Mix</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and Positive</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 Reserve Development</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 </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Strong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Reinsurance Demand; </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Continued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Underwriting Discipline</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Strong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Capitalisation</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a:t>
            </a:r>
          </a:p>
        </p:txBody>
      </p:sp>
      <p:pic>
        <p:nvPicPr>
          <p:cNvPr id="12" name="Picture 11">
            <a:extLst>
              <a:ext uri="{FF2B5EF4-FFF2-40B4-BE49-F238E27FC236}">
                <a16:creationId xmlns:a16="http://schemas.microsoft.com/office/drawing/2014/main" id="{B56AD813-9F7C-F2A4-38BA-B23E054A8C7A}"/>
              </a:ext>
            </a:extLst>
          </p:cNvPr>
          <p:cNvPicPr>
            <a:picLocks noChangeAspect="1"/>
          </p:cNvPicPr>
          <p:nvPr/>
        </p:nvPicPr>
        <p:blipFill>
          <a:blip r:embed="rId4"/>
          <a:stretch>
            <a:fillRect/>
          </a:stretch>
        </p:blipFill>
        <p:spPr>
          <a:xfrm>
            <a:off x="747639" y="786413"/>
            <a:ext cx="1539240" cy="328371"/>
          </a:xfrm>
          <a:prstGeom prst="rect">
            <a:avLst/>
          </a:prstGeom>
        </p:spPr>
      </p:pic>
      <p:pic>
        <p:nvPicPr>
          <p:cNvPr id="13" name="Picture 12">
            <a:extLst>
              <a:ext uri="{FF2B5EF4-FFF2-40B4-BE49-F238E27FC236}">
                <a16:creationId xmlns:a16="http://schemas.microsoft.com/office/drawing/2014/main" id="{75BB60FA-C8B3-DF2B-2B79-C1011F521A11}"/>
              </a:ext>
            </a:extLst>
          </p:cNvPr>
          <p:cNvPicPr>
            <a:picLocks noChangeAspect="1"/>
          </p:cNvPicPr>
          <p:nvPr/>
        </p:nvPicPr>
        <p:blipFill>
          <a:blip r:embed="rId5"/>
          <a:stretch>
            <a:fillRect/>
          </a:stretch>
        </p:blipFill>
        <p:spPr>
          <a:xfrm>
            <a:off x="3301862" y="786413"/>
            <a:ext cx="2397795" cy="501102"/>
          </a:xfrm>
          <a:prstGeom prst="rect">
            <a:avLst/>
          </a:prstGeom>
        </p:spPr>
      </p:pic>
      <p:pic>
        <p:nvPicPr>
          <p:cNvPr id="14" name="Picture 13">
            <a:extLst>
              <a:ext uri="{FF2B5EF4-FFF2-40B4-BE49-F238E27FC236}">
                <a16:creationId xmlns:a16="http://schemas.microsoft.com/office/drawing/2014/main" id="{A02E6ACD-EF11-1958-A5B5-0D210D0FC37D}"/>
              </a:ext>
            </a:extLst>
          </p:cNvPr>
          <p:cNvPicPr>
            <a:picLocks noChangeAspect="1"/>
          </p:cNvPicPr>
          <p:nvPr/>
        </p:nvPicPr>
        <p:blipFill>
          <a:blip r:embed="rId6"/>
          <a:stretch>
            <a:fillRect/>
          </a:stretch>
        </p:blipFill>
        <p:spPr>
          <a:xfrm>
            <a:off x="6860307" y="749837"/>
            <a:ext cx="1378029" cy="501102"/>
          </a:xfrm>
          <a:prstGeom prst="rect">
            <a:avLst/>
          </a:prstGeom>
        </p:spPr>
      </p:pic>
      <p:sp>
        <p:nvSpPr>
          <p:cNvPr id="15" name="Rectangle 14">
            <a:extLst>
              <a:ext uri="{FF2B5EF4-FFF2-40B4-BE49-F238E27FC236}">
                <a16:creationId xmlns:a16="http://schemas.microsoft.com/office/drawing/2014/main" id="{00F3F1CE-F700-81A7-8D94-E5F2EEC4F3C9}"/>
              </a:ext>
            </a:extLst>
          </p:cNvPr>
          <p:cNvSpPr/>
          <p:nvPr/>
        </p:nvSpPr>
        <p:spPr>
          <a:xfrm>
            <a:off x="9145143" y="1309819"/>
            <a:ext cx="2926080" cy="457200"/>
          </a:xfrm>
          <a:prstGeom prst="rect">
            <a:avLst/>
          </a:prstGeom>
          <a:solidFill>
            <a:srgbClr val="7030A0"/>
          </a:solidFill>
          <a:ln w="38100" cap="flat" cmpd="sng" algn="ctr">
            <a:solidFill>
              <a:srgbClr val="00206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1">
                <a:ln>
                  <a:noFill/>
                </a:ln>
                <a:solidFill>
                  <a:prstClr val="white"/>
                </a:solidFill>
                <a:effectLst/>
                <a:uLnTx/>
                <a:uFillTx/>
                <a:latin typeface="Titillium" panose="00000500000000000000" pitchFamily="50" charset="0"/>
                <a:ea typeface="+mn-ea"/>
                <a:cs typeface="+mn-cs"/>
              </a:rPr>
              <a:t>S&amp;P (September 2024)</a:t>
            </a:r>
          </a:p>
        </p:txBody>
      </p:sp>
      <p:sp>
        <p:nvSpPr>
          <p:cNvPr id="16" name="Rectangle 15">
            <a:extLst>
              <a:ext uri="{FF2B5EF4-FFF2-40B4-BE49-F238E27FC236}">
                <a16:creationId xmlns:a16="http://schemas.microsoft.com/office/drawing/2014/main" id="{C906A35E-297A-B773-2A9C-C8B55E7EA19D}"/>
              </a:ext>
            </a:extLst>
          </p:cNvPr>
          <p:cNvSpPr/>
          <p:nvPr/>
        </p:nvSpPr>
        <p:spPr>
          <a:xfrm>
            <a:off x="9145143" y="1781041"/>
            <a:ext cx="2926080" cy="4327122"/>
          </a:xfrm>
          <a:prstGeom prst="rect">
            <a:avLst/>
          </a:prstGeom>
          <a:solidFill>
            <a:schemeClr val="bg1">
              <a:lumMod val="95000"/>
            </a:schemeClr>
          </a:solidFill>
          <a:ln w="38100" cap="flat" cmpd="sng" algn="ctr">
            <a:solidFill>
              <a:srgbClr val="002060"/>
            </a:solidFill>
            <a:prstDash val="solid"/>
            <a:miter lim="800000"/>
          </a:ln>
          <a:effectLst/>
        </p:spPr>
        <p:txBody>
          <a:bodyPr rot="0" spcFirstLastPara="0" vert="horz" wrap="square" lIns="205740" tIns="34290" rIns="137160" bIns="34290" numCol="1" spcCol="0" rtlCol="0" fromWordArt="0" anchor="t" anchorCtr="0" forceAA="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Titillium" panose="00000500000000000000" pitchFamily="50" charset="0"/>
                <a:ea typeface="+mn-ea"/>
                <a:cs typeface="+mn-cs"/>
              </a:defRPr>
            </a:lvl5pPr>
            <a:lvl6pPr marL="2286000" algn="l" defTabSz="914400" rtl="0" eaLnBrk="1" latinLnBrk="0" hangingPunct="1">
              <a:defRPr kern="1200">
                <a:solidFill>
                  <a:schemeClr val="tx1"/>
                </a:solidFill>
                <a:latin typeface="Titillium" panose="00000500000000000000" pitchFamily="50" charset="0"/>
                <a:ea typeface="+mn-ea"/>
                <a:cs typeface="+mn-cs"/>
              </a:defRPr>
            </a:lvl6pPr>
            <a:lvl7pPr marL="2743200" algn="l" defTabSz="914400" rtl="0" eaLnBrk="1" latinLnBrk="0" hangingPunct="1">
              <a:defRPr kern="1200">
                <a:solidFill>
                  <a:schemeClr val="tx1"/>
                </a:solidFill>
                <a:latin typeface="Titillium" panose="00000500000000000000" pitchFamily="50" charset="0"/>
                <a:ea typeface="+mn-ea"/>
                <a:cs typeface="+mn-cs"/>
              </a:defRPr>
            </a:lvl7pPr>
            <a:lvl8pPr marL="3200400" algn="l" defTabSz="914400" rtl="0" eaLnBrk="1" latinLnBrk="0" hangingPunct="1">
              <a:defRPr kern="1200">
                <a:solidFill>
                  <a:schemeClr val="tx1"/>
                </a:solidFill>
                <a:latin typeface="Titillium" panose="00000500000000000000" pitchFamily="50" charset="0"/>
                <a:ea typeface="+mn-ea"/>
                <a:cs typeface="+mn-cs"/>
              </a:defRPr>
            </a:lvl8pPr>
            <a:lvl9pPr marL="3657600" algn="l" defTabSz="914400" rtl="0" eaLnBrk="1" latinLnBrk="0" hangingPunct="1">
              <a:defRPr kern="1200">
                <a:solidFill>
                  <a:schemeClr val="tx1"/>
                </a:solidFill>
                <a:latin typeface="Titillium" panose="00000500000000000000" pitchFamily="50" charset="0"/>
                <a:ea typeface="+mn-ea"/>
                <a:cs typeface="+mn-cs"/>
              </a:defRPr>
            </a:lvl9p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(Remains </a:t>
            </a:r>
            <a:r>
              <a:rPr kumimoji="0" lang="en-US" sz="2400" b="1" i="0" u="sng" strike="noStrike" kern="0" cap="none" spc="0" normalizeH="0" baseline="0" noProof="1">
                <a:ln>
                  <a:noFill/>
                </a:ln>
                <a:solidFill>
                  <a:srgbClr val="0070C0"/>
                </a:solidFill>
                <a:effectLst/>
                <a:uLnTx/>
                <a:uFillTx/>
                <a:latin typeface="Titillium" panose="00000500000000000000" pitchFamily="50" charset="0"/>
                <a:ea typeface="+mn-ea"/>
                <a:cs typeface="+mn-cs"/>
              </a:rPr>
              <a:t>Stable</a:t>
            </a: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C00000"/>
                </a:solidFill>
                <a:effectLst/>
                <a:uLnTx/>
                <a:uFillTx/>
                <a:latin typeface="Titillium" panose="00000500000000000000" pitchFamily="50" charset="0"/>
                <a:ea typeface="+mn-ea"/>
                <a:cs typeface="+mn-cs"/>
              </a:rPr>
              <a:t>Headwinds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Persistent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Inflation Risks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Elevated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Natural Catastrophe Disasters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Volatile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Financial Markets</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 Increasing </a:t>
            </a:r>
            <a:r>
              <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rPr>
              <a:t>Cost of Capital</a:t>
            </a:r>
            <a:r>
              <a:rPr kumimoji="0" lang="en-US" sz="1400" b="0" i="0" u="none" strike="noStrike" kern="0" cap="none" spc="0" normalizeH="0" baseline="0" noProof="1">
                <a:ln>
                  <a:noFill/>
                </a:ln>
                <a:solidFill>
                  <a:srgbClr val="C00000"/>
                </a:solidFill>
                <a:effectLst/>
                <a:uLnTx/>
                <a:uFillTx/>
                <a:latin typeface="Titillium" panose="00000500000000000000" pitchFamily="50" charset="0"/>
                <a:ea typeface="+mn-ea"/>
                <a:cs typeface="+mn-cs"/>
              </a:rPr>
              <a:t>;</a:t>
            </a:r>
            <a:endParaRPr kumimoji="0" lang="en-US" sz="1400" b="1" i="0" u="none" strike="noStrike" kern="0" cap="none" spc="0" normalizeH="0" baseline="0" noProof="1">
              <a:ln>
                <a:noFill/>
              </a:ln>
              <a:solidFill>
                <a:srgbClr val="C0000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1">
              <a:ln>
                <a:noFill/>
              </a:ln>
              <a:solidFill>
                <a:srgbClr val="9BBB59">
                  <a:lumMod val="50000"/>
                </a:srgbClr>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srgbClr val="00B050"/>
                </a:solidFill>
                <a:effectLst/>
                <a:uLnTx/>
                <a:uFillTx/>
                <a:latin typeface="Titillium" panose="00000500000000000000" pitchFamily="50" charset="0"/>
                <a:ea typeface="+mn-ea"/>
                <a:cs typeface="+mn-cs"/>
              </a:rPr>
              <a:t>Tailwinds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Favourable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Reinsurance Pricing</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Strong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Investment Income due to Higher Bond Yields</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Robust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Industry Capitalisation</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Tighter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Terms and Conditions</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Earning </a:t>
            </a:r>
            <a:r>
              <a:rPr kumimoji="0" lang="en-US" sz="1400" b="1" i="0" u="none" strike="noStrike" kern="0" cap="none" spc="0" normalizeH="0" baseline="0" noProof="1">
                <a:ln>
                  <a:noFill/>
                </a:ln>
                <a:solidFill>
                  <a:srgbClr val="00B050"/>
                </a:solidFill>
                <a:effectLst/>
                <a:uLnTx/>
                <a:uFillTx/>
                <a:latin typeface="Titillium" panose="00000500000000000000" pitchFamily="50" charset="0"/>
                <a:ea typeface="+mn-ea"/>
                <a:cs typeface="+mn-cs"/>
              </a:rPr>
              <a:t>Cost of Capital</a:t>
            </a:r>
            <a:r>
              <a:rPr kumimoji="0" lang="en-US" sz="1400" b="0" i="0" u="none" strike="noStrike" kern="0" cap="none" spc="0" normalizeH="0" baseline="0" noProof="1">
                <a:ln>
                  <a:noFill/>
                </a:ln>
                <a:solidFill>
                  <a:srgbClr val="00B050"/>
                </a:solidFill>
                <a:effectLst/>
                <a:uLnTx/>
                <a:uFillTx/>
                <a:latin typeface="Titillium" panose="00000500000000000000" pitchFamily="50" charset="0"/>
                <a:ea typeface="+mn-ea"/>
                <a:cs typeface="+mn-cs"/>
              </a:rPr>
              <a:t>; </a:t>
            </a:r>
          </a:p>
        </p:txBody>
      </p:sp>
      <p:pic>
        <p:nvPicPr>
          <p:cNvPr id="17" name="Picture 16">
            <a:extLst>
              <a:ext uri="{FF2B5EF4-FFF2-40B4-BE49-F238E27FC236}">
                <a16:creationId xmlns:a16="http://schemas.microsoft.com/office/drawing/2014/main" id="{5E98E315-27CE-3DFC-A558-165DE437C97E}"/>
              </a:ext>
            </a:extLst>
          </p:cNvPr>
          <p:cNvPicPr>
            <a:picLocks noChangeAspect="1"/>
          </p:cNvPicPr>
          <p:nvPr/>
        </p:nvPicPr>
        <p:blipFill>
          <a:blip r:embed="rId7"/>
          <a:stretch>
            <a:fillRect/>
          </a:stretch>
        </p:blipFill>
        <p:spPr>
          <a:xfrm>
            <a:off x="9955646" y="687440"/>
            <a:ext cx="1418463" cy="563499"/>
          </a:xfrm>
          <a:prstGeom prst="rect">
            <a:avLst/>
          </a:prstGeom>
        </p:spPr>
      </p:pic>
      <p:sp>
        <p:nvSpPr>
          <p:cNvPr id="18" name="TextBox 17">
            <a:extLst>
              <a:ext uri="{FF2B5EF4-FFF2-40B4-BE49-F238E27FC236}">
                <a16:creationId xmlns:a16="http://schemas.microsoft.com/office/drawing/2014/main" id="{FF1BD12F-52ED-C5D7-1A84-75008711D774}"/>
              </a:ext>
            </a:extLst>
          </p:cNvPr>
          <p:cNvSpPr txBox="1"/>
          <p:nvPr/>
        </p:nvSpPr>
        <p:spPr>
          <a:xfrm>
            <a:off x="6416212" y="6311975"/>
            <a:ext cx="5123096" cy="40011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It is Good to be a Reinsurer in 2023 – 2025 !</a:t>
            </a:r>
          </a:p>
        </p:txBody>
      </p:sp>
      <p:sp>
        <p:nvSpPr>
          <p:cNvPr id="19" name="TextBox 18">
            <a:extLst>
              <a:ext uri="{FF2B5EF4-FFF2-40B4-BE49-F238E27FC236}">
                <a16:creationId xmlns:a16="http://schemas.microsoft.com/office/drawing/2014/main" id="{A0A32F8B-EEF7-3642-D3AF-E0A0287DF110}"/>
              </a:ext>
            </a:extLst>
          </p:cNvPr>
          <p:cNvSpPr txBox="1"/>
          <p:nvPr/>
        </p:nvSpPr>
        <p:spPr>
          <a:xfrm>
            <a:off x="1989337" y="6291985"/>
            <a:ext cx="3943989" cy="40011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2022 = Historical Worst Year</a:t>
            </a:r>
          </a:p>
        </p:txBody>
      </p:sp>
    </p:spTree>
    <p:extLst>
      <p:ext uri="{BB962C8B-B14F-4D97-AF65-F5344CB8AC3E}">
        <p14:creationId xmlns:p14="http://schemas.microsoft.com/office/powerpoint/2010/main" val="42714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52CB-11FB-C26E-0DDF-8D5672986EB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862036A-CF4C-BAE8-25FA-BD0821D365CA}"/>
              </a:ext>
            </a:extLst>
          </p:cNvPr>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rPr>
              <a:t>Global Reinsurance Market Outlook</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a:extLst>
              <a:ext uri="{FF2B5EF4-FFF2-40B4-BE49-F238E27FC236}">
                <a16:creationId xmlns:a16="http://schemas.microsoft.com/office/drawing/2014/main" id="{97C7E816-F7ED-246C-E58A-4BBEF90F92A4}"/>
              </a:ext>
            </a:extLst>
          </p:cNvPr>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946655-5FC2-6C52-C2AC-81AD7AAD3C2E}"/>
              </a:ext>
            </a:extLst>
          </p:cNvPr>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a:extLst>
              <a:ext uri="{FF2B5EF4-FFF2-40B4-BE49-F238E27FC236}">
                <a16:creationId xmlns:a16="http://schemas.microsoft.com/office/drawing/2014/main" id="{AF79761B-390B-7B1D-ED74-2E2F330FCB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pic>
        <p:nvPicPr>
          <p:cNvPr id="2" name="Picture 1">
            <a:extLst>
              <a:ext uri="{FF2B5EF4-FFF2-40B4-BE49-F238E27FC236}">
                <a16:creationId xmlns:a16="http://schemas.microsoft.com/office/drawing/2014/main" id="{F9446426-D883-623A-F589-5535A8982C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pic>
        <p:nvPicPr>
          <p:cNvPr id="19" name="Picture 18">
            <a:extLst>
              <a:ext uri="{FF2B5EF4-FFF2-40B4-BE49-F238E27FC236}">
                <a16:creationId xmlns:a16="http://schemas.microsoft.com/office/drawing/2014/main" id="{687E8122-F424-3EB9-27AB-A002AB5B8DF3}"/>
              </a:ext>
            </a:extLst>
          </p:cNvPr>
          <p:cNvPicPr>
            <a:picLocks noChangeAspect="1"/>
          </p:cNvPicPr>
          <p:nvPr/>
        </p:nvPicPr>
        <p:blipFill>
          <a:blip r:embed="rId4"/>
          <a:stretch>
            <a:fillRect/>
          </a:stretch>
        </p:blipFill>
        <p:spPr>
          <a:xfrm>
            <a:off x="600178" y="765979"/>
            <a:ext cx="10972800" cy="4878127"/>
          </a:xfrm>
          <a:prstGeom prst="rect">
            <a:avLst/>
          </a:prstGeom>
        </p:spPr>
      </p:pic>
      <p:pic>
        <p:nvPicPr>
          <p:cNvPr id="22" name="Picture 21">
            <a:extLst>
              <a:ext uri="{FF2B5EF4-FFF2-40B4-BE49-F238E27FC236}">
                <a16:creationId xmlns:a16="http://schemas.microsoft.com/office/drawing/2014/main" id="{67F922FB-3F94-64B6-A6C0-A02F11F24361}"/>
              </a:ext>
            </a:extLst>
          </p:cNvPr>
          <p:cNvPicPr>
            <a:picLocks noChangeAspect="1"/>
          </p:cNvPicPr>
          <p:nvPr/>
        </p:nvPicPr>
        <p:blipFill>
          <a:blip r:embed="rId5"/>
          <a:stretch>
            <a:fillRect/>
          </a:stretch>
        </p:blipFill>
        <p:spPr>
          <a:xfrm>
            <a:off x="4041541" y="5459796"/>
            <a:ext cx="7478019" cy="764406"/>
          </a:xfrm>
          <a:prstGeom prst="rect">
            <a:avLst/>
          </a:prstGeom>
        </p:spPr>
      </p:pic>
      <p:pic>
        <p:nvPicPr>
          <p:cNvPr id="25" name="Picture 24">
            <a:extLst>
              <a:ext uri="{FF2B5EF4-FFF2-40B4-BE49-F238E27FC236}">
                <a16:creationId xmlns:a16="http://schemas.microsoft.com/office/drawing/2014/main" id="{19AEBF6F-5E9E-14D5-4047-09B6040CEA83}"/>
              </a:ext>
            </a:extLst>
          </p:cNvPr>
          <p:cNvPicPr>
            <a:picLocks noChangeAspect="1"/>
          </p:cNvPicPr>
          <p:nvPr/>
        </p:nvPicPr>
        <p:blipFill>
          <a:blip r:embed="rId6"/>
          <a:stretch>
            <a:fillRect/>
          </a:stretch>
        </p:blipFill>
        <p:spPr>
          <a:xfrm>
            <a:off x="1656068" y="5708259"/>
            <a:ext cx="1817111" cy="447915"/>
          </a:xfrm>
          <a:prstGeom prst="rect">
            <a:avLst/>
          </a:prstGeom>
        </p:spPr>
      </p:pic>
      <p:sp>
        <p:nvSpPr>
          <p:cNvPr id="26" name="TextBox 25">
            <a:extLst>
              <a:ext uri="{FF2B5EF4-FFF2-40B4-BE49-F238E27FC236}">
                <a16:creationId xmlns:a16="http://schemas.microsoft.com/office/drawing/2014/main" id="{D8F9C80A-7D72-4CDE-DE02-3C946C6337C0}"/>
              </a:ext>
            </a:extLst>
          </p:cNvPr>
          <p:cNvSpPr txBox="1"/>
          <p:nvPr/>
        </p:nvSpPr>
        <p:spPr>
          <a:xfrm>
            <a:off x="6303196" y="6330580"/>
            <a:ext cx="5123096" cy="40011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Outlook POSITIVE … FOR LONG ??? !!!</a:t>
            </a:r>
          </a:p>
        </p:txBody>
      </p:sp>
    </p:spTree>
    <p:extLst>
      <p:ext uri="{BB962C8B-B14F-4D97-AF65-F5344CB8AC3E}">
        <p14:creationId xmlns:p14="http://schemas.microsoft.com/office/powerpoint/2010/main" val="407980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106469" y="2782669"/>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dirty="0">
                <a:solidFill>
                  <a:schemeClr val="accent5">
                    <a:lumMod val="40000"/>
                    <a:lumOff val="60000"/>
                  </a:schemeClr>
                </a:solidFill>
                <a:effectLst>
                  <a:outerShdw blurRad="38100" dist="38100" dir="2700000" algn="tl">
                    <a:srgbClr val="000000">
                      <a:alpha val="43137"/>
                    </a:srgbClr>
                  </a:outerShdw>
                </a:effectLst>
              </a:rPr>
              <a:t>H</a:t>
            </a:r>
            <a:r>
              <a:rPr lang="en-GB" sz="4000" b="1" dirty="0" err="1">
                <a:solidFill>
                  <a:schemeClr val="accent5">
                    <a:lumMod val="40000"/>
                    <a:lumOff val="60000"/>
                  </a:schemeClr>
                </a:solidFill>
                <a:effectLst>
                  <a:outerShdw blurRad="38100" dist="38100" dir="2700000" algn="tl">
                    <a:srgbClr val="000000">
                      <a:alpha val="43137"/>
                    </a:srgbClr>
                  </a:outerShdw>
                </a:effectLst>
              </a:rPr>
              <a:t>armonization</a:t>
            </a:r>
            <a:r>
              <a:rPr lang="en-GB" sz="4000" b="1" dirty="0">
                <a:solidFill>
                  <a:schemeClr val="accent5">
                    <a:lumMod val="40000"/>
                    <a:lumOff val="60000"/>
                  </a:schemeClr>
                </a:solidFill>
                <a:effectLst>
                  <a:outerShdw blurRad="38100" dist="38100" dir="2700000" algn="tl">
                    <a:srgbClr val="000000">
                      <a:alpha val="43137"/>
                    </a:srgbClr>
                  </a:outerShdw>
                </a:effectLst>
              </a:rPr>
              <a:t> Initiatives</a:t>
            </a:r>
          </a:p>
        </p:txBody>
      </p:sp>
    </p:spTree>
    <p:extLst>
      <p:ext uri="{BB962C8B-B14F-4D97-AF65-F5344CB8AC3E}">
        <p14:creationId xmlns:p14="http://schemas.microsoft.com/office/powerpoint/2010/main" val="315614057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Cross Border Motor Insurance Schemes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 name="Freeform 5">
            <a:extLst>
              <a:ext uri="{FF2B5EF4-FFF2-40B4-BE49-F238E27FC236}">
                <a16:creationId xmlns:a16="http://schemas.microsoft.com/office/drawing/2014/main" id="{D14FA2A1-DE20-3C9B-535F-362E2F08DC24}"/>
              </a:ext>
            </a:extLst>
          </p:cNvPr>
          <p:cNvSpPr>
            <a:spLocks/>
          </p:cNvSpPr>
          <p:nvPr/>
        </p:nvSpPr>
        <p:spPr bwMode="auto">
          <a:xfrm>
            <a:off x="1779106" y="1196305"/>
            <a:ext cx="289937" cy="524154"/>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 name="Freeform 6">
            <a:extLst>
              <a:ext uri="{FF2B5EF4-FFF2-40B4-BE49-F238E27FC236}">
                <a16:creationId xmlns:a16="http://schemas.microsoft.com/office/drawing/2014/main" id="{37A861A4-BE1F-9AA4-57D6-AFF2BA9BF581}"/>
              </a:ext>
            </a:extLst>
          </p:cNvPr>
          <p:cNvSpPr>
            <a:spLocks/>
          </p:cNvSpPr>
          <p:nvPr/>
        </p:nvSpPr>
        <p:spPr bwMode="auto">
          <a:xfrm>
            <a:off x="77116" y="1302055"/>
            <a:ext cx="1115479" cy="106899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 name="Freeform 7">
            <a:extLst>
              <a:ext uri="{FF2B5EF4-FFF2-40B4-BE49-F238E27FC236}">
                <a16:creationId xmlns:a16="http://schemas.microsoft.com/office/drawing/2014/main" id="{CE4D6674-AB61-ECBA-30EC-B92236982DA4}"/>
              </a:ext>
            </a:extLst>
          </p:cNvPr>
          <p:cNvSpPr>
            <a:spLocks/>
          </p:cNvSpPr>
          <p:nvPr/>
        </p:nvSpPr>
        <p:spPr bwMode="auto">
          <a:xfrm>
            <a:off x="597230" y="1596317"/>
            <a:ext cx="2214" cy="230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 name="Freeform 8">
            <a:extLst>
              <a:ext uri="{FF2B5EF4-FFF2-40B4-BE49-F238E27FC236}">
                <a16:creationId xmlns:a16="http://schemas.microsoft.com/office/drawing/2014/main" id="{0C0820B3-6C4A-4A54-DF82-190B73124EDD}"/>
              </a:ext>
            </a:extLst>
          </p:cNvPr>
          <p:cNvSpPr>
            <a:spLocks/>
          </p:cNvSpPr>
          <p:nvPr/>
        </p:nvSpPr>
        <p:spPr bwMode="auto">
          <a:xfrm>
            <a:off x="659201" y="1216994"/>
            <a:ext cx="1434186" cy="1282798"/>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id="{5803A91F-EEFA-6498-FA9A-56B2C7A8FDDB}"/>
              </a:ext>
            </a:extLst>
          </p:cNvPr>
          <p:cNvSpPr>
            <a:spLocks/>
          </p:cNvSpPr>
          <p:nvPr/>
        </p:nvSpPr>
        <p:spPr bwMode="auto">
          <a:xfrm>
            <a:off x="1905262" y="1483669"/>
            <a:ext cx="1104413" cy="981641"/>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9" name="Freeform 10">
            <a:extLst>
              <a:ext uri="{FF2B5EF4-FFF2-40B4-BE49-F238E27FC236}">
                <a16:creationId xmlns:a16="http://schemas.microsoft.com/office/drawing/2014/main" id="{5B3703B8-EB30-E305-BF02-C6C9BB8A916F}"/>
              </a:ext>
            </a:extLst>
          </p:cNvPr>
          <p:cNvSpPr>
            <a:spLocks noEditPoints="1"/>
          </p:cNvSpPr>
          <p:nvPr/>
        </p:nvSpPr>
        <p:spPr bwMode="auto">
          <a:xfrm>
            <a:off x="2967622" y="1538844"/>
            <a:ext cx="845462" cy="754046"/>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03A6F028-A8DE-158A-A610-29567EBBCC16}"/>
              </a:ext>
            </a:extLst>
          </p:cNvPr>
          <p:cNvSpPr>
            <a:spLocks/>
          </p:cNvSpPr>
          <p:nvPr/>
        </p:nvSpPr>
        <p:spPr bwMode="auto">
          <a:xfrm>
            <a:off x="3549706" y="1777931"/>
            <a:ext cx="2214" cy="230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2" name="Freeform 12">
            <a:extLst>
              <a:ext uri="{FF2B5EF4-FFF2-40B4-BE49-F238E27FC236}">
                <a16:creationId xmlns:a16="http://schemas.microsoft.com/office/drawing/2014/main" id="{4C962CD1-ADD5-F9C1-9224-F96D9FFA753A}"/>
              </a:ext>
            </a:extLst>
          </p:cNvPr>
          <p:cNvSpPr>
            <a:spLocks/>
          </p:cNvSpPr>
          <p:nvPr/>
        </p:nvSpPr>
        <p:spPr bwMode="auto">
          <a:xfrm>
            <a:off x="3602824" y="1883681"/>
            <a:ext cx="13279" cy="13793"/>
          </a:xfrm>
          <a:custGeom>
            <a:avLst/>
            <a:gdLst/>
            <a:ahLst/>
            <a:cxnLst>
              <a:cxn ang="0">
                <a:pos x="0" y="17"/>
              </a:cxn>
              <a:cxn ang="0">
                <a:pos x="28" y="29"/>
              </a:cxn>
              <a:cxn ang="0">
                <a:pos x="32" y="25"/>
              </a:cxn>
              <a:cxn ang="0">
                <a:pos x="0" y="17"/>
              </a:cxn>
            </a:cxnLst>
            <a:rect l="0" t="0" r="r" b="b"/>
            <a:pathLst>
              <a:path w="32" h="29">
                <a:moveTo>
                  <a:pt x="0" y="17"/>
                </a:moveTo>
                <a:cubicBezTo>
                  <a:pt x="28" y="29"/>
                  <a:pt x="28" y="29"/>
                  <a:pt x="28" y="29"/>
                </a:cubicBezTo>
                <a:cubicBezTo>
                  <a:pt x="32" y="25"/>
                  <a:pt x="32" y="25"/>
                  <a:pt x="32" y="25"/>
                </a:cubicBezTo>
                <a:cubicBezTo>
                  <a:pt x="25" y="8"/>
                  <a:pt x="12" y="0"/>
                  <a:pt x="0" y="1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09BBB05B-283E-3806-7B68-FCF90B6421DF}"/>
              </a:ext>
            </a:extLst>
          </p:cNvPr>
          <p:cNvSpPr>
            <a:spLocks/>
          </p:cNvSpPr>
          <p:nvPr/>
        </p:nvSpPr>
        <p:spPr bwMode="auto">
          <a:xfrm>
            <a:off x="2770642" y="2269900"/>
            <a:ext cx="1161958" cy="1347168"/>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4" name="Freeform 14">
            <a:extLst>
              <a:ext uri="{FF2B5EF4-FFF2-40B4-BE49-F238E27FC236}">
                <a16:creationId xmlns:a16="http://schemas.microsoft.com/office/drawing/2014/main" id="{3AAA1815-C8A6-94FB-7A7C-55F464A78333}"/>
              </a:ext>
            </a:extLst>
          </p:cNvPr>
          <p:cNvSpPr>
            <a:spLocks/>
          </p:cNvSpPr>
          <p:nvPr/>
        </p:nvSpPr>
        <p:spPr bwMode="auto">
          <a:xfrm>
            <a:off x="2257168" y="3074524"/>
            <a:ext cx="903006" cy="636802"/>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5" name="Freeform 15">
            <a:extLst>
              <a:ext uri="{FF2B5EF4-FFF2-40B4-BE49-F238E27FC236}">
                <a16:creationId xmlns:a16="http://schemas.microsoft.com/office/drawing/2014/main" id="{61DB131C-6A52-5811-EAEF-6FCEFCEA9D65}"/>
              </a:ext>
            </a:extLst>
          </p:cNvPr>
          <p:cNvSpPr>
            <a:spLocks noEditPoints="1"/>
          </p:cNvSpPr>
          <p:nvPr/>
        </p:nvSpPr>
        <p:spPr bwMode="auto">
          <a:xfrm>
            <a:off x="1455971" y="2867620"/>
            <a:ext cx="832182" cy="703471"/>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6" name="Freeform 16">
            <a:extLst>
              <a:ext uri="{FF2B5EF4-FFF2-40B4-BE49-F238E27FC236}">
                <a16:creationId xmlns:a16="http://schemas.microsoft.com/office/drawing/2014/main" id="{5B7B8D1B-08B6-24EB-1F99-1833369C14F2}"/>
              </a:ext>
            </a:extLst>
          </p:cNvPr>
          <p:cNvSpPr>
            <a:spLocks/>
          </p:cNvSpPr>
          <p:nvPr/>
        </p:nvSpPr>
        <p:spPr bwMode="auto">
          <a:xfrm>
            <a:off x="2197411" y="2180243"/>
            <a:ext cx="737013" cy="1156359"/>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7" name="Freeform 17">
            <a:extLst>
              <a:ext uri="{FF2B5EF4-FFF2-40B4-BE49-F238E27FC236}">
                <a16:creationId xmlns:a16="http://schemas.microsoft.com/office/drawing/2014/main" id="{F42152E6-9F04-35D5-C091-34977484DA27}"/>
              </a:ext>
            </a:extLst>
          </p:cNvPr>
          <p:cNvSpPr>
            <a:spLocks/>
          </p:cNvSpPr>
          <p:nvPr/>
        </p:nvSpPr>
        <p:spPr bwMode="auto">
          <a:xfrm>
            <a:off x="1958380" y="3633162"/>
            <a:ext cx="2214" cy="2300"/>
          </a:xfrm>
          <a:custGeom>
            <a:avLst/>
            <a:gdLst/>
            <a:ahLst/>
            <a:cxnLst>
              <a:cxn ang="0">
                <a:pos x="0" y="0"/>
              </a:cxn>
              <a:cxn ang="0">
                <a:pos x="1" y="1"/>
              </a:cxn>
              <a:cxn ang="0">
                <a:pos x="0" y="0"/>
              </a:cxn>
            </a:cxnLst>
            <a:rect l="0" t="0" r="r" b="b"/>
            <a:pathLst>
              <a:path w="1" h="1">
                <a:moveTo>
                  <a:pt x="0" y="0"/>
                </a:moveTo>
                <a:lnTo>
                  <a:pt x="1"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8" name="Freeform 18">
            <a:extLst>
              <a:ext uri="{FF2B5EF4-FFF2-40B4-BE49-F238E27FC236}">
                <a16:creationId xmlns:a16="http://schemas.microsoft.com/office/drawing/2014/main" id="{0E663CB6-D2DA-835A-2BA6-74F1B53A7382}"/>
              </a:ext>
            </a:extLst>
          </p:cNvPr>
          <p:cNvSpPr>
            <a:spLocks/>
          </p:cNvSpPr>
          <p:nvPr/>
        </p:nvSpPr>
        <p:spPr bwMode="auto">
          <a:xfrm>
            <a:off x="1781319" y="3748108"/>
            <a:ext cx="2214" cy="2300"/>
          </a:xfrm>
          <a:custGeom>
            <a:avLst/>
            <a:gdLst/>
            <a:ahLst/>
            <a:cxnLst>
              <a:cxn ang="0">
                <a:pos x="0" y="0"/>
              </a:cxn>
              <a:cxn ang="0">
                <a:pos x="0" y="1"/>
              </a:cxn>
              <a:cxn ang="0">
                <a:pos x="0" y="0"/>
              </a:cxn>
            </a:cxnLst>
            <a:rect l="0" t="0" r="r" b="b"/>
            <a:pathLst>
              <a:path h="1">
                <a:moveTo>
                  <a:pt x="0" y="0"/>
                </a:moveTo>
                <a:lnTo>
                  <a:pt x="0"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9" name="Freeform 19">
            <a:extLst>
              <a:ext uri="{FF2B5EF4-FFF2-40B4-BE49-F238E27FC236}">
                <a16:creationId xmlns:a16="http://schemas.microsoft.com/office/drawing/2014/main" id="{5E611DAC-8213-408C-0746-05D218328F70}"/>
              </a:ext>
            </a:extLst>
          </p:cNvPr>
          <p:cNvSpPr>
            <a:spLocks/>
          </p:cNvSpPr>
          <p:nvPr/>
        </p:nvSpPr>
        <p:spPr bwMode="auto">
          <a:xfrm>
            <a:off x="1854355" y="2927392"/>
            <a:ext cx="537821" cy="825313"/>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0" name="Freeform 20">
            <a:extLst>
              <a:ext uri="{FF2B5EF4-FFF2-40B4-BE49-F238E27FC236}">
                <a16:creationId xmlns:a16="http://schemas.microsoft.com/office/drawing/2014/main" id="{71DC36D7-6709-5BFF-CD37-99068DE0108F}"/>
              </a:ext>
            </a:extLst>
          </p:cNvPr>
          <p:cNvSpPr>
            <a:spLocks noEditPoints="1"/>
          </p:cNvSpPr>
          <p:nvPr/>
        </p:nvSpPr>
        <p:spPr bwMode="auto">
          <a:xfrm>
            <a:off x="1918542" y="3667644"/>
            <a:ext cx="139435" cy="131039"/>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F18E79A0-74B7-6DC7-F004-095D5B31D1EF}"/>
              </a:ext>
            </a:extLst>
          </p:cNvPr>
          <p:cNvSpPr>
            <a:spLocks/>
          </p:cNvSpPr>
          <p:nvPr/>
        </p:nvSpPr>
        <p:spPr bwMode="auto">
          <a:xfrm>
            <a:off x="1283338" y="2171048"/>
            <a:ext cx="1095559" cy="857498"/>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2" name="Freeform 22">
            <a:extLst>
              <a:ext uri="{FF2B5EF4-FFF2-40B4-BE49-F238E27FC236}">
                <a16:creationId xmlns:a16="http://schemas.microsoft.com/office/drawing/2014/main" id="{DFB4156C-AF5E-658B-FBD0-BEBD84D9E4B3}"/>
              </a:ext>
            </a:extLst>
          </p:cNvPr>
          <p:cNvSpPr>
            <a:spLocks noEditPoints="1"/>
          </p:cNvSpPr>
          <p:nvPr/>
        </p:nvSpPr>
        <p:spPr bwMode="auto">
          <a:xfrm>
            <a:off x="424596" y="2060700"/>
            <a:ext cx="1142037" cy="108279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3" name="Freeform 23">
            <a:extLst>
              <a:ext uri="{FF2B5EF4-FFF2-40B4-BE49-F238E27FC236}">
                <a16:creationId xmlns:a16="http://schemas.microsoft.com/office/drawing/2014/main" id="{EEA2EB45-449E-20D7-4F0D-8FEED2399126}"/>
              </a:ext>
            </a:extLst>
          </p:cNvPr>
          <p:cNvSpPr>
            <a:spLocks noEditPoints="1"/>
          </p:cNvSpPr>
          <p:nvPr/>
        </p:nvSpPr>
        <p:spPr bwMode="auto">
          <a:xfrm>
            <a:off x="70476" y="1902073"/>
            <a:ext cx="867595" cy="908075"/>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EFCDC598-CEED-8312-F7A5-53DADD21E7B1}"/>
              </a:ext>
            </a:extLst>
          </p:cNvPr>
          <p:cNvSpPr>
            <a:spLocks/>
          </p:cNvSpPr>
          <p:nvPr/>
        </p:nvSpPr>
        <p:spPr bwMode="auto">
          <a:xfrm>
            <a:off x="3536427" y="2796354"/>
            <a:ext cx="1042442" cy="825313"/>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44BFE619-2F4D-73FE-F5F7-C63941B41161}"/>
              </a:ext>
            </a:extLst>
          </p:cNvPr>
          <p:cNvSpPr>
            <a:spLocks/>
          </p:cNvSpPr>
          <p:nvPr/>
        </p:nvSpPr>
        <p:spPr bwMode="auto">
          <a:xfrm>
            <a:off x="4089740" y="2998660"/>
            <a:ext cx="719307" cy="983939"/>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2D4D7076-39EC-659B-B171-B6CC71959E5D}"/>
              </a:ext>
            </a:extLst>
          </p:cNvPr>
          <p:cNvSpPr>
            <a:spLocks/>
          </p:cNvSpPr>
          <p:nvPr/>
        </p:nvSpPr>
        <p:spPr bwMode="auto">
          <a:xfrm>
            <a:off x="4145071" y="2952682"/>
            <a:ext cx="121730" cy="133337"/>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102285E0-65AA-B3D4-5205-D086C45B4D78}"/>
              </a:ext>
            </a:extLst>
          </p:cNvPr>
          <p:cNvSpPr>
            <a:spLocks/>
          </p:cNvSpPr>
          <p:nvPr/>
        </p:nvSpPr>
        <p:spPr bwMode="auto">
          <a:xfrm>
            <a:off x="3607250" y="3520515"/>
            <a:ext cx="551100" cy="680481"/>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6D92BD2B-4EE1-3F3A-5CDB-5D36E33E2102}"/>
              </a:ext>
            </a:extLst>
          </p:cNvPr>
          <p:cNvSpPr>
            <a:spLocks/>
          </p:cNvSpPr>
          <p:nvPr/>
        </p:nvSpPr>
        <p:spPr bwMode="auto">
          <a:xfrm>
            <a:off x="3286330" y="3929722"/>
            <a:ext cx="772425" cy="772437"/>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40F4E020-AA59-442F-66D9-141B04BE7045}"/>
              </a:ext>
            </a:extLst>
          </p:cNvPr>
          <p:cNvSpPr>
            <a:spLocks/>
          </p:cNvSpPr>
          <p:nvPr/>
        </p:nvSpPr>
        <p:spPr bwMode="auto">
          <a:xfrm>
            <a:off x="3310675" y="3552700"/>
            <a:ext cx="378467" cy="425302"/>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FA8B74FB-386B-0EA3-994B-1C8E8ABA06D8}"/>
              </a:ext>
            </a:extLst>
          </p:cNvPr>
          <p:cNvSpPr>
            <a:spLocks/>
          </p:cNvSpPr>
          <p:nvPr/>
        </p:nvSpPr>
        <p:spPr bwMode="auto">
          <a:xfrm>
            <a:off x="3244278" y="4023979"/>
            <a:ext cx="150501" cy="160925"/>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7046FA9A-785E-33DC-43D8-FCC8E5A13CFD}"/>
              </a:ext>
            </a:extLst>
          </p:cNvPr>
          <p:cNvSpPr>
            <a:spLocks/>
          </p:cNvSpPr>
          <p:nvPr/>
        </p:nvSpPr>
        <p:spPr bwMode="auto">
          <a:xfrm>
            <a:off x="3255344" y="3936619"/>
            <a:ext cx="148289" cy="133337"/>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0CDD0D27-631C-EE51-75F5-6BE4E84F3BB5}"/>
              </a:ext>
            </a:extLst>
          </p:cNvPr>
          <p:cNvSpPr>
            <a:spLocks noEditPoints="1"/>
          </p:cNvSpPr>
          <p:nvPr/>
        </p:nvSpPr>
        <p:spPr bwMode="auto">
          <a:xfrm>
            <a:off x="2106667" y="3479134"/>
            <a:ext cx="1332377" cy="1395446"/>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AF939754-2FC4-B47C-7723-16FBCB04CD8F}"/>
              </a:ext>
            </a:extLst>
          </p:cNvPr>
          <p:cNvSpPr>
            <a:spLocks/>
          </p:cNvSpPr>
          <p:nvPr/>
        </p:nvSpPr>
        <p:spPr bwMode="auto">
          <a:xfrm>
            <a:off x="2069042" y="4276860"/>
            <a:ext cx="858742" cy="885086"/>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E324171E-6992-F716-F619-89CEBB713651}"/>
              </a:ext>
            </a:extLst>
          </p:cNvPr>
          <p:cNvSpPr>
            <a:spLocks/>
          </p:cNvSpPr>
          <p:nvPr/>
        </p:nvSpPr>
        <p:spPr bwMode="auto">
          <a:xfrm>
            <a:off x="2066829" y="5081484"/>
            <a:ext cx="942845" cy="864395"/>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82C0264A-822C-3A09-0A87-DF65A684F831}"/>
              </a:ext>
            </a:extLst>
          </p:cNvPr>
          <p:cNvSpPr>
            <a:spLocks/>
          </p:cNvSpPr>
          <p:nvPr/>
        </p:nvSpPr>
        <p:spPr bwMode="auto">
          <a:xfrm>
            <a:off x="2642274" y="5136657"/>
            <a:ext cx="655122" cy="664389"/>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1449508A-8EED-219E-0FB3-529E5BCD7E4F}"/>
              </a:ext>
            </a:extLst>
          </p:cNvPr>
          <p:cNvSpPr>
            <a:spLocks noEditPoints="1"/>
          </p:cNvSpPr>
          <p:nvPr/>
        </p:nvSpPr>
        <p:spPr bwMode="auto">
          <a:xfrm>
            <a:off x="2401030" y="5451609"/>
            <a:ext cx="1139824" cy="912672"/>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8" name="Freeform 37">
            <a:extLst>
              <a:ext uri="{FF2B5EF4-FFF2-40B4-BE49-F238E27FC236}">
                <a16:creationId xmlns:a16="http://schemas.microsoft.com/office/drawing/2014/main" id="{17155FD5-A54C-D8C5-4447-1037160BB90A}"/>
              </a:ext>
            </a:extLst>
          </p:cNvPr>
          <p:cNvSpPr>
            <a:spLocks/>
          </p:cNvSpPr>
          <p:nvPr/>
        </p:nvSpPr>
        <p:spPr bwMode="auto">
          <a:xfrm>
            <a:off x="4069821" y="4890672"/>
            <a:ext cx="2214" cy="2300"/>
          </a:xfrm>
          <a:custGeom>
            <a:avLst/>
            <a:gdLst/>
            <a:ahLst/>
            <a:cxnLst>
              <a:cxn ang="0">
                <a:pos x="0" y="0"/>
              </a:cxn>
              <a:cxn ang="0">
                <a:pos x="0" y="1"/>
              </a:cxn>
              <a:cxn ang="0">
                <a:pos x="0" y="0"/>
              </a:cxn>
            </a:cxnLst>
            <a:rect l="0" t="0" r="r" b="b"/>
            <a:pathLst>
              <a:path h="1">
                <a:moveTo>
                  <a:pt x="0" y="0"/>
                </a:moveTo>
                <a:lnTo>
                  <a:pt x="0"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5D7C4F79-C9F7-F70B-2F91-96FD83A39E16}"/>
              </a:ext>
            </a:extLst>
          </p:cNvPr>
          <p:cNvSpPr>
            <a:spLocks/>
          </p:cNvSpPr>
          <p:nvPr/>
        </p:nvSpPr>
        <p:spPr bwMode="auto">
          <a:xfrm>
            <a:off x="3348301" y="4605605"/>
            <a:ext cx="743653" cy="1190842"/>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0" name="Freeform 39">
            <a:extLst>
              <a:ext uri="{FF2B5EF4-FFF2-40B4-BE49-F238E27FC236}">
                <a16:creationId xmlns:a16="http://schemas.microsoft.com/office/drawing/2014/main" id="{46A2882B-E09D-6E0F-7774-3A8BCD57B4F2}"/>
              </a:ext>
            </a:extLst>
          </p:cNvPr>
          <p:cNvSpPr>
            <a:spLocks/>
          </p:cNvSpPr>
          <p:nvPr/>
        </p:nvSpPr>
        <p:spPr bwMode="auto">
          <a:xfrm>
            <a:off x="4244667" y="4704460"/>
            <a:ext cx="509047" cy="9931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9EDC343A-C66B-2A74-C637-8B6E7057E785}"/>
              </a:ext>
            </a:extLst>
          </p:cNvPr>
          <p:cNvSpPr>
            <a:spLocks/>
          </p:cNvSpPr>
          <p:nvPr/>
        </p:nvSpPr>
        <p:spPr bwMode="auto">
          <a:xfrm>
            <a:off x="4583295" y="4801015"/>
            <a:ext cx="19919" cy="22990"/>
          </a:xfrm>
          <a:custGeom>
            <a:avLst/>
            <a:gdLst/>
            <a:ahLst/>
            <a:cxnLst>
              <a:cxn ang="0">
                <a:pos x="51" y="44"/>
              </a:cxn>
              <a:cxn ang="0">
                <a:pos x="39" y="0"/>
              </a:cxn>
              <a:cxn ang="0">
                <a:pos x="51" y="44"/>
              </a:cxn>
            </a:cxnLst>
            <a:rect l="0" t="0" r="r" b="b"/>
            <a:pathLst>
              <a:path w="51" h="56">
                <a:moveTo>
                  <a:pt x="51" y="44"/>
                </a:moveTo>
                <a:cubicBezTo>
                  <a:pt x="39" y="0"/>
                  <a:pt x="39" y="0"/>
                  <a:pt x="39" y="0"/>
                </a:cubicBezTo>
                <a:cubicBezTo>
                  <a:pt x="0" y="13"/>
                  <a:pt x="9" y="56"/>
                  <a:pt x="51" y="44"/>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C91D1CB5-4D47-5383-D2A7-C57605971C75}"/>
              </a:ext>
            </a:extLst>
          </p:cNvPr>
          <p:cNvSpPr>
            <a:spLocks/>
          </p:cNvSpPr>
          <p:nvPr/>
        </p:nvSpPr>
        <p:spPr bwMode="auto">
          <a:xfrm>
            <a:off x="4698385" y="5053895"/>
            <a:ext cx="17706" cy="29886"/>
          </a:xfrm>
          <a:custGeom>
            <a:avLst/>
            <a:gdLst/>
            <a:ahLst/>
            <a:cxnLst>
              <a:cxn ang="0">
                <a:pos x="6" y="68"/>
              </a:cxn>
              <a:cxn ang="0">
                <a:pos x="46" y="0"/>
              </a:cxn>
              <a:cxn ang="0">
                <a:pos x="6" y="68"/>
              </a:cxn>
            </a:cxnLst>
            <a:rect l="0" t="0" r="r" b="b"/>
            <a:pathLst>
              <a:path w="46" h="68">
                <a:moveTo>
                  <a:pt x="6" y="68"/>
                </a:moveTo>
                <a:cubicBezTo>
                  <a:pt x="30" y="56"/>
                  <a:pt x="39" y="24"/>
                  <a:pt x="46" y="0"/>
                </a:cubicBezTo>
                <a:cubicBezTo>
                  <a:pt x="19" y="10"/>
                  <a:pt x="0" y="39"/>
                  <a:pt x="6" y="68"/>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E1CA2477-9E79-4D9A-970E-D2E7DB71A8CC}"/>
              </a:ext>
            </a:extLst>
          </p:cNvPr>
          <p:cNvSpPr>
            <a:spLocks/>
          </p:cNvSpPr>
          <p:nvPr/>
        </p:nvSpPr>
        <p:spPr bwMode="auto">
          <a:xfrm>
            <a:off x="2093387" y="4164213"/>
            <a:ext cx="79677" cy="114947"/>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4" name="Freeform 43">
            <a:extLst>
              <a:ext uri="{FF2B5EF4-FFF2-40B4-BE49-F238E27FC236}">
                <a16:creationId xmlns:a16="http://schemas.microsoft.com/office/drawing/2014/main" id="{3D11CD35-DB00-BB75-F5E5-8BBDF27D628D}"/>
              </a:ext>
            </a:extLst>
          </p:cNvPr>
          <p:cNvSpPr>
            <a:spLocks noEditPoints="1"/>
          </p:cNvSpPr>
          <p:nvPr/>
        </p:nvSpPr>
        <p:spPr bwMode="auto">
          <a:xfrm>
            <a:off x="2015924" y="3587184"/>
            <a:ext cx="542247" cy="666687"/>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id="{9F1F8DC4-A4BF-E975-1D47-F0128241C856}"/>
              </a:ext>
            </a:extLst>
          </p:cNvPr>
          <p:cNvSpPr>
            <a:spLocks/>
          </p:cNvSpPr>
          <p:nvPr/>
        </p:nvSpPr>
        <p:spPr bwMode="auto">
          <a:xfrm>
            <a:off x="1867636" y="3690634"/>
            <a:ext cx="409452" cy="457487"/>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FFC0CB"/>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BE64F70A-7D85-172D-6A09-DD533B5032AB}"/>
              </a:ext>
            </a:extLst>
          </p:cNvPr>
          <p:cNvSpPr>
            <a:spLocks/>
          </p:cNvSpPr>
          <p:nvPr/>
        </p:nvSpPr>
        <p:spPr bwMode="auto">
          <a:xfrm>
            <a:off x="1325390" y="2973370"/>
            <a:ext cx="214686" cy="441394"/>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7" name="Freeform 46">
            <a:extLst>
              <a:ext uri="{FF2B5EF4-FFF2-40B4-BE49-F238E27FC236}">
                <a16:creationId xmlns:a16="http://schemas.microsoft.com/office/drawing/2014/main" id="{0A6E297E-8792-B51A-FBAD-E6162884C59C}"/>
              </a:ext>
            </a:extLst>
          </p:cNvPr>
          <p:cNvSpPr>
            <a:spLocks/>
          </p:cNvSpPr>
          <p:nvPr/>
        </p:nvSpPr>
        <p:spPr bwMode="auto">
          <a:xfrm>
            <a:off x="1263418" y="3065328"/>
            <a:ext cx="139435" cy="36093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8" name="Freeform 47">
            <a:extLst>
              <a:ext uri="{FF2B5EF4-FFF2-40B4-BE49-F238E27FC236}">
                <a16:creationId xmlns:a16="http://schemas.microsoft.com/office/drawing/2014/main" id="{09CBC189-BD53-7502-450B-6504B3AD6803}"/>
              </a:ext>
            </a:extLst>
          </p:cNvPr>
          <p:cNvSpPr>
            <a:spLocks/>
          </p:cNvSpPr>
          <p:nvPr/>
        </p:nvSpPr>
        <p:spPr bwMode="auto">
          <a:xfrm>
            <a:off x="344920" y="3143491"/>
            <a:ext cx="219113" cy="229892"/>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C278EE5A-83AC-0512-D99A-58BCAD01205C}"/>
              </a:ext>
            </a:extLst>
          </p:cNvPr>
          <p:cNvSpPr>
            <a:spLocks/>
          </p:cNvSpPr>
          <p:nvPr/>
        </p:nvSpPr>
        <p:spPr bwMode="auto">
          <a:xfrm>
            <a:off x="1046520" y="3058431"/>
            <a:ext cx="309855" cy="464382"/>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0" name="Freeform 53">
            <a:extLst>
              <a:ext uri="{FF2B5EF4-FFF2-40B4-BE49-F238E27FC236}">
                <a16:creationId xmlns:a16="http://schemas.microsoft.com/office/drawing/2014/main" id="{EF985505-42A2-04F8-7C5E-F4C7DE150E23}"/>
              </a:ext>
            </a:extLst>
          </p:cNvPr>
          <p:cNvSpPr>
            <a:spLocks/>
          </p:cNvSpPr>
          <p:nvPr/>
        </p:nvSpPr>
        <p:spPr bwMode="auto">
          <a:xfrm>
            <a:off x="889379" y="2780261"/>
            <a:ext cx="555526" cy="411508"/>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1" name="Freeform 54">
            <a:extLst>
              <a:ext uri="{FF2B5EF4-FFF2-40B4-BE49-F238E27FC236}">
                <a16:creationId xmlns:a16="http://schemas.microsoft.com/office/drawing/2014/main" id="{F162F572-DDAB-DD74-4E57-ABD6A3C562FC}"/>
              </a:ext>
            </a:extLst>
          </p:cNvPr>
          <p:cNvSpPr>
            <a:spLocks/>
          </p:cNvSpPr>
          <p:nvPr/>
        </p:nvSpPr>
        <p:spPr bwMode="auto">
          <a:xfrm>
            <a:off x="676908" y="3095214"/>
            <a:ext cx="424945" cy="459784"/>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2" name="Freeform 55">
            <a:extLst>
              <a:ext uri="{FF2B5EF4-FFF2-40B4-BE49-F238E27FC236}">
                <a16:creationId xmlns:a16="http://schemas.microsoft.com/office/drawing/2014/main" id="{2753261F-2169-4D3C-E336-37C424970CA6}"/>
              </a:ext>
            </a:extLst>
          </p:cNvPr>
          <p:cNvSpPr>
            <a:spLocks noEditPoints="1"/>
          </p:cNvSpPr>
          <p:nvPr/>
        </p:nvSpPr>
        <p:spPr bwMode="auto">
          <a:xfrm>
            <a:off x="479927" y="3251540"/>
            <a:ext cx="287723" cy="308055"/>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3" name="Freeform 56">
            <a:extLst>
              <a:ext uri="{FF2B5EF4-FFF2-40B4-BE49-F238E27FC236}">
                <a16:creationId xmlns:a16="http://schemas.microsoft.com/office/drawing/2014/main" id="{2F4AD88E-F62E-30A3-6F2F-A846FA1113DA}"/>
              </a:ext>
            </a:extLst>
          </p:cNvPr>
          <p:cNvSpPr>
            <a:spLocks/>
          </p:cNvSpPr>
          <p:nvPr/>
        </p:nvSpPr>
        <p:spPr bwMode="auto">
          <a:xfrm>
            <a:off x="232043" y="2952682"/>
            <a:ext cx="517901" cy="397715"/>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4" name="Freeform 57">
            <a:extLst>
              <a:ext uri="{FF2B5EF4-FFF2-40B4-BE49-F238E27FC236}">
                <a16:creationId xmlns:a16="http://schemas.microsoft.com/office/drawing/2014/main" id="{D6592DD2-AB54-9BF6-D5A4-EB8503958122}"/>
              </a:ext>
            </a:extLst>
          </p:cNvPr>
          <p:cNvSpPr>
            <a:spLocks/>
          </p:cNvSpPr>
          <p:nvPr/>
        </p:nvSpPr>
        <p:spPr bwMode="auto">
          <a:xfrm>
            <a:off x="121381" y="2950382"/>
            <a:ext cx="221326" cy="13563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5" name="Freeform 58">
            <a:extLst>
              <a:ext uri="{FF2B5EF4-FFF2-40B4-BE49-F238E27FC236}">
                <a16:creationId xmlns:a16="http://schemas.microsoft.com/office/drawing/2014/main" id="{4A8F2BDA-B1A6-8F8E-66B0-F9939D26CCD2}"/>
              </a:ext>
            </a:extLst>
          </p:cNvPr>
          <p:cNvSpPr>
            <a:spLocks/>
          </p:cNvSpPr>
          <p:nvPr/>
        </p:nvSpPr>
        <p:spPr bwMode="auto">
          <a:xfrm>
            <a:off x="121381" y="2950382"/>
            <a:ext cx="221326" cy="13563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6" name="Freeform 59">
            <a:extLst>
              <a:ext uri="{FF2B5EF4-FFF2-40B4-BE49-F238E27FC236}">
                <a16:creationId xmlns:a16="http://schemas.microsoft.com/office/drawing/2014/main" id="{E7800EFA-BF75-57B3-9C4C-E92BFEDEA301}"/>
              </a:ext>
            </a:extLst>
          </p:cNvPr>
          <p:cNvSpPr>
            <a:spLocks/>
          </p:cNvSpPr>
          <p:nvPr/>
        </p:nvSpPr>
        <p:spPr bwMode="auto">
          <a:xfrm>
            <a:off x="110315" y="2863022"/>
            <a:ext cx="214686" cy="55174"/>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7" name="Freeform 60">
            <a:extLst>
              <a:ext uri="{FF2B5EF4-FFF2-40B4-BE49-F238E27FC236}">
                <a16:creationId xmlns:a16="http://schemas.microsoft.com/office/drawing/2014/main" id="{0AF160B3-BF2A-CB55-44E0-E8D480627DAA}"/>
              </a:ext>
            </a:extLst>
          </p:cNvPr>
          <p:cNvSpPr>
            <a:spLocks/>
          </p:cNvSpPr>
          <p:nvPr/>
        </p:nvSpPr>
        <p:spPr bwMode="auto">
          <a:xfrm>
            <a:off x="63837" y="2663017"/>
            <a:ext cx="427158" cy="321849"/>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964B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8" name="Freeform 61">
            <a:extLst>
              <a:ext uri="{FF2B5EF4-FFF2-40B4-BE49-F238E27FC236}">
                <a16:creationId xmlns:a16="http://schemas.microsoft.com/office/drawing/2014/main" id="{C038FB02-8A5F-DA01-7770-8DAF2E68D9DE}"/>
              </a:ext>
            </a:extLst>
          </p:cNvPr>
          <p:cNvSpPr>
            <a:spLocks/>
          </p:cNvSpPr>
          <p:nvPr/>
        </p:nvSpPr>
        <p:spPr bwMode="auto">
          <a:xfrm>
            <a:off x="3003034" y="4968835"/>
            <a:ext cx="546673" cy="503465"/>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9" name="Freeform 62">
            <a:extLst>
              <a:ext uri="{FF2B5EF4-FFF2-40B4-BE49-F238E27FC236}">
                <a16:creationId xmlns:a16="http://schemas.microsoft.com/office/drawing/2014/main" id="{E645B2C1-489F-8871-2006-28CCF6C28B04}"/>
              </a:ext>
            </a:extLst>
          </p:cNvPr>
          <p:cNvSpPr>
            <a:spLocks noEditPoints="1"/>
          </p:cNvSpPr>
          <p:nvPr/>
        </p:nvSpPr>
        <p:spPr bwMode="auto">
          <a:xfrm>
            <a:off x="3481097" y="4515948"/>
            <a:ext cx="265590" cy="57243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0" name="Freeform 63">
            <a:extLst>
              <a:ext uri="{FF2B5EF4-FFF2-40B4-BE49-F238E27FC236}">
                <a16:creationId xmlns:a16="http://schemas.microsoft.com/office/drawing/2014/main" id="{8E31E71C-B04B-6201-AF7E-881D6870E76C}"/>
              </a:ext>
            </a:extLst>
          </p:cNvPr>
          <p:cNvSpPr>
            <a:spLocks/>
          </p:cNvSpPr>
          <p:nvPr/>
        </p:nvSpPr>
        <p:spPr bwMode="auto">
          <a:xfrm>
            <a:off x="2783921" y="4449278"/>
            <a:ext cx="814477" cy="714965"/>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1" name="Freeform 64">
            <a:extLst>
              <a:ext uri="{FF2B5EF4-FFF2-40B4-BE49-F238E27FC236}">
                <a16:creationId xmlns:a16="http://schemas.microsoft.com/office/drawing/2014/main" id="{AB392844-30FC-4E0F-C54E-D3EAED79D064}"/>
              </a:ext>
            </a:extLst>
          </p:cNvPr>
          <p:cNvSpPr>
            <a:spLocks/>
          </p:cNvSpPr>
          <p:nvPr/>
        </p:nvSpPr>
        <p:spPr bwMode="auto">
          <a:xfrm>
            <a:off x="3126975" y="5915991"/>
            <a:ext cx="174848" cy="151729"/>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2" name="Freeform 65">
            <a:extLst>
              <a:ext uri="{FF2B5EF4-FFF2-40B4-BE49-F238E27FC236}">
                <a16:creationId xmlns:a16="http://schemas.microsoft.com/office/drawing/2014/main" id="{B8F354A1-638D-BFE9-1F1A-73B0B7660E74}"/>
              </a:ext>
            </a:extLst>
          </p:cNvPr>
          <p:cNvSpPr>
            <a:spLocks/>
          </p:cNvSpPr>
          <p:nvPr/>
        </p:nvSpPr>
        <p:spPr bwMode="auto">
          <a:xfrm>
            <a:off x="3392566" y="5711388"/>
            <a:ext cx="88530" cy="112648"/>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3" name="Freeform 66">
            <a:extLst>
              <a:ext uri="{FF2B5EF4-FFF2-40B4-BE49-F238E27FC236}">
                <a16:creationId xmlns:a16="http://schemas.microsoft.com/office/drawing/2014/main" id="{4DA210AF-D61E-5E1B-27C2-66C2E4D71C0E}"/>
              </a:ext>
            </a:extLst>
          </p:cNvPr>
          <p:cNvSpPr>
            <a:spLocks/>
          </p:cNvSpPr>
          <p:nvPr/>
        </p:nvSpPr>
        <p:spPr bwMode="auto">
          <a:xfrm>
            <a:off x="3773246" y="2568760"/>
            <a:ext cx="469210" cy="411508"/>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FFFF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4" name="Freeform 67">
            <a:extLst>
              <a:ext uri="{FF2B5EF4-FFF2-40B4-BE49-F238E27FC236}">
                <a16:creationId xmlns:a16="http://schemas.microsoft.com/office/drawing/2014/main" id="{D9E6BC60-5526-CA8F-B519-7C4AABA4FA75}"/>
              </a:ext>
            </a:extLst>
          </p:cNvPr>
          <p:cNvSpPr>
            <a:spLocks/>
          </p:cNvSpPr>
          <p:nvPr/>
        </p:nvSpPr>
        <p:spPr bwMode="auto">
          <a:xfrm>
            <a:off x="4021130" y="2708995"/>
            <a:ext cx="11067" cy="11495"/>
          </a:xfrm>
          <a:custGeom>
            <a:avLst/>
            <a:gdLst/>
            <a:ahLst/>
            <a:cxnLst>
              <a:cxn ang="0">
                <a:pos x="0" y="7"/>
              </a:cxn>
              <a:cxn ang="0">
                <a:pos x="0" y="19"/>
              </a:cxn>
              <a:cxn ang="0">
                <a:pos x="32" y="27"/>
              </a:cxn>
              <a:cxn ang="0">
                <a:pos x="0" y="7"/>
              </a:cxn>
            </a:cxnLst>
            <a:rect l="0" t="0" r="r" b="b"/>
            <a:pathLst>
              <a:path w="32" h="27">
                <a:moveTo>
                  <a:pt x="0" y="7"/>
                </a:moveTo>
                <a:cubicBezTo>
                  <a:pt x="0" y="19"/>
                  <a:pt x="0" y="19"/>
                  <a:pt x="0" y="19"/>
                </a:cubicBezTo>
                <a:cubicBezTo>
                  <a:pt x="32" y="27"/>
                  <a:pt x="32" y="27"/>
                  <a:pt x="32" y="27"/>
                </a:cubicBezTo>
                <a:cubicBezTo>
                  <a:pt x="30" y="6"/>
                  <a:pt x="20" y="0"/>
                  <a:pt x="0" y="7"/>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5" name="Freeform 68">
            <a:extLst>
              <a:ext uri="{FF2B5EF4-FFF2-40B4-BE49-F238E27FC236}">
                <a16:creationId xmlns:a16="http://schemas.microsoft.com/office/drawing/2014/main" id="{B9953139-1CC0-7B83-F23F-6487953ECFE4}"/>
              </a:ext>
            </a:extLst>
          </p:cNvPr>
          <p:cNvSpPr>
            <a:spLocks/>
          </p:cNvSpPr>
          <p:nvPr/>
        </p:nvSpPr>
        <p:spPr bwMode="auto">
          <a:xfrm>
            <a:off x="4016704" y="2722789"/>
            <a:ext cx="22132" cy="25290"/>
          </a:xfrm>
          <a:custGeom>
            <a:avLst/>
            <a:gdLst/>
            <a:ahLst/>
            <a:cxnLst>
              <a:cxn ang="0">
                <a:pos x="20" y="0"/>
              </a:cxn>
              <a:cxn ang="0">
                <a:pos x="20" y="16"/>
              </a:cxn>
              <a:cxn ang="0">
                <a:pos x="0" y="28"/>
              </a:cxn>
              <a:cxn ang="0">
                <a:pos x="24" y="32"/>
              </a:cxn>
              <a:cxn ang="0">
                <a:pos x="24" y="40"/>
              </a:cxn>
              <a:cxn ang="0">
                <a:pos x="8" y="40"/>
              </a:cxn>
              <a:cxn ang="0">
                <a:pos x="12" y="56"/>
              </a:cxn>
              <a:cxn ang="0">
                <a:pos x="20" y="0"/>
              </a:cxn>
            </a:cxnLst>
            <a:rect l="0" t="0" r="r" b="b"/>
            <a:pathLst>
              <a:path w="59" h="60">
                <a:moveTo>
                  <a:pt x="20" y="0"/>
                </a:moveTo>
                <a:cubicBezTo>
                  <a:pt x="20" y="16"/>
                  <a:pt x="20" y="16"/>
                  <a:pt x="20" y="16"/>
                </a:cubicBezTo>
                <a:cubicBezTo>
                  <a:pt x="0" y="28"/>
                  <a:pt x="0" y="28"/>
                  <a:pt x="0" y="28"/>
                </a:cubicBezTo>
                <a:cubicBezTo>
                  <a:pt x="24" y="32"/>
                  <a:pt x="24" y="32"/>
                  <a:pt x="24" y="32"/>
                </a:cubicBezTo>
                <a:cubicBezTo>
                  <a:pt x="24" y="40"/>
                  <a:pt x="24" y="40"/>
                  <a:pt x="24" y="40"/>
                </a:cubicBezTo>
                <a:cubicBezTo>
                  <a:pt x="8" y="40"/>
                  <a:pt x="8" y="40"/>
                  <a:pt x="8" y="40"/>
                </a:cubicBezTo>
                <a:cubicBezTo>
                  <a:pt x="12" y="56"/>
                  <a:pt x="12" y="56"/>
                  <a:pt x="12" y="56"/>
                </a:cubicBezTo>
                <a:cubicBezTo>
                  <a:pt x="59" y="60"/>
                  <a:pt x="59" y="18"/>
                  <a:pt x="20" y="0"/>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6" name="Freeform 69">
            <a:extLst>
              <a:ext uri="{FF2B5EF4-FFF2-40B4-BE49-F238E27FC236}">
                <a16:creationId xmlns:a16="http://schemas.microsoft.com/office/drawing/2014/main" id="{3DFCD841-5277-FC8F-C077-0D78692E5FF0}"/>
              </a:ext>
            </a:extLst>
          </p:cNvPr>
          <p:cNvSpPr>
            <a:spLocks/>
          </p:cNvSpPr>
          <p:nvPr/>
        </p:nvSpPr>
        <p:spPr bwMode="auto">
          <a:xfrm>
            <a:off x="4038835" y="2736583"/>
            <a:ext cx="17706" cy="11495"/>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7" name="Freeform 70">
            <a:extLst>
              <a:ext uri="{FF2B5EF4-FFF2-40B4-BE49-F238E27FC236}">
                <a16:creationId xmlns:a16="http://schemas.microsoft.com/office/drawing/2014/main" id="{A479A47C-237B-FB6C-9449-F0AC686C3C0B}"/>
              </a:ext>
            </a:extLst>
          </p:cNvPr>
          <p:cNvSpPr>
            <a:spLocks/>
          </p:cNvSpPr>
          <p:nvPr/>
        </p:nvSpPr>
        <p:spPr bwMode="auto">
          <a:xfrm>
            <a:off x="4038835" y="2736583"/>
            <a:ext cx="17706" cy="11495"/>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8" name="Freeform 71">
            <a:extLst>
              <a:ext uri="{FF2B5EF4-FFF2-40B4-BE49-F238E27FC236}">
                <a16:creationId xmlns:a16="http://schemas.microsoft.com/office/drawing/2014/main" id="{3D7DED74-C07F-7B51-88E0-5361870D7C85}"/>
              </a:ext>
            </a:extLst>
          </p:cNvPr>
          <p:cNvSpPr>
            <a:spLocks/>
          </p:cNvSpPr>
          <p:nvPr/>
        </p:nvSpPr>
        <p:spPr bwMode="auto">
          <a:xfrm>
            <a:off x="4207043" y="2853827"/>
            <a:ext cx="11067" cy="16093"/>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close/>
              </a:path>
            </a:pathLst>
          </a:custGeom>
          <a:solidFill>
            <a:srgbClr val="FFA5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9" name="Freeform 72">
            <a:extLst>
              <a:ext uri="{FF2B5EF4-FFF2-40B4-BE49-F238E27FC236}">
                <a16:creationId xmlns:a16="http://schemas.microsoft.com/office/drawing/2014/main" id="{A34A720D-B781-6083-3B37-EEF5A0326861}"/>
              </a:ext>
            </a:extLst>
          </p:cNvPr>
          <p:cNvSpPr>
            <a:spLocks/>
          </p:cNvSpPr>
          <p:nvPr/>
        </p:nvSpPr>
        <p:spPr bwMode="auto">
          <a:xfrm>
            <a:off x="4207043" y="2853827"/>
            <a:ext cx="11067" cy="16093"/>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0" name="Freeform 73">
            <a:extLst>
              <a:ext uri="{FF2B5EF4-FFF2-40B4-BE49-F238E27FC236}">
                <a16:creationId xmlns:a16="http://schemas.microsoft.com/office/drawing/2014/main" id="{4D3A26ED-CADD-8D7D-E8A9-9D1834A84BE2}"/>
              </a:ext>
            </a:extLst>
          </p:cNvPr>
          <p:cNvSpPr>
            <a:spLocks/>
          </p:cNvSpPr>
          <p:nvPr/>
        </p:nvSpPr>
        <p:spPr bwMode="auto">
          <a:xfrm>
            <a:off x="4204828" y="2876815"/>
            <a:ext cx="15493" cy="9195"/>
          </a:xfrm>
          <a:custGeom>
            <a:avLst/>
            <a:gdLst/>
            <a:ahLst/>
            <a:cxnLst>
              <a:cxn ang="0">
                <a:pos x="0" y="12"/>
              </a:cxn>
              <a:cxn ang="0">
                <a:pos x="0" y="24"/>
              </a:cxn>
              <a:cxn ang="0">
                <a:pos x="36" y="0"/>
              </a:cxn>
              <a:cxn ang="0">
                <a:pos x="0" y="12"/>
              </a:cxn>
            </a:cxnLst>
            <a:rect l="0" t="0" r="r" b="b"/>
            <a:pathLst>
              <a:path w="36" h="25">
                <a:moveTo>
                  <a:pt x="0" y="12"/>
                </a:moveTo>
                <a:cubicBezTo>
                  <a:pt x="0" y="24"/>
                  <a:pt x="0" y="24"/>
                  <a:pt x="0" y="24"/>
                </a:cubicBezTo>
                <a:cubicBezTo>
                  <a:pt x="18" y="25"/>
                  <a:pt x="28" y="17"/>
                  <a:pt x="36" y="0"/>
                </a:cubicBezTo>
                <a:lnTo>
                  <a:pt x="0" y="12"/>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1" name="Rectangle 6">
            <a:extLst>
              <a:ext uri="{FF2B5EF4-FFF2-40B4-BE49-F238E27FC236}">
                <a16:creationId xmlns:a16="http://schemas.microsoft.com/office/drawing/2014/main" id="{33A3B6A0-FFFC-2184-85D5-2313A8CB21ED}"/>
              </a:ext>
            </a:extLst>
          </p:cNvPr>
          <p:cNvSpPr>
            <a:spLocks noChangeArrowheads="1"/>
          </p:cNvSpPr>
          <p:nvPr/>
        </p:nvSpPr>
        <p:spPr bwMode="auto">
          <a:xfrm>
            <a:off x="3585042" y="1339250"/>
            <a:ext cx="8460" cy="8333"/>
          </a:xfrm>
          <a:prstGeom prst="rect">
            <a:avLst/>
          </a:pr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2" name="Freeform 7">
            <a:extLst>
              <a:ext uri="{FF2B5EF4-FFF2-40B4-BE49-F238E27FC236}">
                <a16:creationId xmlns:a16="http://schemas.microsoft.com/office/drawing/2014/main" id="{28F98F5C-8E2D-8921-3A6E-08F5D696DFDC}"/>
              </a:ext>
            </a:extLst>
          </p:cNvPr>
          <p:cNvSpPr>
            <a:spLocks/>
          </p:cNvSpPr>
          <p:nvPr/>
        </p:nvSpPr>
        <p:spPr bwMode="auto">
          <a:xfrm>
            <a:off x="3593500" y="1339250"/>
            <a:ext cx="9305" cy="8333"/>
          </a:xfrm>
          <a:custGeom>
            <a:avLst/>
            <a:gdLst/>
            <a:ahLst/>
            <a:cxnLst>
              <a:cxn ang="0">
                <a:pos x="11" y="0"/>
              </a:cxn>
              <a:cxn ang="0">
                <a:pos x="0" y="0"/>
              </a:cxn>
              <a:cxn ang="0">
                <a:pos x="0" y="10"/>
              </a:cxn>
              <a:cxn ang="0">
                <a:pos x="0" y="10"/>
              </a:cxn>
              <a:cxn ang="0">
                <a:pos x="11" y="10"/>
              </a:cxn>
              <a:cxn ang="0">
                <a:pos x="11" y="10"/>
              </a:cxn>
              <a:cxn ang="0">
                <a:pos x="0" y="0"/>
              </a:cxn>
              <a:cxn ang="0">
                <a:pos x="11" y="0"/>
              </a:cxn>
            </a:cxnLst>
            <a:rect l="0" t="0" r="r" b="b"/>
            <a:pathLst>
              <a:path w="11" h="10">
                <a:moveTo>
                  <a:pt x="11" y="0"/>
                </a:moveTo>
                <a:lnTo>
                  <a:pt x="0" y="0"/>
                </a:lnTo>
                <a:lnTo>
                  <a:pt x="0" y="10"/>
                </a:lnTo>
                <a:lnTo>
                  <a:pt x="0" y="10"/>
                </a:lnTo>
                <a:lnTo>
                  <a:pt x="11" y="10"/>
                </a:lnTo>
                <a:lnTo>
                  <a:pt x="11" y="10"/>
                </a:lnTo>
                <a:lnTo>
                  <a:pt x="0" y="0"/>
                </a:lnTo>
                <a:lnTo>
                  <a:pt x="1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3" name="Freeform 8">
            <a:extLst>
              <a:ext uri="{FF2B5EF4-FFF2-40B4-BE49-F238E27FC236}">
                <a16:creationId xmlns:a16="http://schemas.microsoft.com/office/drawing/2014/main" id="{69F21F59-AC99-B2AB-F6B8-1921290BDA33}"/>
              </a:ext>
            </a:extLst>
          </p:cNvPr>
          <p:cNvSpPr>
            <a:spLocks/>
          </p:cNvSpPr>
          <p:nvPr/>
        </p:nvSpPr>
        <p:spPr bwMode="auto">
          <a:xfrm>
            <a:off x="3524136" y="1365081"/>
            <a:ext cx="8460" cy="8333"/>
          </a:xfrm>
          <a:custGeom>
            <a:avLst/>
            <a:gdLst/>
            <a:ahLst/>
            <a:cxnLst>
              <a:cxn ang="0">
                <a:pos x="0" y="10"/>
              </a:cxn>
              <a:cxn ang="0">
                <a:pos x="10" y="10"/>
              </a:cxn>
              <a:cxn ang="0">
                <a:pos x="10" y="0"/>
              </a:cxn>
              <a:cxn ang="0">
                <a:pos x="0" y="10"/>
              </a:cxn>
            </a:cxnLst>
            <a:rect l="0" t="0" r="r" b="b"/>
            <a:pathLst>
              <a:path w="10" h="10">
                <a:moveTo>
                  <a:pt x="0" y="10"/>
                </a:moveTo>
                <a:lnTo>
                  <a:pt x="10" y="10"/>
                </a:lnTo>
                <a:lnTo>
                  <a:pt x="10" y="0"/>
                </a:lnTo>
                <a:lnTo>
                  <a:pt x="0" y="1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4" name="Freeform 23">
            <a:extLst>
              <a:ext uri="{FF2B5EF4-FFF2-40B4-BE49-F238E27FC236}">
                <a16:creationId xmlns:a16="http://schemas.microsoft.com/office/drawing/2014/main" id="{BA0770C0-A3A6-894B-85BC-9AD5C97C59CB}"/>
              </a:ext>
            </a:extLst>
          </p:cNvPr>
          <p:cNvSpPr>
            <a:spLocks/>
          </p:cNvSpPr>
          <p:nvPr/>
        </p:nvSpPr>
        <p:spPr bwMode="auto">
          <a:xfrm>
            <a:off x="5078083" y="1959199"/>
            <a:ext cx="17765" cy="59996"/>
          </a:xfrm>
          <a:custGeom>
            <a:avLst/>
            <a:gdLst/>
            <a:ahLst/>
            <a:cxnLst>
              <a:cxn ang="0">
                <a:pos x="10" y="72"/>
              </a:cxn>
              <a:cxn ang="0">
                <a:pos x="21" y="0"/>
              </a:cxn>
              <a:cxn ang="0">
                <a:pos x="0" y="31"/>
              </a:cxn>
              <a:cxn ang="0">
                <a:pos x="0" y="62"/>
              </a:cxn>
              <a:cxn ang="0">
                <a:pos x="10" y="72"/>
              </a:cxn>
            </a:cxnLst>
            <a:rect l="0" t="0" r="r" b="b"/>
            <a:pathLst>
              <a:path w="21" h="72">
                <a:moveTo>
                  <a:pt x="10" y="72"/>
                </a:moveTo>
                <a:lnTo>
                  <a:pt x="21" y="0"/>
                </a:lnTo>
                <a:lnTo>
                  <a:pt x="0" y="31"/>
                </a:lnTo>
                <a:lnTo>
                  <a:pt x="0" y="62"/>
                </a:lnTo>
                <a:lnTo>
                  <a:pt x="10" y="72"/>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5" name="Freeform 24">
            <a:extLst>
              <a:ext uri="{FF2B5EF4-FFF2-40B4-BE49-F238E27FC236}">
                <a16:creationId xmlns:a16="http://schemas.microsoft.com/office/drawing/2014/main" id="{439E9C8A-0673-17F4-B154-29746D6E5BDF}"/>
              </a:ext>
            </a:extLst>
          </p:cNvPr>
          <p:cNvSpPr>
            <a:spLocks/>
          </p:cNvSpPr>
          <p:nvPr/>
        </p:nvSpPr>
        <p:spPr bwMode="auto">
          <a:xfrm>
            <a:off x="4807390" y="2062523"/>
            <a:ext cx="515164" cy="568287"/>
          </a:xfrm>
          <a:custGeom>
            <a:avLst/>
            <a:gdLst/>
            <a:ahLst/>
            <a:cxnLst>
              <a:cxn ang="0">
                <a:pos x="289" y="62"/>
              </a:cxn>
              <a:cxn ang="0">
                <a:pos x="248" y="186"/>
              </a:cxn>
              <a:cxn ang="0">
                <a:pos x="279" y="248"/>
              </a:cxn>
              <a:cxn ang="0">
                <a:pos x="227" y="413"/>
              </a:cxn>
              <a:cxn ang="0">
                <a:pos x="0" y="496"/>
              </a:cxn>
              <a:cxn ang="0">
                <a:pos x="52" y="630"/>
              </a:cxn>
              <a:cxn ang="0">
                <a:pos x="83" y="682"/>
              </a:cxn>
              <a:cxn ang="0">
                <a:pos x="165" y="651"/>
              </a:cxn>
              <a:cxn ang="0">
                <a:pos x="238" y="651"/>
              </a:cxn>
              <a:cxn ang="0">
                <a:pos x="269" y="578"/>
              </a:cxn>
              <a:cxn ang="0">
                <a:pos x="341" y="578"/>
              </a:cxn>
              <a:cxn ang="0">
                <a:pos x="361" y="516"/>
              </a:cxn>
              <a:cxn ang="0">
                <a:pos x="454" y="485"/>
              </a:cxn>
              <a:cxn ang="0">
                <a:pos x="444" y="434"/>
              </a:cxn>
              <a:cxn ang="0">
                <a:pos x="475" y="361"/>
              </a:cxn>
              <a:cxn ang="0">
                <a:pos x="516" y="382"/>
              </a:cxn>
              <a:cxn ang="0">
                <a:pos x="516" y="341"/>
              </a:cxn>
              <a:cxn ang="0">
                <a:pos x="578" y="289"/>
              </a:cxn>
              <a:cxn ang="0">
                <a:pos x="609" y="227"/>
              </a:cxn>
              <a:cxn ang="0">
                <a:pos x="527" y="124"/>
              </a:cxn>
              <a:cxn ang="0">
                <a:pos x="403" y="82"/>
              </a:cxn>
              <a:cxn ang="0">
                <a:pos x="341" y="0"/>
              </a:cxn>
              <a:cxn ang="0">
                <a:pos x="289" y="10"/>
              </a:cxn>
              <a:cxn ang="0">
                <a:pos x="289" y="62"/>
              </a:cxn>
            </a:cxnLst>
            <a:rect l="0" t="0" r="r" b="b"/>
            <a:pathLst>
              <a:path w="609" h="682">
                <a:moveTo>
                  <a:pt x="289" y="62"/>
                </a:moveTo>
                <a:lnTo>
                  <a:pt x="248" y="186"/>
                </a:lnTo>
                <a:lnTo>
                  <a:pt x="279" y="248"/>
                </a:lnTo>
                <a:lnTo>
                  <a:pt x="227" y="413"/>
                </a:lnTo>
                <a:lnTo>
                  <a:pt x="0" y="496"/>
                </a:lnTo>
                <a:lnTo>
                  <a:pt x="52" y="630"/>
                </a:lnTo>
                <a:lnTo>
                  <a:pt x="83" y="682"/>
                </a:lnTo>
                <a:lnTo>
                  <a:pt x="165" y="651"/>
                </a:lnTo>
                <a:lnTo>
                  <a:pt x="238" y="651"/>
                </a:lnTo>
                <a:lnTo>
                  <a:pt x="269" y="578"/>
                </a:lnTo>
                <a:lnTo>
                  <a:pt x="341" y="578"/>
                </a:lnTo>
                <a:lnTo>
                  <a:pt x="361" y="516"/>
                </a:lnTo>
                <a:lnTo>
                  <a:pt x="454" y="485"/>
                </a:lnTo>
                <a:lnTo>
                  <a:pt x="444" y="434"/>
                </a:lnTo>
                <a:lnTo>
                  <a:pt x="475" y="361"/>
                </a:lnTo>
                <a:lnTo>
                  <a:pt x="516" y="382"/>
                </a:lnTo>
                <a:lnTo>
                  <a:pt x="516" y="341"/>
                </a:lnTo>
                <a:lnTo>
                  <a:pt x="578" y="289"/>
                </a:lnTo>
                <a:lnTo>
                  <a:pt x="609" y="227"/>
                </a:lnTo>
                <a:lnTo>
                  <a:pt x="527" y="124"/>
                </a:lnTo>
                <a:lnTo>
                  <a:pt x="403" y="82"/>
                </a:lnTo>
                <a:lnTo>
                  <a:pt x="341" y="0"/>
                </a:lnTo>
                <a:lnTo>
                  <a:pt x="289" y="10"/>
                </a:lnTo>
                <a:lnTo>
                  <a:pt x="289" y="62"/>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6" name="Freeform 25">
            <a:extLst>
              <a:ext uri="{FF2B5EF4-FFF2-40B4-BE49-F238E27FC236}">
                <a16:creationId xmlns:a16="http://schemas.microsoft.com/office/drawing/2014/main" id="{F1D96F24-B9D0-122E-0FBD-10CB3FAB6536}"/>
              </a:ext>
            </a:extLst>
          </p:cNvPr>
          <p:cNvSpPr>
            <a:spLocks/>
          </p:cNvSpPr>
          <p:nvPr/>
        </p:nvSpPr>
        <p:spPr bwMode="auto">
          <a:xfrm>
            <a:off x="5086543" y="2036692"/>
            <a:ext cx="9305" cy="8333"/>
          </a:xfrm>
          <a:custGeom>
            <a:avLst/>
            <a:gdLst/>
            <a:ahLst/>
            <a:cxnLst>
              <a:cxn ang="0">
                <a:pos x="0" y="10"/>
              </a:cxn>
              <a:cxn ang="0">
                <a:pos x="0" y="10"/>
              </a:cxn>
              <a:cxn ang="0">
                <a:pos x="11" y="0"/>
              </a:cxn>
              <a:cxn ang="0">
                <a:pos x="0" y="0"/>
              </a:cxn>
              <a:cxn ang="0">
                <a:pos x="0" y="10"/>
              </a:cxn>
            </a:cxnLst>
            <a:rect l="0" t="0" r="r" b="b"/>
            <a:pathLst>
              <a:path w="11" h="10">
                <a:moveTo>
                  <a:pt x="0" y="10"/>
                </a:moveTo>
                <a:lnTo>
                  <a:pt x="0" y="10"/>
                </a:lnTo>
                <a:lnTo>
                  <a:pt x="11" y="0"/>
                </a:lnTo>
                <a:lnTo>
                  <a:pt x="0" y="0"/>
                </a:lnTo>
                <a:lnTo>
                  <a:pt x="0" y="1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7" name="Freeform 26">
            <a:extLst>
              <a:ext uri="{FF2B5EF4-FFF2-40B4-BE49-F238E27FC236}">
                <a16:creationId xmlns:a16="http://schemas.microsoft.com/office/drawing/2014/main" id="{A135C672-A01D-E1FA-FF75-EB775ED557BD}"/>
              </a:ext>
            </a:extLst>
          </p:cNvPr>
          <p:cNvSpPr>
            <a:spLocks/>
          </p:cNvSpPr>
          <p:nvPr/>
        </p:nvSpPr>
        <p:spPr bwMode="auto">
          <a:xfrm>
            <a:off x="3078337" y="805127"/>
            <a:ext cx="1248572" cy="482460"/>
          </a:xfrm>
          <a:custGeom>
            <a:avLst/>
            <a:gdLst/>
            <a:ahLst/>
            <a:cxnLst>
              <a:cxn ang="0">
                <a:pos x="898" y="496"/>
              </a:cxn>
              <a:cxn ang="0">
                <a:pos x="991" y="496"/>
              </a:cxn>
              <a:cxn ang="0">
                <a:pos x="1167" y="455"/>
              </a:cxn>
              <a:cxn ang="0">
                <a:pos x="1270" y="434"/>
              </a:cxn>
              <a:cxn ang="0">
                <a:pos x="1311" y="434"/>
              </a:cxn>
              <a:cxn ang="0">
                <a:pos x="1456" y="403"/>
              </a:cxn>
              <a:cxn ang="0">
                <a:pos x="1435" y="300"/>
              </a:cxn>
              <a:cxn ang="0">
                <a:pos x="1476" y="227"/>
              </a:cxn>
              <a:cxn ang="0">
                <a:pos x="1435" y="186"/>
              </a:cxn>
              <a:cxn ang="0">
                <a:pos x="1394" y="134"/>
              </a:cxn>
              <a:cxn ang="0">
                <a:pos x="1322" y="52"/>
              </a:cxn>
              <a:cxn ang="0">
                <a:pos x="1218" y="52"/>
              </a:cxn>
              <a:cxn ang="0">
                <a:pos x="1053" y="93"/>
              </a:cxn>
              <a:cxn ang="0">
                <a:pos x="909" y="103"/>
              </a:cxn>
              <a:cxn ang="0">
                <a:pos x="723" y="41"/>
              </a:cxn>
              <a:cxn ang="0">
                <a:pos x="578" y="10"/>
              </a:cxn>
              <a:cxn ang="0">
                <a:pos x="413" y="93"/>
              </a:cxn>
              <a:cxn ang="0">
                <a:pos x="248" y="155"/>
              </a:cxn>
              <a:cxn ang="0">
                <a:pos x="93" y="134"/>
              </a:cxn>
              <a:cxn ang="0">
                <a:pos x="217" y="103"/>
              </a:cxn>
              <a:cxn ang="0">
                <a:pos x="166" y="41"/>
              </a:cxn>
              <a:cxn ang="0">
                <a:pos x="83" y="0"/>
              </a:cxn>
              <a:cxn ang="0">
                <a:pos x="52" y="62"/>
              </a:cxn>
              <a:cxn ang="0">
                <a:pos x="62" y="145"/>
              </a:cxn>
              <a:cxn ang="0">
                <a:pos x="52" y="165"/>
              </a:cxn>
              <a:cxn ang="0">
                <a:pos x="11" y="248"/>
              </a:cxn>
              <a:cxn ang="0">
                <a:pos x="42" y="258"/>
              </a:cxn>
              <a:cxn ang="0">
                <a:pos x="73" y="341"/>
              </a:cxn>
              <a:cxn ang="0">
                <a:pos x="93" y="382"/>
              </a:cxn>
              <a:cxn ang="0">
                <a:pos x="135" y="465"/>
              </a:cxn>
              <a:cxn ang="0">
                <a:pos x="238" y="496"/>
              </a:cxn>
              <a:cxn ang="0">
                <a:pos x="341" y="537"/>
              </a:cxn>
              <a:cxn ang="0">
                <a:pos x="475" y="506"/>
              </a:cxn>
              <a:cxn ang="0">
                <a:pos x="589" y="548"/>
              </a:cxn>
              <a:cxn ang="0">
                <a:pos x="733" y="506"/>
              </a:cxn>
              <a:cxn ang="0">
                <a:pos x="795" y="506"/>
              </a:cxn>
              <a:cxn ang="0">
                <a:pos x="775" y="568"/>
              </a:cxn>
              <a:cxn ang="0">
                <a:pos x="837" y="486"/>
              </a:cxn>
            </a:cxnLst>
            <a:rect l="0" t="0" r="r" b="b"/>
            <a:pathLst>
              <a:path w="1476" h="579">
                <a:moveTo>
                  <a:pt x="837" y="486"/>
                </a:moveTo>
                <a:lnTo>
                  <a:pt x="898" y="496"/>
                </a:lnTo>
                <a:lnTo>
                  <a:pt x="960" y="475"/>
                </a:lnTo>
                <a:lnTo>
                  <a:pt x="991" y="496"/>
                </a:lnTo>
                <a:lnTo>
                  <a:pt x="1074" y="496"/>
                </a:lnTo>
                <a:lnTo>
                  <a:pt x="1167" y="455"/>
                </a:lnTo>
                <a:lnTo>
                  <a:pt x="1218" y="465"/>
                </a:lnTo>
                <a:lnTo>
                  <a:pt x="1270" y="434"/>
                </a:lnTo>
                <a:lnTo>
                  <a:pt x="1280" y="455"/>
                </a:lnTo>
                <a:lnTo>
                  <a:pt x="1311" y="434"/>
                </a:lnTo>
                <a:lnTo>
                  <a:pt x="1466" y="455"/>
                </a:lnTo>
                <a:lnTo>
                  <a:pt x="1456" y="403"/>
                </a:lnTo>
                <a:lnTo>
                  <a:pt x="1425" y="382"/>
                </a:lnTo>
                <a:lnTo>
                  <a:pt x="1435" y="300"/>
                </a:lnTo>
                <a:lnTo>
                  <a:pt x="1415" y="248"/>
                </a:lnTo>
                <a:lnTo>
                  <a:pt x="1476" y="227"/>
                </a:lnTo>
                <a:lnTo>
                  <a:pt x="1476" y="227"/>
                </a:lnTo>
                <a:lnTo>
                  <a:pt x="1435" y="186"/>
                </a:lnTo>
                <a:lnTo>
                  <a:pt x="1384" y="186"/>
                </a:lnTo>
                <a:lnTo>
                  <a:pt x="1394" y="134"/>
                </a:lnTo>
                <a:lnTo>
                  <a:pt x="1363" y="93"/>
                </a:lnTo>
                <a:lnTo>
                  <a:pt x="1322" y="52"/>
                </a:lnTo>
                <a:lnTo>
                  <a:pt x="1291" y="62"/>
                </a:lnTo>
                <a:lnTo>
                  <a:pt x="1218" y="52"/>
                </a:lnTo>
                <a:lnTo>
                  <a:pt x="1105" y="114"/>
                </a:lnTo>
                <a:lnTo>
                  <a:pt x="1053" y="93"/>
                </a:lnTo>
                <a:lnTo>
                  <a:pt x="971" y="114"/>
                </a:lnTo>
                <a:lnTo>
                  <a:pt x="909" y="103"/>
                </a:lnTo>
                <a:lnTo>
                  <a:pt x="785" y="31"/>
                </a:lnTo>
                <a:lnTo>
                  <a:pt x="723" y="41"/>
                </a:lnTo>
                <a:lnTo>
                  <a:pt x="682" y="10"/>
                </a:lnTo>
                <a:lnTo>
                  <a:pt x="578" y="10"/>
                </a:lnTo>
                <a:lnTo>
                  <a:pt x="496" y="31"/>
                </a:lnTo>
                <a:lnTo>
                  <a:pt x="413" y="93"/>
                </a:lnTo>
                <a:lnTo>
                  <a:pt x="248" y="83"/>
                </a:lnTo>
                <a:lnTo>
                  <a:pt x="248" y="155"/>
                </a:lnTo>
                <a:lnTo>
                  <a:pt x="62" y="155"/>
                </a:lnTo>
                <a:lnTo>
                  <a:pt x="93" y="134"/>
                </a:lnTo>
                <a:lnTo>
                  <a:pt x="114" y="103"/>
                </a:lnTo>
                <a:lnTo>
                  <a:pt x="217" y="103"/>
                </a:lnTo>
                <a:lnTo>
                  <a:pt x="248" y="83"/>
                </a:lnTo>
                <a:lnTo>
                  <a:pt x="166" y="41"/>
                </a:lnTo>
                <a:lnTo>
                  <a:pt x="155" y="10"/>
                </a:lnTo>
                <a:lnTo>
                  <a:pt x="83" y="0"/>
                </a:lnTo>
                <a:lnTo>
                  <a:pt x="21" y="41"/>
                </a:lnTo>
                <a:lnTo>
                  <a:pt x="52" y="62"/>
                </a:lnTo>
                <a:lnTo>
                  <a:pt x="0" y="124"/>
                </a:lnTo>
                <a:lnTo>
                  <a:pt x="62" y="145"/>
                </a:lnTo>
                <a:lnTo>
                  <a:pt x="11" y="186"/>
                </a:lnTo>
                <a:lnTo>
                  <a:pt x="52" y="165"/>
                </a:lnTo>
                <a:lnTo>
                  <a:pt x="11" y="196"/>
                </a:lnTo>
                <a:lnTo>
                  <a:pt x="11" y="248"/>
                </a:lnTo>
                <a:lnTo>
                  <a:pt x="62" y="238"/>
                </a:lnTo>
                <a:lnTo>
                  <a:pt x="42" y="258"/>
                </a:lnTo>
                <a:lnTo>
                  <a:pt x="83" y="300"/>
                </a:lnTo>
                <a:lnTo>
                  <a:pt x="73" y="341"/>
                </a:lnTo>
                <a:lnTo>
                  <a:pt x="21" y="351"/>
                </a:lnTo>
                <a:lnTo>
                  <a:pt x="93" y="382"/>
                </a:lnTo>
                <a:lnTo>
                  <a:pt x="93" y="434"/>
                </a:lnTo>
                <a:lnTo>
                  <a:pt x="135" y="465"/>
                </a:lnTo>
                <a:lnTo>
                  <a:pt x="176" y="465"/>
                </a:lnTo>
                <a:lnTo>
                  <a:pt x="238" y="496"/>
                </a:lnTo>
                <a:lnTo>
                  <a:pt x="289" y="548"/>
                </a:lnTo>
                <a:lnTo>
                  <a:pt x="341" y="537"/>
                </a:lnTo>
                <a:lnTo>
                  <a:pt x="372" y="475"/>
                </a:lnTo>
                <a:lnTo>
                  <a:pt x="475" y="506"/>
                </a:lnTo>
                <a:lnTo>
                  <a:pt x="537" y="558"/>
                </a:lnTo>
                <a:lnTo>
                  <a:pt x="589" y="548"/>
                </a:lnTo>
                <a:lnTo>
                  <a:pt x="671" y="496"/>
                </a:lnTo>
                <a:lnTo>
                  <a:pt x="733" y="506"/>
                </a:lnTo>
                <a:lnTo>
                  <a:pt x="785" y="475"/>
                </a:lnTo>
                <a:lnTo>
                  <a:pt x="795" y="506"/>
                </a:lnTo>
                <a:lnTo>
                  <a:pt x="764" y="527"/>
                </a:lnTo>
                <a:lnTo>
                  <a:pt x="775" y="568"/>
                </a:lnTo>
                <a:lnTo>
                  <a:pt x="795" y="579"/>
                </a:lnTo>
                <a:lnTo>
                  <a:pt x="837" y="486"/>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8" name="Freeform 28">
            <a:extLst>
              <a:ext uri="{FF2B5EF4-FFF2-40B4-BE49-F238E27FC236}">
                <a16:creationId xmlns:a16="http://schemas.microsoft.com/office/drawing/2014/main" id="{D31A4EBE-A729-6EF8-418B-C86B785974B2}"/>
              </a:ext>
            </a:extLst>
          </p:cNvPr>
          <p:cNvSpPr>
            <a:spLocks/>
          </p:cNvSpPr>
          <p:nvPr/>
        </p:nvSpPr>
        <p:spPr bwMode="auto">
          <a:xfrm>
            <a:off x="4702496" y="1975864"/>
            <a:ext cx="9305" cy="25831"/>
          </a:xfrm>
          <a:custGeom>
            <a:avLst/>
            <a:gdLst/>
            <a:ahLst/>
            <a:cxnLst>
              <a:cxn ang="0">
                <a:pos x="11" y="31"/>
              </a:cxn>
              <a:cxn ang="0">
                <a:pos x="11" y="0"/>
              </a:cxn>
              <a:cxn ang="0">
                <a:pos x="0" y="0"/>
              </a:cxn>
              <a:cxn ang="0">
                <a:pos x="0" y="21"/>
              </a:cxn>
              <a:cxn ang="0">
                <a:pos x="11" y="31"/>
              </a:cxn>
            </a:cxnLst>
            <a:rect l="0" t="0" r="r" b="b"/>
            <a:pathLst>
              <a:path w="11" h="31">
                <a:moveTo>
                  <a:pt x="11" y="31"/>
                </a:moveTo>
                <a:lnTo>
                  <a:pt x="11" y="0"/>
                </a:lnTo>
                <a:lnTo>
                  <a:pt x="0" y="0"/>
                </a:lnTo>
                <a:lnTo>
                  <a:pt x="0" y="21"/>
                </a:lnTo>
                <a:lnTo>
                  <a:pt x="11" y="31"/>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9" name="Freeform 29">
            <a:extLst>
              <a:ext uri="{FF2B5EF4-FFF2-40B4-BE49-F238E27FC236}">
                <a16:creationId xmlns:a16="http://schemas.microsoft.com/office/drawing/2014/main" id="{762B39B4-DC8E-8D41-4782-B63E2F890B00}"/>
              </a:ext>
            </a:extLst>
          </p:cNvPr>
          <p:cNvSpPr>
            <a:spLocks/>
          </p:cNvSpPr>
          <p:nvPr/>
        </p:nvSpPr>
        <p:spPr bwMode="auto">
          <a:xfrm>
            <a:off x="3593500" y="1339250"/>
            <a:ext cx="17765" cy="8333"/>
          </a:xfrm>
          <a:custGeom>
            <a:avLst/>
            <a:gdLst/>
            <a:ahLst/>
            <a:cxnLst>
              <a:cxn ang="0">
                <a:pos x="0" y="0"/>
              </a:cxn>
              <a:cxn ang="0">
                <a:pos x="11" y="10"/>
              </a:cxn>
              <a:cxn ang="0">
                <a:pos x="21" y="10"/>
              </a:cxn>
              <a:cxn ang="0">
                <a:pos x="21" y="0"/>
              </a:cxn>
              <a:cxn ang="0">
                <a:pos x="11" y="0"/>
              </a:cxn>
              <a:cxn ang="0">
                <a:pos x="0" y="0"/>
              </a:cxn>
            </a:cxnLst>
            <a:rect l="0" t="0" r="r" b="b"/>
            <a:pathLst>
              <a:path w="21" h="10">
                <a:moveTo>
                  <a:pt x="0" y="0"/>
                </a:moveTo>
                <a:lnTo>
                  <a:pt x="11" y="10"/>
                </a:lnTo>
                <a:lnTo>
                  <a:pt x="21" y="10"/>
                </a:lnTo>
                <a:lnTo>
                  <a:pt x="21" y="0"/>
                </a:lnTo>
                <a:lnTo>
                  <a:pt x="11" y="0"/>
                </a:lnTo>
                <a:lnTo>
                  <a:pt x="0"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0" name="Freeform 30">
            <a:extLst>
              <a:ext uri="{FF2B5EF4-FFF2-40B4-BE49-F238E27FC236}">
                <a16:creationId xmlns:a16="http://schemas.microsoft.com/office/drawing/2014/main" id="{CEB73A31-FFA3-7C91-B4AD-4ACA8A56EAA1}"/>
              </a:ext>
            </a:extLst>
          </p:cNvPr>
          <p:cNvSpPr>
            <a:spLocks/>
          </p:cNvSpPr>
          <p:nvPr/>
        </p:nvSpPr>
        <p:spPr bwMode="auto">
          <a:xfrm>
            <a:off x="3497911" y="1330083"/>
            <a:ext cx="87129" cy="43330"/>
          </a:xfrm>
          <a:custGeom>
            <a:avLst/>
            <a:gdLst/>
            <a:ahLst/>
            <a:cxnLst>
              <a:cxn ang="0">
                <a:pos x="31" y="0"/>
              </a:cxn>
              <a:cxn ang="0">
                <a:pos x="31" y="0"/>
              </a:cxn>
              <a:cxn ang="0">
                <a:pos x="21" y="0"/>
              </a:cxn>
              <a:cxn ang="0">
                <a:pos x="21" y="0"/>
              </a:cxn>
              <a:cxn ang="0">
                <a:pos x="0" y="11"/>
              </a:cxn>
              <a:cxn ang="0">
                <a:pos x="31" y="52"/>
              </a:cxn>
              <a:cxn ang="0">
                <a:pos x="41" y="42"/>
              </a:cxn>
              <a:cxn ang="0">
                <a:pos x="41" y="52"/>
              </a:cxn>
              <a:cxn ang="0">
                <a:pos x="52" y="52"/>
              </a:cxn>
              <a:cxn ang="0">
                <a:pos x="103" y="31"/>
              </a:cxn>
              <a:cxn ang="0">
                <a:pos x="103" y="21"/>
              </a:cxn>
              <a:cxn ang="0">
                <a:pos x="82" y="0"/>
              </a:cxn>
              <a:cxn ang="0">
                <a:pos x="31" y="0"/>
              </a:cxn>
            </a:cxnLst>
            <a:rect l="0" t="0" r="r" b="b"/>
            <a:pathLst>
              <a:path w="103" h="52">
                <a:moveTo>
                  <a:pt x="31" y="0"/>
                </a:moveTo>
                <a:lnTo>
                  <a:pt x="31" y="0"/>
                </a:lnTo>
                <a:lnTo>
                  <a:pt x="21" y="0"/>
                </a:lnTo>
                <a:lnTo>
                  <a:pt x="21" y="0"/>
                </a:lnTo>
                <a:lnTo>
                  <a:pt x="0" y="11"/>
                </a:lnTo>
                <a:lnTo>
                  <a:pt x="31" y="52"/>
                </a:lnTo>
                <a:lnTo>
                  <a:pt x="41" y="42"/>
                </a:lnTo>
                <a:lnTo>
                  <a:pt x="41" y="52"/>
                </a:lnTo>
                <a:lnTo>
                  <a:pt x="52" y="52"/>
                </a:lnTo>
                <a:lnTo>
                  <a:pt x="103" y="31"/>
                </a:lnTo>
                <a:lnTo>
                  <a:pt x="103" y="21"/>
                </a:lnTo>
                <a:lnTo>
                  <a:pt x="82" y="0"/>
                </a:lnTo>
                <a:lnTo>
                  <a:pt x="3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1" name="Line 31">
            <a:extLst>
              <a:ext uri="{FF2B5EF4-FFF2-40B4-BE49-F238E27FC236}">
                <a16:creationId xmlns:a16="http://schemas.microsoft.com/office/drawing/2014/main" id="{425B7CAA-253A-5D55-FA47-17B525AE70F3}"/>
              </a:ext>
            </a:extLst>
          </p:cNvPr>
          <p:cNvSpPr>
            <a:spLocks noChangeShapeType="1"/>
          </p:cNvSpPr>
          <p:nvPr/>
        </p:nvSpPr>
        <p:spPr bwMode="auto">
          <a:xfrm>
            <a:off x="3593500" y="1339250"/>
            <a:ext cx="846" cy="83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2" name="Line 32">
            <a:extLst>
              <a:ext uri="{FF2B5EF4-FFF2-40B4-BE49-F238E27FC236}">
                <a16:creationId xmlns:a16="http://schemas.microsoft.com/office/drawing/2014/main" id="{B0543E62-E9C9-6A40-488D-100670C6CCC5}"/>
              </a:ext>
            </a:extLst>
          </p:cNvPr>
          <p:cNvSpPr>
            <a:spLocks noChangeShapeType="1"/>
          </p:cNvSpPr>
          <p:nvPr/>
        </p:nvSpPr>
        <p:spPr bwMode="auto">
          <a:xfrm>
            <a:off x="3593500" y="13475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3" name="Rectangle 38">
            <a:extLst>
              <a:ext uri="{FF2B5EF4-FFF2-40B4-BE49-F238E27FC236}">
                <a16:creationId xmlns:a16="http://schemas.microsoft.com/office/drawing/2014/main" id="{DDFF1C00-EB72-963F-8653-DCE49538EF62}"/>
              </a:ext>
            </a:extLst>
          </p:cNvPr>
          <p:cNvSpPr>
            <a:spLocks noChangeArrowheads="1"/>
          </p:cNvSpPr>
          <p:nvPr/>
        </p:nvSpPr>
        <p:spPr bwMode="auto">
          <a:xfrm>
            <a:off x="4336215" y="882621"/>
            <a:ext cx="846" cy="8333"/>
          </a:xfrm>
          <a:prstGeom prst="rect">
            <a:avLst/>
          </a:pr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4" name="Freeform 41">
            <a:extLst>
              <a:ext uri="{FF2B5EF4-FFF2-40B4-BE49-F238E27FC236}">
                <a16:creationId xmlns:a16="http://schemas.microsoft.com/office/drawing/2014/main" id="{37C49478-1BD0-706C-2370-FE7898003872}"/>
              </a:ext>
            </a:extLst>
          </p:cNvPr>
          <p:cNvSpPr>
            <a:spLocks/>
          </p:cNvSpPr>
          <p:nvPr/>
        </p:nvSpPr>
        <p:spPr bwMode="auto">
          <a:xfrm>
            <a:off x="3645947" y="1554232"/>
            <a:ext cx="1397454" cy="1093243"/>
          </a:xfrm>
          <a:custGeom>
            <a:avLst/>
            <a:gdLst/>
            <a:ahLst/>
            <a:cxnLst>
              <a:cxn ang="0">
                <a:pos x="1012" y="269"/>
              </a:cxn>
              <a:cxn ang="0">
                <a:pos x="940" y="258"/>
              </a:cxn>
              <a:cxn ang="0">
                <a:pos x="795" y="258"/>
              </a:cxn>
              <a:cxn ang="0">
                <a:pos x="589" y="93"/>
              </a:cxn>
              <a:cxn ang="0">
                <a:pos x="465" y="21"/>
              </a:cxn>
              <a:cxn ang="0">
                <a:pos x="362" y="0"/>
              </a:cxn>
              <a:cxn ang="0">
                <a:pos x="186" y="52"/>
              </a:cxn>
              <a:cxn ang="0">
                <a:pos x="269" y="145"/>
              </a:cxn>
              <a:cxn ang="0">
                <a:pos x="227" y="186"/>
              </a:cxn>
              <a:cxn ang="0">
                <a:pos x="176" y="196"/>
              </a:cxn>
              <a:cxn ang="0">
                <a:pos x="114" y="258"/>
              </a:cxn>
              <a:cxn ang="0">
                <a:pos x="31" y="238"/>
              </a:cxn>
              <a:cxn ang="0">
                <a:pos x="0" y="341"/>
              </a:cxn>
              <a:cxn ang="0">
                <a:pos x="52" y="351"/>
              </a:cxn>
              <a:cxn ang="0">
                <a:pos x="135" y="465"/>
              </a:cxn>
              <a:cxn ang="0">
                <a:pos x="155" y="548"/>
              </a:cxn>
              <a:cxn ang="0">
                <a:pos x="207" y="589"/>
              </a:cxn>
              <a:cxn ang="0">
                <a:pos x="238" y="672"/>
              </a:cxn>
              <a:cxn ang="0">
                <a:pos x="300" y="713"/>
              </a:cxn>
              <a:cxn ang="0">
                <a:pos x="351" y="806"/>
              </a:cxn>
              <a:cxn ang="0">
                <a:pos x="351" y="909"/>
              </a:cxn>
              <a:cxn ang="0">
                <a:pos x="403" y="982"/>
              </a:cxn>
              <a:cxn ang="0">
                <a:pos x="506" y="1064"/>
              </a:cxn>
              <a:cxn ang="0">
                <a:pos x="527" y="1126"/>
              </a:cxn>
              <a:cxn ang="0">
                <a:pos x="609" y="1250"/>
              </a:cxn>
              <a:cxn ang="0">
                <a:pos x="568" y="1271"/>
              </a:cxn>
              <a:cxn ang="0">
                <a:pos x="599" y="1292"/>
              </a:cxn>
              <a:cxn ang="0">
                <a:pos x="630" y="1271"/>
              </a:cxn>
              <a:cxn ang="0">
                <a:pos x="651" y="1312"/>
              </a:cxn>
              <a:cxn ang="0">
                <a:pos x="682" y="1281"/>
              </a:cxn>
              <a:cxn ang="0">
                <a:pos x="671" y="1230"/>
              </a:cxn>
              <a:cxn ang="0">
                <a:pos x="836" y="1230"/>
              </a:cxn>
              <a:cxn ang="0">
                <a:pos x="1012" y="1250"/>
              </a:cxn>
              <a:cxn ang="0">
                <a:pos x="1064" y="1168"/>
              </a:cxn>
              <a:cxn ang="0">
                <a:pos x="1146" y="1126"/>
              </a:cxn>
              <a:cxn ang="0">
                <a:pos x="1373" y="1106"/>
              </a:cxn>
              <a:cxn ang="0">
                <a:pos x="1600" y="1023"/>
              </a:cxn>
              <a:cxn ang="0">
                <a:pos x="1652" y="858"/>
              </a:cxn>
              <a:cxn ang="0">
                <a:pos x="1621" y="796"/>
              </a:cxn>
              <a:cxn ang="0">
                <a:pos x="1611" y="806"/>
              </a:cxn>
              <a:cxn ang="0">
                <a:pos x="1414" y="775"/>
              </a:cxn>
              <a:cxn ang="0">
                <a:pos x="1332" y="672"/>
              </a:cxn>
              <a:cxn ang="0">
                <a:pos x="1311" y="661"/>
              </a:cxn>
              <a:cxn ang="0">
                <a:pos x="1311" y="641"/>
              </a:cxn>
              <a:cxn ang="0">
                <a:pos x="1291" y="641"/>
              </a:cxn>
              <a:cxn ang="0">
                <a:pos x="1270" y="630"/>
              </a:cxn>
              <a:cxn ang="0">
                <a:pos x="1229" y="548"/>
              </a:cxn>
              <a:cxn ang="0">
                <a:pos x="1229" y="465"/>
              </a:cxn>
              <a:cxn ang="0">
                <a:pos x="1125" y="393"/>
              </a:cxn>
              <a:cxn ang="0">
                <a:pos x="1084" y="310"/>
              </a:cxn>
              <a:cxn ang="0">
                <a:pos x="1033" y="310"/>
              </a:cxn>
              <a:cxn ang="0">
                <a:pos x="1012" y="269"/>
              </a:cxn>
            </a:cxnLst>
            <a:rect l="0" t="0" r="r" b="b"/>
            <a:pathLst>
              <a:path w="1652" h="1312">
                <a:moveTo>
                  <a:pt x="1012" y="269"/>
                </a:moveTo>
                <a:lnTo>
                  <a:pt x="940" y="258"/>
                </a:lnTo>
                <a:lnTo>
                  <a:pt x="795" y="258"/>
                </a:lnTo>
                <a:lnTo>
                  <a:pt x="589" y="93"/>
                </a:lnTo>
                <a:lnTo>
                  <a:pt x="465" y="21"/>
                </a:lnTo>
                <a:lnTo>
                  <a:pt x="362" y="0"/>
                </a:lnTo>
                <a:lnTo>
                  <a:pt x="186" y="52"/>
                </a:lnTo>
                <a:lnTo>
                  <a:pt x="269" y="145"/>
                </a:lnTo>
                <a:lnTo>
                  <a:pt x="227" y="186"/>
                </a:lnTo>
                <a:lnTo>
                  <a:pt x="176" y="196"/>
                </a:lnTo>
                <a:lnTo>
                  <a:pt x="114" y="258"/>
                </a:lnTo>
                <a:lnTo>
                  <a:pt x="31" y="238"/>
                </a:lnTo>
                <a:lnTo>
                  <a:pt x="0" y="341"/>
                </a:lnTo>
                <a:lnTo>
                  <a:pt x="52" y="351"/>
                </a:lnTo>
                <a:lnTo>
                  <a:pt x="135" y="465"/>
                </a:lnTo>
                <a:lnTo>
                  <a:pt x="155" y="548"/>
                </a:lnTo>
                <a:lnTo>
                  <a:pt x="207" y="589"/>
                </a:lnTo>
                <a:lnTo>
                  <a:pt x="238" y="672"/>
                </a:lnTo>
                <a:lnTo>
                  <a:pt x="300" y="713"/>
                </a:lnTo>
                <a:lnTo>
                  <a:pt x="351" y="806"/>
                </a:lnTo>
                <a:lnTo>
                  <a:pt x="351" y="909"/>
                </a:lnTo>
                <a:lnTo>
                  <a:pt x="403" y="982"/>
                </a:lnTo>
                <a:lnTo>
                  <a:pt x="506" y="1064"/>
                </a:lnTo>
                <a:lnTo>
                  <a:pt x="527" y="1126"/>
                </a:lnTo>
                <a:lnTo>
                  <a:pt x="609" y="1250"/>
                </a:lnTo>
                <a:lnTo>
                  <a:pt x="568" y="1271"/>
                </a:lnTo>
                <a:lnTo>
                  <a:pt x="599" y="1292"/>
                </a:lnTo>
                <a:lnTo>
                  <a:pt x="630" y="1271"/>
                </a:lnTo>
                <a:lnTo>
                  <a:pt x="651" y="1312"/>
                </a:lnTo>
                <a:lnTo>
                  <a:pt x="682" y="1281"/>
                </a:lnTo>
                <a:lnTo>
                  <a:pt x="671" y="1230"/>
                </a:lnTo>
                <a:lnTo>
                  <a:pt x="836" y="1230"/>
                </a:lnTo>
                <a:lnTo>
                  <a:pt x="1012" y="1250"/>
                </a:lnTo>
                <a:lnTo>
                  <a:pt x="1064" y="1168"/>
                </a:lnTo>
                <a:lnTo>
                  <a:pt x="1146" y="1126"/>
                </a:lnTo>
                <a:lnTo>
                  <a:pt x="1373" y="1106"/>
                </a:lnTo>
                <a:lnTo>
                  <a:pt x="1600" y="1023"/>
                </a:lnTo>
                <a:lnTo>
                  <a:pt x="1652" y="858"/>
                </a:lnTo>
                <a:lnTo>
                  <a:pt x="1621" y="796"/>
                </a:lnTo>
                <a:lnTo>
                  <a:pt x="1611" y="806"/>
                </a:lnTo>
                <a:lnTo>
                  <a:pt x="1414" y="775"/>
                </a:lnTo>
                <a:lnTo>
                  <a:pt x="1332" y="672"/>
                </a:lnTo>
                <a:lnTo>
                  <a:pt x="1311" y="661"/>
                </a:lnTo>
                <a:lnTo>
                  <a:pt x="1311" y="641"/>
                </a:lnTo>
                <a:lnTo>
                  <a:pt x="1291" y="641"/>
                </a:lnTo>
                <a:lnTo>
                  <a:pt x="1270" y="630"/>
                </a:lnTo>
                <a:lnTo>
                  <a:pt x="1229" y="548"/>
                </a:lnTo>
                <a:lnTo>
                  <a:pt x="1229" y="465"/>
                </a:lnTo>
                <a:lnTo>
                  <a:pt x="1125" y="393"/>
                </a:lnTo>
                <a:lnTo>
                  <a:pt x="1084" y="310"/>
                </a:lnTo>
                <a:lnTo>
                  <a:pt x="1033" y="310"/>
                </a:lnTo>
                <a:lnTo>
                  <a:pt x="1012" y="269"/>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5" name="Freeform 43">
            <a:extLst>
              <a:ext uri="{FF2B5EF4-FFF2-40B4-BE49-F238E27FC236}">
                <a16:creationId xmlns:a16="http://schemas.microsoft.com/office/drawing/2014/main" id="{4D20308C-AC4E-D8A7-1212-D024E4045AD7}"/>
              </a:ext>
            </a:extLst>
          </p:cNvPr>
          <p:cNvSpPr>
            <a:spLocks/>
          </p:cNvSpPr>
          <p:nvPr/>
        </p:nvSpPr>
        <p:spPr bwMode="auto">
          <a:xfrm>
            <a:off x="4187334" y="2475822"/>
            <a:ext cx="690267" cy="421632"/>
          </a:xfrm>
          <a:custGeom>
            <a:avLst/>
            <a:gdLst/>
            <a:ahLst/>
            <a:cxnLst>
              <a:cxn ang="0">
                <a:pos x="733" y="0"/>
              </a:cxn>
              <a:cxn ang="0">
                <a:pos x="506" y="20"/>
              </a:cxn>
              <a:cxn ang="0">
                <a:pos x="424" y="62"/>
              </a:cxn>
              <a:cxn ang="0">
                <a:pos x="372" y="144"/>
              </a:cxn>
              <a:cxn ang="0">
                <a:pos x="196" y="124"/>
              </a:cxn>
              <a:cxn ang="0">
                <a:pos x="31" y="124"/>
              </a:cxn>
              <a:cxn ang="0">
                <a:pos x="42" y="175"/>
              </a:cxn>
              <a:cxn ang="0">
                <a:pos x="11" y="206"/>
              </a:cxn>
              <a:cxn ang="0">
                <a:pos x="0" y="268"/>
              </a:cxn>
              <a:cxn ang="0">
                <a:pos x="62" y="485"/>
              </a:cxn>
              <a:cxn ang="0">
                <a:pos x="93" y="506"/>
              </a:cxn>
              <a:cxn ang="0">
                <a:pos x="186" y="475"/>
              </a:cxn>
              <a:cxn ang="0">
                <a:pos x="238" y="444"/>
              </a:cxn>
              <a:cxn ang="0">
                <a:pos x="310" y="444"/>
              </a:cxn>
              <a:cxn ang="0">
                <a:pos x="413" y="392"/>
              </a:cxn>
              <a:cxn ang="0">
                <a:pos x="465" y="392"/>
              </a:cxn>
              <a:cxn ang="0">
                <a:pos x="537" y="330"/>
              </a:cxn>
              <a:cxn ang="0">
                <a:pos x="682" y="299"/>
              </a:cxn>
              <a:cxn ang="0">
                <a:pos x="744" y="268"/>
              </a:cxn>
              <a:cxn ang="0">
                <a:pos x="774" y="196"/>
              </a:cxn>
              <a:cxn ang="0">
                <a:pos x="816" y="186"/>
              </a:cxn>
              <a:cxn ang="0">
                <a:pos x="785" y="134"/>
              </a:cxn>
              <a:cxn ang="0">
                <a:pos x="733" y="0"/>
              </a:cxn>
            </a:cxnLst>
            <a:rect l="0" t="0" r="r" b="b"/>
            <a:pathLst>
              <a:path w="816" h="506">
                <a:moveTo>
                  <a:pt x="733" y="0"/>
                </a:moveTo>
                <a:lnTo>
                  <a:pt x="506" y="20"/>
                </a:lnTo>
                <a:lnTo>
                  <a:pt x="424" y="62"/>
                </a:lnTo>
                <a:lnTo>
                  <a:pt x="372" y="144"/>
                </a:lnTo>
                <a:lnTo>
                  <a:pt x="196" y="124"/>
                </a:lnTo>
                <a:lnTo>
                  <a:pt x="31" y="124"/>
                </a:lnTo>
                <a:lnTo>
                  <a:pt x="42" y="175"/>
                </a:lnTo>
                <a:lnTo>
                  <a:pt x="11" y="206"/>
                </a:lnTo>
                <a:lnTo>
                  <a:pt x="0" y="268"/>
                </a:lnTo>
                <a:lnTo>
                  <a:pt x="62" y="485"/>
                </a:lnTo>
                <a:lnTo>
                  <a:pt x="93" y="506"/>
                </a:lnTo>
                <a:lnTo>
                  <a:pt x="186" y="475"/>
                </a:lnTo>
                <a:lnTo>
                  <a:pt x="238" y="444"/>
                </a:lnTo>
                <a:lnTo>
                  <a:pt x="310" y="444"/>
                </a:lnTo>
                <a:lnTo>
                  <a:pt x="413" y="392"/>
                </a:lnTo>
                <a:lnTo>
                  <a:pt x="465" y="392"/>
                </a:lnTo>
                <a:lnTo>
                  <a:pt x="537" y="330"/>
                </a:lnTo>
                <a:lnTo>
                  <a:pt x="682" y="299"/>
                </a:lnTo>
                <a:lnTo>
                  <a:pt x="744" y="268"/>
                </a:lnTo>
                <a:lnTo>
                  <a:pt x="774" y="196"/>
                </a:lnTo>
                <a:lnTo>
                  <a:pt x="816" y="186"/>
                </a:lnTo>
                <a:lnTo>
                  <a:pt x="785" y="134"/>
                </a:lnTo>
                <a:lnTo>
                  <a:pt x="733" y="0"/>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6" name="Freeform 44">
            <a:extLst>
              <a:ext uri="{FF2B5EF4-FFF2-40B4-BE49-F238E27FC236}">
                <a16:creationId xmlns:a16="http://schemas.microsoft.com/office/drawing/2014/main" id="{9F540A7A-F821-C5C2-7F6D-FABD14B4F32F}"/>
              </a:ext>
            </a:extLst>
          </p:cNvPr>
          <p:cNvSpPr>
            <a:spLocks/>
          </p:cNvSpPr>
          <p:nvPr/>
        </p:nvSpPr>
        <p:spPr bwMode="auto">
          <a:xfrm>
            <a:off x="4772708" y="1985029"/>
            <a:ext cx="323140" cy="240813"/>
          </a:xfrm>
          <a:custGeom>
            <a:avLst/>
            <a:gdLst/>
            <a:ahLst/>
            <a:cxnLst>
              <a:cxn ang="0">
                <a:pos x="279" y="289"/>
              </a:cxn>
              <a:cxn ang="0">
                <a:pos x="289" y="279"/>
              </a:cxn>
              <a:cxn ang="0">
                <a:pos x="330" y="155"/>
              </a:cxn>
              <a:cxn ang="0">
                <a:pos x="330" y="103"/>
              </a:cxn>
              <a:cxn ang="0">
                <a:pos x="382" y="93"/>
              </a:cxn>
              <a:cxn ang="0">
                <a:pos x="382" y="62"/>
              </a:cxn>
              <a:cxn ang="0">
                <a:pos x="371" y="72"/>
              </a:cxn>
              <a:cxn ang="0">
                <a:pos x="371" y="72"/>
              </a:cxn>
              <a:cxn ang="0">
                <a:pos x="371" y="62"/>
              </a:cxn>
              <a:cxn ang="0">
                <a:pos x="382" y="62"/>
              </a:cxn>
              <a:cxn ang="0">
                <a:pos x="382" y="51"/>
              </a:cxn>
              <a:cxn ang="0">
                <a:pos x="371" y="41"/>
              </a:cxn>
              <a:cxn ang="0">
                <a:pos x="361" y="31"/>
              </a:cxn>
              <a:cxn ang="0">
                <a:pos x="361" y="0"/>
              </a:cxn>
              <a:cxn ang="0">
                <a:pos x="206" y="165"/>
              </a:cxn>
              <a:cxn ang="0">
                <a:pos x="82" y="155"/>
              </a:cxn>
              <a:cxn ang="0">
                <a:pos x="21" y="175"/>
              </a:cxn>
              <a:cxn ang="0">
                <a:pos x="0" y="155"/>
              </a:cxn>
              <a:cxn ang="0">
                <a:pos x="82" y="258"/>
              </a:cxn>
              <a:cxn ang="0">
                <a:pos x="279" y="289"/>
              </a:cxn>
            </a:cxnLst>
            <a:rect l="0" t="0" r="r" b="b"/>
            <a:pathLst>
              <a:path w="382" h="289">
                <a:moveTo>
                  <a:pt x="279" y="289"/>
                </a:moveTo>
                <a:lnTo>
                  <a:pt x="289" y="279"/>
                </a:lnTo>
                <a:lnTo>
                  <a:pt x="330" y="155"/>
                </a:lnTo>
                <a:lnTo>
                  <a:pt x="330" y="103"/>
                </a:lnTo>
                <a:lnTo>
                  <a:pt x="382" y="93"/>
                </a:lnTo>
                <a:lnTo>
                  <a:pt x="382" y="62"/>
                </a:lnTo>
                <a:lnTo>
                  <a:pt x="371" y="72"/>
                </a:lnTo>
                <a:lnTo>
                  <a:pt x="371" y="72"/>
                </a:lnTo>
                <a:lnTo>
                  <a:pt x="371" y="62"/>
                </a:lnTo>
                <a:lnTo>
                  <a:pt x="382" y="62"/>
                </a:lnTo>
                <a:lnTo>
                  <a:pt x="382" y="51"/>
                </a:lnTo>
                <a:lnTo>
                  <a:pt x="371" y="41"/>
                </a:lnTo>
                <a:lnTo>
                  <a:pt x="361" y="31"/>
                </a:lnTo>
                <a:lnTo>
                  <a:pt x="361" y="0"/>
                </a:lnTo>
                <a:lnTo>
                  <a:pt x="206" y="165"/>
                </a:lnTo>
                <a:lnTo>
                  <a:pt x="82" y="155"/>
                </a:lnTo>
                <a:lnTo>
                  <a:pt x="21" y="175"/>
                </a:lnTo>
                <a:lnTo>
                  <a:pt x="0" y="155"/>
                </a:lnTo>
                <a:lnTo>
                  <a:pt x="82" y="258"/>
                </a:lnTo>
                <a:lnTo>
                  <a:pt x="279" y="289"/>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7" name="Freeform 45">
            <a:extLst>
              <a:ext uri="{FF2B5EF4-FFF2-40B4-BE49-F238E27FC236}">
                <a16:creationId xmlns:a16="http://schemas.microsoft.com/office/drawing/2014/main" id="{B46C0538-81FC-D8B7-8ED5-96CAFDEB04C5}"/>
              </a:ext>
            </a:extLst>
          </p:cNvPr>
          <p:cNvSpPr>
            <a:spLocks/>
          </p:cNvSpPr>
          <p:nvPr/>
        </p:nvSpPr>
        <p:spPr bwMode="auto">
          <a:xfrm>
            <a:off x="4275309" y="994278"/>
            <a:ext cx="1283255" cy="1059080"/>
          </a:xfrm>
          <a:custGeom>
            <a:avLst/>
            <a:gdLst/>
            <a:ahLst/>
            <a:cxnLst>
              <a:cxn ang="0">
                <a:pos x="1517" y="1096"/>
              </a:cxn>
              <a:cxn ang="0">
                <a:pos x="1476" y="1003"/>
              </a:cxn>
              <a:cxn ang="0">
                <a:pos x="1321" y="868"/>
              </a:cxn>
              <a:cxn ang="0">
                <a:pos x="1383" y="744"/>
              </a:cxn>
              <a:cxn ang="0">
                <a:pos x="1321" y="662"/>
              </a:cxn>
              <a:cxn ang="0">
                <a:pos x="1321" y="548"/>
              </a:cxn>
              <a:cxn ang="0">
                <a:pos x="1321" y="476"/>
              </a:cxn>
              <a:cxn ang="0">
                <a:pos x="1352" y="279"/>
              </a:cxn>
              <a:cxn ang="0">
                <a:pos x="1259" y="238"/>
              </a:cxn>
              <a:cxn ang="0">
                <a:pos x="1042" y="155"/>
              </a:cxn>
              <a:cxn ang="0">
                <a:pos x="898" y="145"/>
              </a:cxn>
              <a:cxn ang="0">
                <a:pos x="774" y="207"/>
              </a:cxn>
              <a:cxn ang="0">
                <a:pos x="743" y="248"/>
              </a:cxn>
              <a:cxn ang="0">
                <a:pos x="557" y="269"/>
              </a:cxn>
              <a:cxn ang="0">
                <a:pos x="392" y="176"/>
              </a:cxn>
              <a:cxn ang="0">
                <a:pos x="309" y="73"/>
              </a:cxn>
              <a:cxn ang="0">
                <a:pos x="309" y="0"/>
              </a:cxn>
              <a:cxn ang="0">
                <a:pos x="185" y="62"/>
              </a:cxn>
              <a:cxn ang="0">
                <a:pos x="113" y="62"/>
              </a:cxn>
              <a:cxn ang="0">
                <a:pos x="0" y="21"/>
              </a:cxn>
              <a:cxn ang="0">
                <a:pos x="10" y="155"/>
              </a:cxn>
              <a:cxn ang="0">
                <a:pos x="51" y="228"/>
              </a:cxn>
              <a:cxn ang="0">
                <a:pos x="175" y="352"/>
              </a:cxn>
              <a:cxn ang="0">
                <a:pos x="103" y="517"/>
              </a:cxn>
              <a:cxn ang="0">
                <a:pos x="175" y="600"/>
              </a:cxn>
              <a:cxn ang="0">
                <a:pos x="299" y="703"/>
              </a:cxn>
              <a:cxn ang="0">
                <a:pos x="309" y="775"/>
              </a:cxn>
              <a:cxn ang="0">
                <a:pos x="351" y="858"/>
              </a:cxn>
              <a:cxn ang="0">
                <a:pos x="433" y="858"/>
              </a:cxn>
              <a:cxn ang="0">
                <a:pos x="516" y="910"/>
              </a:cxn>
              <a:cxn ang="0">
                <a:pos x="660" y="1054"/>
              </a:cxn>
              <a:cxn ang="0">
                <a:pos x="846" y="1158"/>
              </a:cxn>
              <a:cxn ang="0">
                <a:pos x="929" y="1137"/>
              </a:cxn>
              <a:cxn ang="0">
                <a:pos x="1021" y="1127"/>
              </a:cxn>
              <a:cxn ang="0">
                <a:pos x="1249" y="1251"/>
              </a:cxn>
              <a:cxn ang="0">
                <a:pos x="1362" y="1271"/>
              </a:cxn>
              <a:cxn ang="0">
                <a:pos x="1393" y="1178"/>
              </a:cxn>
            </a:cxnLst>
            <a:rect l="0" t="0" r="r" b="b"/>
            <a:pathLst>
              <a:path w="1517" h="1271">
                <a:moveTo>
                  <a:pt x="1496" y="1137"/>
                </a:moveTo>
                <a:lnTo>
                  <a:pt x="1517" y="1096"/>
                </a:lnTo>
                <a:lnTo>
                  <a:pt x="1465" y="1085"/>
                </a:lnTo>
                <a:lnTo>
                  <a:pt x="1476" y="1003"/>
                </a:lnTo>
                <a:lnTo>
                  <a:pt x="1403" y="982"/>
                </a:lnTo>
                <a:lnTo>
                  <a:pt x="1321" y="868"/>
                </a:lnTo>
                <a:lnTo>
                  <a:pt x="1393" y="786"/>
                </a:lnTo>
                <a:lnTo>
                  <a:pt x="1383" y="744"/>
                </a:lnTo>
                <a:lnTo>
                  <a:pt x="1321" y="724"/>
                </a:lnTo>
                <a:lnTo>
                  <a:pt x="1321" y="662"/>
                </a:lnTo>
                <a:lnTo>
                  <a:pt x="1300" y="589"/>
                </a:lnTo>
                <a:lnTo>
                  <a:pt x="1321" y="548"/>
                </a:lnTo>
                <a:lnTo>
                  <a:pt x="1290" y="496"/>
                </a:lnTo>
                <a:lnTo>
                  <a:pt x="1321" y="476"/>
                </a:lnTo>
                <a:lnTo>
                  <a:pt x="1352" y="362"/>
                </a:lnTo>
                <a:lnTo>
                  <a:pt x="1352" y="279"/>
                </a:lnTo>
                <a:lnTo>
                  <a:pt x="1279" y="269"/>
                </a:lnTo>
                <a:lnTo>
                  <a:pt x="1259" y="238"/>
                </a:lnTo>
                <a:lnTo>
                  <a:pt x="1156" y="176"/>
                </a:lnTo>
                <a:lnTo>
                  <a:pt x="1042" y="155"/>
                </a:lnTo>
                <a:lnTo>
                  <a:pt x="1032" y="124"/>
                </a:lnTo>
                <a:lnTo>
                  <a:pt x="898" y="145"/>
                </a:lnTo>
                <a:lnTo>
                  <a:pt x="846" y="197"/>
                </a:lnTo>
                <a:lnTo>
                  <a:pt x="774" y="207"/>
                </a:lnTo>
                <a:lnTo>
                  <a:pt x="784" y="259"/>
                </a:lnTo>
                <a:lnTo>
                  <a:pt x="743" y="248"/>
                </a:lnTo>
                <a:lnTo>
                  <a:pt x="619" y="279"/>
                </a:lnTo>
                <a:lnTo>
                  <a:pt x="557" y="269"/>
                </a:lnTo>
                <a:lnTo>
                  <a:pt x="485" y="207"/>
                </a:lnTo>
                <a:lnTo>
                  <a:pt x="392" y="176"/>
                </a:lnTo>
                <a:lnTo>
                  <a:pt x="381" y="114"/>
                </a:lnTo>
                <a:lnTo>
                  <a:pt x="309" y="73"/>
                </a:lnTo>
                <a:lnTo>
                  <a:pt x="340" y="21"/>
                </a:lnTo>
                <a:lnTo>
                  <a:pt x="309" y="0"/>
                </a:lnTo>
                <a:lnTo>
                  <a:pt x="196" y="73"/>
                </a:lnTo>
                <a:lnTo>
                  <a:pt x="185" y="62"/>
                </a:lnTo>
                <a:lnTo>
                  <a:pt x="165" y="73"/>
                </a:lnTo>
                <a:lnTo>
                  <a:pt x="113" y="62"/>
                </a:lnTo>
                <a:lnTo>
                  <a:pt x="61" y="0"/>
                </a:lnTo>
                <a:lnTo>
                  <a:pt x="0" y="21"/>
                </a:lnTo>
                <a:lnTo>
                  <a:pt x="20" y="73"/>
                </a:lnTo>
                <a:lnTo>
                  <a:pt x="10" y="155"/>
                </a:lnTo>
                <a:lnTo>
                  <a:pt x="41" y="176"/>
                </a:lnTo>
                <a:lnTo>
                  <a:pt x="51" y="228"/>
                </a:lnTo>
                <a:lnTo>
                  <a:pt x="103" y="331"/>
                </a:lnTo>
                <a:lnTo>
                  <a:pt x="175" y="352"/>
                </a:lnTo>
                <a:lnTo>
                  <a:pt x="113" y="476"/>
                </a:lnTo>
                <a:lnTo>
                  <a:pt x="103" y="517"/>
                </a:lnTo>
                <a:lnTo>
                  <a:pt x="144" y="538"/>
                </a:lnTo>
                <a:lnTo>
                  <a:pt x="175" y="600"/>
                </a:lnTo>
                <a:lnTo>
                  <a:pt x="268" y="651"/>
                </a:lnTo>
                <a:lnTo>
                  <a:pt x="299" y="703"/>
                </a:lnTo>
                <a:lnTo>
                  <a:pt x="289" y="775"/>
                </a:lnTo>
                <a:lnTo>
                  <a:pt x="309" y="775"/>
                </a:lnTo>
                <a:lnTo>
                  <a:pt x="309" y="817"/>
                </a:lnTo>
                <a:lnTo>
                  <a:pt x="351" y="858"/>
                </a:lnTo>
                <a:lnTo>
                  <a:pt x="381" y="827"/>
                </a:lnTo>
                <a:lnTo>
                  <a:pt x="433" y="858"/>
                </a:lnTo>
                <a:lnTo>
                  <a:pt x="474" y="837"/>
                </a:lnTo>
                <a:lnTo>
                  <a:pt x="516" y="910"/>
                </a:lnTo>
                <a:lnTo>
                  <a:pt x="578" y="1034"/>
                </a:lnTo>
                <a:lnTo>
                  <a:pt x="660" y="1054"/>
                </a:lnTo>
                <a:lnTo>
                  <a:pt x="670" y="1085"/>
                </a:lnTo>
                <a:lnTo>
                  <a:pt x="846" y="1158"/>
                </a:lnTo>
                <a:lnTo>
                  <a:pt x="877" y="1127"/>
                </a:lnTo>
                <a:lnTo>
                  <a:pt x="929" y="1137"/>
                </a:lnTo>
                <a:lnTo>
                  <a:pt x="970" y="1096"/>
                </a:lnTo>
                <a:lnTo>
                  <a:pt x="1021" y="1127"/>
                </a:lnTo>
                <a:lnTo>
                  <a:pt x="1042" y="1220"/>
                </a:lnTo>
                <a:lnTo>
                  <a:pt x="1249" y="1251"/>
                </a:lnTo>
                <a:lnTo>
                  <a:pt x="1300" y="1240"/>
                </a:lnTo>
                <a:lnTo>
                  <a:pt x="1362" y="1271"/>
                </a:lnTo>
                <a:lnTo>
                  <a:pt x="1372" y="1261"/>
                </a:lnTo>
                <a:lnTo>
                  <a:pt x="1393" y="1178"/>
                </a:lnTo>
                <a:lnTo>
                  <a:pt x="1496" y="1137"/>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8" name="Freeform 46">
            <a:extLst>
              <a:ext uri="{FF2B5EF4-FFF2-40B4-BE49-F238E27FC236}">
                <a16:creationId xmlns:a16="http://schemas.microsoft.com/office/drawing/2014/main" id="{0941FAA6-9236-76F9-DDEB-B9522AC4CDFC}"/>
              </a:ext>
            </a:extLst>
          </p:cNvPr>
          <p:cNvSpPr>
            <a:spLocks/>
          </p:cNvSpPr>
          <p:nvPr/>
        </p:nvSpPr>
        <p:spPr bwMode="auto">
          <a:xfrm>
            <a:off x="4441108" y="1709219"/>
            <a:ext cx="121812" cy="103325"/>
          </a:xfrm>
          <a:custGeom>
            <a:avLst/>
            <a:gdLst/>
            <a:ahLst/>
            <a:cxnLst>
              <a:cxn ang="0">
                <a:pos x="0" y="72"/>
              </a:cxn>
              <a:cxn ang="0">
                <a:pos x="72" y="83"/>
              </a:cxn>
              <a:cxn ang="0">
                <a:pos x="93" y="124"/>
              </a:cxn>
              <a:cxn ang="0">
                <a:pos x="144" y="124"/>
              </a:cxn>
              <a:cxn ang="0">
                <a:pos x="124" y="52"/>
              </a:cxn>
              <a:cxn ang="0">
                <a:pos x="93" y="52"/>
              </a:cxn>
              <a:cxn ang="0">
                <a:pos x="144" y="21"/>
              </a:cxn>
              <a:cxn ang="0">
                <a:pos x="113" y="0"/>
              </a:cxn>
              <a:cxn ang="0">
                <a:pos x="41" y="0"/>
              </a:cxn>
              <a:cxn ang="0">
                <a:pos x="0" y="72"/>
              </a:cxn>
            </a:cxnLst>
            <a:rect l="0" t="0" r="r" b="b"/>
            <a:pathLst>
              <a:path w="144" h="124">
                <a:moveTo>
                  <a:pt x="0" y="72"/>
                </a:moveTo>
                <a:lnTo>
                  <a:pt x="72" y="83"/>
                </a:lnTo>
                <a:lnTo>
                  <a:pt x="93" y="124"/>
                </a:lnTo>
                <a:lnTo>
                  <a:pt x="144" y="124"/>
                </a:lnTo>
                <a:lnTo>
                  <a:pt x="124" y="52"/>
                </a:lnTo>
                <a:lnTo>
                  <a:pt x="93" y="52"/>
                </a:lnTo>
                <a:lnTo>
                  <a:pt x="144" y="21"/>
                </a:lnTo>
                <a:lnTo>
                  <a:pt x="113" y="0"/>
                </a:lnTo>
                <a:lnTo>
                  <a:pt x="41" y="0"/>
                </a:lnTo>
                <a:lnTo>
                  <a:pt x="0" y="72"/>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9" name="Freeform 49">
            <a:extLst>
              <a:ext uri="{FF2B5EF4-FFF2-40B4-BE49-F238E27FC236}">
                <a16:creationId xmlns:a16="http://schemas.microsoft.com/office/drawing/2014/main" id="{EA5EDC34-A1E8-A52B-B61A-B390BFE6D447}"/>
              </a:ext>
            </a:extLst>
          </p:cNvPr>
          <p:cNvSpPr>
            <a:spLocks/>
          </p:cNvSpPr>
          <p:nvPr/>
        </p:nvSpPr>
        <p:spPr bwMode="auto">
          <a:xfrm>
            <a:off x="3524136" y="1295920"/>
            <a:ext cx="121812" cy="43330"/>
          </a:xfrm>
          <a:custGeom>
            <a:avLst/>
            <a:gdLst/>
            <a:ahLst/>
            <a:cxnLst>
              <a:cxn ang="0">
                <a:pos x="0" y="41"/>
              </a:cxn>
              <a:cxn ang="0">
                <a:pos x="0" y="41"/>
              </a:cxn>
              <a:cxn ang="0">
                <a:pos x="51" y="41"/>
              </a:cxn>
              <a:cxn ang="0">
                <a:pos x="72" y="52"/>
              </a:cxn>
              <a:cxn ang="0">
                <a:pos x="82" y="52"/>
              </a:cxn>
              <a:cxn ang="0">
                <a:pos x="93" y="52"/>
              </a:cxn>
              <a:cxn ang="0">
                <a:pos x="103" y="52"/>
              </a:cxn>
              <a:cxn ang="0">
                <a:pos x="93" y="31"/>
              </a:cxn>
              <a:cxn ang="0">
                <a:pos x="144" y="0"/>
              </a:cxn>
              <a:cxn ang="0">
                <a:pos x="0" y="41"/>
              </a:cxn>
            </a:cxnLst>
            <a:rect l="0" t="0" r="r" b="b"/>
            <a:pathLst>
              <a:path w="144" h="52">
                <a:moveTo>
                  <a:pt x="0" y="41"/>
                </a:moveTo>
                <a:lnTo>
                  <a:pt x="0" y="41"/>
                </a:lnTo>
                <a:lnTo>
                  <a:pt x="51" y="41"/>
                </a:lnTo>
                <a:lnTo>
                  <a:pt x="72" y="52"/>
                </a:lnTo>
                <a:lnTo>
                  <a:pt x="82" y="52"/>
                </a:lnTo>
                <a:lnTo>
                  <a:pt x="93" y="52"/>
                </a:lnTo>
                <a:lnTo>
                  <a:pt x="103" y="52"/>
                </a:lnTo>
                <a:lnTo>
                  <a:pt x="93" y="31"/>
                </a:lnTo>
                <a:lnTo>
                  <a:pt x="144" y="0"/>
                </a:lnTo>
                <a:lnTo>
                  <a:pt x="0" y="41"/>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0" name="Freeform 53">
            <a:extLst>
              <a:ext uri="{FF2B5EF4-FFF2-40B4-BE49-F238E27FC236}">
                <a16:creationId xmlns:a16="http://schemas.microsoft.com/office/drawing/2014/main" id="{AD21A3D4-2E54-0D76-FECF-2E147F147E77}"/>
              </a:ext>
            </a:extLst>
          </p:cNvPr>
          <p:cNvSpPr>
            <a:spLocks/>
          </p:cNvSpPr>
          <p:nvPr/>
        </p:nvSpPr>
        <p:spPr bwMode="auto">
          <a:xfrm>
            <a:off x="3672170" y="1468406"/>
            <a:ext cx="279999" cy="300809"/>
          </a:xfrm>
          <a:custGeom>
            <a:avLst/>
            <a:gdLst/>
            <a:ahLst/>
            <a:cxnLst>
              <a:cxn ang="0">
                <a:pos x="145" y="299"/>
              </a:cxn>
              <a:cxn ang="0">
                <a:pos x="196" y="289"/>
              </a:cxn>
              <a:cxn ang="0">
                <a:pos x="238" y="248"/>
              </a:cxn>
              <a:cxn ang="0">
                <a:pos x="155" y="155"/>
              </a:cxn>
              <a:cxn ang="0">
                <a:pos x="331" y="103"/>
              </a:cxn>
              <a:cxn ang="0">
                <a:pos x="320" y="72"/>
              </a:cxn>
              <a:cxn ang="0">
                <a:pos x="300" y="0"/>
              </a:cxn>
              <a:cxn ang="0">
                <a:pos x="145" y="93"/>
              </a:cxn>
              <a:cxn ang="0">
                <a:pos x="62" y="51"/>
              </a:cxn>
              <a:cxn ang="0">
                <a:pos x="42" y="62"/>
              </a:cxn>
              <a:cxn ang="0">
                <a:pos x="42" y="134"/>
              </a:cxn>
              <a:cxn ang="0">
                <a:pos x="42" y="175"/>
              </a:cxn>
              <a:cxn ang="0">
                <a:pos x="42" y="175"/>
              </a:cxn>
              <a:cxn ang="0">
                <a:pos x="31" y="175"/>
              </a:cxn>
              <a:cxn ang="0">
                <a:pos x="31" y="186"/>
              </a:cxn>
              <a:cxn ang="0">
                <a:pos x="42" y="186"/>
              </a:cxn>
              <a:cxn ang="0">
                <a:pos x="42" y="196"/>
              </a:cxn>
              <a:cxn ang="0">
                <a:pos x="11" y="248"/>
              </a:cxn>
              <a:cxn ang="0">
                <a:pos x="0" y="320"/>
              </a:cxn>
              <a:cxn ang="0">
                <a:pos x="0" y="330"/>
              </a:cxn>
              <a:cxn ang="0">
                <a:pos x="0" y="341"/>
              </a:cxn>
              <a:cxn ang="0">
                <a:pos x="83" y="361"/>
              </a:cxn>
              <a:cxn ang="0">
                <a:pos x="145" y="299"/>
              </a:cxn>
            </a:cxnLst>
            <a:rect l="0" t="0" r="r" b="b"/>
            <a:pathLst>
              <a:path w="331" h="361">
                <a:moveTo>
                  <a:pt x="145" y="299"/>
                </a:moveTo>
                <a:lnTo>
                  <a:pt x="196" y="289"/>
                </a:lnTo>
                <a:lnTo>
                  <a:pt x="238" y="248"/>
                </a:lnTo>
                <a:lnTo>
                  <a:pt x="155" y="155"/>
                </a:lnTo>
                <a:lnTo>
                  <a:pt x="331" y="103"/>
                </a:lnTo>
                <a:lnTo>
                  <a:pt x="320" y="72"/>
                </a:lnTo>
                <a:lnTo>
                  <a:pt x="300" y="0"/>
                </a:lnTo>
                <a:lnTo>
                  <a:pt x="145" y="93"/>
                </a:lnTo>
                <a:lnTo>
                  <a:pt x="62" y="51"/>
                </a:lnTo>
                <a:lnTo>
                  <a:pt x="42" y="62"/>
                </a:lnTo>
                <a:lnTo>
                  <a:pt x="42" y="134"/>
                </a:lnTo>
                <a:lnTo>
                  <a:pt x="42" y="175"/>
                </a:lnTo>
                <a:lnTo>
                  <a:pt x="42" y="175"/>
                </a:lnTo>
                <a:lnTo>
                  <a:pt x="31" y="175"/>
                </a:lnTo>
                <a:lnTo>
                  <a:pt x="31" y="186"/>
                </a:lnTo>
                <a:lnTo>
                  <a:pt x="42" y="186"/>
                </a:lnTo>
                <a:lnTo>
                  <a:pt x="42" y="196"/>
                </a:lnTo>
                <a:lnTo>
                  <a:pt x="11" y="248"/>
                </a:lnTo>
                <a:lnTo>
                  <a:pt x="0" y="320"/>
                </a:lnTo>
                <a:lnTo>
                  <a:pt x="0" y="330"/>
                </a:lnTo>
                <a:lnTo>
                  <a:pt x="0" y="341"/>
                </a:lnTo>
                <a:lnTo>
                  <a:pt x="83" y="361"/>
                </a:lnTo>
                <a:lnTo>
                  <a:pt x="145" y="299"/>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1" name="Freeform 54">
            <a:extLst>
              <a:ext uri="{FF2B5EF4-FFF2-40B4-BE49-F238E27FC236}">
                <a16:creationId xmlns:a16="http://schemas.microsoft.com/office/drawing/2014/main" id="{E5D19CA3-CF2E-F72A-8220-F60471677B01}"/>
              </a:ext>
            </a:extLst>
          </p:cNvPr>
          <p:cNvSpPr>
            <a:spLocks/>
          </p:cNvSpPr>
          <p:nvPr/>
        </p:nvSpPr>
        <p:spPr bwMode="auto">
          <a:xfrm>
            <a:off x="3724618" y="1166764"/>
            <a:ext cx="436493" cy="379136"/>
          </a:xfrm>
          <a:custGeom>
            <a:avLst/>
            <a:gdLst/>
            <a:ahLst/>
            <a:cxnLst>
              <a:cxn ang="0">
                <a:pos x="0" y="351"/>
              </a:cxn>
              <a:cxn ang="0">
                <a:pos x="11" y="393"/>
              </a:cxn>
              <a:cxn ang="0">
                <a:pos x="0" y="413"/>
              </a:cxn>
              <a:cxn ang="0">
                <a:pos x="83" y="455"/>
              </a:cxn>
              <a:cxn ang="0">
                <a:pos x="238" y="362"/>
              </a:cxn>
              <a:cxn ang="0">
                <a:pos x="393" y="269"/>
              </a:cxn>
              <a:cxn ang="0">
                <a:pos x="434" y="227"/>
              </a:cxn>
              <a:cxn ang="0">
                <a:pos x="444" y="83"/>
              </a:cxn>
              <a:cxn ang="0">
                <a:pos x="475" y="72"/>
              </a:cxn>
              <a:cxn ang="0">
                <a:pos x="516" y="21"/>
              </a:cxn>
              <a:cxn ang="0">
                <a:pos x="506" y="0"/>
              </a:cxn>
              <a:cxn ang="0">
                <a:pos x="454" y="31"/>
              </a:cxn>
              <a:cxn ang="0">
                <a:pos x="403" y="21"/>
              </a:cxn>
              <a:cxn ang="0">
                <a:pos x="310" y="62"/>
              </a:cxn>
              <a:cxn ang="0">
                <a:pos x="227" y="62"/>
              </a:cxn>
              <a:cxn ang="0">
                <a:pos x="196" y="41"/>
              </a:cxn>
              <a:cxn ang="0">
                <a:pos x="134" y="62"/>
              </a:cxn>
              <a:cxn ang="0">
                <a:pos x="73" y="52"/>
              </a:cxn>
              <a:cxn ang="0">
                <a:pos x="31" y="145"/>
              </a:cxn>
              <a:cxn ang="0">
                <a:pos x="11" y="134"/>
              </a:cxn>
              <a:cxn ang="0">
                <a:pos x="11" y="176"/>
              </a:cxn>
              <a:cxn ang="0">
                <a:pos x="21" y="248"/>
              </a:cxn>
              <a:cxn ang="0">
                <a:pos x="62" y="289"/>
              </a:cxn>
              <a:cxn ang="0">
                <a:pos x="0" y="351"/>
              </a:cxn>
            </a:cxnLst>
            <a:rect l="0" t="0" r="r" b="b"/>
            <a:pathLst>
              <a:path w="516" h="455">
                <a:moveTo>
                  <a:pt x="0" y="351"/>
                </a:moveTo>
                <a:lnTo>
                  <a:pt x="11" y="393"/>
                </a:lnTo>
                <a:lnTo>
                  <a:pt x="0" y="413"/>
                </a:lnTo>
                <a:lnTo>
                  <a:pt x="83" y="455"/>
                </a:lnTo>
                <a:lnTo>
                  <a:pt x="238" y="362"/>
                </a:lnTo>
                <a:lnTo>
                  <a:pt x="393" y="269"/>
                </a:lnTo>
                <a:lnTo>
                  <a:pt x="434" y="227"/>
                </a:lnTo>
                <a:lnTo>
                  <a:pt x="444" y="83"/>
                </a:lnTo>
                <a:lnTo>
                  <a:pt x="475" y="72"/>
                </a:lnTo>
                <a:lnTo>
                  <a:pt x="516" y="21"/>
                </a:lnTo>
                <a:lnTo>
                  <a:pt x="506" y="0"/>
                </a:lnTo>
                <a:lnTo>
                  <a:pt x="454" y="31"/>
                </a:lnTo>
                <a:lnTo>
                  <a:pt x="403" y="21"/>
                </a:lnTo>
                <a:lnTo>
                  <a:pt x="310" y="62"/>
                </a:lnTo>
                <a:lnTo>
                  <a:pt x="227" y="62"/>
                </a:lnTo>
                <a:lnTo>
                  <a:pt x="196" y="41"/>
                </a:lnTo>
                <a:lnTo>
                  <a:pt x="134" y="62"/>
                </a:lnTo>
                <a:lnTo>
                  <a:pt x="73" y="52"/>
                </a:lnTo>
                <a:lnTo>
                  <a:pt x="31" y="145"/>
                </a:lnTo>
                <a:lnTo>
                  <a:pt x="11" y="134"/>
                </a:lnTo>
                <a:lnTo>
                  <a:pt x="11" y="176"/>
                </a:lnTo>
                <a:lnTo>
                  <a:pt x="21" y="248"/>
                </a:lnTo>
                <a:lnTo>
                  <a:pt x="62" y="289"/>
                </a:lnTo>
                <a:lnTo>
                  <a:pt x="0" y="351"/>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2" name="Freeform 55">
            <a:extLst>
              <a:ext uri="{FF2B5EF4-FFF2-40B4-BE49-F238E27FC236}">
                <a16:creationId xmlns:a16="http://schemas.microsoft.com/office/drawing/2014/main" id="{62FFE65B-4D0B-F67B-BF47-9CD13C401CEB}"/>
              </a:ext>
            </a:extLst>
          </p:cNvPr>
          <p:cNvSpPr>
            <a:spLocks/>
          </p:cNvSpPr>
          <p:nvPr/>
        </p:nvSpPr>
        <p:spPr bwMode="auto">
          <a:xfrm>
            <a:off x="3524136" y="1330083"/>
            <a:ext cx="60906" cy="17499"/>
          </a:xfrm>
          <a:custGeom>
            <a:avLst/>
            <a:gdLst/>
            <a:ahLst/>
            <a:cxnLst>
              <a:cxn ang="0">
                <a:pos x="51" y="0"/>
              </a:cxn>
              <a:cxn ang="0">
                <a:pos x="0" y="0"/>
              </a:cxn>
              <a:cxn ang="0">
                <a:pos x="51" y="0"/>
              </a:cxn>
              <a:cxn ang="0">
                <a:pos x="72" y="21"/>
              </a:cxn>
              <a:cxn ang="0">
                <a:pos x="72" y="11"/>
              </a:cxn>
              <a:cxn ang="0">
                <a:pos x="51" y="0"/>
              </a:cxn>
            </a:cxnLst>
            <a:rect l="0" t="0" r="r" b="b"/>
            <a:pathLst>
              <a:path w="72" h="21">
                <a:moveTo>
                  <a:pt x="51" y="0"/>
                </a:moveTo>
                <a:lnTo>
                  <a:pt x="0" y="0"/>
                </a:lnTo>
                <a:lnTo>
                  <a:pt x="51" y="0"/>
                </a:lnTo>
                <a:lnTo>
                  <a:pt x="72" y="21"/>
                </a:lnTo>
                <a:lnTo>
                  <a:pt x="72" y="11"/>
                </a:lnTo>
                <a:lnTo>
                  <a:pt x="5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3" name="Freeform 56">
            <a:extLst>
              <a:ext uri="{FF2B5EF4-FFF2-40B4-BE49-F238E27FC236}">
                <a16:creationId xmlns:a16="http://schemas.microsoft.com/office/drawing/2014/main" id="{52EF7142-96CC-A9E9-8DD1-42A95738B528}"/>
              </a:ext>
            </a:extLst>
          </p:cNvPr>
          <p:cNvSpPr>
            <a:spLocks/>
          </p:cNvSpPr>
          <p:nvPr/>
        </p:nvSpPr>
        <p:spPr bwMode="auto">
          <a:xfrm>
            <a:off x="3602805" y="1339250"/>
            <a:ext cx="8460" cy="833"/>
          </a:xfrm>
          <a:custGeom>
            <a:avLst/>
            <a:gdLst/>
            <a:ahLst/>
            <a:cxnLst>
              <a:cxn ang="0">
                <a:pos x="10" y="0"/>
              </a:cxn>
              <a:cxn ang="0">
                <a:pos x="10" y="0"/>
              </a:cxn>
              <a:cxn ang="0">
                <a:pos x="0" y="0"/>
              </a:cxn>
              <a:cxn ang="0">
                <a:pos x="10" y="0"/>
              </a:cxn>
            </a:cxnLst>
            <a:rect l="0" t="0" r="r" b="b"/>
            <a:pathLst>
              <a:path w="10">
                <a:moveTo>
                  <a:pt x="10" y="0"/>
                </a:moveTo>
                <a:lnTo>
                  <a:pt x="10" y="0"/>
                </a:lnTo>
                <a:lnTo>
                  <a:pt x="0" y="0"/>
                </a:lnTo>
                <a:lnTo>
                  <a:pt x="10"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4" name="Line 57">
            <a:extLst>
              <a:ext uri="{FF2B5EF4-FFF2-40B4-BE49-F238E27FC236}">
                <a16:creationId xmlns:a16="http://schemas.microsoft.com/office/drawing/2014/main" id="{0BBA4698-1823-45A2-CE93-119264376F06}"/>
              </a:ext>
            </a:extLst>
          </p:cNvPr>
          <p:cNvSpPr>
            <a:spLocks noChangeShapeType="1"/>
          </p:cNvSpPr>
          <p:nvPr/>
        </p:nvSpPr>
        <p:spPr bwMode="auto">
          <a:xfrm>
            <a:off x="3515676" y="13300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5" name="Line 58">
            <a:extLst>
              <a:ext uri="{FF2B5EF4-FFF2-40B4-BE49-F238E27FC236}">
                <a16:creationId xmlns:a16="http://schemas.microsoft.com/office/drawing/2014/main" id="{5C02E5E9-6A4C-26DC-F07A-35BE60157E03}"/>
              </a:ext>
            </a:extLst>
          </p:cNvPr>
          <p:cNvSpPr>
            <a:spLocks noChangeShapeType="1"/>
          </p:cNvSpPr>
          <p:nvPr/>
        </p:nvSpPr>
        <p:spPr bwMode="auto">
          <a:xfrm>
            <a:off x="3524136" y="13300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6" name="Freeform 64">
            <a:extLst>
              <a:ext uri="{FF2B5EF4-FFF2-40B4-BE49-F238E27FC236}">
                <a16:creationId xmlns:a16="http://schemas.microsoft.com/office/drawing/2014/main" id="{096DF6BD-261B-D05F-873B-525328B8E822}"/>
              </a:ext>
            </a:extLst>
          </p:cNvPr>
          <p:cNvSpPr>
            <a:spLocks/>
          </p:cNvSpPr>
          <p:nvPr/>
        </p:nvSpPr>
        <p:spPr bwMode="auto">
          <a:xfrm>
            <a:off x="4720261" y="1975864"/>
            <a:ext cx="52447" cy="112491"/>
          </a:xfrm>
          <a:custGeom>
            <a:avLst/>
            <a:gdLst/>
            <a:ahLst/>
            <a:cxnLst>
              <a:cxn ang="0">
                <a:pos x="41" y="135"/>
              </a:cxn>
              <a:cxn ang="0">
                <a:pos x="52" y="124"/>
              </a:cxn>
              <a:cxn ang="0">
                <a:pos x="62" y="31"/>
              </a:cxn>
              <a:cxn ang="0">
                <a:pos x="41" y="0"/>
              </a:cxn>
              <a:cxn ang="0">
                <a:pos x="0" y="62"/>
              </a:cxn>
              <a:cxn ang="0">
                <a:pos x="0" y="124"/>
              </a:cxn>
              <a:cxn ang="0">
                <a:pos x="21" y="135"/>
              </a:cxn>
              <a:cxn ang="0">
                <a:pos x="41" y="135"/>
              </a:cxn>
            </a:cxnLst>
            <a:rect l="0" t="0" r="r" b="b"/>
            <a:pathLst>
              <a:path w="62" h="135">
                <a:moveTo>
                  <a:pt x="41" y="135"/>
                </a:moveTo>
                <a:lnTo>
                  <a:pt x="52" y="124"/>
                </a:lnTo>
                <a:lnTo>
                  <a:pt x="62" y="31"/>
                </a:lnTo>
                <a:lnTo>
                  <a:pt x="41" y="0"/>
                </a:lnTo>
                <a:lnTo>
                  <a:pt x="0" y="62"/>
                </a:lnTo>
                <a:lnTo>
                  <a:pt x="0" y="124"/>
                </a:lnTo>
                <a:lnTo>
                  <a:pt x="21" y="135"/>
                </a:lnTo>
                <a:lnTo>
                  <a:pt x="41" y="135"/>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7" name="Freeform 67">
            <a:extLst>
              <a:ext uri="{FF2B5EF4-FFF2-40B4-BE49-F238E27FC236}">
                <a16:creationId xmlns:a16="http://schemas.microsoft.com/office/drawing/2014/main" id="{9F9D060B-40A1-A6F5-208E-CE6690F055A4}"/>
              </a:ext>
            </a:extLst>
          </p:cNvPr>
          <p:cNvSpPr>
            <a:spLocks/>
          </p:cNvSpPr>
          <p:nvPr/>
        </p:nvSpPr>
        <p:spPr bwMode="auto">
          <a:xfrm>
            <a:off x="3925945" y="1166764"/>
            <a:ext cx="646280" cy="602450"/>
          </a:xfrm>
          <a:custGeom>
            <a:avLst/>
            <a:gdLst/>
            <a:ahLst/>
            <a:cxnLst>
              <a:cxn ang="0">
                <a:pos x="722" y="568"/>
              </a:cxn>
              <a:cxn ang="0">
                <a:pos x="702" y="568"/>
              </a:cxn>
              <a:cxn ang="0">
                <a:pos x="712" y="496"/>
              </a:cxn>
              <a:cxn ang="0">
                <a:pos x="681" y="444"/>
              </a:cxn>
              <a:cxn ang="0">
                <a:pos x="588" y="393"/>
              </a:cxn>
              <a:cxn ang="0">
                <a:pos x="557" y="331"/>
              </a:cxn>
              <a:cxn ang="0">
                <a:pos x="516" y="310"/>
              </a:cxn>
              <a:cxn ang="0">
                <a:pos x="526" y="269"/>
              </a:cxn>
              <a:cxn ang="0">
                <a:pos x="588" y="145"/>
              </a:cxn>
              <a:cxn ang="0">
                <a:pos x="516" y="124"/>
              </a:cxn>
              <a:cxn ang="0">
                <a:pos x="464" y="21"/>
              </a:cxn>
              <a:cxn ang="0">
                <a:pos x="309" y="0"/>
              </a:cxn>
              <a:cxn ang="0">
                <a:pos x="278" y="21"/>
              </a:cxn>
              <a:cxn ang="0">
                <a:pos x="237" y="72"/>
              </a:cxn>
              <a:cxn ang="0">
                <a:pos x="206" y="83"/>
              </a:cxn>
              <a:cxn ang="0">
                <a:pos x="196" y="227"/>
              </a:cxn>
              <a:cxn ang="0">
                <a:pos x="155" y="269"/>
              </a:cxn>
              <a:cxn ang="0">
                <a:pos x="0" y="362"/>
              </a:cxn>
              <a:cxn ang="0">
                <a:pos x="20" y="434"/>
              </a:cxn>
              <a:cxn ang="0">
                <a:pos x="31" y="465"/>
              </a:cxn>
              <a:cxn ang="0">
                <a:pos x="134" y="486"/>
              </a:cxn>
              <a:cxn ang="0">
                <a:pos x="258" y="558"/>
              </a:cxn>
              <a:cxn ang="0">
                <a:pos x="464" y="723"/>
              </a:cxn>
              <a:cxn ang="0">
                <a:pos x="609" y="723"/>
              </a:cxn>
              <a:cxn ang="0">
                <a:pos x="650" y="651"/>
              </a:cxn>
              <a:cxn ang="0">
                <a:pos x="722" y="651"/>
              </a:cxn>
              <a:cxn ang="0">
                <a:pos x="733" y="641"/>
              </a:cxn>
              <a:cxn ang="0">
                <a:pos x="764" y="651"/>
              </a:cxn>
              <a:cxn ang="0">
                <a:pos x="722" y="610"/>
              </a:cxn>
              <a:cxn ang="0">
                <a:pos x="722" y="568"/>
              </a:cxn>
            </a:cxnLst>
            <a:rect l="0" t="0" r="r" b="b"/>
            <a:pathLst>
              <a:path w="764" h="723">
                <a:moveTo>
                  <a:pt x="722" y="568"/>
                </a:moveTo>
                <a:lnTo>
                  <a:pt x="702" y="568"/>
                </a:lnTo>
                <a:lnTo>
                  <a:pt x="712" y="496"/>
                </a:lnTo>
                <a:lnTo>
                  <a:pt x="681" y="444"/>
                </a:lnTo>
                <a:lnTo>
                  <a:pt x="588" y="393"/>
                </a:lnTo>
                <a:lnTo>
                  <a:pt x="557" y="331"/>
                </a:lnTo>
                <a:lnTo>
                  <a:pt x="516" y="310"/>
                </a:lnTo>
                <a:lnTo>
                  <a:pt x="526" y="269"/>
                </a:lnTo>
                <a:lnTo>
                  <a:pt x="588" y="145"/>
                </a:lnTo>
                <a:lnTo>
                  <a:pt x="516" y="124"/>
                </a:lnTo>
                <a:lnTo>
                  <a:pt x="464" y="21"/>
                </a:lnTo>
                <a:lnTo>
                  <a:pt x="309" y="0"/>
                </a:lnTo>
                <a:lnTo>
                  <a:pt x="278" y="21"/>
                </a:lnTo>
                <a:lnTo>
                  <a:pt x="237" y="72"/>
                </a:lnTo>
                <a:lnTo>
                  <a:pt x="206" y="83"/>
                </a:lnTo>
                <a:lnTo>
                  <a:pt x="196" y="227"/>
                </a:lnTo>
                <a:lnTo>
                  <a:pt x="155" y="269"/>
                </a:lnTo>
                <a:lnTo>
                  <a:pt x="0" y="362"/>
                </a:lnTo>
                <a:lnTo>
                  <a:pt x="20" y="434"/>
                </a:lnTo>
                <a:lnTo>
                  <a:pt x="31" y="465"/>
                </a:lnTo>
                <a:lnTo>
                  <a:pt x="134" y="486"/>
                </a:lnTo>
                <a:lnTo>
                  <a:pt x="258" y="558"/>
                </a:lnTo>
                <a:lnTo>
                  <a:pt x="464" y="723"/>
                </a:lnTo>
                <a:lnTo>
                  <a:pt x="609" y="723"/>
                </a:lnTo>
                <a:lnTo>
                  <a:pt x="650" y="651"/>
                </a:lnTo>
                <a:lnTo>
                  <a:pt x="722" y="651"/>
                </a:lnTo>
                <a:lnTo>
                  <a:pt x="733" y="641"/>
                </a:lnTo>
                <a:lnTo>
                  <a:pt x="764" y="651"/>
                </a:lnTo>
                <a:lnTo>
                  <a:pt x="722" y="610"/>
                </a:lnTo>
                <a:lnTo>
                  <a:pt x="722" y="568"/>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8" name="Freeform 71">
            <a:extLst>
              <a:ext uri="{FF2B5EF4-FFF2-40B4-BE49-F238E27FC236}">
                <a16:creationId xmlns:a16="http://schemas.microsoft.com/office/drawing/2014/main" id="{4153DA76-B56F-9E2D-54C8-8B98DD4B390F}"/>
              </a:ext>
            </a:extLst>
          </p:cNvPr>
          <p:cNvSpPr>
            <a:spLocks/>
          </p:cNvSpPr>
          <p:nvPr/>
        </p:nvSpPr>
        <p:spPr bwMode="auto">
          <a:xfrm>
            <a:off x="3681475" y="1373414"/>
            <a:ext cx="95589" cy="111657"/>
          </a:xfrm>
          <a:custGeom>
            <a:avLst/>
            <a:gdLst/>
            <a:ahLst/>
            <a:cxnLst>
              <a:cxn ang="0">
                <a:pos x="51" y="103"/>
              </a:cxn>
              <a:cxn ang="0">
                <a:pos x="113" y="41"/>
              </a:cxn>
              <a:cxn ang="0">
                <a:pos x="72" y="0"/>
              </a:cxn>
              <a:cxn ang="0">
                <a:pos x="41" y="62"/>
              </a:cxn>
              <a:cxn ang="0">
                <a:pos x="0" y="134"/>
              </a:cxn>
              <a:cxn ang="0">
                <a:pos x="31" y="134"/>
              </a:cxn>
              <a:cxn ang="0">
                <a:pos x="51" y="103"/>
              </a:cxn>
            </a:cxnLst>
            <a:rect l="0" t="0" r="r" b="b"/>
            <a:pathLst>
              <a:path w="113" h="134">
                <a:moveTo>
                  <a:pt x="51" y="103"/>
                </a:moveTo>
                <a:lnTo>
                  <a:pt x="113" y="41"/>
                </a:lnTo>
                <a:lnTo>
                  <a:pt x="72" y="0"/>
                </a:lnTo>
                <a:lnTo>
                  <a:pt x="41" y="62"/>
                </a:lnTo>
                <a:lnTo>
                  <a:pt x="0" y="134"/>
                </a:lnTo>
                <a:lnTo>
                  <a:pt x="31" y="134"/>
                </a:lnTo>
                <a:lnTo>
                  <a:pt x="51" y="103"/>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9" name="Freeform 73">
            <a:extLst>
              <a:ext uri="{FF2B5EF4-FFF2-40B4-BE49-F238E27FC236}">
                <a16:creationId xmlns:a16="http://schemas.microsoft.com/office/drawing/2014/main" id="{5D7651E3-C0B4-1C85-CEC6-78EE6FAAEEEB}"/>
              </a:ext>
            </a:extLst>
          </p:cNvPr>
          <p:cNvSpPr>
            <a:spLocks/>
          </p:cNvSpPr>
          <p:nvPr/>
        </p:nvSpPr>
        <p:spPr bwMode="auto">
          <a:xfrm>
            <a:off x="3619723" y="1459240"/>
            <a:ext cx="114198" cy="284144"/>
          </a:xfrm>
          <a:custGeom>
            <a:avLst/>
            <a:gdLst/>
            <a:ahLst/>
            <a:cxnLst>
              <a:cxn ang="0">
                <a:pos x="104" y="207"/>
              </a:cxn>
              <a:cxn ang="0">
                <a:pos x="93" y="197"/>
              </a:cxn>
              <a:cxn ang="0">
                <a:pos x="93" y="197"/>
              </a:cxn>
              <a:cxn ang="0">
                <a:pos x="93" y="186"/>
              </a:cxn>
              <a:cxn ang="0">
                <a:pos x="104" y="186"/>
              </a:cxn>
              <a:cxn ang="0">
                <a:pos x="93" y="166"/>
              </a:cxn>
              <a:cxn ang="0">
                <a:pos x="104" y="145"/>
              </a:cxn>
              <a:cxn ang="0">
                <a:pos x="104" y="73"/>
              </a:cxn>
              <a:cxn ang="0">
                <a:pos x="124" y="62"/>
              </a:cxn>
              <a:cxn ang="0">
                <a:pos x="135" y="42"/>
              </a:cxn>
              <a:cxn ang="0">
                <a:pos x="124" y="0"/>
              </a:cxn>
              <a:cxn ang="0">
                <a:pos x="104" y="31"/>
              </a:cxn>
              <a:cxn ang="0">
                <a:pos x="73" y="31"/>
              </a:cxn>
              <a:cxn ang="0">
                <a:pos x="52" y="104"/>
              </a:cxn>
              <a:cxn ang="0">
                <a:pos x="0" y="186"/>
              </a:cxn>
              <a:cxn ang="0">
                <a:pos x="52" y="321"/>
              </a:cxn>
              <a:cxn ang="0">
                <a:pos x="52" y="341"/>
              </a:cxn>
              <a:cxn ang="0">
                <a:pos x="62" y="341"/>
              </a:cxn>
              <a:cxn ang="0">
                <a:pos x="62" y="331"/>
              </a:cxn>
              <a:cxn ang="0">
                <a:pos x="73" y="259"/>
              </a:cxn>
              <a:cxn ang="0">
                <a:pos x="104" y="207"/>
              </a:cxn>
            </a:cxnLst>
            <a:rect l="0" t="0" r="r" b="b"/>
            <a:pathLst>
              <a:path w="135" h="341">
                <a:moveTo>
                  <a:pt x="104" y="207"/>
                </a:moveTo>
                <a:lnTo>
                  <a:pt x="93" y="197"/>
                </a:lnTo>
                <a:lnTo>
                  <a:pt x="93" y="197"/>
                </a:lnTo>
                <a:lnTo>
                  <a:pt x="93" y="186"/>
                </a:lnTo>
                <a:lnTo>
                  <a:pt x="104" y="186"/>
                </a:lnTo>
                <a:lnTo>
                  <a:pt x="93" y="166"/>
                </a:lnTo>
                <a:lnTo>
                  <a:pt x="104" y="145"/>
                </a:lnTo>
                <a:lnTo>
                  <a:pt x="104" y="73"/>
                </a:lnTo>
                <a:lnTo>
                  <a:pt x="124" y="62"/>
                </a:lnTo>
                <a:lnTo>
                  <a:pt x="135" y="42"/>
                </a:lnTo>
                <a:lnTo>
                  <a:pt x="124" y="0"/>
                </a:lnTo>
                <a:lnTo>
                  <a:pt x="104" y="31"/>
                </a:lnTo>
                <a:lnTo>
                  <a:pt x="73" y="31"/>
                </a:lnTo>
                <a:lnTo>
                  <a:pt x="52" y="104"/>
                </a:lnTo>
                <a:lnTo>
                  <a:pt x="0" y="186"/>
                </a:lnTo>
                <a:lnTo>
                  <a:pt x="52" y="321"/>
                </a:lnTo>
                <a:lnTo>
                  <a:pt x="52" y="341"/>
                </a:lnTo>
                <a:lnTo>
                  <a:pt x="62" y="341"/>
                </a:lnTo>
                <a:lnTo>
                  <a:pt x="62" y="331"/>
                </a:lnTo>
                <a:lnTo>
                  <a:pt x="73" y="259"/>
                </a:lnTo>
                <a:lnTo>
                  <a:pt x="104" y="207"/>
                </a:lnTo>
                <a:close/>
              </a:path>
            </a:pathLst>
          </a:custGeom>
          <a:solidFill>
            <a:srgbClr val="FFA500"/>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128" name="TextBox 127">
            <a:extLst>
              <a:ext uri="{FF2B5EF4-FFF2-40B4-BE49-F238E27FC236}">
                <a16:creationId xmlns:a16="http://schemas.microsoft.com/office/drawing/2014/main" id="{621EE70B-C3B8-1272-6E83-97D58C8DA407}"/>
              </a:ext>
            </a:extLst>
          </p:cNvPr>
          <p:cNvSpPr txBox="1"/>
          <p:nvPr/>
        </p:nvSpPr>
        <p:spPr>
          <a:xfrm>
            <a:off x="5095848" y="2992193"/>
            <a:ext cx="6631488" cy="1106713"/>
          </a:xfrm>
          <a:prstGeom prst="rect">
            <a:avLst/>
          </a:prstGeom>
          <a:solidFill>
            <a:schemeClr val="accent2">
              <a:lumMod val="60000"/>
              <a:lumOff val="40000"/>
            </a:schemeClr>
          </a:solidFill>
        </p:spPr>
        <p:txBody>
          <a:bodyPr wrap="square" rtlCol="0">
            <a:spAutoFit/>
          </a:bodyPr>
          <a:lstStyle/>
          <a:p>
            <a:pPr marL="180000" marR="0" lvl="0" indent="-180000" defTabSz="457200" rtl="0" eaLnBrk="0" fontAlgn="base" latinLnBrk="0" hangingPunct="0">
              <a:lnSpc>
                <a:spcPct val="120000"/>
              </a:lnSpc>
              <a:spcBef>
                <a:spcPts val="600"/>
              </a:spcBef>
              <a:spcAft>
                <a:spcPts val="600"/>
              </a:spcAft>
              <a:buClrTx/>
              <a:buSzTx/>
              <a:buFont typeface="+mj-lt"/>
              <a:buAutoNum type="arabicPeriod"/>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ECOWAS Brown Card (14 Countries)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This was created on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29</a:t>
            </a:r>
            <a:r>
              <a:rPr kumimoji="0" lang="en-US" sz="1400" b="1" i="0" strike="noStrike" kern="1200" cap="none" spc="0" normalizeH="0" baseline="30000" noProof="0" dirty="0">
                <a:ln>
                  <a:noFill/>
                </a:ln>
                <a:solidFill>
                  <a:prstClr val="black"/>
                </a:solidFill>
                <a:effectLst/>
                <a:uLnTx/>
                <a:uFillTx/>
                <a:latin typeface="Titillium" panose="00000500000000000000" pitchFamily="50" charset="0"/>
                <a:ea typeface="+mn-ea"/>
                <a:cs typeface="+mn-cs"/>
              </a:rPr>
              <a:t>th</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 May 1982 in Cotonou (Benin Republic)</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The main objective of the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Brown Card Scheme</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is to ensure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prompt and fair compensation to the victims of road accidents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for the damages caused them by non residing motorists travelling from member states.</a:t>
            </a:r>
          </a:p>
        </p:txBody>
      </p:sp>
      <p:sp>
        <p:nvSpPr>
          <p:cNvPr id="100" name="TextBox 99">
            <a:extLst>
              <a:ext uri="{FF2B5EF4-FFF2-40B4-BE49-F238E27FC236}">
                <a16:creationId xmlns:a16="http://schemas.microsoft.com/office/drawing/2014/main" id="{DEA224AA-1A5A-43A1-9307-243061000C85}"/>
              </a:ext>
            </a:extLst>
          </p:cNvPr>
          <p:cNvSpPr txBox="1"/>
          <p:nvPr/>
        </p:nvSpPr>
        <p:spPr>
          <a:xfrm>
            <a:off x="3932600" y="5765871"/>
            <a:ext cx="7758951" cy="849143"/>
          </a:xfrm>
          <a:prstGeom prst="rect">
            <a:avLst/>
          </a:prstGeom>
          <a:solidFill>
            <a:srgbClr val="FFFF00"/>
          </a:solidFill>
        </p:spPr>
        <p:txBody>
          <a:bodyPr wrap="square" rtlCol="0">
            <a:spAutoFit/>
          </a:bodyPr>
          <a:lstStyle/>
          <a:p>
            <a:pPr marR="0" lvl="0" defTabSz="457200" rtl="0" eaLnBrk="0" fontAlgn="base" latinLnBrk="0" hangingPunct="0">
              <a:lnSpc>
                <a:spcPct val="120000"/>
              </a:lnSpc>
              <a:spcBef>
                <a:spcPts val="600"/>
              </a:spcBef>
              <a:spcAft>
                <a:spcPts val="600"/>
              </a:spcAft>
              <a:buClrTx/>
              <a:buSzTx/>
              <a:tabLst/>
              <a:defRPr/>
            </a:pPr>
            <a:r>
              <a:rPr lang="en-US" sz="1400" b="1" u="sng" dirty="0">
                <a:solidFill>
                  <a:prstClr val="black"/>
                </a:solidFill>
              </a:rPr>
              <a:t>COMESA Yellow Card (13 Countries)</a:t>
            </a:r>
            <a:r>
              <a:rPr lang="en-US" sz="1400" dirty="0"/>
              <a:t>: The Yellow Card Scheme was established by a Protocol on the </a:t>
            </a:r>
            <a:r>
              <a:rPr lang="en-US" sz="1400" b="1" dirty="0"/>
              <a:t>Establishment of the Third-Party Motor Vehicle Insurance Scheme</a:t>
            </a:r>
            <a:r>
              <a:rPr lang="en-US" sz="1400" dirty="0"/>
              <a:t>, signed by the Heads of States and Governments on </a:t>
            </a:r>
            <a:r>
              <a:rPr lang="en-US" sz="1400" b="1" dirty="0"/>
              <a:t>4</a:t>
            </a:r>
            <a:r>
              <a:rPr lang="en-US" sz="1400" b="1" baseline="30000" dirty="0"/>
              <a:t>th</a:t>
            </a:r>
            <a:r>
              <a:rPr lang="en-US" sz="1400" b="1" dirty="0"/>
              <a:t> December 1986, in Addis Ababa, Ethiopia</a:t>
            </a:r>
            <a:r>
              <a:rPr lang="en-US" sz="1400" dirty="0"/>
              <a:t>.</a:t>
            </a:r>
            <a:endParaRPr kumimoji="0" lang="en-US" sz="1400" i="0" strike="noStrike" kern="1200" cap="none" spc="0" normalizeH="0" baseline="0" noProof="0" dirty="0">
              <a:ln>
                <a:noFill/>
              </a:ln>
              <a:effectLst/>
              <a:uLnTx/>
              <a:uFillTx/>
              <a:latin typeface="Titillium" panose="00000500000000000000" pitchFamily="50" charset="0"/>
              <a:ea typeface="+mn-ea"/>
              <a:cs typeface="+mn-cs"/>
            </a:endParaRPr>
          </a:p>
        </p:txBody>
      </p:sp>
      <p:sp>
        <p:nvSpPr>
          <p:cNvPr id="101" name="TextBox 100">
            <a:extLst>
              <a:ext uri="{FF2B5EF4-FFF2-40B4-BE49-F238E27FC236}">
                <a16:creationId xmlns:a16="http://schemas.microsoft.com/office/drawing/2014/main" id="{BB326757-E8C8-80BC-E825-98F82567A6BD}"/>
              </a:ext>
            </a:extLst>
          </p:cNvPr>
          <p:cNvSpPr txBox="1"/>
          <p:nvPr/>
        </p:nvSpPr>
        <p:spPr>
          <a:xfrm>
            <a:off x="5660782" y="1215261"/>
            <a:ext cx="6095975" cy="1624740"/>
          </a:xfrm>
          <a:prstGeom prst="rect">
            <a:avLst/>
          </a:prstGeom>
          <a:solidFill>
            <a:srgbClr val="FFC000"/>
          </a:solidFill>
        </p:spPr>
        <p:txBody>
          <a:bodyPr wrap="square" rtlCol="0">
            <a:spAutoFit/>
          </a:bodyPr>
          <a:lstStyle/>
          <a:p>
            <a:pPr marR="0" lvl="0" defTabSz="457200" rtl="0" eaLnBrk="0" fontAlgn="base" latinLnBrk="0" hangingPunct="0">
              <a:lnSpc>
                <a:spcPct val="120000"/>
              </a:lnSpc>
              <a:spcBef>
                <a:spcPts val="600"/>
              </a:spcBef>
              <a:spcAft>
                <a:spcPts val="600"/>
              </a:spcAft>
              <a:buClrTx/>
              <a:buSzTx/>
              <a:tabLst/>
              <a:defRPr/>
            </a:pPr>
            <a:r>
              <a:rPr lang="en-US" sz="1400" b="1" u="sng" dirty="0">
                <a:solidFill>
                  <a:prstClr val="black"/>
                </a:solidFill>
              </a:rPr>
              <a:t>Arab League Orange Card (6 Countries in Africa and 7 Countries in Middle East)</a:t>
            </a:r>
            <a:r>
              <a:rPr lang="en-US" sz="1400" dirty="0">
                <a:solidFill>
                  <a:prstClr val="black"/>
                </a:solidFill>
              </a:rPr>
              <a:t>:  The foundation of the unified insurance card on motor vehicles crossing the Arab countries through an international convention which signed in </a:t>
            </a:r>
            <a:r>
              <a:rPr lang="en-US" sz="1400" b="1" dirty="0">
                <a:solidFill>
                  <a:prstClr val="black"/>
                </a:solidFill>
              </a:rPr>
              <a:t>Tunis (Tunisia)</a:t>
            </a:r>
            <a:r>
              <a:rPr lang="en-US" sz="1400" dirty="0">
                <a:solidFill>
                  <a:prstClr val="black"/>
                </a:solidFill>
              </a:rPr>
              <a:t> on </a:t>
            </a:r>
            <a:r>
              <a:rPr lang="en-US" sz="1400" b="1" dirty="0">
                <a:solidFill>
                  <a:prstClr val="black"/>
                </a:solidFill>
              </a:rPr>
              <a:t>26</a:t>
            </a:r>
            <a:r>
              <a:rPr lang="en-US" sz="1400" b="1" baseline="30000" dirty="0">
                <a:solidFill>
                  <a:prstClr val="black"/>
                </a:solidFill>
              </a:rPr>
              <a:t>th</a:t>
            </a:r>
            <a:r>
              <a:rPr lang="en-US" sz="1400" b="1" dirty="0">
                <a:solidFill>
                  <a:prstClr val="black"/>
                </a:solidFill>
              </a:rPr>
              <a:t> April1975</a:t>
            </a:r>
            <a:r>
              <a:rPr lang="en-US" sz="1400" dirty="0">
                <a:solidFill>
                  <a:prstClr val="black"/>
                </a:solidFill>
              </a:rPr>
              <a:t> and aims to </a:t>
            </a:r>
            <a:r>
              <a:rPr lang="en-US" sz="1400" b="1" dirty="0">
                <a:solidFill>
                  <a:prstClr val="black"/>
                </a:solidFill>
              </a:rPr>
              <a:t>encourage the tourism, facilitate the trade exchange and the circulation of Arab citizens vehicles between Arab members countries</a:t>
            </a:r>
            <a:r>
              <a:rPr lang="en-US" sz="1400" dirty="0">
                <a:solidFill>
                  <a:prstClr val="black"/>
                </a:solidFill>
              </a:rPr>
              <a:t>.</a:t>
            </a:r>
          </a:p>
        </p:txBody>
      </p:sp>
      <p:sp>
        <p:nvSpPr>
          <p:cNvPr id="102" name="TextBox 101">
            <a:extLst>
              <a:ext uri="{FF2B5EF4-FFF2-40B4-BE49-F238E27FC236}">
                <a16:creationId xmlns:a16="http://schemas.microsoft.com/office/drawing/2014/main" id="{DBFA49B5-07F4-A066-EC7D-9531CAA54278}"/>
              </a:ext>
            </a:extLst>
          </p:cNvPr>
          <p:cNvSpPr txBox="1"/>
          <p:nvPr/>
        </p:nvSpPr>
        <p:spPr>
          <a:xfrm>
            <a:off x="4877601" y="4276860"/>
            <a:ext cx="6813950" cy="1365246"/>
          </a:xfrm>
          <a:prstGeom prst="rect">
            <a:avLst/>
          </a:prstGeom>
          <a:solidFill>
            <a:schemeClr val="accent2">
              <a:lumMod val="20000"/>
              <a:lumOff val="80000"/>
            </a:schemeClr>
          </a:solidFill>
        </p:spPr>
        <p:txBody>
          <a:bodyPr wrap="square" rtlCol="0">
            <a:spAutoFit/>
          </a:bodyPr>
          <a:lstStyle/>
          <a:p>
            <a:pPr marR="0" lvl="0" defTabSz="457200" rtl="0" eaLnBrk="0" fontAlgn="base" latinLnBrk="0" hangingPunct="0">
              <a:lnSpc>
                <a:spcPct val="120000"/>
              </a:lnSpc>
              <a:spcBef>
                <a:spcPts val="600"/>
              </a:spcBef>
              <a:spcAft>
                <a:spcPts val="600"/>
              </a:spcAft>
              <a:buClrTx/>
              <a:buSzTx/>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CEMAC Zone Pink Card (6 Countries)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This is a regional initiative designed to facilitate and streamline vehicle insurance in the member states and was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created in 1996 as part of efforts to promote regional integration and facilitate cross-border vehicle insurance among member states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The system aims to facilitate cross-border travel by providing a standardized insurance document that ensures compliance with local insurance laws </a:t>
            </a:r>
          </a:p>
        </p:txBody>
      </p:sp>
      <p:sp>
        <p:nvSpPr>
          <p:cNvPr id="104" name="TextBox 103">
            <a:extLst>
              <a:ext uri="{FF2B5EF4-FFF2-40B4-BE49-F238E27FC236}">
                <a16:creationId xmlns:a16="http://schemas.microsoft.com/office/drawing/2014/main" id="{A0E55351-2877-4E98-1774-7903CC609515}"/>
              </a:ext>
            </a:extLst>
          </p:cNvPr>
          <p:cNvSpPr txBox="1"/>
          <p:nvPr/>
        </p:nvSpPr>
        <p:spPr>
          <a:xfrm>
            <a:off x="220976" y="4148118"/>
            <a:ext cx="1823720" cy="1938992"/>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Are we Happy with these Schemes / Mechanisms?</a:t>
            </a:r>
          </a:p>
          <a:p>
            <a:pPr algn="ctr"/>
            <a:r>
              <a:rPr lang="en-GB" sz="2000" b="1" dirty="0"/>
              <a:t>Do they really work?</a:t>
            </a:r>
          </a:p>
        </p:txBody>
      </p:sp>
    </p:spTree>
    <p:extLst>
      <p:ext uri="{BB962C8B-B14F-4D97-AF65-F5344CB8AC3E}">
        <p14:creationId xmlns:p14="http://schemas.microsoft.com/office/powerpoint/2010/main" val="121957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CIMA Zone</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 name="Freeform 5">
            <a:extLst>
              <a:ext uri="{FF2B5EF4-FFF2-40B4-BE49-F238E27FC236}">
                <a16:creationId xmlns:a16="http://schemas.microsoft.com/office/drawing/2014/main" id="{D0513C11-7A65-D587-7387-E6E940BABBB6}"/>
              </a:ext>
            </a:extLst>
          </p:cNvPr>
          <p:cNvSpPr>
            <a:spLocks/>
          </p:cNvSpPr>
          <p:nvPr/>
        </p:nvSpPr>
        <p:spPr bwMode="auto">
          <a:xfrm>
            <a:off x="1779106" y="1196305"/>
            <a:ext cx="289937" cy="524154"/>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 name="Freeform 6">
            <a:extLst>
              <a:ext uri="{FF2B5EF4-FFF2-40B4-BE49-F238E27FC236}">
                <a16:creationId xmlns:a16="http://schemas.microsoft.com/office/drawing/2014/main" id="{F5375429-6F9D-EF45-8A61-BAE4BADE128D}"/>
              </a:ext>
            </a:extLst>
          </p:cNvPr>
          <p:cNvSpPr>
            <a:spLocks/>
          </p:cNvSpPr>
          <p:nvPr/>
        </p:nvSpPr>
        <p:spPr bwMode="auto">
          <a:xfrm>
            <a:off x="77116" y="1302055"/>
            <a:ext cx="1115479" cy="106899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 name="Freeform 7">
            <a:extLst>
              <a:ext uri="{FF2B5EF4-FFF2-40B4-BE49-F238E27FC236}">
                <a16:creationId xmlns:a16="http://schemas.microsoft.com/office/drawing/2014/main" id="{6E973468-E93B-ACB7-1D4C-1F53849F027B}"/>
              </a:ext>
            </a:extLst>
          </p:cNvPr>
          <p:cNvSpPr>
            <a:spLocks/>
          </p:cNvSpPr>
          <p:nvPr/>
        </p:nvSpPr>
        <p:spPr bwMode="auto">
          <a:xfrm>
            <a:off x="597230" y="1596317"/>
            <a:ext cx="2214" cy="230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 name="Freeform 8">
            <a:extLst>
              <a:ext uri="{FF2B5EF4-FFF2-40B4-BE49-F238E27FC236}">
                <a16:creationId xmlns:a16="http://schemas.microsoft.com/office/drawing/2014/main" id="{EE5DDDBC-EE64-C136-1768-0392C9210549}"/>
              </a:ext>
            </a:extLst>
          </p:cNvPr>
          <p:cNvSpPr>
            <a:spLocks/>
          </p:cNvSpPr>
          <p:nvPr/>
        </p:nvSpPr>
        <p:spPr bwMode="auto">
          <a:xfrm>
            <a:off x="659201" y="1216994"/>
            <a:ext cx="1434186" cy="1282798"/>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id="{BA97DDB8-07E9-7ADA-37CC-E41902C21274}"/>
              </a:ext>
            </a:extLst>
          </p:cNvPr>
          <p:cNvSpPr>
            <a:spLocks/>
          </p:cNvSpPr>
          <p:nvPr/>
        </p:nvSpPr>
        <p:spPr bwMode="auto">
          <a:xfrm>
            <a:off x="1905262" y="1483669"/>
            <a:ext cx="1104413" cy="981641"/>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9" name="Freeform 10">
            <a:extLst>
              <a:ext uri="{FF2B5EF4-FFF2-40B4-BE49-F238E27FC236}">
                <a16:creationId xmlns:a16="http://schemas.microsoft.com/office/drawing/2014/main" id="{AA48579A-7705-FD36-90A6-EE3909E825B2}"/>
              </a:ext>
            </a:extLst>
          </p:cNvPr>
          <p:cNvSpPr>
            <a:spLocks noEditPoints="1"/>
          </p:cNvSpPr>
          <p:nvPr/>
        </p:nvSpPr>
        <p:spPr bwMode="auto">
          <a:xfrm>
            <a:off x="2967622" y="1538844"/>
            <a:ext cx="845462" cy="754046"/>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123B8223-494A-518A-114C-56CAEE39D12A}"/>
              </a:ext>
            </a:extLst>
          </p:cNvPr>
          <p:cNvSpPr>
            <a:spLocks/>
          </p:cNvSpPr>
          <p:nvPr/>
        </p:nvSpPr>
        <p:spPr bwMode="auto">
          <a:xfrm>
            <a:off x="3549706" y="1777931"/>
            <a:ext cx="2214" cy="230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2" name="Freeform 12">
            <a:extLst>
              <a:ext uri="{FF2B5EF4-FFF2-40B4-BE49-F238E27FC236}">
                <a16:creationId xmlns:a16="http://schemas.microsoft.com/office/drawing/2014/main" id="{0D0AA61F-1823-6297-4034-E44487F14D2F}"/>
              </a:ext>
            </a:extLst>
          </p:cNvPr>
          <p:cNvSpPr>
            <a:spLocks/>
          </p:cNvSpPr>
          <p:nvPr/>
        </p:nvSpPr>
        <p:spPr bwMode="auto">
          <a:xfrm>
            <a:off x="3602824" y="1883681"/>
            <a:ext cx="13279" cy="13793"/>
          </a:xfrm>
          <a:custGeom>
            <a:avLst/>
            <a:gdLst/>
            <a:ahLst/>
            <a:cxnLst>
              <a:cxn ang="0">
                <a:pos x="0" y="17"/>
              </a:cxn>
              <a:cxn ang="0">
                <a:pos x="28" y="29"/>
              </a:cxn>
              <a:cxn ang="0">
                <a:pos x="32" y="25"/>
              </a:cxn>
              <a:cxn ang="0">
                <a:pos x="0" y="17"/>
              </a:cxn>
            </a:cxnLst>
            <a:rect l="0" t="0" r="r" b="b"/>
            <a:pathLst>
              <a:path w="32" h="29">
                <a:moveTo>
                  <a:pt x="0" y="17"/>
                </a:moveTo>
                <a:cubicBezTo>
                  <a:pt x="28" y="29"/>
                  <a:pt x="28" y="29"/>
                  <a:pt x="28" y="29"/>
                </a:cubicBezTo>
                <a:cubicBezTo>
                  <a:pt x="32" y="25"/>
                  <a:pt x="32" y="25"/>
                  <a:pt x="32" y="25"/>
                </a:cubicBezTo>
                <a:cubicBezTo>
                  <a:pt x="25" y="8"/>
                  <a:pt x="12" y="0"/>
                  <a:pt x="0" y="1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7641E3F6-80CD-4122-C7F2-26C5A31EDAB8}"/>
              </a:ext>
            </a:extLst>
          </p:cNvPr>
          <p:cNvSpPr>
            <a:spLocks/>
          </p:cNvSpPr>
          <p:nvPr/>
        </p:nvSpPr>
        <p:spPr bwMode="auto">
          <a:xfrm>
            <a:off x="2770642" y="2269900"/>
            <a:ext cx="1161958" cy="1347168"/>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4" name="Freeform 14">
            <a:extLst>
              <a:ext uri="{FF2B5EF4-FFF2-40B4-BE49-F238E27FC236}">
                <a16:creationId xmlns:a16="http://schemas.microsoft.com/office/drawing/2014/main" id="{7C2361D6-4F6C-8705-148C-FAE04AFA4854}"/>
              </a:ext>
            </a:extLst>
          </p:cNvPr>
          <p:cNvSpPr>
            <a:spLocks/>
          </p:cNvSpPr>
          <p:nvPr/>
        </p:nvSpPr>
        <p:spPr bwMode="auto">
          <a:xfrm>
            <a:off x="2257168" y="3074524"/>
            <a:ext cx="903006" cy="636802"/>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5" name="Freeform 15">
            <a:extLst>
              <a:ext uri="{FF2B5EF4-FFF2-40B4-BE49-F238E27FC236}">
                <a16:creationId xmlns:a16="http://schemas.microsoft.com/office/drawing/2014/main" id="{6F867789-4C5B-1B05-7F53-DB64E33D8DA3}"/>
              </a:ext>
            </a:extLst>
          </p:cNvPr>
          <p:cNvSpPr>
            <a:spLocks noEditPoints="1"/>
          </p:cNvSpPr>
          <p:nvPr/>
        </p:nvSpPr>
        <p:spPr bwMode="auto">
          <a:xfrm>
            <a:off x="1455971" y="2867620"/>
            <a:ext cx="832182" cy="703471"/>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6" name="Freeform 16">
            <a:extLst>
              <a:ext uri="{FF2B5EF4-FFF2-40B4-BE49-F238E27FC236}">
                <a16:creationId xmlns:a16="http://schemas.microsoft.com/office/drawing/2014/main" id="{85A7B1AE-E11E-DF0C-4DBF-ECA83436DD18}"/>
              </a:ext>
            </a:extLst>
          </p:cNvPr>
          <p:cNvSpPr>
            <a:spLocks/>
          </p:cNvSpPr>
          <p:nvPr/>
        </p:nvSpPr>
        <p:spPr bwMode="auto">
          <a:xfrm>
            <a:off x="2197411" y="2180243"/>
            <a:ext cx="737013" cy="1156359"/>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7" name="Freeform 17">
            <a:extLst>
              <a:ext uri="{FF2B5EF4-FFF2-40B4-BE49-F238E27FC236}">
                <a16:creationId xmlns:a16="http://schemas.microsoft.com/office/drawing/2014/main" id="{41A7ADD1-B65F-4451-26F8-7DC864B617E2}"/>
              </a:ext>
            </a:extLst>
          </p:cNvPr>
          <p:cNvSpPr>
            <a:spLocks/>
          </p:cNvSpPr>
          <p:nvPr/>
        </p:nvSpPr>
        <p:spPr bwMode="auto">
          <a:xfrm>
            <a:off x="1958380" y="3633162"/>
            <a:ext cx="2214" cy="2300"/>
          </a:xfrm>
          <a:custGeom>
            <a:avLst/>
            <a:gdLst/>
            <a:ahLst/>
            <a:cxnLst>
              <a:cxn ang="0">
                <a:pos x="0" y="0"/>
              </a:cxn>
              <a:cxn ang="0">
                <a:pos x="1" y="1"/>
              </a:cxn>
              <a:cxn ang="0">
                <a:pos x="0" y="0"/>
              </a:cxn>
            </a:cxnLst>
            <a:rect l="0" t="0" r="r" b="b"/>
            <a:pathLst>
              <a:path w="1" h="1">
                <a:moveTo>
                  <a:pt x="0" y="0"/>
                </a:moveTo>
                <a:lnTo>
                  <a:pt x="1"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8" name="Freeform 18">
            <a:extLst>
              <a:ext uri="{FF2B5EF4-FFF2-40B4-BE49-F238E27FC236}">
                <a16:creationId xmlns:a16="http://schemas.microsoft.com/office/drawing/2014/main" id="{75F924B5-C029-0C74-D5FF-B87C18D3622E}"/>
              </a:ext>
            </a:extLst>
          </p:cNvPr>
          <p:cNvSpPr>
            <a:spLocks/>
          </p:cNvSpPr>
          <p:nvPr/>
        </p:nvSpPr>
        <p:spPr bwMode="auto">
          <a:xfrm>
            <a:off x="1781319" y="3748108"/>
            <a:ext cx="2214" cy="2300"/>
          </a:xfrm>
          <a:custGeom>
            <a:avLst/>
            <a:gdLst/>
            <a:ahLst/>
            <a:cxnLst>
              <a:cxn ang="0">
                <a:pos x="0" y="0"/>
              </a:cxn>
              <a:cxn ang="0">
                <a:pos x="0" y="1"/>
              </a:cxn>
              <a:cxn ang="0">
                <a:pos x="0" y="0"/>
              </a:cxn>
            </a:cxnLst>
            <a:rect l="0" t="0" r="r" b="b"/>
            <a:pathLst>
              <a:path h="1">
                <a:moveTo>
                  <a:pt x="0" y="0"/>
                </a:moveTo>
                <a:lnTo>
                  <a:pt x="0"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9" name="Freeform 19">
            <a:extLst>
              <a:ext uri="{FF2B5EF4-FFF2-40B4-BE49-F238E27FC236}">
                <a16:creationId xmlns:a16="http://schemas.microsoft.com/office/drawing/2014/main" id="{C3A66761-024C-CD91-D5B9-C2AA0AD0DADF}"/>
              </a:ext>
            </a:extLst>
          </p:cNvPr>
          <p:cNvSpPr>
            <a:spLocks/>
          </p:cNvSpPr>
          <p:nvPr/>
        </p:nvSpPr>
        <p:spPr bwMode="auto">
          <a:xfrm>
            <a:off x="1854355" y="2927392"/>
            <a:ext cx="537821" cy="825313"/>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0" name="Freeform 20">
            <a:extLst>
              <a:ext uri="{FF2B5EF4-FFF2-40B4-BE49-F238E27FC236}">
                <a16:creationId xmlns:a16="http://schemas.microsoft.com/office/drawing/2014/main" id="{2D66F3EB-7E23-4005-2FF7-F4AB0546FB71}"/>
              </a:ext>
            </a:extLst>
          </p:cNvPr>
          <p:cNvSpPr>
            <a:spLocks noEditPoints="1"/>
          </p:cNvSpPr>
          <p:nvPr/>
        </p:nvSpPr>
        <p:spPr bwMode="auto">
          <a:xfrm>
            <a:off x="1918542" y="3667644"/>
            <a:ext cx="139435" cy="131039"/>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729A3724-5AC8-ED62-FFFA-B793FF344D50}"/>
              </a:ext>
            </a:extLst>
          </p:cNvPr>
          <p:cNvSpPr>
            <a:spLocks/>
          </p:cNvSpPr>
          <p:nvPr/>
        </p:nvSpPr>
        <p:spPr bwMode="auto">
          <a:xfrm>
            <a:off x="1283338" y="2171048"/>
            <a:ext cx="1095559" cy="857498"/>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2" name="Freeform 22">
            <a:extLst>
              <a:ext uri="{FF2B5EF4-FFF2-40B4-BE49-F238E27FC236}">
                <a16:creationId xmlns:a16="http://schemas.microsoft.com/office/drawing/2014/main" id="{C15D5E68-CC6B-38CE-ACDF-9FD98A6113BD}"/>
              </a:ext>
            </a:extLst>
          </p:cNvPr>
          <p:cNvSpPr>
            <a:spLocks noEditPoints="1"/>
          </p:cNvSpPr>
          <p:nvPr/>
        </p:nvSpPr>
        <p:spPr bwMode="auto">
          <a:xfrm>
            <a:off x="424596" y="2060700"/>
            <a:ext cx="1142037" cy="108279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3" name="Freeform 23">
            <a:extLst>
              <a:ext uri="{FF2B5EF4-FFF2-40B4-BE49-F238E27FC236}">
                <a16:creationId xmlns:a16="http://schemas.microsoft.com/office/drawing/2014/main" id="{7C6EB977-38BB-E6A0-A8AE-DCF72A961581}"/>
              </a:ext>
            </a:extLst>
          </p:cNvPr>
          <p:cNvSpPr>
            <a:spLocks noEditPoints="1"/>
          </p:cNvSpPr>
          <p:nvPr/>
        </p:nvSpPr>
        <p:spPr bwMode="auto">
          <a:xfrm>
            <a:off x="70476" y="1902073"/>
            <a:ext cx="867595" cy="908075"/>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0CED3E8B-45C8-CD40-2274-B025AC6F4CEC}"/>
              </a:ext>
            </a:extLst>
          </p:cNvPr>
          <p:cNvSpPr>
            <a:spLocks/>
          </p:cNvSpPr>
          <p:nvPr/>
        </p:nvSpPr>
        <p:spPr bwMode="auto">
          <a:xfrm>
            <a:off x="3536427" y="2796354"/>
            <a:ext cx="1042442" cy="825313"/>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77C9F374-ADF3-AC07-F447-D75BDD217597}"/>
              </a:ext>
            </a:extLst>
          </p:cNvPr>
          <p:cNvSpPr>
            <a:spLocks/>
          </p:cNvSpPr>
          <p:nvPr/>
        </p:nvSpPr>
        <p:spPr bwMode="auto">
          <a:xfrm>
            <a:off x="4089740" y="2998660"/>
            <a:ext cx="719307" cy="983939"/>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88777AB4-A6F9-D403-75AD-B11E43CFE706}"/>
              </a:ext>
            </a:extLst>
          </p:cNvPr>
          <p:cNvSpPr>
            <a:spLocks/>
          </p:cNvSpPr>
          <p:nvPr/>
        </p:nvSpPr>
        <p:spPr bwMode="auto">
          <a:xfrm>
            <a:off x="4145071" y="2952682"/>
            <a:ext cx="121730" cy="133337"/>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FEF5EC8E-BCB1-03AD-EB05-89973BFE633E}"/>
              </a:ext>
            </a:extLst>
          </p:cNvPr>
          <p:cNvSpPr>
            <a:spLocks/>
          </p:cNvSpPr>
          <p:nvPr/>
        </p:nvSpPr>
        <p:spPr bwMode="auto">
          <a:xfrm>
            <a:off x="3607250" y="3520515"/>
            <a:ext cx="551100" cy="680481"/>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6218F545-BFCA-B23B-70F5-99BBA70350C1}"/>
              </a:ext>
            </a:extLst>
          </p:cNvPr>
          <p:cNvSpPr>
            <a:spLocks/>
          </p:cNvSpPr>
          <p:nvPr/>
        </p:nvSpPr>
        <p:spPr bwMode="auto">
          <a:xfrm>
            <a:off x="3286330" y="3929722"/>
            <a:ext cx="772425" cy="772437"/>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7B8710FD-A105-1A88-E6C3-C0FD089D5BAE}"/>
              </a:ext>
            </a:extLst>
          </p:cNvPr>
          <p:cNvSpPr>
            <a:spLocks/>
          </p:cNvSpPr>
          <p:nvPr/>
        </p:nvSpPr>
        <p:spPr bwMode="auto">
          <a:xfrm>
            <a:off x="3310675" y="3552700"/>
            <a:ext cx="378467" cy="425302"/>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B8B3556B-7BF8-9ACE-BCA6-B618DE04CE36}"/>
              </a:ext>
            </a:extLst>
          </p:cNvPr>
          <p:cNvSpPr>
            <a:spLocks/>
          </p:cNvSpPr>
          <p:nvPr/>
        </p:nvSpPr>
        <p:spPr bwMode="auto">
          <a:xfrm>
            <a:off x="3244278" y="4023979"/>
            <a:ext cx="150501" cy="160925"/>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77FA356A-6FC1-B036-285E-23279CA69291}"/>
              </a:ext>
            </a:extLst>
          </p:cNvPr>
          <p:cNvSpPr>
            <a:spLocks/>
          </p:cNvSpPr>
          <p:nvPr/>
        </p:nvSpPr>
        <p:spPr bwMode="auto">
          <a:xfrm>
            <a:off x="3255344" y="3936619"/>
            <a:ext cx="148289" cy="133337"/>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86EAABAF-DEBD-FFFA-7F8F-51E37FC6121F}"/>
              </a:ext>
            </a:extLst>
          </p:cNvPr>
          <p:cNvSpPr>
            <a:spLocks noEditPoints="1"/>
          </p:cNvSpPr>
          <p:nvPr/>
        </p:nvSpPr>
        <p:spPr bwMode="auto">
          <a:xfrm>
            <a:off x="2106667" y="3479134"/>
            <a:ext cx="1332377" cy="1395446"/>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D5193C7B-4E94-6913-1B4C-1FFC5EC4B1EF}"/>
              </a:ext>
            </a:extLst>
          </p:cNvPr>
          <p:cNvSpPr>
            <a:spLocks/>
          </p:cNvSpPr>
          <p:nvPr/>
        </p:nvSpPr>
        <p:spPr bwMode="auto">
          <a:xfrm>
            <a:off x="2069042" y="4276860"/>
            <a:ext cx="858742" cy="885086"/>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273FB065-064C-B0B6-212B-1E6C463B86B5}"/>
              </a:ext>
            </a:extLst>
          </p:cNvPr>
          <p:cNvSpPr>
            <a:spLocks/>
          </p:cNvSpPr>
          <p:nvPr/>
        </p:nvSpPr>
        <p:spPr bwMode="auto">
          <a:xfrm>
            <a:off x="2066829" y="5081484"/>
            <a:ext cx="942845" cy="864395"/>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DCFDA907-0647-9D7B-6739-E529E2BF516B}"/>
              </a:ext>
            </a:extLst>
          </p:cNvPr>
          <p:cNvSpPr>
            <a:spLocks/>
          </p:cNvSpPr>
          <p:nvPr/>
        </p:nvSpPr>
        <p:spPr bwMode="auto">
          <a:xfrm>
            <a:off x="2642274" y="5136657"/>
            <a:ext cx="655122" cy="664389"/>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0D931F7E-42D5-68FC-5C29-30781821D8F4}"/>
              </a:ext>
            </a:extLst>
          </p:cNvPr>
          <p:cNvSpPr>
            <a:spLocks noEditPoints="1"/>
          </p:cNvSpPr>
          <p:nvPr/>
        </p:nvSpPr>
        <p:spPr bwMode="auto">
          <a:xfrm>
            <a:off x="2401030" y="5451609"/>
            <a:ext cx="1139824" cy="912672"/>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8" name="Freeform 37">
            <a:extLst>
              <a:ext uri="{FF2B5EF4-FFF2-40B4-BE49-F238E27FC236}">
                <a16:creationId xmlns:a16="http://schemas.microsoft.com/office/drawing/2014/main" id="{84EC4A29-131B-3DEF-468F-A0AE46A8FAF9}"/>
              </a:ext>
            </a:extLst>
          </p:cNvPr>
          <p:cNvSpPr>
            <a:spLocks/>
          </p:cNvSpPr>
          <p:nvPr/>
        </p:nvSpPr>
        <p:spPr bwMode="auto">
          <a:xfrm>
            <a:off x="4069821" y="4890672"/>
            <a:ext cx="2214" cy="2300"/>
          </a:xfrm>
          <a:custGeom>
            <a:avLst/>
            <a:gdLst/>
            <a:ahLst/>
            <a:cxnLst>
              <a:cxn ang="0">
                <a:pos x="0" y="0"/>
              </a:cxn>
              <a:cxn ang="0">
                <a:pos x="0" y="1"/>
              </a:cxn>
              <a:cxn ang="0">
                <a:pos x="0" y="0"/>
              </a:cxn>
            </a:cxnLst>
            <a:rect l="0" t="0" r="r" b="b"/>
            <a:pathLst>
              <a:path h="1">
                <a:moveTo>
                  <a:pt x="0" y="0"/>
                </a:moveTo>
                <a:lnTo>
                  <a:pt x="0" y="1"/>
                </a:lnTo>
                <a:lnTo>
                  <a:pt x="0" y="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E1EB7AF8-2626-A000-8DB4-DABC84D7B65A}"/>
              </a:ext>
            </a:extLst>
          </p:cNvPr>
          <p:cNvSpPr>
            <a:spLocks/>
          </p:cNvSpPr>
          <p:nvPr/>
        </p:nvSpPr>
        <p:spPr bwMode="auto">
          <a:xfrm>
            <a:off x="3348301" y="4605605"/>
            <a:ext cx="743653" cy="1190842"/>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0" name="Freeform 39">
            <a:extLst>
              <a:ext uri="{FF2B5EF4-FFF2-40B4-BE49-F238E27FC236}">
                <a16:creationId xmlns:a16="http://schemas.microsoft.com/office/drawing/2014/main" id="{6254F0D8-2512-81D2-D050-81E12FF7D8C1}"/>
              </a:ext>
            </a:extLst>
          </p:cNvPr>
          <p:cNvSpPr>
            <a:spLocks/>
          </p:cNvSpPr>
          <p:nvPr/>
        </p:nvSpPr>
        <p:spPr bwMode="auto">
          <a:xfrm>
            <a:off x="4244667" y="4704460"/>
            <a:ext cx="509047" cy="9931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2ADA4793-CFA4-D8B8-DDFE-C1B32C050781}"/>
              </a:ext>
            </a:extLst>
          </p:cNvPr>
          <p:cNvSpPr>
            <a:spLocks/>
          </p:cNvSpPr>
          <p:nvPr/>
        </p:nvSpPr>
        <p:spPr bwMode="auto">
          <a:xfrm>
            <a:off x="4583295" y="4801015"/>
            <a:ext cx="19919" cy="22990"/>
          </a:xfrm>
          <a:custGeom>
            <a:avLst/>
            <a:gdLst/>
            <a:ahLst/>
            <a:cxnLst>
              <a:cxn ang="0">
                <a:pos x="51" y="44"/>
              </a:cxn>
              <a:cxn ang="0">
                <a:pos x="39" y="0"/>
              </a:cxn>
              <a:cxn ang="0">
                <a:pos x="51" y="44"/>
              </a:cxn>
            </a:cxnLst>
            <a:rect l="0" t="0" r="r" b="b"/>
            <a:pathLst>
              <a:path w="51" h="56">
                <a:moveTo>
                  <a:pt x="51" y="44"/>
                </a:moveTo>
                <a:cubicBezTo>
                  <a:pt x="39" y="0"/>
                  <a:pt x="39" y="0"/>
                  <a:pt x="39" y="0"/>
                </a:cubicBezTo>
                <a:cubicBezTo>
                  <a:pt x="0" y="13"/>
                  <a:pt x="9" y="56"/>
                  <a:pt x="51" y="44"/>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2E3C178F-D084-EFC2-3944-8E96B9B0A6D9}"/>
              </a:ext>
            </a:extLst>
          </p:cNvPr>
          <p:cNvSpPr>
            <a:spLocks/>
          </p:cNvSpPr>
          <p:nvPr/>
        </p:nvSpPr>
        <p:spPr bwMode="auto">
          <a:xfrm>
            <a:off x="4698385" y="5053895"/>
            <a:ext cx="17706" cy="29886"/>
          </a:xfrm>
          <a:custGeom>
            <a:avLst/>
            <a:gdLst/>
            <a:ahLst/>
            <a:cxnLst>
              <a:cxn ang="0">
                <a:pos x="6" y="68"/>
              </a:cxn>
              <a:cxn ang="0">
                <a:pos x="46" y="0"/>
              </a:cxn>
              <a:cxn ang="0">
                <a:pos x="6" y="68"/>
              </a:cxn>
            </a:cxnLst>
            <a:rect l="0" t="0" r="r" b="b"/>
            <a:pathLst>
              <a:path w="46" h="68">
                <a:moveTo>
                  <a:pt x="6" y="68"/>
                </a:moveTo>
                <a:cubicBezTo>
                  <a:pt x="30" y="56"/>
                  <a:pt x="39" y="24"/>
                  <a:pt x="46" y="0"/>
                </a:cubicBezTo>
                <a:cubicBezTo>
                  <a:pt x="19" y="10"/>
                  <a:pt x="0" y="39"/>
                  <a:pt x="6" y="68"/>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01B42799-552E-29DC-E00B-B0CB20786A3D}"/>
              </a:ext>
            </a:extLst>
          </p:cNvPr>
          <p:cNvSpPr>
            <a:spLocks/>
          </p:cNvSpPr>
          <p:nvPr/>
        </p:nvSpPr>
        <p:spPr bwMode="auto">
          <a:xfrm>
            <a:off x="2093387" y="4164213"/>
            <a:ext cx="79677" cy="114947"/>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4" name="Freeform 43">
            <a:extLst>
              <a:ext uri="{FF2B5EF4-FFF2-40B4-BE49-F238E27FC236}">
                <a16:creationId xmlns:a16="http://schemas.microsoft.com/office/drawing/2014/main" id="{2F688540-BD1A-47FB-E786-66C7F5C2B1BF}"/>
              </a:ext>
            </a:extLst>
          </p:cNvPr>
          <p:cNvSpPr>
            <a:spLocks noEditPoints="1"/>
          </p:cNvSpPr>
          <p:nvPr/>
        </p:nvSpPr>
        <p:spPr bwMode="auto">
          <a:xfrm>
            <a:off x="2015924" y="3587184"/>
            <a:ext cx="542247" cy="666687"/>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id="{5A56595C-C850-66B3-8596-4E83A7B0F87F}"/>
              </a:ext>
            </a:extLst>
          </p:cNvPr>
          <p:cNvSpPr>
            <a:spLocks/>
          </p:cNvSpPr>
          <p:nvPr/>
        </p:nvSpPr>
        <p:spPr bwMode="auto">
          <a:xfrm>
            <a:off x="1867636" y="3690634"/>
            <a:ext cx="409452" cy="457487"/>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03DC1487-0D4C-2D01-A7B4-6D5CABDB0AA6}"/>
              </a:ext>
            </a:extLst>
          </p:cNvPr>
          <p:cNvSpPr>
            <a:spLocks/>
          </p:cNvSpPr>
          <p:nvPr/>
        </p:nvSpPr>
        <p:spPr bwMode="auto">
          <a:xfrm>
            <a:off x="1325390" y="2973370"/>
            <a:ext cx="214686" cy="441394"/>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7" name="Freeform 46">
            <a:extLst>
              <a:ext uri="{FF2B5EF4-FFF2-40B4-BE49-F238E27FC236}">
                <a16:creationId xmlns:a16="http://schemas.microsoft.com/office/drawing/2014/main" id="{1A7DB168-3722-D490-F05C-C04B5A155AB6}"/>
              </a:ext>
            </a:extLst>
          </p:cNvPr>
          <p:cNvSpPr>
            <a:spLocks/>
          </p:cNvSpPr>
          <p:nvPr/>
        </p:nvSpPr>
        <p:spPr bwMode="auto">
          <a:xfrm>
            <a:off x="1263418" y="3065328"/>
            <a:ext cx="139435" cy="36093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8" name="Freeform 47">
            <a:extLst>
              <a:ext uri="{FF2B5EF4-FFF2-40B4-BE49-F238E27FC236}">
                <a16:creationId xmlns:a16="http://schemas.microsoft.com/office/drawing/2014/main" id="{1FAE388F-6CF0-478C-24E5-7323A0581002}"/>
              </a:ext>
            </a:extLst>
          </p:cNvPr>
          <p:cNvSpPr>
            <a:spLocks/>
          </p:cNvSpPr>
          <p:nvPr/>
        </p:nvSpPr>
        <p:spPr bwMode="auto">
          <a:xfrm>
            <a:off x="344920" y="3143491"/>
            <a:ext cx="219113" cy="229892"/>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FD9D16CC-B0C8-CE54-38F1-D3B6180D5414}"/>
              </a:ext>
            </a:extLst>
          </p:cNvPr>
          <p:cNvSpPr>
            <a:spLocks/>
          </p:cNvSpPr>
          <p:nvPr/>
        </p:nvSpPr>
        <p:spPr bwMode="auto">
          <a:xfrm>
            <a:off x="1046520" y="3058431"/>
            <a:ext cx="309855" cy="464382"/>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0" name="Freeform 53">
            <a:extLst>
              <a:ext uri="{FF2B5EF4-FFF2-40B4-BE49-F238E27FC236}">
                <a16:creationId xmlns:a16="http://schemas.microsoft.com/office/drawing/2014/main" id="{F297074D-BBBF-8804-3A8A-4497EB45507B}"/>
              </a:ext>
            </a:extLst>
          </p:cNvPr>
          <p:cNvSpPr>
            <a:spLocks/>
          </p:cNvSpPr>
          <p:nvPr/>
        </p:nvSpPr>
        <p:spPr bwMode="auto">
          <a:xfrm>
            <a:off x="889379" y="2780261"/>
            <a:ext cx="555526" cy="411508"/>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1" name="Freeform 54">
            <a:extLst>
              <a:ext uri="{FF2B5EF4-FFF2-40B4-BE49-F238E27FC236}">
                <a16:creationId xmlns:a16="http://schemas.microsoft.com/office/drawing/2014/main" id="{A3B356C2-2431-7516-ED19-E8E4056141A7}"/>
              </a:ext>
            </a:extLst>
          </p:cNvPr>
          <p:cNvSpPr>
            <a:spLocks/>
          </p:cNvSpPr>
          <p:nvPr/>
        </p:nvSpPr>
        <p:spPr bwMode="auto">
          <a:xfrm>
            <a:off x="676908" y="3095214"/>
            <a:ext cx="424945" cy="459784"/>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2" name="Freeform 55">
            <a:extLst>
              <a:ext uri="{FF2B5EF4-FFF2-40B4-BE49-F238E27FC236}">
                <a16:creationId xmlns:a16="http://schemas.microsoft.com/office/drawing/2014/main" id="{E412D4C6-3898-2D14-B2C7-1C36C9BBB121}"/>
              </a:ext>
            </a:extLst>
          </p:cNvPr>
          <p:cNvSpPr>
            <a:spLocks noEditPoints="1"/>
          </p:cNvSpPr>
          <p:nvPr/>
        </p:nvSpPr>
        <p:spPr bwMode="auto">
          <a:xfrm>
            <a:off x="479927" y="3251540"/>
            <a:ext cx="287723" cy="308055"/>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3" name="Freeform 56">
            <a:extLst>
              <a:ext uri="{FF2B5EF4-FFF2-40B4-BE49-F238E27FC236}">
                <a16:creationId xmlns:a16="http://schemas.microsoft.com/office/drawing/2014/main" id="{9E478FC9-F9A6-42C2-FBC9-ADA34545E5F5}"/>
              </a:ext>
            </a:extLst>
          </p:cNvPr>
          <p:cNvSpPr>
            <a:spLocks/>
          </p:cNvSpPr>
          <p:nvPr/>
        </p:nvSpPr>
        <p:spPr bwMode="auto">
          <a:xfrm>
            <a:off x="232043" y="2952682"/>
            <a:ext cx="517901" cy="397715"/>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4" name="Freeform 57">
            <a:extLst>
              <a:ext uri="{FF2B5EF4-FFF2-40B4-BE49-F238E27FC236}">
                <a16:creationId xmlns:a16="http://schemas.microsoft.com/office/drawing/2014/main" id="{945FB120-1371-17B1-8F78-43782397C501}"/>
              </a:ext>
            </a:extLst>
          </p:cNvPr>
          <p:cNvSpPr>
            <a:spLocks/>
          </p:cNvSpPr>
          <p:nvPr/>
        </p:nvSpPr>
        <p:spPr bwMode="auto">
          <a:xfrm>
            <a:off x="121381" y="2950382"/>
            <a:ext cx="221326" cy="13563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5" name="Freeform 58">
            <a:extLst>
              <a:ext uri="{FF2B5EF4-FFF2-40B4-BE49-F238E27FC236}">
                <a16:creationId xmlns:a16="http://schemas.microsoft.com/office/drawing/2014/main" id="{C7BACA33-A17C-319E-D52A-0DE94CE2ECC1}"/>
              </a:ext>
            </a:extLst>
          </p:cNvPr>
          <p:cNvSpPr>
            <a:spLocks/>
          </p:cNvSpPr>
          <p:nvPr/>
        </p:nvSpPr>
        <p:spPr bwMode="auto">
          <a:xfrm>
            <a:off x="121381" y="2950382"/>
            <a:ext cx="221326" cy="13563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6" name="Freeform 59">
            <a:extLst>
              <a:ext uri="{FF2B5EF4-FFF2-40B4-BE49-F238E27FC236}">
                <a16:creationId xmlns:a16="http://schemas.microsoft.com/office/drawing/2014/main" id="{654F3700-B63F-30BA-DB29-F36420C3BAC3}"/>
              </a:ext>
            </a:extLst>
          </p:cNvPr>
          <p:cNvSpPr>
            <a:spLocks/>
          </p:cNvSpPr>
          <p:nvPr/>
        </p:nvSpPr>
        <p:spPr bwMode="auto">
          <a:xfrm>
            <a:off x="110315" y="2863022"/>
            <a:ext cx="214686" cy="55174"/>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7" name="Freeform 60">
            <a:extLst>
              <a:ext uri="{FF2B5EF4-FFF2-40B4-BE49-F238E27FC236}">
                <a16:creationId xmlns:a16="http://schemas.microsoft.com/office/drawing/2014/main" id="{CBECC2C7-00FF-3E8C-2921-2D6C80B67BAF}"/>
              </a:ext>
            </a:extLst>
          </p:cNvPr>
          <p:cNvSpPr>
            <a:spLocks/>
          </p:cNvSpPr>
          <p:nvPr/>
        </p:nvSpPr>
        <p:spPr bwMode="auto">
          <a:xfrm>
            <a:off x="63837" y="2663017"/>
            <a:ext cx="427158" cy="321849"/>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0070C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8" name="Freeform 61">
            <a:extLst>
              <a:ext uri="{FF2B5EF4-FFF2-40B4-BE49-F238E27FC236}">
                <a16:creationId xmlns:a16="http://schemas.microsoft.com/office/drawing/2014/main" id="{562CDAE0-BCD8-F3AA-B5A2-7EEAB0DCFF83}"/>
              </a:ext>
            </a:extLst>
          </p:cNvPr>
          <p:cNvSpPr>
            <a:spLocks/>
          </p:cNvSpPr>
          <p:nvPr/>
        </p:nvSpPr>
        <p:spPr bwMode="auto">
          <a:xfrm>
            <a:off x="3003034" y="4968835"/>
            <a:ext cx="546673" cy="503465"/>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9" name="Freeform 62">
            <a:extLst>
              <a:ext uri="{FF2B5EF4-FFF2-40B4-BE49-F238E27FC236}">
                <a16:creationId xmlns:a16="http://schemas.microsoft.com/office/drawing/2014/main" id="{F0B49EDB-E66B-F8B0-23E1-52781BC10B68}"/>
              </a:ext>
            </a:extLst>
          </p:cNvPr>
          <p:cNvSpPr>
            <a:spLocks noEditPoints="1"/>
          </p:cNvSpPr>
          <p:nvPr/>
        </p:nvSpPr>
        <p:spPr bwMode="auto">
          <a:xfrm>
            <a:off x="3481097" y="4515948"/>
            <a:ext cx="265590" cy="57243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0" name="Freeform 63">
            <a:extLst>
              <a:ext uri="{FF2B5EF4-FFF2-40B4-BE49-F238E27FC236}">
                <a16:creationId xmlns:a16="http://schemas.microsoft.com/office/drawing/2014/main" id="{04C97343-A70D-7ABF-3EDE-53825C978352}"/>
              </a:ext>
            </a:extLst>
          </p:cNvPr>
          <p:cNvSpPr>
            <a:spLocks/>
          </p:cNvSpPr>
          <p:nvPr/>
        </p:nvSpPr>
        <p:spPr bwMode="auto">
          <a:xfrm>
            <a:off x="2783921" y="4449278"/>
            <a:ext cx="814477" cy="714965"/>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1" name="Freeform 64">
            <a:extLst>
              <a:ext uri="{FF2B5EF4-FFF2-40B4-BE49-F238E27FC236}">
                <a16:creationId xmlns:a16="http://schemas.microsoft.com/office/drawing/2014/main" id="{3333E27B-29D7-1F3A-A91F-7E6186900AED}"/>
              </a:ext>
            </a:extLst>
          </p:cNvPr>
          <p:cNvSpPr>
            <a:spLocks/>
          </p:cNvSpPr>
          <p:nvPr/>
        </p:nvSpPr>
        <p:spPr bwMode="auto">
          <a:xfrm>
            <a:off x="3126975" y="5915991"/>
            <a:ext cx="174848" cy="151729"/>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2" name="Freeform 65">
            <a:extLst>
              <a:ext uri="{FF2B5EF4-FFF2-40B4-BE49-F238E27FC236}">
                <a16:creationId xmlns:a16="http://schemas.microsoft.com/office/drawing/2014/main" id="{DE9B1D6F-1E20-2FC3-B6EA-6C3D107FFD36}"/>
              </a:ext>
            </a:extLst>
          </p:cNvPr>
          <p:cNvSpPr>
            <a:spLocks/>
          </p:cNvSpPr>
          <p:nvPr/>
        </p:nvSpPr>
        <p:spPr bwMode="auto">
          <a:xfrm>
            <a:off x="3392566" y="5711388"/>
            <a:ext cx="88530" cy="112648"/>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3" name="Freeform 66">
            <a:extLst>
              <a:ext uri="{FF2B5EF4-FFF2-40B4-BE49-F238E27FC236}">
                <a16:creationId xmlns:a16="http://schemas.microsoft.com/office/drawing/2014/main" id="{9F0A60A5-8B0D-2E6F-67E2-964E8D9C77B2}"/>
              </a:ext>
            </a:extLst>
          </p:cNvPr>
          <p:cNvSpPr>
            <a:spLocks/>
          </p:cNvSpPr>
          <p:nvPr/>
        </p:nvSpPr>
        <p:spPr bwMode="auto">
          <a:xfrm>
            <a:off x="3773246" y="2568760"/>
            <a:ext cx="469210" cy="411508"/>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4" name="Freeform 67">
            <a:extLst>
              <a:ext uri="{FF2B5EF4-FFF2-40B4-BE49-F238E27FC236}">
                <a16:creationId xmlns:a16="http://schemas.microsoft.com/office/drawing/2014/main" id="{E9ADA0DE-E2D9-8244-BB9A-510AF1BFCAF7}"/>
              </a:ext>
            </a:extLst>
          </p:cNvPr>
          <p:cNvSpPr>
            <a:spLocks/>
          </p:cNvSpPr>
          <p:nvPr/>
        </p:nvSpPr>
        <p:spPr bwMode="auto">
          <a:xfrm>
            <a:off x="4021130" y="2708995"/>
            <a:ext cx="11067" cy="11495"/>
          </a:xfrm>
          <a:custGeom>
            <a:avLst/>
            <a:gdLst/>
            <a:ahLst/>
            <a:cxnLst>
              <a:cxn ang="0">
                <a:pos x="0" y="7"/>
              </a:cxn>
              <a:cxn ang="0">
                <a:pos x="0" y="19"/>
              </a:cxn>
              <a:cxn ang="0">
                <a:pos x="32" y="27"/>
              </a:cxn>
              <a:cxn ang="0">
                <a:pos x="0" y="7"/>
              </a:cxn>
            </a:cxnLst>
            <a:rect l="0" t="0" r="r" b="b"/>
            <a:pathLst>
              <a:path w="32" h="27">
                <a:moveTo>
                  <a:pt x="0" y="7"/>
                </a:moveTo>
                <a:cubicBezTo>
                  <a:pt x="0" y="19"/>
                  <a:pt x="0" y="19"/>
                  <a:pt x="0" y="19"/>
                </a:cubicBezTo>
                <a:cubicBezTo>
                  <a:pt x="32" y="27"/>
                  <a:pt x="32" y="27"/>
                  <a:pt x="32" y="27"/>
                </a:cubicBezTo>
                <a:cubicBezTo>
                  <a:pt x="30" y="6"/>
                  <a:pt x="20" y="0"/>
                  <a:pt x="0" y="7"/>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5" name="Freeform 68">
            <a:extLst>
              <a:ext uri="{FF2B5EF4-FFF2-40B4-BE49-F238E27FC236}">
                <a16:creationId xmlns:a16="http://schemas.microsoft.com/office/drawing/2014/main" id="{08E41AD5-6B08-F39B-65FF-709205ACEC32}"/>
              </a:ext>
            </a:extLst>
          </p:cNvPr>
          <p:cNvSpPr>
            <a:spLocks/>
          </p:cNvSpPr>
          <p:nvPr/>
        </p:nvSpPr>
        <p:spPr bwMode="auto">
          <a:xfrm>
            <a:off x="4016704" y="2722789"/>
            <a:ext cx="22132" cy="25290"/>
          </a:xfrm>
          <a:custGeom>
            <a:avLst/>
            <a:gdLst/>
            <a:ahLst/>
            <a:cxnLst>
              <a:cxn ang="0">
                <a:pos x="20" y="0"/>
              </a:cxn>
              <a:cxn ang="0">
                <a:pos x="20" y="16"/>
              </a:cxn>
              <a:cxn ang="0">
                <a:pos x="0" y="28"/>
              </a:cxn>
              <a:cxn ang="0">
                <a:pos x="24" y="32"/>
              </a:cxn>
              <a:cxn ang="0">
                <a:pos x="24" y="40"/>
              </a:cxn>
              <a:cxn ang="0">
                <a:pos x="8" y="40"/>
              </a:cxn>
              <a:cxn ang="0">
                <a:pos x="12" y="56"/>
              </a:cxn>
              <a:cxn ang="0">
                <a:pos x="20" y="0"/>
              </a:cxn>
            </a:cxnLst>
            <a:rect l="0" t="0" r="r" b="b"/>
            <a:pathLst>
              <a:path w="59" h="60">
                <a:moveTo>
                  <a:pt x="20" y="0"/>
                </a:moveTo>
                <a:cubicBezTo>
                  <a:pt x="20" y="16"/>
                  <a:pt x="20" y="16"/>
                  <a:pt x="20" y="16"/>
                </a:cubicBezTo>
                <a:cubicBezTo>
                  <a:pt x="0" y="28"/>
                  <a:pt x="0" y="28"/>
                  <a:pt x="0" y="28"/>
                </a:cubicBezTo>
                <a:cubicBezTo>
                  <a:pt x="24" y="32"/>
                  <a:pt x="24" y="32"/>
                  <a:pt x="24" y="32"/>
                </a:cubicBezTo>
                <a:cubicBezTo>
                  <a:pt x="24" y="40"/>
                  <a:pt x="24" y="40"/>
                  <a:pt x="24" y="40"/>
                </a:cubicBezTo>
                <a:cubicBezTo>
                  <a:pt x="8" y="40"/>
                  <a:pt x="8" y="40"/>
                  <a:pt x="8" y="40"/>
                </a:cubicBezTo>
                <a:cubicBezTo>
                  <a:pt x="12" y="56"/>
                  <a:pt x="12" y="56"/>
                  <a:pt x="12" y="56"/>
                </a:cubicBezTo>
                <a:cubicBezTo>
                  <a:pt x="59" y="60"/>
                  <a:pt x="59" y="18"/>
                  <a:pt x="20" y="0"/>
                </a:cubicBez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6" name="Freeform 69">
            <a:extLst>
              <a:ext uri="{FF2B5EF4-FFF2-40B4-BE49-F238E27FC236}">
                <a16:creationId xmlns:a16="http://schemas.microsoft.com/office/drawing/2014/main" id="{D44A3C4E-01BD-20A1-3D8B-B1A3D91DA9D3}"/>
              </a:ext>
            </a:extLst>
          </p:cNvPr>
          <p:cNvSpPr>
            <a:spLocks/>
          </p:cNvSpPr>
          <p:nvPr/>
        </p:nvSpPr>
        <p:spPr bwMode="auto">
          <a:xfrm>
            <a:off x="4038835" y="2736583"/>
            <a:ext cx="17706" cy="11495"/>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7" name="Freeform 70">
            <a:extLst>
              <a:ext uri="{FF2B5EF4-FFF2-40B4-BE49-F238E27FC236}">
                <a16:creationId xmlns:a16="http://schemas.microsoft.com/office/drawing/2014/main" id="{11181D86-4F06-D2A0-86C6-B9BE9E4A6843}"/>
              </a:ext>
            </a:extLst>
          </p:cNvPr>
          <p:cNvSpPr>
            <a:spLocks/>
          </p:cNvSpPr>
          <p:nvPr/>
        </p:nvSpPr>
        <p:spPr bwMode="auto">
          <a:xfrm>
            <a:off x="4038835" y="2736583"/>
            <a:ext cx="17706" cy="11495"/>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8" name="Freeform 71">
            <a:extLst>
              <a:ext uri="{FF2B5EF4-FFF2-40B4-BE49-F238E27FC236}">
                <a16:creationId xmlns:a16="http://schemas.microsoft.com/office/drawing/2014/main" id="{CB839C72-2C9B-3C96-0E14-31F758C5B532}"/>
              </a:ext>
            </a:extLst>
          </p:cNvPr>
          <p:cNvSpPr>
            <a:spLocks/>
          </p:cNvSpPr>
          <p:nvPr/>
        </p:nvSpPr>
        <p:spPr bwMode="auto">
          <a:xfrm>
            <a:off x="4207043" y="2853827"/>
            <a:ext cx="11067" cy="16093"/>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9" name="Freeform 72">
            <a:extLst>
              <a:ext uri="{FF2B5EF4-FFF2-40B4-BE49-F238E27FC236}">
                <a16:creationId xmlns:a16="http://schemas.microsoft.com/office/drawing/2014/main" id="{5B85D8D1-D350-B3E1-317D-9E639BCA8ADF}"/>
              </a:ext>
            </a:extLst>
          </p:cNvPr>
          <p:cNvSpPr>
            <a:spLocks/>
          </p:cNvSpPr>
          <p:nvPr/>
        </p:nvSpPr>
        <p:spPr bwMode="auto">
          <a:xfrm>
            <a:off x="4207043" y="2853827"/>
            <a:ext cx="11067" cy="16093"/>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0" name="Freeform 73">
            <a:extLst>
              <a:ext uri="{FF2B5EF4-FFF2-40B4-BE49-F238E27FC236}">
                <a16:creationId xmlns:a16="http://schemas.microsoft.com/office/drawing/2014/main" id="{7A7DE682-7844-541B-8205-69587CA5EB2B}"/>
              </a:ext>
            </a:extLst>
          </p:cNvPr>
          <p:cNvSpPr>
            <a:spLocks/>
          </p:cNvSpPr>
          <p:nvPr/>
        </p:nvSpPr>
        <p:spPr bwMode="auto">
          <a:xfrm>
            <a:off x="4204828" y="2876815"/>
            <a:ext cx="15493" cy="9195"/>
          </a:xfrm>
          <a:custGeom>
            <a:avLst/>
            <a:gdLst/>
            <a:ahLst/>
            <a:cxnLst>
              <a:cxn ang="0">
                <a:pos x="0" y="12"/>
              </a:cxn>
              <a:cxn ang="0">
                <a:pos x="0" y="24"/>
              </a:cxn>
              <a:cxn ang="0">
                <a:pos x="36" y="0"/>
              </a:cxn>
              <a:cxn ang="0">
                <a:pos x="0" y="12"/>
              </a:cxn>
            </a:cxnLst>
            <a:rect l="0" t="0" r="r" b="b"/>
            <a:pathLst>
              <a:path w="36" h="25">
                <a:moveTo>
                  <a:pt x="0" y="12"/>
                </a:moveTo>
                <a:cubicBezTo>
                  <a:pt x="0" y="24"/>
                  <a:pt x="0" y="24"/>
                  <a:pt x="0" y="24"/>
                </a:cubicBezTo>
                <a:cubicBezTo>
                  <a:pt x="18" y="25"/>
                  <a:pt x="28" y="17"/>
                  <a:pt x="36" y="0"/>
                </a:cubicBezTo>
                <a:lnTo>
                  <a:pt x="0" y="12"/>
                </a:lnTo>
                <a:close/>
              </a:path>
            </a:pathLst>
          </a:custGeom>
          <a:no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1" name="Rectangle 6">
            <a:extLst>
              <a:ext uri="{FF2B5EF4-FFF2-40B4-BE49-F238E27FC236}">
                <a16:creationId xmlns:a16="http://schemas.microsoft.com/office/drawing/2014/main" id="{A1BB6B66-B27B-19CE-8FBA-7A6270252138}"/>
              </a:ext>
            </a:extLst>
          </p:cNvPr>
          <p:cNvSpPr>
            <a:spLocks noChangeArrowheads="1"/>
          </p:cNvSpPr>
          <p:nvPr/>
        </p:nvSpPr>
        <p:spPr bwMode="auto">
          <a:xfrm>
            <a:off x="3585042" y="1339250"/>
            <a:ext cx="8460" cy="8333"/>
          </a:xfrm>
          <a:prstGeom prst="rect">
            <a:avLst/>
          </a:pr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2" name="Freeform 7">
            <a:extLst>
              <a:ext uri="{FF2B5EF4-FFF2-40B4-BE49-F238E27FC236}">
                <a16:creationId xmlns:a16="http://schemas.microsoft.com/office/drawing/2014/main" id="{09375DF8-1D95-8E58-591C-4F869B7D7702}"/>
              </a:ext>
            </a:extLst>
          </p:cNvPr>
          <p:cNvSpPr>
            <a:spLocks/>
          </p:cNvSpPr>
          <p:nvPr/>
        </p:nvSpPr>
        <p:spPr bwMode="auto">
          <a:xfrm>
            <a:off x="3593500" y="1339250"/>
            <a:ext cx="9305" cy="8333"/>
          </a:xfrm>
          <a:custGeom>
            <a:avLst/>
            <a:gdLst/>
            <a:ahLst/>
            <a:cxnLst>
              <a:cxn ang="0">
                <a:pos x="11" y="0"/>
              </a:cxn>
              <a:cxn ang="0">
                <a:pos x="0" y="0"/>
              </a:cxn>
              <a:cxn ang="0">
                <a:pos x="0" y="10"/>
              </a:cxn>
              <a:cxn ang="0">
                <a:pos x="0" y="10"/>
              </a:cxn>
              <a:cxn ang="0">
                <a:pos x="11" y="10"/>
              </a:cxn>
              <a:cxn ang="0">
                <a:pos x="11" y="10"/>
              </a:cxn>
              <a:cxn ang="0">
                <a:pos x="0" y="0"/>
              </a:cxn>
              <a:cxn ang="0">
                <a:pos x="11" y="0"/>
              </a:cxn>
            </a:cxnLst>
            <a:rect l="0" t="0" r="r" b="b"/>
            <a:pathLst>
              <a:path w="11" h="10">
                <a:moveTo>
                  <a:pt x="11" y="0"/>
                </a:moveTo>
                <a:lnTo>
                  <a:pt x="0" y="0"/>
                </a:lnTo>
                <a:lnTo>
                  <a:pt x="0" y="10"/>
                </a:lnTo>
                <a:lnTo>
                  <a:pt x="0" y="10"/>
                </a:lnTo>
                <a:lnTo>
                  <a:pt x="11" y="10"/>
                </a:lnTo>
                <a:lnTo>
                  <a:pt x="11" y="10"/>
                </a:lnTo>
                <a:lnTo>
                  <a:pt x="0" y="0"/>
                </a:lnTo>
                <a:lnTo>
                  <a:pt x="1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3" name="Freeform 8">
            <a:extLst>
              <a:ext uri="{FF2B5EF4-FFF2-40B4-BE49-F238E27FC236}">
                <a16:creationId xmlns:a16="http://schemas.microsoft.com/office/drawing/2014/main" id="{A964FA28-B4B4-3968-4CD2-2A265D31391B}"/>
              </a:ext>
            </a:extLst>
          </p:cNvPr>
          <p:cNvSpPr>
            <a:spLocks/>
          </p:cNvSpPr>
          <p:nvPr/>
        </p:nvSpPr>
        <p:spPr bwMode="auto">
          <a:xfrm>
            <a:off x="3524136" y="1365081"/>
            <a:ext cx="8460" cy="8333"/>
          </a:xfrm>
          <a:custGeom>
            <a:avLst/>
            <a:gdLst/>
            <a:ahLst/>
            <a:cxnLst>
              <a:cxn ang="0">
                <a:pos x="0" y="10"/>
              </a:cxn>
              <a:cxn ang="0">
                <a:pos x="10" y="10"/>
              </a:cxn>
              <a:cxn ang="0">
                <a:pos x="10" y="0"/>
              </a:cxn>
              <a:cxn ang="0">
                <a:pos x="0" y="10"/>
              </a:cxn>
            </a:cxnLst>
            <a:rect l="0" t="0" r="r" b="b"/>
            <a:pathLst>
              <a:path w="10" h="10">
                <a:moveTo>
                  <a:pt x="0" y="10"/>
                </a:moveTo>
                <a:lnTo>
                  <a:pt x="10" y="10"/>
                </a:lnTo>
                <a:lnTo>
                  <a:pt x="10" y="0"/>
                </a:lnTo>
                <a:lnTo>
                  <a:pt x="0" y="1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4" name="Freeform 23">
            <a:extLst>
              <a:ext uri="{FF2B5EF4-FFF2-40B4-BE49-F238E27FC236}">
                <a16:creationId xmlns:a16="http://schemas.microsoft.com/office/drawing/2014/main" id="{F0DBD306-B69D-F1EC-88F6-E23395B2AB7B}"/>
              </a:ext>
            </a:extLst>
          </p:cNvPr>
          <p:cNvSpPr>
            <a:spLocks/>
          </p:cNvSpPr>
          <p:nvPr/>
        </p:nvSpPr>
        <p:spPr bwMode="auto">
          <a:xfrm>
            <a:off x="5078083" y="1959199"/>
            <a:ext cx="17765" cy="59996"/>
          </a:xfrm>
          <a:custGeom>
            <a:avLst/>
            <a:gdLst/>
            <a:ahLst/>
            <a:cxnLst>
              <a:cxn ang="0">
                <a:pos x="10" y="72"/>
              </a:cxn>
              <a:cxn ang="0">
                <a:pos x="21" y="0"/>
              </a:cxn>
              <a:cxn ang="0">
                <a:pos x="0" y="31"/>
              </a:cxn>
              <a:cxn ang="0">
                <a:pos x="0" y="62"/>
              </a:cxn>
              <a:cxn ang="0">
                <a:pos x="10" y="72"/>
              </a:cxn>
            </a:cxnLst>
            <a:rect l="0" t="0" r="r" b="b"/>
            <a:pathLst>
              <a:path w="21" h="72">
                <a:moveTo>
                  <a:pt x="10" y="72"/>
                </a:moveTo>
                <a:lnTo>
                  <a:pt x="21" y="0"/>
                </a:lnTo>
                <a:lnTo>
                  <a:pt x="0" y="31"/>
                </a:lnTo>
                <a:lnTo>
                  <a:pt x="0" y="62"/>
                </a:lnTo>
                <a:lnTo>
                  <a:pt x="10" y="72"/>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5" name="Freeform 24">
            <a:extLst>
              <a:ext uri="{FF2B5EF4-FFF2-40B4-BE49-F238E27FC236}">
                <a16:creationId xmlns:a16="http://schemas.microsoft.com/office/drawing/2014/main" id="{293E579A-11E0-17E0-69E0-0CC47072A2BD}"/>
              </a:ext>
            </a:extLst>
          </p:cNvPr>
          <p:cNvSpPr>
            <a:spLocks/>
          </p:cNvSpPr>
          <p:nvPr/>
        </p:nvSpPr>
        <p:spPr bwMode="auto">
          <a:xfrm>
            <a:off x="4807390" y="2062523"/>
            <a:ext cx="515164" cy="568287"/>
          </a:xfrm>
          <a:custGeom>
            <a:avLst/>
            <a:gdLst/>
            <a:ahLst/>
            <a:cxnLst>
              <a:cxn ang="0">
                <a:pos x="289" y="62"/>
              </a:cxn>
              <a:cxn ang="0">
                <a:pos x="248" y="186"/>
              </a:cxn>
              <a:cxn ang="0">
                <a:pos x="279" y="248"/>
              </a:cxn>
              <a:cxn ang="0">
                <a:pos x="227" y="413"/>
              </a:cxn>
              <a:cxn ang="0">
                <a:pos x="0" y="496"/>
              </a:cxn>
              <a:cxn ang="0">
                <a:pos x="52" y="630"/>
              </a:cxn>
              <a:cxn ang="0">
                <a:pos x="83" y="682"/>
              </a:cxn>
              <a:cxn ang="0">
                <a:pos x="165" y="651"/>
              </a:cxn>
              <a:cxn ang="0">
                <a:pos x="238" y="651"/>
              </a:cxn>
              <a:cxn ang="0">
                <a:pos x="269" y="578"/>
              </a:cxn>
              <a:cxn ang="0">
                <a:pos x="341" y="578"/>
              </a:cxn>
              <a:cxn ang="0">
                <a:pos x="361" y="516"/>
              </a:cxn>
              <a:cxn ang="0">
                <a:pos x="454" y="485"/>
              </a:cxn>
              <a:cxn ang="0">
                <a:pos x="444" y="434"/>
              </a:cxn>
              <a:cxn ang="0">
                <a:pos x="475" y="361"/>
              </a:cxn>
              <a:cxn ang="0">
                <a:pos x="516" y="382"/>
              </a:cxn>
              <a:cxn ang="0">
                <a:pos x="516" y="341"/>
              </a:cxn>
              <a:cxn ang="0">
                <a:pos x="578" y="289"/>
              </a:cxn>
              <a:cxn ang="0">
                <a:pos x="609" y="227"/>
              </a:cxn>
              <a:cxn ang="0">
                <a:pos x="527" y="124"/>
              </a:cxn>
              <a:cxn ang="0">
                <a:pos x="403" y="82"/>
              </a:cxn>
              <a:cxn ang="0">
                <a:pos x="341" y="0"/>
              </a:cxn>
              <a:cxn ang="0">
                <a:pos x="289" y="10"/>
              </a:cxn>
              <a:cxn ang="0">
                <a:pos x="289" y="62"/>
              </a:cxn>
            </a:cxnLst>
            <a:rect l="0" t="0" r="r" b="b"/>
            <a:pathLst>
              <a:path w="609" h="682">
                <a:moveTo>
                  <a:pt x="289" y="62"/>
                </a:moveTo>
                <a:lnTo>
                  <a:pt x="248" y="186"/>
                </a:lnTo>
                <a:lnTo>
                  <a:pt x="279" y="248"/>
                </a:lnTo>
                <a:lnTo>
                  <a:pt x="227" y="413"/>
                </a:lnTo>
                <a:lnTo>
                  <a:pt x="0" y="496"/>
                </a:lnTo>
                <a:lnTo>
                  <a:pt x="52" y="630"/>
                </a:lnTo>
                <a:lnTo>
                  <a:pt x="83" y="682"/>
                </a:lnTo>
                <a:lnTo>
                  <a:pt x="165" y="651"/>
                </a:lnTo>
                <a:lnTo>
                  <a:pt x="238" y="651"/>
                </a:lnTo>
                <a:lnTo>
                  <a:pt x="269" y="578"/>
                </a:lnTo>
                <a:lnTo>
                  <a:pt x="341" y="578"/>
                </a:lnTo>
                <a:lnTo>
                  <a:pt x="361" y="516"/>
                </a:lnTo>
                <a:lnTo>
                  <a:pt x="454" y="485"/>
                </a:lnTo>
                <a:lnTo>
                  <a:pt x="444" y="434"/>
                </a:lnTo>
                <a:lnTo>
                  <a:pt x="475" y="361"/>
                </a:lnTo>
                <a:lnTo>
                  <a:pt x="516" y="382"/>
                </a:lnTo>
                <a:lnTo>
                  <a:pt x="516" y="341"/>
                </a:lnTo>
                <a:lnTo>
                  <a:pt x="578" y="289"/>
                </a:lnTo>
                <a:lnTo>
                  <a:pt x="609" y="227"/>
                </a:lnTo>
                <a:lnTo>
                  <a:pt x="527" y="124"/>
                </a:lnTo>
                <a:lnTo>
                  <a:pt x="403" y="82"/>
                </a:lnTo>
                <a:lnTo>
                  <a:pt x="341" y="0"/>
                </a:lnTo>
                <a:lnTo>
                  <a:pt x="289" y="10"/>
                </a:lnTo>
                <a:lnTo>
                  <a:pt x="289" y="62"/>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6" name="Freeform 25">
            <a:extLst>
              <a:ext uri="{FF2B5EF4-FFF2-40B4-BE49-F238E27FC236}">
                <a16:creationId xmlns:a16="http://schemas.microsoft.com/office/drawing/2014/main" id="{3138D8CB-84CD-428D-ABC2-781409CB6271}"/>
              </a:ext>
            </a:extLst>
          </p:cNvPr>
          <p:cNvSpPr>
            <a:spLocks/>
          </p:cNvSpPr>
          <p:nvPr/>
        </p:nvSpPr>
        <p:spPr bwMode="auto">
          <a:xfrm>
            <a:off x="5086543" y="2036692"/>
            <a:ext cx="9305" cy="8333"/>
          </a:xfrm>
          <a:custGeom>
            <a:avLst/>
            <a:gdLst/>
            <a:ahLst/>
            <a:cxnLst>
              <a:cxn ang="0">
                <a:pos x="0" y="10"/>
              </a:cxn>
              <a:cxn ang="0">
                <a:pos x="0" y="10"/>
              </a:cxn>
              <a:cxn ang="0">
                <a:pos x="11" y="0"/>
              </a:cxn>
              <a:cxn ang="0">
                <a:pos x="0" y="0"/>
              </a:cxn>
              <a:cxn ang="0">
                <a:pos x="0" y="10"/>
              </a:cxn>
            </a:cxnLst>
            <a:rect l="0" t="0" r="r" b="b"/>
            <a:pathLst>
              <a:path w="11" h="10">
                <a:moveTo>
                  <a:pt x="0" y="10"/>
                </a:moveTo>
                <a:lnTo>
                  <a:pt x="0" y="10"/>
                </a:lnTo>
                <a:lnTo>
                  <a:pt x="11" y="0"/>
                </a:lnTo>
                <a:lnTo>
                  <a:pt x="0" y="0"/>
                </a:lnTo>
                <a:lnTo>
                  <a:pt x="0" y="1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7" name="Freeform 26">
            <a:extLst>
              <a:ext uri="{FF2B5EF4-FFF2-40B4-BE49-F238E27FC236}">
                <a16:creationId xmlns:a16="http://schemas.microsoft.com/office/drawing/2014/main" id="{911D4D4D-4E30-0E8A-A684-4F6A0D54E5BA}"/>
              </a:ext>
            </a:extLst>
          </p:cNvPr>
          <p:cNvSpPr>
            <a:spLocks/>
          </p:cNvSpPr>
          <p:nvPr/>
        </p:nvSpPr>
        <p:spPr bwMode="auto">
          <a:xfrm>
            <a:off x="3078337" y="805127"/>
            <a:ext cx="1248572" cy="482460"/>
          </a:xfrm>
          <a:custGeom>
            <a:avLst/>
            <a:gdLst/>
            <a:ahLst/>
            <a:cxnLst>
              <a:cxn ang="0">
                <a:pos x="898" y="496"/>
              </a:cxn>
              <a:cxn ang="0">
                <a:pos x="991" y="496"/>
              </a:cxn>
              <a:cxn ang="0">
                <a:pos x="1167" y="455"/>
              </a:cxn>
              <a:cxn ang="0">
                <a:pos x="1270" y="434"/>
              </a:cxn>
              <a:cxn ang="0">
                <a:pos x="1311" y="434"/>
              </a:cxn>
              <a:cxn ang="0">
                <a:pos x="1456" y="403"/>
              </a:cxn>
              <a:cxn ang="0">
                <a:pos x="1435" y="300"/>
              </a:cxn>
              <a:cxn ang="0">
                <a:pos x="1476" y="227"/>
              </a:cxn>
              <a:cxn ang="0">
                <a:pos x="1435" y="186"/>
              </a:cxn>
              <a:cxn ang="0">
                <a:pos x="1394" y="134"/>
              </a:cxn>
              <a:cxn ang="0">
                <a:pos x="1322" y="52"/>
              </a:cxn>
              <a:cxn ang="0">
                <a:pos x="1218" y="52"/>
              </a:cxn>
              <a:cxn ang="0">
                <a:pos x="1053" y="93"/>
              </a:cxn>
              <a:cxn ang="0">
                <a:pos x="909" y="103"/>
              </a:cxn>
              <a:cxn ang="0">
                <a:pos x="723" y="41"/>
              </a:cxn>
              <a:cxn ang="0">
                <a:pos x="578" y="10"/>
              </a:cxn>
              <a:cxn ang="0">
                <a:pos x="413" y="93"/>
              </a:cxn>
              <a:cxn ang="0">
                <a:pos x="248" y="155"/>
              </a:cxn>
              <a:cxn ang="0">
                <a:pos x="93" y="134"/>
              </a:cxn>
              <a:cxn ang="0">
                <a:pos x="217" y="103"/>
              </a:cxn>
              <a:cxn ang="0">
                <a:pos x="166" y="41"/>
              </a:cxn>
              <a:cxn ang="0">
                <a:pos x="83" y="0"/>
              </a:cxn>
              <a:cxn ang="0">
                <a:pos x="52" y="62"/>
              </a:cxn>
              <a:cxn ang="0">
                <a:pos x="62" y="145"/>
              </a:cxn>
              <a:cxn ang="0">
                <a:pos x="52" y="165"/>
              </a:cxn>
              <a:cxn ang="0">
                <a:pos x="11" y="248"/>
              </a:cxn>
              <a:cxn ang="0">
                <a:pos x="42" y="258"/>
              </a:cxn>
              <a:cxn ang="0">
                <a:pos x="73" y="341"/>
              </a:cxn>
              <a:cxn ang="0">
                <a:pos x="93" y="382"/>
              </a:cxn>
              <a:cxn ang="0">
                <a:pos x="135" y="465"/>
              </a:cxn>
              <a:cxn ang="0">
                <a:pos x="238" y="496"/>
              </a:cxn>
              <a:cxn ang="0">
                <a:pos x="341" y="537"/>
              </a:cxn>
              <a:cxn ang="0">
                <a:pos x="475" y="506"/>
              </a:cxn>
              <a:cxn ang="0">
                <a:pos x="589" y="548"/>
              </a:cxn>
              <a:cxn ang="0">
                <a:pos x="733" y="506"/>
              </a:cxn>
              <a:cxn ang="0">
                <a:pos x="795" y="506"/>
              </a:cxn>
              <a:cxn ang="0">
                <a:pos x="775" y="568"/>
              </a:cxn>
              <a:cxn ang="0">
                <a:pos x="837" y="486"/>
              </a:cxn>
            </a:cxnLst>
            <a:rect l="0" t="0" r="r" b="b"/>
            <a:pathLst>
              <a:path w="1476" h="579">
                <a:moveTo>
                  <a:pt x="837" y="486"/>
                </a:moveTo>
                <a:lnTo>
                  <a:pt x="898" y="496"/>
                </a:lnTo>
                <a:lnTo>
                  <a:pt x="960" y="475"/>
                </a:lnTo>
                <a:lnTo>
                  <a:pt x="991" y="496"/>
                </a:lnTo>
                <a:lnTo>
                  <a:pt x="1074" y="496"/>
                </a:lnTo>
                <a:lnTo>
                  <a:pt x="1167" y="455"/>
                </a:lnTo>
                <a:lnTo>
                  <a:pt x="1218" y="465"/>
                </a:lnTo>
                <a:lnTo>
                  <a:pt x="1270" y="434"/>
                </a:lnTo>
                <a:lnTo>
                  <a:pt x="1280" y="455"/>
                </a:lnTo>
                <a:lnTo>
                  <a:pt x="1311" y="434"/>
                </a:lnTo>
                <a:lnTo>
                  <a:pt x="1466" y="455"/>
                </a:lnTo>
                <a:lnTo>
                  <a:pt x="1456" y="403"/>
                </a:lnTo>
                <a:lnTo>
                  <a:pt x="1425" y="382"/>
                </a:lnTo>
                <a:lnTo>
                  <a:pt x="1435" y="300"/>
                </a:lnTo>
                <a:lnTo>
                  <a:pt x="1415" y="248"/>
                </a:lnTo>
                <a:lnTo>
                  <a:pt x="1476" y="227"/>
                </a:lnTo>
                <a:lnTo>
                  <a:pt x="1476" y="227"/>
                </a:lnTo>
                <a:lnTo>
                  <a:pt x="1435" y="186"/>
                </a:lnTo>
                <a:lnTo>
                  <a:pt x="1384" y="186"/>
                </a:lnTo>
                <a:lnTo>
                  <a:pt x="1394" y="134"/>
                </a:lnTo>
                <a:lnTo>
                  <a:pt x="1363" y="93"/>
                </a:lnTo>
                <a:lnTo>
                  <a:pt x="1322" y="52"/>
                </a:lnTo>
                <a:lnTo>
                  <a:pt x="1291" y="62"/>
                </a:lnTo>
                <a:lnTo>
                  <a:pt x="1218" y="52"/>
                </a:lnTo>
                <a:lnTo>
                  <a:pt x="1105" y="114"/>
                </a:lnTo>
                <a:lnTo>
                  <a:pt x="1053" y="93"/>
                </a:lnTo>
                <a:lnTo>
                  <a:pt x="971" y="114"/>
                </a:lnTo>
                <a:lnTo>
                  <a:pt x="909" y="103"/>
                </a:lnTo>
                <a:lnTo>
                  <a:pt x="785" y="31"/>
                </a:lnTo>
                <a:lnTo>
                  <a:pt x="723" y="41"/>
                </a:lnTo>
                <a:lnTo>
                  <a:pt x="682" y="10"/>
                </a:lnTo>
                <a:lnTo>
                  <a:pt x="578" y="10"/>
                </a:lnTo>
                <a:lnTo>
                  <a:pt x="496" y="31"/>
                </a:lnTo>
                <a:lnTo>
                  <a:pt x="413" y="93"/>
                </a:lnTo>
                <a:lnTo>
                  <a:pt x="248" y="83"/>
                </a:lnTo>
                <a:lnTo>
                  <a:pt x="248" y="155"/>
                </a:lnTo>
                <a:lnTo>
                  <a:pt x="62" y="155"/>
                </a:lnTo>
                <a:lnTo>
                  <a:pt x="93" y="134"/>
                </a:lnTo>
                <a:lnTo>
                  <a:pt x="114" y="103"/>
                </a:lnTo>
                <a:lnTo>
                  <a:pt x="217" y="103"/>
                </a:lnTo>
                <a:lnTo>
                  <a:pt x="248" y="83"/>
                </a:lnTo>
                <a:lnTo>
                  <a:pt x="166" y="41"/>
                </a:lnTo>
                <a:lnTo>
                  <a:pt x="155" y="10"/>
                </a:lnTo>
                <a:lnTo>
                  <a:pt x="83" y="0"/>
                </a:lnTo>
                <a:lnTo>
                  <a:pt x="21" y="41"/>
                </a:lnTo>
                <a:lnTo>
                  <a:pt x="52" y="62"/>
                </a:lnTo>
                <a:lnTo>
                  <a:pt x="0" y="124"/>
                </a:lnTo>
                <a:lnTo>
                  <a:pt x="62" y="145"/>
                </a:lnTo>
                <a:lnTo>
                  <a:pt x="11" y="186"/>
                </a:lnTo>
                <a:lnTo>
                  <a:pt x="52" y="165"/>
                </a:lnTo>
                <a:lnTo>
                  <a:pt x="11" y="196"/>
                </a:lnTo>
                <a:lnTo>
                  <a:pt x="11" y="248"/>
                </a:lnTo>
                <a:lnTo>
                  <a:pt x="62" y="238"/>
                </a:lnTo>
                <a:lnTo>
                  <a:pt x="42" y="258"/>
                </a:lnTo>
                <a:lnTo>
                  <a:pt x="83" y="300"/>
                </a:lnTo>
                <a:lnTo>
                  <a:pt x="73" y="341"/>
                </a:lnTo>
                <a:lnTo>
                  <a:pt x="21" y="351"/>
                </a:lnTo>
                <a:lnTo>
                  <a:pt x="93" y="382"/>
                </a:lnTo>
                <a:lnTo>
                  <a:pt x="93" y="434"/>
                </a:lnTo>
                <a:lnTo>
                  <a:pt x="135" y="465"/>
                </a:lnTo>
                <a:lnTo>
                  <a:pt x="176" y="465"/>
                </a:lnTo>
                <a:lnTo>
                  <a:pt x="238" y="496"/>
                </a:lnTo>
                <a:lnTo>
                  <a:pt x="289" y="548"/>
                </a:lnTo>
                <a:lnTo>
                  <a:pt x="341" y="537"/>
                </a:lnTo>
                <a:lnTo>
                  <a:pt x="372" y="475"/>
                </a:lnTo>
                <a:lnTo>
                  <a:pt x="475" y="506"/>
                </a:lnTo>
                <a:lnTo>
                  <a:pt x="537" y="558"/>
                </a:lnTo>
                <a:lnTo>
                  <a:pt x="589" y="548"/>
                </a:lnTo>
                <a:lnTo>
                  <a:pt x="671" y="496"/>
                </a:lnTo>
                <a:lnTo>
                  <a:pt x="733" y="506"/>
                </a:lnTo>
                <a:lnTo>
                  <a:pt x="785" y="475"/>
                </a:lnTo>
                <a:lnTo>
                  <a:pt x="795" y="506"/>
                </a:lnTo>
                <a:lnTo>
                  <a:pt x="764" y="527"/>
                </a:lnTo>
                <a:lnTo>
                  <a:pt x="775" y="568"/>
                </a:lnTo>
                <a:lnTo>
                  <a:pt x="795" y="579"/>
                </a:lnTo>
                <a:lnTo>
                  <a:pt x="837" y="486"/>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8" name="Freeform 28">
            <a:extLst>
              <a:ext uri="{FF2B5EF4-FFF2-40B4-BE49-F238E27FC236}">
                <a16:creationId xmlns:a16="http://schemas.microsoft.com/office/drawing/2014/main" id="{4CB1189A-2AA1-6A7E-44FC-ADD6A8A16D89}"/>
              </a:ext>
            </a:extLst>
          </p:cNvPr>
          <p:cNvSpPr>
            <a:spLocks/>
          </p:cNvSpPr>
          <p:nvPr/>
        </p:nvSpPr>
        <p:spPr bwMode="auto">
          <a:xfrm>
            <a:off x="4702496" y="1975864"/>
            <a:ext cx="9305" cy="25831"/>
          </a:xfrm>
          <a:custGeom>
            <a:avLst/>
            <a:gdLst/>
            <a:ahLst/>
            <a:cxnLst>
              <a:cxn ang="0">
                <a:pos x="11" y="31"/>
              </a:cxn>
              <a:cxn ang="0">
                <a:pos x="11" y="0"/>
              </a:cxn>
              <a:cxn ang="0">
                <a:pos x="0" y="0"/>
              </a:cxn>
              <a:cxn ang="0">
                <a:pos x="0" y="21"/>
              </a:cxn>
              <a:cxn ang="0">
                <a:pos x="11" y="31"/>
              </a:cxn>
            </a:cxnLst>
            <a:rect l="0" t="0" r="r" b="b"/>
            <a:pathLst>
              <a:path w="11" h="31">
                <a:moveTo>
                  <a:pt x="11" y="31"/>
                </a:moveTo>
                <a:lnTo>
                  <a:pt x="11" y="0"/>
                </a:lnTo>
                <a:lnTo>
                  <a:pt x="0" y="0"/>
                </a:lnTo>
                <a:lnTo>
                  <a:pt x="0" y="21"/>
                </a:lnTo>
                <a:lnTo>
                  <a:pt x="11" y="31"/>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79" name="Freeform 29">
            <a:extLst>
              <a:ext uri="{FF2B5EF4-FFF2-40B4-BE49-F238E27FC236}">
                <a16:creationId xmlns:a16="http://schemas.microsoft.com/office/drawing/2014/main" id="{367B240E-D91F-C5DD-DFC5-40D7A73EB495}"/>
              </a:ext>
            </a:extLst>
          </p:cNvPr>
          <p:cNvSpPr>
            <a:spLocks/>
          </p:cNvSpPr>
          <p:nvPr/>
        </p:nvSpPr>
        <p:spPr bwMode="auto">
          <a:xfrm>
            <a:off x="3593500" y="1339250"/>
            <a:ext cx="17765" cy="8333"/>
          </a:xfrm>
          <a:custGeom>
            <a:avLst/>
            <a:gdLst/>
            <a:ahLst/>
            <a:cxnLst>
              <a:cxn ang="0">
                <a:pos x="0" y="0"/>
              </a:cxn>
              <a:cxn ang="0">
                <a:pos x="11" y="10"/>
              </a:cxn>
              <a:cxn ang="0">
                <a:pos x="21" y="10"/>
              </a:cxn>
              <a:cxn ang="0">
                <a:pos x="21" y="0"/>
              </a:cxn>
              <a:cxn ang="0">
                <a:pos x="11" y="0"/>
              </a:cxn>
              <a:cxn ang="0">
                <a:pos x="0" y="0"/>
              </a:cxn>
            </a:cxnLst>
            <a:rect l="0" t="0" r="r" b="b"/>
            <a:pathLst>
              <a:path w="21" h="10">
                <a:moveTo>
                  <a:pt x="0" y="0"/>
                </a:moveTo>
                <a:lnTo>
                  <a:pt x="11" y="10"/>
                </a:lnTo>
                <a:lnTo>
                  <a:pt x="21" y="10"/>
                </a:lnTo>
                <a:lnTo>
                  <a:pt x="21" y="0"/>
                </a:lnTo>
                <a:lnTo>
                  <a:pt x="11" y="0"/>
                </a:lnTo>
                <a:lnTo>
                  <a:pt x="0"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0" name="Freeform 30">
            <a:extLst>
              <a:ext uri="{FF2B5EF4-FFF2-40B4-BE49-F238E27FC236}">
                <a16:creationId xmlns:a16="http://schemas.microsoft.com/office/drawing/2014/main" id="{2F9A131B-8395-68E8-7848-0E175EBDA7F7}"/>
              </a:ext>
            </a:extLst>
          </p:cNvPr>
          <p:cNvSpPr>
            <a:spLocks/>
          </p:cNvSpPr>
          <p:nvPr/>
        </p:nvSpPr>
        <p:spPr bwMode="auto">
          <a:xfrm>
            <a:off x="3497911" y="1330083"/>
            <a:ext cx="87129" cy="43330"/>
          </a:xfrm>
          <a:custGeom>
            <a:avLst/>
            <a:gdLst/>
            <a:ahLst/>
            <a:cxnLst>
              <a:cxn ang="0">
                <a:pos x="31" y="0"/>
              </a:cxn>
              <a:cxn ang="0">
                <a:pos x="31" y="0"/>
              </a:cxn>
              <a:cxn ang="0">
                <a:pos x="21" y="0"/>
              </a:cxn>
              <a:cxn ang="0">
                <a:pos x="21" y="0"/>
              </a:cxn>
              <a:cxn ang="0">
                <a:pos x="0" y="11"/>
              </a:cxn>
              <a:cxn ang="0">
                <a:pos x="31" y="52"/>
              </a:cxn>
              <a:cxn ang="0">
                <a:pos x="41" y="42"/>
              </a:cxn>
              <a:cxn ang="0">
                <a:pos x="41" y="52"/>
              </a:cxn>
              <a:cxn ang="0">
                <a:pos x="52" y="52"/>
              </a:cxn>
              <a:cxn ang="0">
                <a:pos x="103" y="31"/>
              </a:cxn>
              <a:cxn ang="0">
                <a:pos x="103" y="21"/>
              </a:cxn>
              <a:cxn ang="0">
                <a:pos x="82" y="0"/>
              </a:cxn>
              <a:cxn ang="0">
                <a:pos x="31" y="0"/>
              </a:cxn>
            </a:cxnLst>
            <a:rect l="0" t="0" r="r" b="b"/>
            <a:pathLst>
              <a:path w="103" h="52">
                <a:moveTo>
                  <a:pt x="31" y="0"/>
                </a:moveTo>
                <a:lnTo>
                  <a:pt x="31" y="0"/>
                </a:lnTo>
                <a:lnTo>
                  <a:pt x="21" y="0"/>
                </a:lnTo>
                <a:lnTo>
                  <a:pt x="21" y="0"/>
                </a:lnTo>
                <a:lnTo>
                  <a:pt x="0" y="11"/>
                </a:lnTo>
                <a:lnTo>
                  <a:pt x="31" y="52"/>
                </a:lnTo>
                <a:lnTo>
                  <a:pt x="41" y="42"/>
                </a:lnTo>
                <a:lnTo>
                  <a:pt x="41" y="52"/>
                </a:lnTo>
                <a:lnTo>
                  <a:pt x="52" y="52"/>
                </a:lnTo>
                <a:lnTo>
                  <a:pt x="103" y="31"/>
                </a:lnTo>
                <a:lnTo>
                  <a:pt x="103" y="21"/>
                </a:lnTo>
                <a:lnTo>
                  <a:pt x="82" y="0"/>
                </a:lnTo>
                <a:lnTo>
                  <a:pt x="3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1" name="Line 31">
            <a:extLst>
              <a:ext uri="{FF2B5EF4-FFF2-40B4-BE49-F238E27FC236}">
                <a16:creationId xmlns:a16="http://schemas.microsoft.com/office/drawing/2014/main" id="{EA7F79A8-B094-7702-9BD2-4FC0AF4E0CA4}"/>
              </a:ext>
            </a:extLst>
          </p:cNvPr>
          <p:cNvSpPr>
            <a:spLocks noChangeShapeType="1"/>
          </p:cNvSpPr>
          <p:nvPr/>
        </p:nvSpPr>
        <p:spPr bwMode="auto">
          <a:xfrm>
            <a:off x="3593500" y="1339250"/>
            <a:ext cx="846" cy="83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2" name="Line 32">
            <a:extLst>
              <a:ext uri="{FF2B5EF4-FFF2-40B4-BE49-F238E27FC236}">
                <a16:creationId xmlns:a16="http://schemas.microsoft.com/office/drawing/2014/main" id="{77C4CD61-7F01-CBD0-94A6-D51920AC7CE5}"/>
              </a:ext>
            </a:extLst>
          </p:cNvPr>
          <p:cNvSpPr>
            <a:spLocks noChangeShapeType="1"/>
          </p:cNvSpPr>
          <p:nvPr/>
        </p:nvSpPr>
        <p:spPr bwMode="auto">
          <a:xfrm>
            <a:off x="3593500" y="13475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3" name="Rectangle 38">
            <a:extLst>
              <a:ext uri="{FF2B5EF4-FFF2-40B4-BE49-F238E27FC236}">
                <a16:creationId xmlns:a16="http://schemas.microsoft.com/office/drawing/2014/main" id="{5A8373A1-6FFD-AC93-2796-EAD35D5DFEAC}"/>
              </a:ext>
            </a:extLst>
          </p:cNvPr>
          <p:cNvSpPr>
            <a:spLocks noChangeArrowheads="1"/>
          </p:cNvSpPr>
          <p:nvPr/>
        </p:nvSpPr>
        <p:spPr bwMode="auto">
          <a:xfrm>
            <a:off x="4336215" y="882621"/>
            <a:ext cx="846" cy="8333"/>
          </a:xfrm>
          <a:prstGeom prst="rect">
            <a:avLst/>
          </a:pr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4" name="Freeform 41">
            <a:extLst>
              <a:ext uri="{FF2B5EF4-FFF2-40B4-BE49-F238E27FC236}">
                <a16:creationId xmlns:a16="http://schemas.microsoft.com/office/drawing/2014/main" id="{2CE78236-AE63-5535-6D0D-3BA5C44B62C1}"/>
              </a:ext>
            </a:extLst>
          </p:cNvPr>
          <p:cNvSpPr>
            <a:spLocks/>
          </p:cNvSpPr>
          <p:nvPr/>
        </p:nvSpPr>
        <p:spPr bwMode="auto">
          <a:xfrm>
            <a:off x="3645947" y="1554232"/>
            <a:ext cx="1397454" cy="1093243"/>
          </a:xfrm>
          <a:custGeom>
            <a:avLst/>
            <a:gdLst/>
            <a:ahLst/>
            <a:cxnLst>
              <a:cxn ang="0">
                <a:pos x="1012" y="269"/>
              </a:cxn>
              <a:cxn ang="0">
                <a:pos x="940" y="258"/>
              </a:cxn>
              <a:cxn ang="0">
                <a:pos x="795" y="258"/>
              </a:cxn>
              <a:cxn ang="0">
                <a:pos x="589" y="93"/>
              </a:cxn>
              <a:cxn ang="0">
                <a:pos x="465" y="21"/>
              </a:cxn>
              <a:cxn ang="0">
                <a:pos x="362" y="0"/>
              </a:cxn>
              <a:cxn ang="0">
                <a:pos x="186" y="52"/>
              </a:cxn>
              <a:cxn ang="0">
                <a:pos x="269" y="145"/>
              </a:cxn>
              <a:cxn ang="0">
                <a:pos x="227" y="186"/>
              </a:cxn>
              <a:cxn ang="0">
                <a:pos x="176" y="196"/>
              </a:cxn>
              <a:cxn ang="0">
                <a:pos x="114" y="258"/>
              </a:cxn>
              <a:cxn ang="0">
                <a:pos x="31" y="238"/>
              </a:cxn>
              <a:cxn ang="0">
                <a:pos x="0" y="341"/>
              </a:cxn>
              <a:cxn ang="0">
                <a:pos x="52" y="351"/>
              </a:cxn>
              <a:cxn ang="0">
                <a:pos x="135" y="465"/>
              </a:cxn>
              <a:cxn ang="0">
                <a:pos x="155" y="548"/>
              </a:cxn>
              <a:cxn ang="0">
                <a:pos x="207" y="589"/>
              </a:cxn>
              <a:cxn ang="0">
                <a:pos x="238" y="672"/>
              </a:cxn>
              <a:cxn ang="0">
                <a:pos x="300" y="713"/>
              </a:cxn>
              <a:cxn ang="0">
                <a:pos x="351" y="806"/>
              </a:cxn>
              <a:cxn ang="0">
                <a:pos x="351" y="909"/>
              </a:cxn>
              <a:cxn ang="0">
                <a:pos x="403" y="982"/>
              </a:cxn>
              <a:cxn ang="0">
                <a:pos x="506" y="1064"/>
              </a:cxn>
              <a:cxn ang="0">
                <a:pos x="527" y="1126"/>
              </a:cxn>
              <a:cxn ang="0">
                <a:pos x="609" y="1250"/>
              </a:cxn>
              <a:cxn ang="0">
                <a:pos x="568" y="1271"/>
              </a:cxn>
              <a:cxn ang="0">
                <a:pos x="599" y="1292"/>
              </a:cxn>
              <a:cxn ang="0">
                <a:pos x="630" y="1271"/>
              </a:cxn>
              <a:cxn ang="0">
                <a:pos x="651" y="1312"/>
              </a:cxn>
              <a:cxn ang="0">
                <a:pos x="682" y="1281"/>
              </a:cxn>
              <a:cxn ang="0">
                <a:pos x="671" y="1230"/>
              </a:cxn>
              <a:cxn ang="0">
                <a:pos x="836" y="1230"/>
              </a:cxn>
              <a:cxn ang="0">
                <a:pos x="1012" y="1250"/>
              </a:cxn>
              <a:cxn ang="0">
                <a:pos x="1064" y="1168"/>
              </a:cxn>
              <a:cxn ang="0">
                <a:pos x="1146" y="1126"/>
              </a:cxn>
              <a:cxn ang="0">
                <a:pos x="1373" y="1106"/>
              </a:cxn>
              <a:cxn ang="0">
                <a:pos x="1600" y="1023"/>
              </a:cxn>
              <a:cxn ang="0">
                <a:pos x="1652" y="858"/>
              </a:cxn>
              <a:cxn ang="0">
                <a:pos x="1621" y="796"/>
              </a:cxn>
              <a:cxn ang="0">
                <a:pos x="1611" y="806"/>
              </a:cxn>
              <a:cxn ang="0">
                <a:pos x="1414" y="775"/>
              </a:cxn>
              <a:cxn ang="0">
                <a:pos x="1332" y="672"/>
              </a:cxn>
              <a:cxn ang="0">
                <a:pos x="1311" y="661"/>
              </a:cxn>
              <a:cxn ang="0">
                <a:pos x="1311" y="641"/>
              </a:cxn>
              <a:cxn ang="0">
                <a:pos x="1291" y="641"/>
              </a:cxn>
              <a:cxn ang="0">
                <a:pos x="1270" y="630"/>
              </a:cxn>
              <a:cxn ang="0">
                <a:pos x="1229" y="548"/>
              </a:cxn>
              <a:cxn ang="0">
                <a:pos x="1229" y="465"/>
              </a:cxn>
              <a:cxn ang="0">
                <a:pos x="1125" y="393"/>
              </a:cxn>
              <a:cxn ang="0">
                <a:pos x="1084" y="310"/>
              </a:cxn>
              <a:cxn ang="0">
                <a:pos x="1033" y="310"/>
              </a:cxn>
              <a:cxn ang="0">
                <a:pos x="1012" y="269"/>
              </a:cxn>
            </a:cxnLst>
            <a:rect l="0" t="0" r="r" b="b"/>
            <a:pathLst>
              <a:path w="1652" h="1312">
                <a:moveTo>
                  <a:pt x="1012" y="269"/>
                </a:moveTo>
                <a:lnTo>
                  <a:pt x="940" y="258"/>
                </a:lnTo>
                <a:lnTo>
                  <a:pt x="795" y="258"/>
                </a:lnTo>
                <a:lnTo>
                  <a:pt x="589" y="93"/>
                </a:lnTo>
                <a:lnTo>
                  <a:pt x="465" y="21"/>
                </a:lnTo>
                <a:lnTo>
                  <a:pt x="362" y="0"/>
                </a:lnTo>
                <a:lnTo>
                  <a:pt x="186" y="52"/>
                </a:lnTo>
                <a:lnTo>
                  <a:pt x="269" y="145"/>
                </a:lnTo>
                <a:lnTo>
                  <a:pt x="227" y="186"/>
                </a:lnTo>
                <a:lnTo>
                  <a:pt x="176" y="196"/>
                </a:lnTo>
                <a:lnTo>
                  <a:pt x="114" y="258"/>
                </a:lnTo>
                <a:lnTo>
                  <a:pt x="31" y="238"/>
                </a:lnTo>
                <a:lnTo>
                  <a:pt x="0" y="341"/>
                </a:lnTo>
                <a:lnTo>
                  <a:pt x="52" y="351"/>
                </a:lnTo>
                <a:lnTo>
                  <a:pt x="135" y="465"/>
                </a:lnTo>
                <a:lnTo>
                  <a:pt x="155" y="548"/>
                </a:lnTo>
                <a:lnTo>
                  <a:pt x="207" y="589"/>
                </a:lnTo>
                <a:lnTo>
                  <a:pt x="238" y="672"/>
                </a:lnTo>
                <a:lnTo>
                  <a:pt x="300" y="713"/>
                </a:lnTo>
                <a:lnTo>
                  <a:pt x="351" y="806"/>
                </a:lnTo>
                <a:lnTo>
                  <a:pt x="351" y="909"/>
                </a:lnTo>
                <a:lnTo>
                  <a:pt x="403" y="982"/>
                </a:lnTo>
                <a:lnTo>
                  <a:pt x="506" y="1064"/>
                </a:lnTo>
                <a:lnTo>
                  <a:pt x="527" y="1126"/>
                </a:lnTo>
                <a:lnTo>
                  <a:pt x="609" y="1250"/>
                </a:lnTo>
                <a:lnTo>
                  <a:pt x="568" y="1271"/>
                </a:lnTo>
                <a:lnTo>
                  <a:pt x="599" y="1292"/>
                </a:lnTo>
                <a:lnTo>
                  <a:pt x="630" y="1271"/>
                </a:lnTo>
                <a:lnTo>
                  <a:pt x="651" y="1312"/>
                </a:lnTo>
                <a:lnTo>
                  <a:pt x="682" y="1281"/>
                </a:lnTo>
                <a:lnTo>
                  <a:pt x="671" y="1230"/>
                </a:lnTo>
                <a:lnTo>
                  <a:pt x="836" y="1230"/>
                </a:lnTo>
                <a:lnTo>
                  <a:pt x="1012" y="1250"/>
                </a:lnTo>
                <a:lnTo>
                  <a:pt x="1064" y="1168"/>
                </a:lnTo>
                <a:lnTo>
                  <a:pt x="1146" y="1126"/>
                </a:lnTo>
                <a:lnTo>
                  <a:pt x="1373" y="1106"/>
                </a:lnTo>
                <a:lnTo>
                  <a:pt x="1600" y="1023"/>
                </a:lnTo>
                <a:lnTo>
                  <a:pt x="1652" y="858"/>
                </a:lnTo>
                <a:lnTo>
                  <a:pt x="1621" y="796"/>
                </a:lnTo>
                <a:lnTo>
                  <a:pt x="1611" y="806"/>
                </a:lnTo>
                <a:lnTo>
                  <a:pt x="1414" y="775"/>
                </a:lnTo>
                <a:lnTo>
                  <a:pt x="1332" y="672"/>
                </a:lnTo>
                <a:lnTo>
                  <a:pt x="1311" y="661"/>
                </a:lnTo>
                <a:lnTo>
                  <a:pt x="1311" y="641"/>
                </a:lnTo>
                <a:lnTo>
                  <a:pt x="1291" y="641"/>
                </a:lnTo>
                <a:lnTo>
                  <a:pt x="1270" y="630"/>
                </a:lnTo>
                <a:lnTo>
                  <a:pt x="1229" y="548"/>
                </a:lnTo>
                <a:lnTo>
                  <a:pt x="1229" y="465"/>
                </a:lnTo>
                <a:lnTo>
                  <a:pt x="1125" y="393"/>
                </a:lnTo>
                <a:lnTo>
                  <a:pt x="1084" y="310"/>
                </a:lnTo>
                <a:lnTo>
                  <a:pt x="1033" y="310"/>
                </a:lnTo>
                <a:lnTo>
                  <a:pt x="1012" y="269"/>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5" name="Freeform 43">
            <a:extLst>
              <a:ext uri="{FF2B5EF4-FFF2-40B4-BE49-F238E27FC236}">
                <a16:creationId xmlns:a16="http://schemas.microsoft.com/office/drawing/2014/main" id="{D980CD27-C713-570F-1C22-2DAF07187106}"/>
              </a:ext>
            </a:extLst>
          </p:cNvPr>
          <p:cNvSpPr>
            <a:spLocks/>
          </p:cNvSpPr>
          <p:nvPr/>
        </p:nvSpPr>
        <p:spPr bwMode="auto">
          <a:xfrm>
            <a:off x="4187334" y="2475822"/>
            <a:ext cx="690267" cy="421632"/>
          </a:xfrm>
          <a:custGeom>
            <a:avLst/>
            <a:gdLst/>
            <a:ahLst/>
            <a:cxnLst>
              <a:cxn ang="0">
                <a:pos x="733" y="0"/>
              </a:cxn>
              <a:cxn ang="0">
                <a:pos x="506" y="20"/>
              </a:cxn>
              <a:cxn ang="0">
                <a:pos x="424" y="62"/>
              </a:cxn>
              <a:cxn ang="0">
                <a:pos x="372" y="144"/>
              </a:cxn>
              <a:cxn ang="0">
                <a:pos x="196" y="124"/>
              </a:cxn>
              <a:cxn ang="0">
                <a:pos x="31" y="124"/>
              </a:cxn>
              <a:cxn ang="0">
                <a:pos x="42" y="175"/>
              </a:cxn>
              <a:cxn ang="0">
                <a:pos x="11" y="206"/>
              </a:cxn>
              <a:cxn ang="0">
                <a:pos x="0" y="268"/>
              </a:cxn>
              <a:cxn ang="0">
                <a:pos x="62" y="485"/>
              </a:cxn>
              <a:cxn ang="0">
                <a:pos x="93" y="506"/>
              </a:cxn>
              <a:cxn ang="0">
                <a:pos x="186" y="475"/>
              </a:cxn>
              <a:cxn ang="0">
                <a:pos x="238" y="444"/>
              </a:cxn>
              <a:cxn ang="0">
                <a:pos x="310" y="444"/>
              </a:cxn>
              <a:cxn ang="0">
                <a:pos x="413" y="392"/>
              </a:cxn>
              <a:cxn ang="0">
                <a:pos x="465" y="392"/>
              </a:cxn>
              <a:cxn ang="0">
                <a:pos x="537" y="330"/>
              </a:cxn>
              <a:cxn ang="0">
                <a:pos x="682" y="299"/>
              </a:cxn>
              <a:cxn ang="0">
                <a:pos x="744" y="268"/>
              </a:cxn>
              <a:cxn ang="0">
                <a:pos x="774" y="196"/>
              </a:cxn>
              <a:cxn ang="0">
                <a:pos x="816" y="186"/>
              </a:cxn>
              <a:cxn ang="0">
                <a:pos x="785" y="134"/>
              </a:cxn>
              <a:cxn ang="0">
                <a:pos x="733" y="0"/>
              </a:cxn>
            </a:cxnLst>
            <a:rect l="0" t="0" r="r" b="b"/>
            <a:pathLst>
              <a:path w="816" h="506">
                <a:moveTo>
                  <a:pt x="733" y="0"/>
                </a:moveTo>
                <a:lnTo>
                  <a:pt x="506" y="20"/>
                </a:lnTo>
                <a:lnTo>
                  <a:pt x="424" y="62"/>
                </a:lnTo>
                <a:lnTo>
                  <a:pt x="372" y="144"/>
                </a:lnTo>
                <a:lnTo>
                  <a:pt x="196" y="124"/>
                </a:lnTo>
                <a:lnTo>
                  <a:pt x="31" y="124"/>
                </a:lnTo>
                <a:lnTo>
                  <a:pt x="42" y="175"/>
                </a:lnTo>
                <a:lnTo>
                  <a:pt x="11" y="206"/>
                </a:lnTo>
                <a:lnTo>
                  <a:pt x="0" y="268"/>
                </a:lnTo>
                <a:lnTo>
                  <a:pt x="62" y="485"/>
                </a:lnTo>
                <a:lnTo>
                  <a:pt x="93" y="506"/>
                </a:lnTo>
                <a:lnTo>
                  <a:pt x="186" y="475"/>
                </a:lnTo>
                <a:lnTo>
                  <a:pt x="238" y="444"/>
                </a:lnTo>
                <a:lnTo>
                  <a:pt x="310" y="444"/>
                </a:lnTo>
                <a:lnTo>
                  <a:pt x="413" y="392"/>
                </a:lnTo>
                <a:lnTo>
                  <a:pt x="465" y="392"/>
                </a:lnTo>
                <a:lnTo>
                  <a:pt x="537" y="330"/>
                </a:lnTo>
                <a:lnTo>
                  <a:pt x="682" y="299"/>
                </a:lnTo>
                <a:lnTo>
                  <a:pt x="744" y="268"/>
                </a:lnTo>
                <a:lnTo>
                  <a:pt x="774" y="196"/>
                </a:lnTo>
                <a:lnTo>
                  <a:pt x="816" y="186"/>
                </a:lnTo>
                <a:lnTo>
                  <a:pt x="785" y="134"/>
                </a:lnTo>
                <a:lnTo>
                  <a:pt x="733"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6" name="Freeform 44">
            <a:extLst>
              <a:ext uri="{FF2B5EF4-FFF2-40B4-BE49-F238E27FC236}">
                <a16:creationId xmlns:a16="http://schemas.microsoft.com/office/drawing/2014/main" id="{91FCF999-33E7-AC72-B7AB-5D48825BF19F}"/>
              </a:ext>
            </a:extLst>
          </p:cNvPr>
          <p:cNvSpPr>
            <a:spLocks/>
          </p:cNvSpPr>
          <p:nvPr/>
        </p:nvSpPr>
        <p:spPr bwMode="auto">
          <a:xfrm>
            <a:off x="4772708" y="1985029"/>
            <a:ext cx="323140" cy="240813"/>
          </a:xfrm>
          <a:custGeom>
            <a:avLst/>
            <a:gdLst/>
            <a:ahLst/>
            <a:cxnLst>
              <a:cxn ang="0">
                <a:pos x="279" y="289"/>
              </a:cxn>
              <a:cxn ang="0">
                <a:pos x="289" y="279"/>
              </a:cxn>
              <a:cxn ang="0">
                <a:pos x="330" y="155"/>
              </a:cxn>
              <a:cxn ang="0">
                <a:pos x="330" y="103"/>
              </a:cxn>
              <a:cxn ang="0">
                <a:pos x="382" y="93"/>
              </a:cxn>
              <a:cxn ang="0">
                <a:pos x="382" y="62"/>
              </a:cxn>
              <a:cxn ang="0">
                <a:pos x="371" y="72"/>
              </a:cxn>
              <a:cxn ang="0">
                <a:pos x="371" y="72"/>
              </a:cxn>
              <a:cxn ang="0">
                <a:pos x="371" y="62"/>
              </a:cxn>
              <a:cxn ang="0">
                <a:pos x="382" y="62"/>
              </a:cxn>
              <a:cxn ang="0">
                <a:pos x="382" y="51"/>
              </a:cxn>
              <a:cxn ang="0">
                <a:pos x="371" y="41"/>
              </a:cxn>
              <a:cxn ang="0">
                <a:pos x="361" y="31"/>
              </a:cxn>
              <a:cxn ang="0">
                <a:pos x="361" y="0"/>
              </a:cxn>
              <a:cxn ang="0">
                <a:pos x="206" y="165"/>
              </a:cxn>
              <a:cxn ang="0">
                <a:pos x="82" y="155"/>
              </a:cxn>
              <a:cxn ang="0">
                <a:pos x="21" y="175"/>
              </a:cxn>
              <a:cxn ang="0">
                <a:pos x="0" y="155"/>
              </a:cxn>
              <a:cxn ang="0">
                <a:pos x="82" y="258"/>
              </a:cxn>
              <a:cxn ang="0">
                <a:pos x="279" y="289"/>
              </a:cxn>
            </a:cxnLst>
            <a:rect l="0" t="0" r="r" b="b"/>
            <a:pathLst>
              <a:path w="382" h="289">
                <a:moveTo>
                  <a:pt x="279" y="289"/>
                </a:moveTo>
                <a:lnTo>
                  <a:pt x="289" y="279"/>
                </a:lnTo>
                <a:lnTo>
                  <a:pt x="330" y="155"/>
                </a:lnTo>
                <a:lnTo>
                  <a:pt x="330" y="103"/>
                </a:lnTo>
                <a:lnTo>
                  <a:pt x="382" y="93"/>
                </a:lnTo>
                <a:lnTo>
                  <a:pt x="382" y="62"/>
                </a:lnTo>
                <a:lnTo>
                  <a:pt x="371" y="72"/>
                </a:lnTo>
                <a:lnTo>
                  <a:pt x="371" y="72"/>
                </a:lnTo>
                <a:lnTo>
                  <a:pt x="371" y="62"/>
                </a:lnTo>
                <a:lnTo>
                  <a:pt x="382" y="62"/>
                </a:lnTo>
                <a:lnTo>
                  <a:pt x="382" y="51"/>
                </a:lnTo>
                <a:lnTo>
                  <a:pt x="371" y="41"/>
                </a:lnTo>
                <a:lnTo>
                  <a:pt x="361" y="31"/>
                </a:lnTo>
                <a:lnTo>
                  <a:pt x="361" y="0"/>
                </a:lnTo>
                <a:lnTo>
                  <a:pt x="206" y="165"/>
                </a:lnTo>
                <a:lnTo>
                  <a:pt x="82" y="155"/>
                </a:lnTo>
                <a:lnTo>
                  <a:pt x="21" y="175"/>
                </a:lnTo>
                <a:lnTo>
                  <a:pt x="0" y="155"/>
                </a:lnTo>
                <a:lnTo>
                  <a:pt x="82" y="258"/>
                </a:lnTo>
                <a:lnTo>
                  <a:pt x="279" y="289"/>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7" name="Freeform 45">
            <a:extLst>
              <a:ext uri="{FF2B5EF4-FFF2-40B4-BE49-F238E27FC236}">
                <a16:creationId xmlns:a16="http://schemas.microsoft.com/office/drawing/2014/main" id="{1141A3C6-640F-8770-FB50-D6530520DD5F}"/>
              </a:ext>
            </a:extLst>
          </p:cNvPr>
          <p:cNvSpPr>
            <a:spLocks/>
          </p:cNvSpPr>
          <p:nvPr/>
        </p:nvSpPr>
        <p:spPr bwMode="auto">
          <a:xfrm>
            <a:off x="4275309" y="994278"/>
            <a:ext cx="1283255" cy="1059080"/>
          </a:xfrm>
          <a:custGeom>
            <a:avLst/>
            <a:gdLst/>
            <a:ahLst/>
            <a:cxnLst>
              <a:cxn ang="0">
                <a:pos x="1517" y="1096"/>
              </a:cxn>
              <a:cxn ang="0">
                <a:pos x="1476" y="1003"/>
              </a:cxn>
              <a:cxn ang="0">
                <a:pos x="1321" y="868"/>
              </a:cxn>
              <a:cxn ang="0">
                <a:pos x="1383" y="744"/>
              </a:cxn>
              <a:cxn ang="0">
                <a:pos x="1321" y="662"/>
              </a:cxn>
              <a:cxn ang="0">
                <a:pos x="1321" y="548"/>
              </a:cxn>
              <a:cxn ang="0">
                <a:pos x="1321" y="476"/>
              </a:cxn>
              <a:cxn ang="0">
                <a:pos x="1352" y="279"/>
              </a:cxn>
              <a:cxn ang="0">
                <a:pos x="1259" y="238"/>
              </a:cxn>
              <a:cxn ang="0">
                <a:pos x="1042" y="155"/>
              </a:cxn>
              <a:cxn ang="0">
                <a:pos x="898" y="145"/>
              </a:cxn>
              <a:cxn ang="0">
                <a:pos x="774" y="207"/>
              </a:cxn>
              <a:cxn ang="0">
                <a:pos x="743" y="248"/>
              </a:cxn>
              <a:cxn ang="0">
                <a:pos x="557" y="269"/>
              </a:cxn>
              <a:cxn ang="0">
                <a:pos x="392" y="176"/>
              </a:cxn>
              <a:cxn ang="0">
                <a:pos x="309" y="73"/>
              </a:cxn>
              <a:cxn ang="0">
                <a:pos x="309" y="0"/>
              </a:cxn>
              <a:cxn ang="0">
                <a:pos x="185" y="62"/>
              </a:cxn>
              <a:cxn ang="0">
                <a:pos x="113" y="62"/>
              </a:cxn>
              <a:cxn ang="0">
                <a:pos x="0" y="21"/>
              </a:cxn>
              <a:cxn ang="0">
                <a:pos x="10" y="155"/>
              </a:cxn>
              <a:cxn ang="0">
                <a:pos x="51" y="228"/>
              </a:cxn>
              <a:cxn ang="0">
                <a:pos x="175" y="352"/>
              </a:cxn>
              <a:cxn ang="0">
                <a:pos x="103" y="517"/>
              </a:cxn>
              <a:cxn ang="0">
                <a:pos x="175" y="600"/>
              </a:cxn>
              <a:cxn ang="0">
                <a:pos x="299" y="703"/>
              </a:cxn>
              <a:cxn ang="0">
                <a:pos x="309" y="775"/>
              </a:cxn>
              <a:cxn ang="0">
                <a:pos x="351" y="858"/>
              </a:cxn>
              <a:cxn ang="0">
                <a:pos x="433" y="858"/>
              </a:cxn>
              <a:cxn ang="0">
                <a:pos x="516" y="910"/>
              </a:cxn>
              <a:cxn ang="0">
                <a:pos x="660" y="1054"/>
              </a:cxn>
              <a:cxn ang="0">
                <a:pos x="846" y="1158"/>
              </a:cxn>
              <a:cxn ang="0">
                <a:pos x="929" y="1137"/>
              </a:cxn>
              <a:cxn ang="0">
                <a:pos x="1021" y="1127"/>
              </a:cxn>
              <a:cxn ang="0">
                <a:pos x="1249" y="1251"/>
              </a:cxn>
              <a:cxn ang="0">
                <a:pos x="1362" y="1271"/>
              </a:cxn>
              <a:cxn ang="0">
                <a:pos x="1393" y="1178"/>
              </a:cxn>
            </a:cxnLst>
            <a:rect l="0" t="0" r="r" b="b"/>
            <a:pathLst>
              <a:path w="1517" h="1271">
                <a:moveTo>
                  <a:pt x="1496" y="1137"/>
                </a:moveTo>
                <a:lnTo>
                  <a:pt x="1517" y="1096"/>
                </a:lnTo>
                <a:lnTo>
                  <a:pt x="1465" y="1085"/>
                </a:lnTo>
                <a:lnTo>
                  <a:pt x="1476" y="1003"/>
                </a:lnTo>
                <a:lnTo>
                  <a:pt x="1403" y="982"/>
                </a:lnTo>
                <a:lnTo>
                  <a:pt x="1321" y="868"/>
                </a:lnTo>
                <a:lnTo>
                  <a:pt x="1393" y="786"/>
                </a:lnTo>
                <a:lnTo>
                  <a:pt x="1383" y="744"/>
                </a:lnTo>
                <a:lnTo>
                  <a:pt x="1321" y="724"/>
                </a:lnTo>
                <a:lnTo>
                  <a:pt x="1321" y="662"/>
                </a:lnTo>
                <a:lnTo>
                  <a:pt x="1300" y="589"/>
                </a:lnTo>
                <a:lnTo>
                  <a:pt x="1321" y="548"/>
                </a:lnTo>
                <a:lnTo>
                  <a:pt x="1290" y="496"/>
                </a:lnTo>
                <a:lnTo>
                  <a:pt x="1321" y="476"/>
                </a:lnTo>
                <a:lnTo>
                  <a:pt x="1352" y="362"/>
                </a:lnTo>
                <a:lnTo>
                  <a:pt x="1352" y="279"/>
                </a:lnTo>
                <a:lnTo>
                  <a:pt x="1279" y="269"/>
                </a:lnTo>
                <a:lnTo>
                  <a:pt x="1259" y="238"/>
                </a:lnTo>
                <a:lnTo>
                  <a:pt x="1156" y="176"/>
                </a:lnTo>
                <a:lnTo>
                  <a:pt x="1042" y="155"/>
                </a:lnTo>
                <a:lnTo>
                  <a:pt x="1032" y="124"/>
                </a:lnTo>
                <a:lnTo>
                  <a:pt x="898" y="145"/>
                </a:lnTo>
                <a:lnTo>
                  <a:pt x="846" y="197"/>
                </a:lnTo>
                <a:lnTo>
                  <a:pt x="774" y="207"/>
                </a:lnTo>
                <a:lnTo>
                  <a:pt x="784" y="259"/>
                </a:lnTo>
                <a:lnTo>
                  <a:pt x="743" y="248"/>
                </a:lnTo>
                <a:lnTo>
                  <a:pt x="619" y="279"/>
                </a:lnTo>
                <a:lnTo>
                  <a:pt x="557" y="269"/>
                </a:lnTo>
                <a:lnTo>
                  <a:pt x="485" y="207"/>
                </a:lnTo>
                <a:lnTo>
                  <a:pt x="392" y="176"/>
                </a:lnTo>
                <a:lnTo>
                  <a:pt x="381" y="114"/>
                </a:lnTo>
                <a:lnTo>
                  <a:pt x="309" y="73"/>
                </a:lnTo>
                <a:lnTo>
                  <a:pt x="340" y="21"/>
                </a:lnTo>
                <a:lnTo>
                  <a:pt x="309" y="0"/>
                </a:lnTo>
                <a:lnTo>
                  <a:pt x="196" y="73"/>
                </a:lnTo>
                <a:lnTo>
                  <a:pt x="185" y="62"/>
                </a:lnTo>
                <a:lnTo>
                  <a:pt x="165" y="73"/>
                </a:lnTo>
                <a:lnTo>
                  <a:pt x="113" y="62"/>
                </a:lnTo>
                <a:lnTo>
                  <a:pt x="61" y="0"/>
                </a:lnTo>
                <a:lnTo>
                  <a:pt x="0" y="21"/>
                </a:lnTo>
                <a:lnTo>
                  <a:pt x="20" y="73"/>
                </a:lnTo>
                <a:lnTo>
                  <a:pt x="10" y="155"/>
                </a:lnTo>
                <a:lnTo>
                  <a:pt x="41" y="176"/>
                </a:lnTo>
                <a:lnTo>
                  <a:pt x="51" y="228"/>
                </a:lnTo>
                <a:lnTo>
                  <a:pt x="103" y="331"/>
                </a:lnTo>
                <a:lnTo>
                  <a:pt x="175" y="352"/>
                </a:lnTo>
                <a:lnTo>
                  <a:pt x="113" y="476"/>
                </a:lnTo>
                <a:lnTo>
                  <a:pt x="103" y="517"/>
                </a:lnTo>
                <a:lnTo>
                  <a:pt x="144" y="538"/>
                </a:lnTo>
                <a:lnTo>
                  <a:pt x="175" y="600"/>
                </a:lnTo>
                <a:lnTo>
                  <a:pt x="268" y="651"/>
                </a:lnTo>
                <a:lnTo>
                  <a:pt x="299" y="703"/>
                </a:lnTo>
                <a:lnTo>
                  <a:pt x="289" y="775"/>
                </a:lnTo>
                <a:lnTo>
                  <a:pt x="309" y="775"/>
                </a:lnTo>
                <a:lnTo>
                  <a:pt x="309" y="817"/>
                </a:lnTo>
                <a:lnTo>
                  <a:pt x="351" y="858"/>
                </a:lnTo>
                <a:lnTo>
                  <a:pt x="381" y="827"/>
                </a:lnTo>
                <a:lnTo>
                  <a:pt x="433" y="858"/>
                </a:lnTo>
                <a:lnTo>
                  <a:pt x="474" y="837"/>
                </a:lnTo>
                <a:lnTo>
                  <a:pt x="516" y="910"/>
                </a:lnTo>
                <a:lnTo>
                  <a:pt x="578" y="1034"/>
                </a:lnTo>
                <a:lnTo>
                  <a:pt x="660" y="1054"/>
                </a:lnTo>
                <a:lnTo>
                  <a:pt x="670" y="1085"/>
                </a:lnTo>
                <a:lnTo>
                  <a:pt x="846" y="1158"/>
                </a:lnTo>
                <a:lnTo>
                  <a:pt x="877" y="1127"/>
                </a:lnTo>
                <a:lnTo>
                  <a:pt x="929" y="1137"/>
                </a:lnTo>
                <a:lnTo>
                  <a:pt x="970" y="1096"/>
                </a:lnTo>
                <a:lnTo>
                  <a:pt x="1021" y="1127"/>
                </a:lnTo>
                <a:lnTo>
                  <a:pt x="1042" y="1220"/>
                </a:lnTo>
                <a:lnTo>
                  <a:pt x="1249" y="1251"/>
                </a:lnTo>
                <a:lnTo>
                  <a:pt x="1300" y="1240"/>
                </a:lnTo>
                <a:lnTo>
                  <a:pt x="1362" y="1271"/>
                </a:lnTo>
                <a:lnTo>
                  <a:pt x="1372" y="1261"/>
                </a:lnTo>
                <a:lnTo>
                  <a:pt x="1393" y="1178"/>
                </a:lnTo>
                <a:lnTo>
                  <a:pt x="1496" y="1137"/>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8" name="Freeform 46">
            <a:extLst>
              <a:ext uri="{FF2B5EF4-FFF2-40B4-BE49-F238E27FC236}">
                <a16:creationId xmlns:a16="http://schemas.microsoft.com/office/drawing/2014/main" id="{7F11D29A-8CD3-5E3B-1E3B-FC1F6F41F542}"/>
              </a:ext>
            </a:extLst>
          </p:cNvPr>
          <p:cNvSpPr>
            <a:spLocks/>
          </p:cNvSpPr>
          <p:nvPr/>
        </p:nvSpPr>
        <p:spPr bwMode="auto">
          <a:xfrm>
            <a:off x="4441108" y="1709219"/>
            <a:ext cx="121812" cy="103325"/>
          </a:xfrm>
          <a:custGeom>
            <a:avLst/>
            <a:gdLst/>
            <a:ahLst/>
            <a:cxnLst>
              <a:cxn ang="0">
                <a:pos x="0" y="72"/>
              </a:cxn>
              <a:cxn ang="0">
                <a:pos x="72" y="83"/>
              </a:cxn>
              <a:cxn ang="0">
                <a:pos x="93" y="124"/>
              </a:cxn>
              <a:cxn ang="0">
                <a:pos x="144" y="124"/>
              </a:cxn>
              <a:cxn ang="0">
                <a:pos x="124" y="52"/>
              </a:cxn>
              <a:cxn ang="0">
                <a:pos x="93" y="52"/>
              </a:cxn>
              <a:cxn ang="0">
                <a:pos x="144" y="21"/>
              </a:cxn>
              <a:cxn ang="0">
                <a:pos x="113" y="0"/>
              </a:cxn>
              <a:cxn ang="0">
                <a:pos x="41" y="0"/>
              </a:cxn>
              <a:cxn ang="0">
                <a:pos x="0" y="72"/>
              </a:cxn>
            </a:cxnLst>
            <a:rect l="0" t="0" r="r" b="b"/>
            <a:pathLst>
              <a:path w="144" h="124">
                <a:moveTo>
                  <a:pt x="0" y="72"/>
                </a:moveTo>
                <a:lnTo>
                  <a:pt x="72" y="83"/>
                </a:lnTo>
                <a:lnTo>
                  <a:pt x="93" y="124"/>
                </a:lnTo>
                <a:lnTo>
                  <a:pt x="144" y="124"/>
                </a:lnTo>
                <a:lnTo>
                  <a:pt x="124" y="52"/>
                </a:lnTo>
                <a:lnTo>
                  <a:pt x="93" y="52"/>
                </a:lnTo>
                <a:lnTo>
                  <a:pt x="144" y="21"/>
                </a:lnTo>
                <a:lnTo>
                  <a:pt x="113" y="0"/>
                </a:lnTo>
                <a:lnTo>
                  <a:pt x="41" y="0"/>
                </a:lnTo>
                <a:lnTo>
                  <a:pt x="0" y="72"/>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89" name="Freeform 49">
            <a:extLst>
              <a:ext uri="{FF2B5EF4-FFF2-40B4-BE49-F238E27FC236}">
                <a16:creationId xmlns:a16="http://schemas.microsoft.com/office/drawing/2014/main" id="{4A888850-25A2-13F8-14D3-06CDA2AF9080}"/>
              </a:ext>
            </a:extLst>
          </p:cNvPr>
          <p:cNvSpPr>
            <a:spLocks/>
          </p:cNvSpPr>
          <p:nvPr/>
        </p:nvSpPr>
        <p:spPr bwMode="auto">
          <a:xfrm>
            <a:off x="3524136" y="1295920"/>
            <a:ext cx="121812" cy="43330"/>
          </a:xfrm>
          <a:custGeom>
            <a:avLst/>
            <a:gdLst/>
            <a:ahLst/>
            <a:cxnLst>
              <a:cxn ang="0">
                <a:pos x="0" y="41"/>
              </a:cxn>
              <a:cxn ang="0">
                <a:pos x="0" y="41"/>
              </a:cxn>
              <a:cxn ang="0">
                <a:pos x="51" y="41"/>
              </a:cxn>
              <a:cxn ang="0">
                <a:pos x="72" y="52"/>
              </a:cxn>
              <a:cxn ang="0">
                <a:pos x="82" y="52"/>
              </a:cxn>
              <a:cxn ang="0">
                <a:pos x="93" y="52"/>
              </a:cxn>
              <a:cxn ang="0">
                <a:pos x="103" y="52"/>
              </a:cxn>
              <a:cxn ang="0">
                <a:pos x="93" y="31"/>
              </a:cxn>
              <a:cxn ang="0">
                <a:pos x="144" y="0"/>
              </a:cxn>
              <a:cxn ang="0">
                <a:pos x="0" y="41"/>
              </a:cxn>
            </a:cxnLst>
            <a:rect l="0" t="0" r="r" b="b"/>
            <a:pathLst>
              <a:path w="144" h="52">
                <a:moveTo>
                  <a:pt x="0" y="41"/>
                </a:moveTo>
                <a:lnTo>
                  <a:pt x="0" y="41"/>
                </a:lnTo>
                <a:lnTo>
                  <a:pt x="51" y="41"/>
                </a:lnTo>
                <a:lnTo>
                  <a:pt x="72" y="52"/>
                </a:lnTo>
                <a:lnTo>
                  <a:pt x="82" y="52"/>
                </a:lnTo>
                <a:lnTo>
                  <a:pt x="93" y="52"/>
                </a:lnTo>
                <a:lnTo>
                  <a:pt x="103" y="52"/>
                </a:lnTo>
                <a:lnTo>
                  <a:pt x="93" y="31"/>
                </a:lnTo>
                <a:lnTo>
                  <a:pt x="144" y="0"/>
                </a:lnTo>
                <a:lnTo>
                  <a:pt x="0" y="41"/>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0" name="Freeform 53">
            <a:extLst>
              <a:ext uri="{FF2B5EF4-FFF2-40B4-BE49-F238E27FC236}">
                <a16:creationId xmlns:a16="http://schemas.microsoft.com/office/drawing/2014/main" id="{43CE1973-0E5F-662E-51F1-C08C13D9714F}"/>
              </a:ext>
            </a:extLst>
          </p:cNvPr>
          <p:cNvSpPr>
            <a:spLocks/>
          </p:cNvSpPr>
          <p:nvPr/>
        </p:nvSpPr>
        <p:spPr bwMode="auto">
          <a:xfrm>
            <a:off x="3672170" y="1468406"/>
            <a:ext cx="279999" cy="300809"/>
          </a:xfrm>
          <a:custGeom>
            <a:avLst/>
            <a:gdLst/>
            <a:ahLst/>
            <a:cxnLst>
              <a:cxn ang="0">
                <a:pos x="145" y="299"/>
              </a:cxn>
              <a:cxn ang="0">
                <a:pos x="196" y="289"/>
              </a:cxn>
              <a:cxn ang="0">
                <a:pos x="238" y="248"/>
              </a:cxn>
              <a:cxn ang="0">
                <a:pos x="155" y="155"/>
              </a:cxn>
              <a:cxn ang="0">
                <a:pos x="331" y="103"/>
              </a:cxn>
              <a:cxn ang="0">
                <a:pos x="320" y="72"/>
              </a:cxn>
              <a:cxn ang="0">
                <a:pos x="300" y="0"/>
              </a:cxn>
              <a:cxn ang="0">
                <a:pos x="145" y="93"/>
              </a:cxn>
              <a:cxn ang="0">
                <a:pos x="62" y="51"/>
              </a:cxn>
              <a:cxn ang="0">
                <a:pos x="42" y="62"/>
              </a:cxn>
              <a:cxn ang="0">
                <a:pos x="42" y="134"/>
              </a:cxn>
              <a:cxn ang="0">
                <a:pos x="42" y="175"/>
              </a:cxn>
              <a:cxn ang="0">
                <a:pos x="42" y="175"/>
              </a:cxn>
              <a:cxn ang="0">
                <a:pos x="31" y="175"/>
              </a:cxn>
              <a:cxn ang="0">
                <a:pos x="31" y="186"/>
              </a:cxn>
              <a:cxn ang="0">
                <a:pos x="42" y="186"/>
              </a:cxn>
              <a:cxn ang="0">
                <a:pos x="42" y="196"/>
              </a:cxn>
              <a:cxn ang="0">
                <a:pos x="11" y="248"/>
              </a:cxn>
              <a:cxn ang="0">
                <a:pos x="0" y="320"/>
              </a:cxn>
              <a:cxn ang="0">
                <a:pos x="0" y="330"/>
              </a:cxn>
              <a:cxn ang="0">
                <a:pos x="0" y="341"/>
              </a:cxn>
              <a:cxn ang="0">
                <a:pos x="83" y="361"/>
              </a:cxn>
              <a:cxn ang="0">
                <a:pos x="145" y="299"/>
              </a:cxn>
            </a:cxnLst>
            <a:rect l="0" t="0" r="r" b="b"/>
            <a:pathLst>
              <a:path w="331" h="361">
                <a:moveTo>
                  <a:pt x="145" y="299"/>
                </a:moveTo>
                <a:lnTo>
                  <a:pt x="196" y="289"/>
                </a:lnTo>
                <a:lnTo>
                  <a:pt x="238" y="248"/>
                </a:lnTo>
                <a:lnTo>
                  <a:pt x="155" y="155"/>
                </a:lnTo>
                <a:lnTo>
                  <a:pt x="331" y="103"/>
                </a:lnTo>
                <a:lnTo>
                  <a:pt x="320" y="72"/>
                </a:lnTo>
                <a:lnTo>
                  <a:pt x="300" y="0"/>
                </a:lnTo>
                <a:lnTo>
                  <a:pt x="145" y="93"/>
                </a:lnTo>
                <a:lnTo>
                  <a:pt x="62" y="51"/>
                </a:lnTo>
                <a:lnTo>
                  <a:pt x="42" y="62"/>
                </a:lnTo>
                <a:lnTo>
                  <a:pt x="42" y="134"/>
                </a:lnTo>
                <a:lnTo>
                  <a:pt x="42" y="175"/>
                </a:lnTo>
                <a:lnTo>
                  <a:pt x="42" y="175"/>
                </a:lnTo>
                <a:lnTo>
                  <a:pt x="31" y="175"/>
                </a:lnTo>
                <a:lnTo>
                  <a:pt x="31" y="186"/>
                </a:lnTo>
                <a:lnTo>
                  <a:pt x="42" y="186"/>
                </a:lnTo>
                <a:lnTo>
                  <a:pt x="42" y="196"/>
                </a:lnTo>
                <a:lnTo>
                  <a:pt x="11" y="248"/>
                </a:lnTo>
                <a:lnTo>
                  <a:pt x="0" y="320"/>
                </a:lnTo>
                <a:lnTo>
                  <a:pt x="0" y="330"/>
                </a:lnTo>
                <a:lnTo>
                  <a:pt x="0" y="341"/>
                </a:lnTo>
                <a:lnTo>
                  <a:pt x="83" y="361"/>
                </a:lnTo>
                <a:lnTo>
                  <a:pt x="145" y="299"/>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1" name="Freeform 54">
            <a:extLst>
              <a:ext uri="{FF2B5EF4-FFF2-40B4-BE49-F238E27FC236}">
                <a16:creationId xmlns:a16="http://schemas.microsoft.com/office/drawing/2014/main" id="{4AD340B2-5AE3-EA45-43EA-260F56DDB198}"/>
              </a:ext>
            </a:extLst>
          </p:cNvPr>
          <p:cNvSpPr>
            <a:spLocks/>
          </p:cNvSpPr>
          <p:nvPr/>
        </p:nvSpPr>
        <p:spPr bwMode="auto">
          <a:xfrm>
            <a:off x="3724618" y="1166764"/>
            <a:ext cx="436493" cy="379136"/>
          </a:xfrm>
          <a:custGeom>
            <a:avLst/>
            <a:gdLst/>
            <a:ahLst/>
            <a:cxnLst>
              <a:cxn ang="0">
                <a:pos x="0" y="351"/>
              </a:cxn>
              <a:cxn ang="0">
                <a:pos x="11" y="393"/>
              </a:cxn>
              <a:cxn ang="0">
                <a:pos x="0" y="413"/>
              </a:cxn>
              <a:cxn ang="0">
                <a:pos x="83" y="455"/>
              </a:cxn>
              <a:cxn ang="0">
                <a:pos x="238" y="362"/>
              </a:cxn>
              <a:cxn ang="0">
                <a:pos x="393" y="269"/>
              </a:cxn>
              <a:cxn ang="0">
                <a:pos x="434" y="227"/>
              </a:cxn>
              <a:cxn ang="0">
                <a:pos x="444" y="83"/>
              </a:cxn>
              <a:cxn ang="0">
                <a:pos x="475" y="72"/>
              </a:cxn>
              <a:cxn ang="0">
                <a:pos x="516" y="21"/>
              </a:cxn>
              <a:cxn ang="0">
                <a:pos x="506" y="0"/>
              </a:cxn>
              <a:cxn ang="0">
                <a:pos x="454" y="31"/>
              </a:cxn>
              <a:cxn ang="0">
                <a:pos x="403" y="21"/>
              </a:cxn>
              <a:cxn ang="0">
                <a:pos x="310" y="62"/>
              </a:cxn>
              <a:cxn ang="0">
                <a:pos x="227" y="62"/>
              </a:cxn>
              <a:cxn ang="0">
                <a:pos x="196" y="41"/>
              </a:cxn>
              <a:cxn ang="0">
                <a:pos x="134" y="62"/>
              </a:cxn>
              <a:cxn ang="0">
                <a:pos x="73" y="52"/>
              </a:cxn>
              <a:cxn ang="0">
                <a:pos x="31" y="145"/>
              </a:cxn>
              <a:cxn ang="0">
                <a:pos x="11" y="134"/>
              </a:cxn>
              <a:cxn ang="0">
                <a:pos x="11" y="176"/>
              </a:cxn>
              <a:cxn ang="0">
                <a:pos x="21" y="248"/>
              </a:cxn>
              <a:cxn ang="0">
                <a:pos x="62" y="289"/>
              </a:cxn>
              <a:cxn ang="0">
                <a:pos x="0" y="351"/>
              </a:cxn>
            </a:cxnLst>
            <a:rect l="0" t="0" r="r" b="b"/>
            <a:pathLst>
              <a:path w="516" h="455">
                <a:moveTo>
                  <a:pt x="0" y="351"/>
                </a:moveTo>
                <a:lnTo>
                  <a:pt x="11" y="393"/>
                </a:lnTo>
                <a:lnTo>
                  <a:pt x="0" y="413"/>
                </a:lnTo>
                <a:lnTo>
                  <a:pt x="83" y="455"/>
                </a:lnTo>
                <a:lnTo>
                  <a:pt x="238" y="362"/>
                </a:lnTo>
                <a:lnTo>
                  <a:pt x="393" y="269"/>
                </a:lnTo>
                <a:lnTo>
                  <a:pt x="434" y="227"/>
                </a:lnTo>
                <a:lnTo>
                  <a:pt x="444" y="83"/>
                </a:lnTo>
                <a:lnTo>
                  <a:pt x="475" y="72"/>
                </a:lnTo>
                <a:lnTo>
                  <a:pt x="516" y="21"/>
                </a:lnTo>
                <a:lnTo>
                  <a:pt x="506" y="0"/>
                </a:lnTo>
                <a:lnTo>
                  <a:pt x="454" y="31"/>
                </a:lnTo>
                <a:lnTo>
                  <a:pt x="403" y="21"/>
                </a:lnTo>
                <a:lnTo>
                  <a:pt x="310" y="62"/>
                </a:lnTo>
                <a:lnTo>
                  <a:pt x="227" y="62"/>
                </a:lnTo>
                <a:lnTo>
                  <a:pt x="196" y="41"/>
                </a:lnTo>
                <a:lnTo>
                  <a:pt x="134" y="62"/>
                </a:lnTo>
                <a:lnTo>
                  <a:pt x="73" y="52"/>
                </a:lnTo>
                <a:lnTo>
                  <a:pt x="31" y="145"/>
                </a:lnTo>
                <a:lnTo>
                  <a:pt x="11" y="134"/>
                </a:lnTo>
                <a:lnTo>
                  <a:pt x="11" y="176"/>
                </a:lnTo>
                <a:lnTo>
                  <a:pt x="21" y="248"/>
                </a:lnTo>
                <a:lnTo>
                  <a:pt x="62" y="289"/>
                </a:lnTo>
                <a:lnTo>
                  <a:pt x="0" y="351"/>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2" name="Freeform 55">
            <a:extLst>
              <a:ext uri="{FF2B5EF4-FFF2-40B4-BE49-F238E27FC236}">
                <a16:creationId xmlns:a16="http://schemas.microsoft.com/office/drawing/2014/main" id="{3D124439-5F98-3AA0-B6C1-0D0C1DE54624}"/>
              </a:ext>
            </a:extLst>
          </p:cNvPr>
          <p:cNvSpPr>
            <a:spLocks/>
          </p:cNvSpPr>
          <p:nvPr/>
        </p:nvSpPr>
        <p:spPr bwMode="auto">
          <a:xfrm>
            <a:off x="3524136" y="1330083"/>
            <a:ext cx="60906" cy="17499"/>
          </a:xfrm>
          <a:custGeom>
            <a:avLst/>
            <a:gdLst/>
            <a:ahLst/>
            <a:cxnLst>
              <a:cxn ang="0">
                <a:pos x="51" y="0"/>
              </a:cxn>
              <a:cxn ang="0">
                <a:pos x="0" y="0"/>
              </a:cxn>
              <a:cxn ang="0">
                <a:pos x="51" y="0"/>
              </a:cxn>
              <a:cxn ang="0">
                <a:pos x="72" y="21"/>
              </a:cxn>
              <a:cxn ang="0">
                <a:pos x="72" y="11"/>
              </a:cxn>
              <a:cxn ang="0">
                <a:pos x="51" y="0"/>
              </a:cxn>
            </a:cxnLst>
            <a:rect l="0" t="0" r="r" b="b"/>
            <a:pathLst>
              <a:path w="72" h="21">
                <a:moveTo>
                  <a:pt x="51" y="0"/>
                </a:moveTo>
                <a:lnTo>
                  <a:pt x="0" y="0"/>
                </a:lnTo>
                <a:lnTo>
                  <a:pt x="51" y="0"/>
                </a:lnTo>
                <a:lnTo>
                  <a:pt x="72" y="21"/>
                </a:lnTo>
                <a:lnTo>
                  <a:pt x="72" y="11"/>
                </a:lnTo>
                <a:lnTo>
                  <a:pt x="51"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3" name="Freeform 56">
            <a:extLst>
              <a:ext uri="{FF2B5EF4-FFF2-40B4-BE49-F238E27FC236}">
                <a16:creationId xmlns:a16="http://schemas.microsoft.com/office/drawing/2014/main" id="{C8773F24-69DA-89BE-772C-BA8D1831B98C}"/>
              </a:ext>
            </a:extLst>
          </p:cNvPr>
          <p:cNvSpPr>
            <a:spLocks/>
          </p:cNvSpPr>
          <p:nvPr/>
        </p:nvSpPr>
        <p:spPr bwMode="auto">
          <a:xfrm>
            <a:off x="3602805" y="1339250"/>
            <a:ext cx="8460" cy="833"/>
          </a:xfrm>
          <a:custGeom>
            <a:avLst/>
            <a:gdLst/>
            <a:ahLst/>
            <a:cxnLst>
              <a:cxn ang="0">
                <a:pos x="10" y="0"/>
              </a:cxn>
              <a:cxn ang="0">
                <a:pos x="10" y="0"/>
              </a:cxn>
              <a:cxn ang="0">
                <a:pos x="0" y="0"/>
              </a:cxn>
              <a:cxn ang="0">
                <a:pos x="10" y="0"/>
              </a:cxn>
            </a:cxnLst>
            <a:rect l="0" t="0" r="r" b="b"/>
            <a:pathLst>
              <a:path w="10">
                <a:moveTo>
                  <a:pt x="10" y="0"/>
                </a:moveTo>
                <a:lnTo>
                  <a:pt x="10" y="0"/>
                </a:lnTo>
                <a:lnTo>
                  <a:pt x="0" y="0"/>
                </a:lnTo>
                <a:lnTo>
                  <a:pt x="10" y="0"/>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4" name="Line 57">
            <a:extLst>
              <a:ext uri="{FF2B5EF4-FFF2-40B4-BE49-F238E27FC236}">
                <a16:creationId xmlns:a16="http://schemas.microsoft.com/office/drawing/2014/main" id="{2BFF5C64-C54B-43FC-DF76-691B3BEF5AAC}"/>
              </a:ext>
            </a:extLst>
          </p:cNvPr>
          <p:cNvSpPr>
            <a:spLocks noChangeShapeType="1"/>
          </p:cNvSpPr>
          <p:nvPr/>
        </p:nvSpPr>
        <p:spPr bwMode="auto">
          <a:xfrm>
            <a:off x="3515676" y="13300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5" name="Line 58">
            <a:extLst>
              <a:ext uri="{FF2B5EF4-FFF2-40B4-BE49-F238E27FC236}">
                <a16:creationId xmlns:a16="http://schemas.microsoft.com/office/drawing/2014/main" id="{84D0037E-A88E-806E-6171-C7F6FC4CECDC}"/>
              </a:ext>
            </a:extLst>
          </p:cNvPr>
          <p:cNvSpPr>
            <a:spLocks noChangeShapeType="1"/>
          </p:cNvSpPr>
          <p:nvPr/>
        </p:nvSpPr>
        <p:spPr bwMode="auto">
          <a:xfrm>
            <a:off x="3524136" y="1330083"/>
            <a:ext cx="846" cy="833"/>
          </a:xfrm>
          <a:prstGeom prst="line">
            <a:avLst/>
          </a:prstGeom>
          <a:solidFill>
            <a:schemeClr val="accent5"/>
          </a:solid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6" name="Freeform 64">
            <a:extLst>
              <a:ext uri="{FF2B5EF4-FFF2-40B4-BE49-F238E27FC236}">
                <a16:creationId xmlns:a16="http://schemas.microsoft.com/office/drawing/2014/main" id="{296DF09B-0FDF-A909-FFA0-AFEBBCE7DDDC}"/>
              </a:ext>
            </a:extLst>
          </p:cNvPr>
          <p:cNvSpPr>
            <a:spLocks/>
          </p:cNvSpPr>
          <p:nvPr/>
        </p:nvSpPr>
        <p:spPr bwMode="auto">
          <a:xfrm>
            <a:off x="4720261" y="1975864"/>
            <a:ext cx="52447" cy="112491"/>
          </a:xfrm>
          <a:custGeom>
            <a:avLst/>
            <a:gdLst/>
            <a:ahLst/>
            <a:cxnLst>
              <a:cxn ang="0">
                <a:pos x="41" y="135"/>
              </a:cxn>
              <a:cxn ang="0">
                <a:pos x="52" y="124"/>
              </a:cxn>
              <a:cxn ang="0">
                <a:pos x="62" y="31"/>
              </a:cxn>
              <a:cxn ang="0">
                <a:pos x="41" y="0"/>
              </a:cxn>
              <a:cxn ang="0">
                <a:pos x="0" y="62"/>
              </a:cxn>
              <a:cxn ang="0">
                <a:pos x="0" y="124"/>
              </a:cxn>
              <a:cxn ang="0">
                <a:pos x="21" y="135"/>
              </a:cxn>
              <a:cxn ang="0">
                <a:pos x="41" y="135"/>
              </a:cxn>
            </a:cxnLst>
            <a:rect l="0" t="0" r="r" b="b"/>
            <a:pathLst>
              <a:path w="62" h="135">
                <a:moveTo>
                  <a:pt x="41" y="135"/>
                </a:moveTo>
                <a:lnTo>
                  <a:pt x="52" y="124"/>
                </a:lnTo>
                <a:lnTo>
                  <a:pt x="62" y="31"/>
                </a:lnTo>
                <a:lnTo>
                  <a:pt x="41" y="0"/>
                </a:lnTo>
                <a:lnTo>
                  <a:pt x="0" y="62"/>
                </a:lnTo>
                <a:lnTo>
                  <a:pt x="0" y="124"/>
                </a:lnTo>
                <a:lnTo>
                  <a:pt x="21" y="135"/>
                </a:lnTo>
                <a:lnTo>
                  <a:pt x="41" y="135"/>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7" name="Freeform 67">
            <a:extLst>
              <a:ext uri="{FF2B5EF4-FFF2-40B4-BE49-F238E27FC236}">
                <a16:creationId xmlns:a16="http://schemas.microsoft.com/office/drawing/2014/main" id="{A7B0A97F-AA5A-36FD-AD41-44074FF034A4}"/>
              </a:ext>
            </a:extLst>
          </p:cNvPr>
          <p:cNvSpPr>
            <a:spLocks/>
          </p:cNvSpPr>
          <p:nvPr/>
        </p:nvSpPr>
        <p:spPr bwMode="auto">
          <a:xfrm>
            <a:off x="3925945" y="1166764"/>
            <a:ext cx="646280" cy="602450"/>
          </a:xfrm>
          <a:custGeom>
            <a:avLst/>
            <a:gdLst/>
            <a:ahLst/>
            <a:cxnLst>
              <a:cxn ang="0">
                <a:pos x="722" y="568"/>
              </a:cxn>
              <a:cxn ang="0">
                <a:pos x="702" y="568"/>
              </a:cxn>
              <a:cxn ang="0">
                <a:pos x="712" y="496"/>
              </a:cxn>
              <a:cxn ang="0">
                <a:pos x="681" y="444"/>
              </a:cxn>
              <a:cxn ang="0">
                <a:pos x="588" y="393"/>
              </a:cxn>
              <a:cxn ang="0">
                <a:pos x="557" y="331"/>
              </a:cxn>
              <a:cxn ang="0">
                <a:pos x="516" y="310"/>
              </a:cxn>
              <a:cxn ang="0">
                <a:pos x="526" y="269"/>
              </a:cxn>
              <a:cxn ang="0">
                <a:pos x="588" y="145"/>
              </a:cxn>
              <a:cxn ang="0">
                <a:pos x="516" y="124"/>
              </a:cxn>
              <a:cxn ang="0">
                <a:pos x="464" y="21"/>
              </a:cxn>
              <a:cxn ang="0">
                <a:pos x="309" y="0"/>
              </a:cxn>
              <a:cxn ang="0">
                <a:pos x="278" y="21"/>
              </a:cxn>
              <a:cxn ang="0">
                <a:pos x="237" y="72"/>
              </a:cxn>
              <a:cxn ang="0">
                <a:pos x="206" y="83"/>
              </a:cxn>
              <a:cxn ang="0">
                <a:pos x="196" y="227"/>
              </a:cxn>
              <a:cxn ang="0">
                <a:pos x="155" y="269"/>
              </a:cxn>
              <a:cxn ang="0">
                <a:pos x="0" y="362"/>
              </a:cxn>
              <a:cxn ang="0">
                <a:pos x="20" y="434"/>
              </a:cxn>
              <a:cxn ang="0">
                <a:pos x="31" y="465"/>
              </a:cxn>
              <a:cxn ang="0">
                <a:pos x="134" y="486"/>
              </a:cxn>
              <a:cxn ang="0">
                <a:pos x="258" y="558"/>
              </a:cxn>
              <a:cxn ang="0">
                <a:pos x="464" y="723"/>
              </a:cxn>
              <a:cxn ang="0">
                <a:pos x="609" y="723"/>
              </a:cxn>
              <a:cxn ang="0">
                <a:pos x="650" y="651"/>
              </a:cxn>
              <a:cxn ang="0">
                <a:pos x="722" y="651"/>
              </a:cxn>
              <a:cxn ang="0">
                <a:pos x="733" y="641"/>
              </a:cxn>
              <a:cxn ang="0">
                <a:pos x="764" y="651"/>
              </a:cxn>
              <a:cxn ang="0">
                <a:pos x="722" y="610"/>
              </a:cxn>
              <a:cxn ang="0">
                <a:pos x="722" y="568"/>
              </a:cxn>
            </a:cxnLst>
            <a:rect l="0" t="0" r="r" b="b"/>
            <a:pathLst>
              <a:path w="764" h="723">
                <a:moveTo>
                  <a:pt x="722" y="568"/>
                </a:moveTo>
                <a:lnTo>
                  <a:pt x="702" y="568"/>
                </a:lnTo>
                <a:lnTo>
                  <a:pt x="712" y="496"/>
                </a:lnTo>
                <a:lnTo>
                  <a:pt x="681" y="444"/>
                </a:lnTo>
                <a:lnTo>
                  <a:pt x="588" y="393"/>
                </a:lnTo>
                <a:lnTo>
                  <a:pt x="557" y="331"/>
                </a:lnTo>
                <a:lnTo>
                  <a:pt x="516" y="310"/>
                </a:lnTo>
                <a:lnTo>
                  <a:pt x="526" y="269"/>
                </a:lnTo>
                <a:lnTo>
                  <a:pt x="588" y="145"/>
                </a:lnTo>
                <a:lnTo>
                  <a:pt x="516" y="124"/>
                </a:lnTo>
                <a:lnTo>
                  <a:pt x="464" y="21"/>
                </a:lnTo>
                <a:lnTo>
                  <a:pt x="309" y="0"/>
                </a:lnTo>
                <a:lnTo>
                  <a:pt x="278" y="21"/>
                </a:lnTo>
                <a:lnTo>
                  <a:pt x="237" y="72"/>
                </a:lnTo>
                <a:lnTo>
                  <a:pt x="206" y="83"/>
                </a:lnTo>
                <a:lnTo>
                  <a:pt x="196" y="227"/>
                </a:lnTo>
                <a:lnTo>
                  <a:pt x="155" y="269"/>
                </a:lnTo>
                <a:lnTo>
                  <a:pt x="0" y="362"/>
                </a:lnTo>
                <a:lnTo>
                  <a:pt x="20" y="434"/>
                </a:lnTo>
                <a:lnTo>
                  <a:pt x="31" y="465"/>
                </a:lnTo>
                <a:lnTo>
                  <a:pt x="134" y="486"/>
                </a:lnTo>
                <a:lnTo>
                  <a:pt x="258" y="558"/>
                </a:lnTo>
                <a:lnTo>
                  <a:pt x="464" y="723"/>
                </a:lnTo>
                <a:lnTo>
                  <a:pt x="609" y="723"/>
                </a:lnTo>
                <a:lnTo>
                  <a:pt x="650" y="651"/>
                </a:lnTo>
                <a:lnTo>
                  <a:pt x="722" y="651"/>
                </a:lnTo>
                <a:lnTo>
                  <a:pt x="733" y="641"/>
                </a:lnTo>
                <a:lnTo>
                  <a:pt x="764" y="651"/>
                </a:lnTo>
                <a:lnTo>
                  <a:pt x="722" y="610"/>
                </a:lnTo>
                <a:lnTo>
                  <a:pt x="722" y="568"/>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8" name="Freeform 71">
            <a:extLst>
              <a:ext uri="{FF2B5EF4-FFF2-40B4-BE49-F238E27FC236}">
                <a16:creationId xmlns:a16="http://schemas.microsoft.com/office/drawing/2014/main" id="{8A5B1B97-377A-A626-F243-C87AEDFB724E}"/>
              </a:ext>
            </a:extLst>
          </p:cNvPr>
          <p:cNvSpPr>
            <a:spLocks/>
          </p:cNvSpPr>
          <p:nvPr/>
        </p:nvSpPr>
        <p:spPr bwMode="auto">
          <a:xfrm>
            <a:off x="3681475" y="1373414"/>
            <a:ext cx="95589" cy="111657"/>
          </a:xfrm>
          <a:custGeom>
            <a:avLst/>
            <a:gdLst/>
            <a:ahLst/>
            <a:cxnLst>
              <a:cxn ang="0">
                <a:pos x="51" y="103"/>
              </a:cxn>
              <a:cxn ang="0">
                <a:pos x="113" y="41"/>
              </a:cxn>
              <a:cxn ang="0">
                <a:pos x="72" y="0"/>
              </a:cxn>
              <a:cxn ang="0">
                <a:pos x="41" y="62"/>
              </a:cxn>
              <a:cxn ang="0">
                <a:pos x="0" y="134"/>
              </a:cxn>
              <a:cxn ang="0">
                <a:pos x="31" y="134"/>
              </a:cxn>
              <a:cxn ang="0">
                <a:pos x="51" y="103"/>
              </a:cxn>
            </a:cxnLst>
            <a:rect l="0" t="0" r="r" b="b"/>
            <a:pathLst>
              <a:path w="113" h="134">
                <a:moveTo>
                  <a:pt x="51" y="103"/>
                </a:moveTo>
                <a:lnTo>
                  <a:pt x="113" y="41"/>
                </a:lnTo>
                <a:lnTo>
                  <a:pt x="72" y="0"/>
                </a:lnTo>
                <a:lnTo>
                  <a:pt x="41" y="62"/>
                </a:lnTo>
                <a:lnTo>
                  <a:pt x="0" y="134"/>
                </a:lnTo>
                <a:lnTo>
                  <a:pt x="31" y="134"/>
                </a:lnTo>
                <a:lnTo>
                  <a:pt x="51" y="103"/>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99" name="Freeform 73">
            <a:extLst>
              <a:ext uri="{FF2B5EF4-FFF2-40B4-BE49-F238E27FC236}">
                <a16:creationId xmlns:a16="http://schemas.microsoft.com/office/drawing/2014/main" id="{93E73EA8-05B3-B7D7-2708-2010AF886FA3}"/>
              </a:ext>
            </a:extLst>
          </p:cNvPr>
          <p:cNvSpPr>
            <a:spLocks/>
          </p:cNvSpPr>
          <p:nvPr/>
        </p:nvSpPr>
        <p:spPr bwMode="auto">
          <a:xfrm>
            <a:off x="3619723" y="1459240"/>
            <a:ext cx="114198" cy="284144"/>
          </a:xfrm>
          <a:custGeom>
            <a:avLst/>
            <a:gdLst/>
            <a:ahLst/>
            <a:cxnLst>
              <a:cxn ang="0">
                <a:pos x="104" y="207"/>
              </a:cxn>
              <a:cxn ang="0">
                <a:pos x="93" y="197"/>
              </a:cxn>
              <a:cxn ang="0">
                <a:pos x="93" y="197"/>
              </a:cxn>
              <a:cxn ang="0">
                <a:pos x="93" y="186"/>
              </a:cxn>
              <a:cxn ang="0">
                <a:pos x="104" y="186"/>
              </a:cxn>
              <a:cxn ang="0">
                <a:pos x="93" y="166"/>
              </a:cxn>
              <a:cxn ang="0">
                <a:pos x="104" y="145"/>
              </a:cxn>
              <a:cxn ang="0">
                <a:pos x="104" y="73"/>
              </a:cxn>
              <a:cxn ang="0">
                <a:pos x="124" y="62"/>
              </a:cxn>
              <a:cxn ang="0">
                <a:pos x="135" y="42"/>
              </a:cxn>
              <a:cxn ang="0">
                <a:pos x="124" y="0"/>
              </a:cxn>
              <a:cxn ang="0">
                <a:pos x="104" y="31"/>
              </a:cxn>
              <a:cxn ang="0">
                <a:pos x="73" y="31"/>
              </a:cxn>
              <a:cxn ang="0">
                <a:pos x="52" y="104"/>
              </a:cxn>
              <a:cxn ang="0">
                <a:pos x="0" y="186"/>
              </a:cxn>
              <a:cxn ang="0">
                <a:pos x="52" y="321"/>
              </a:cxn>
              <a:cxn ang="0">
                <a:pos x="52" y="341"/>
              </a:cxn>
              <a:cxn ang="0">
                <a:pos x="62" y="341"/>
              </a:cxn>
              <a:cxn ang="0">
                <a:pos x="62" y="331"/>
              </a:cxn>
              <a:cxn ang="0">
                <a:pos x="73" y="259"/>
              </a:cxn>
              <a:cxn ang="0">
                <a:pos x="104" y="207"/>
              </a:cxn>
            </a:cxnLst>
            <a:rect l="0" t="0" r="r" b="b"/>
            <a:pathLst>
              <a:path w="135" h="341">
                <a:moveTo>
                  <a:pt x="104" y="207"/>
                </a:moveTo>
                <a:lnTo>
                  <a:pt x="93" y="197"/>
                </a:lnTo>
                <a:lnTo>
                  <a:pt x="93" y="197"/>
                </a:lnTo>
                <a:lnTo>
                  <a:pt x="93" y="186"/>
                </a:lnTo>
                <a:lnTo>
                  <a:pt x="104" y="186"/>
                </a:lnTo>
                <a:lnTo>
                  <a:pt x="93" y="166"/>
                </a:lnTo>
                <a:lnTo>
                  <a:pt x="104" y="145"/>
                </a:lnTo>
                <a:lnTo>
                  <a:pt x="104" y="73"/>
                </a:lnTo>
                <a:lnTo>
                  <a:pt x="124" y="62"/>
                </a:lnTo>
                <a:lnTo>
                  <a:pt x="135" y="42"/>
                </a:lnTo>
                <a:lnTo>
                  <a:pt x="124" y="0"/>
                </a:lnTo>
                <a:lnTo>
                  <a:pt x="104" y="31"/>
                </a:lnTo>
                <a:lnTo>
                  <a:pt x="73" y="31"/>
                </a:lnTo>
                <a:lnTo>
                  <a:pt x="52" y="104"/>
                </a:lnTo>
                <a:lnTo>
                  <a:pt x="0" y="186"/>
                </a:lnTo>
                <a:lnTo>
                  <a:pt x="52" y="321"/>
                </a:lnTo>
                <a:lnTo>
                  <a:pt x="52" y="341"/>
                </a:lnTo>
                <a:lnTo>
                  <a:pt x="62" y="341"/>
                </a:lnTo>
                <a:lnTo>
                  <a:pt x="62" y="331"/>
                </a:lnTo>
                <a:lnTo>
                  <a:pt x="73" y="259"/>
                </a:lnTo>
                <a:lnTo>
                  <a:pt x="104" y="207"/>
                </a:lnTo>
                <a:close/>
              </a:path>
            </a:pathLst>
          </a:custGeom>
          <a:noFill/>
          <a:ln w="6350" cmpd="sng">
            <a:solidFill>
              <a:schemeClr val="tx1"/>
            </a:solidFill>
            <a:prstDash val="solid"/>
            <a:round/>
            <a:headEnd/>
            <a:tailEnd/>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tillium" panose="00000500000000000000" pitchFamily="50" charset="0"/>
              <a:ea typeface="+mn-ea"/>
              <a:cs typeface="+mn-cs"/>
            </a:endParaRPr>
          </a:p>
        </p:txBody>
      </p:sp>
      <p:sp>
        <p:nvSpPr>
          <p:cNvPr id="100" name="TextBox 99">
            <a:extLst>
              <a:ext uri="{FF2B5EF4-FFF2-40B4-BE49-F238E27FC236}">
                <a16:creationId xmlns:a16="http://schemas.microsoft.com/office/drawing/2014/main" id="{DC27385C-EC77-C002-A4FC-69739D335733}"/>
              </a:ext>
            </a:extLst>
          </p:cNvPr>
          <p:cNvSpPr txBox="1"/>
          <p:nvPr/>
        </p:nvSpPr>
        <p:spPr>
          <a:xfrm>
            <a:off x="5680969" y="783538"/>
            <a:ext cx="6335125" cy="5593839"/>
          </a:xfrm>
          <a:prstGeom prst="rect">
            <a:avLst/>
          </a:prstGeom>
          <a:solidFill>
            <a:schemeClr val="accent1">
              <a:lumMod val="20000"/>
              <a:lumOff val="80000"/>
            </a:schemeClr>
          </a:solidFill>
        </p:spPr>
        <p:txBody>
          <a:bodyPr wrap="square" rtlCol="0">
            <a:spAutoFit/>
          </a:bodyPr>
          <a:lstStyle/>
          <a:p>
            <a:pPr marL="0" marR="0" lvl="0" indent="0" algn="ctr" defTabSz="457200" rtl="0" eaLnBrk="0" fontAlgn="base" latinLnBrk="0" hangingPunct="0">
              <a:lnSpc>
                <a:spcPct val="120000"/>
              </a:lnSpc>
              <a:spcBef>
                <a:spcPts val="60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CIMA Zone Highlights</a:t>
            </a:r>
          </a:p>
          <a:p>
            <a:pPr marR="0" lvl="0" defTabSz="457200" rtl="0" eaLnBrk="0" fontAlgn="base" latinLnBrk="0" hangingPunct="0">
              <a:lnSpc>
                <a:spcPct val="120000"/>
              </a:lnSpc>
              <a:spcBef>
                <a:spcPts val="600"/>
              </a:spcBef>
              <a:spcAft>
                <a:spcPts val="600"/>
              </a:spcAft>
              <a:buClrTx/>
              <a:buSzTx/>
              <a:tabLst/>
              <a:defRPr/>
            </a:pP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The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CIMA (Inter-African Conference on Insurance Markets) zone</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refers to a regional framework for insurance regulation and cooperation in several West and Central African countries. The CIMA zone aims to enhance regional integration in the insurance sector through standardized regulations and practices.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It established a harmonized regulatory framework for insurance companies operating in member states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This includes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guidelines on licensing, solvency, consumer protection, and market conduct</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 The framework enables insurers to offer services </a:t>
            </a:r>
            <a:r>
              <a:rPr kumimoji="0" lang="en-US" sz="1400" b="1" i="0" strike="noStrike" kern="1200" cap="none" spc="0" normalizeH="0" baseline="0" noProof="0" dirty="0">
                <a:ln>
                  <a:noFill/>
                </a:ln>
                <a:solidFill>
                  <a:prstClr val="black"/>
                </a:solidFill>
                <a:effectLst/>
                <a:uLnTx/>
                <a:uFillTx/>
                <a:latin typeface="Titillium" panose="00000500000000000000" pitchFamily="50" charset="0"/>
                <a:ea typeface="+mn-ea"/>
                <a:cs typeface="+mn-cs"/>
              </a:rPr>
              <a:t>across borders without needing to adapt to vastly different regulatory environments, facilitating regional trade in insurance services</a:t>
            </a:r>
            <a:r>
              <a:rPr kumimoji="0" lang="en-US" sz="1400" i="0" strike="noStrike" kern="1200" cap="none" spc="0" normalizeH="0" baseline="0" noProof="0" dirty="0">
                <a:ln>
                  <a:noFill/>
                </a:ln>
                <a:solidFill>
                  <a:prstClr val="black"/>
                </a:solidFill>
                <a:effectLst/>
                <a:uLnTx/>
                <a:uFillTx/>
                <a:latin typeface="Titillium" panose="00000500000000000000" pitchFamily="50" charset="0"/>
                <a:ea typeface="+mn-ea"/>
                <a:cs typeface="+mn-cs"/>
              </a:rPr>
              <a:t>.</a:t>
            </a:r>
          </a:p>
          <a:p>
            <a:pPr marL="285750" indent="-285750">
              <a:spcBef>
                <a:spcPts val="300"/>
              </a:spcBef>
              <a:spcAft>
                <a:spcPts val="300"/>
              </a:spcAft>
              <a:buFont typeface="Arial" panose="020B0604020202020204" pitchFamily="34" charset="0"/>
              <a:buChar char="•"/>
            </a:pPr>
            <a:r>
              <a:rPr lang="en-US" sz="1400" dirty="0"/>
              <a:t>The Regional Integration of the Insurance Industry started on </a:t>
            </a:r>
            <a:r>
              <a:rPr lang="en-US" sz="1400" b="1" dirty="0"/>
              <a:t>27</a:t>
            </a:r>
            <a:r>
              <a:rPr lang="en-US" sz="1400" b="1" baseline="30000" dirty="0"/>
              <a:t>th</a:t>
            </a:r>
            <a:r>
              <a:rPr lang="en-US" sz="1400" b="1" dirty="0"/>
              <a:t> July 1962</a:t>
            </a:r>
            <a:r>
              <a:rPr lang="en-US" sz="1400" dirty="0"/>
              <a:t>.</a:t>
            </a:r>
            <a:endParaRPr lang="en-US" sz="1400" b="1" dirty="0"/>
          </a:p>
          <a:p>
            <a:pPr marL="285750" indent="-285750">
              <a:spcBef>
                <a:spcPts val="300"/>
              </a:spcBef>
              <a:spcAft>
                <a:spcPts val="300"/>
              </a:spcAft>
              <a:buFont typeface="Arial" panose="020B0604020202020204" pitchFamily="34" charset="0"/>
              <a:buChar char="•"/>
            </a:pPr>
            <a:r>
              <a:rPr lang="en-US" sz="1400" dirty="0"/>
              <a:t>CIMA as we know it today was established 10</a:t>
            </a:r>
            <a:r>
              <a:rPr lang="en-US" sz="1400" baseline="30000" dirty="0"/>
              <a:t>th</a:t>
            </a:r>
            <a:r>
              <a:rPr lang="en-US" sz="1400" dirty="0"/>
              <a:t> July 1992.</a:t>
            </a:r>
          </a:p>
          <a:p>
            <a:pPr marL="285750" indent="-285750">
              <a:spcBef>
                <a:spcPts val="300"/>
              </a:spcBef>
              <a:spcAft>
                <a:spcPts val="300"/>
              </a:spcAft>
              <a:buFont typeface="Arial" panose="020B0604020202020204" pitchFamily="34" charset="0"/>
              <a:buChar char="•"/>
            </a:pPr>
            <a:endParaRPr lang="en-US" sz="1400" dirty="0"/>
          </a:p>
          <a:p>
            <a:r>
              <a:rPr lang="en-US" sz="1600" b="1" dirty="0"/>
              <a:t>Governance</a:t>
            </a:r>
          </a:p>
          <a:p>
            <a:pPr marL="285750" indent="-285750">
              <a:spcBef>
                <a:spcPts val="300"/>
              </a:spcBef>
              <a:spcAft>
                <a:spcPts val="300"/>
              </a:spcAft>
              <a:buFont typeface="Arial" panose="020B0604020202020204" pitchFamily="34" charset="0"/>
              <a:buChar char="•"/>
            </a:pPr>
            <a:r>
              <a:rPr lang="en-US" sz="1400" b="1" dirty="0"/>
              <a:t>Council of Ministers </a:t>
            </a:r>
            <a:r>
              <a:rPr lang="en-US" sz="1400" dirty="0"/>
              <a:t>- Adopts Insurance Legislation.</a:t>
            </a:r>
          </a:p>
          <a:p>
            <a:pPr marL="285750" indent="-285750">
              <a:spcBef>
                <a:spcPts val="300"/>
              </a:spcBef>
              <a:spcAft>
                <a:spcPts val="300"/>
              </a:spcAft>
              <a:buFont typeface="Arial" panose="020B0604020202020204" pitchFamily="34" charset="0"/>
              <a:buChar char="•"/>
            </a:pPr>
            <a:r>
              <a:rPr lang="en-US" sz="1400" b="1" dirty="0"/>
              <a:t>Regional Insurance Supervisory Commission – </a:t>
            </a:r>
            <a:r>
              <a:rPr lang="en-US" sz="1400" dirty="0"/>
              <a:t>Enforces Insurance Legislation, Protects Policyholders and Manages (Grants / Revokes) Licenses;</a:t>
            </a:r>
          </a:p>
          <a:p>
            <a:pPr marL="285750" indent="-285750">
              <a:spcBef>
                <a:spcPts val="300"/>
              </a:spcBef>
              <a:spcAft>
                <a:spcPts val="300"/>
              </a:spcAft>
              <a:buFont typeface="Arial" panose="020B0604020202020204" pitchFamily="34" charset="0"/>
              <a:buChar char="•"/>
            </a:pPr>
            <a:r>
              <a:rPr lang="en-US" sz="1400" b="1" dirty="0"/>
              <a:t>General Secretary </a:t>
            </a:r>
            <a:r>
              <a:rPr lang="en-US" sz="1400" dirty="0"/>
              <a:t>– Supervises Insurance Companies.</a:t>
            </a:r>
          </a:p>
          <a:p>
            <a:pPr marL="285750" indent="-285750">
              <a:spcBef>
                <a:spcPts val="300"/>
              </a:spcBef>
              <a:spcAft>
                <a:spcPts val="300"/>
              </a:spcAft>
              <a:buFont typeface="Arial" panose="020B0604020202020204" pitchFamily="34" charset="0"/>
              <a:buChar char="•"/>
            </a:pPr>
            <a:r>
              <a:rPr lang="en-US" sz="1400" b="1" dirty="0"/>
              <a:t>National Insurance Supervision Agencies </a:t>
            </a:r>
            <a:r>
              <a:rPr lang="en-US" sz="1400" dirty="0"/>
              <a:t>– Supervises Contracts, Premiums and Claims; Collects Statistics; Supervises Intermediaries.</a:t>
            </a:r>
          </a:p>
        </p:txBody>
      </p:sp>
      <p:sp>
        <p:nvSpPr>
          <p:cNvPr id="101" name="TextBox 100">
            <a:extLst>
              <a:ext uri="{FF2B5EF4-FFF2-40B4-BE49-F238E27FC236}">
                <a16:creationId xmlns:a16="http://schemas.microsoft.com/office/drawing/2014/main" id="{B1FC623E-5956-FFF6-0FC9-235A3D6EC3A0}"/>
              </a:ext>
            </a:extLst>
          </p:cNvPr>
          <p:cNvSpPr txBox="1"/>
          <p:nvPr/>
        </p:nvSpPr>
        <p:spPr>
          <a:xfrm>
            <a:off x="220976" y="4148118"/>
            <a:ext cx="1823720" cy="2246769"/>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Stands a Great Chance to Reach Integration … If Disintegration Stops</a:t>
            </a:r>
          </a:p>
        </p:txBody>
      </p:sp>
    </p:spTree>
    <p:extLst>
      <p:ext uri="{BB962C8B-B14F-4D97-AF65-F5344CB8AC3E}">
        <p14:creationId xmlns:p14="http://schemas.microsoft.com/office/powerpoint/2010/main" val="351161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Insights from Harmonization Initiatives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cxnSp>
        <p:nvCxnSpPr>
          <p:cNvPr id="2" name="Straight Arrow Connector 1">
            <a:extLst>
              <a:ext uri="{FF2B5EF4-FFF2-40B4-BE49-F238E27FC236}">
                <a16:creationId xmlns:a16="http://schemas.microsoft.com/office/drawing/2014/main" id="{0681A070-3710-299B-3591-D80A6C65C951}"/>
              </a:ext>
            </a:extLst>
          </p:cNvPr>
          <p:cNvCxnSpPr/>
          <p:nvPr/>
        </p:nvCxnSpPr>
        <p:spPr>
          <a:xfrm>
            <a:off x="11541420" y="1434517"/>
            <a:ext cx="0" cy="553674"/>
          </a:xfrm>
          <a:prstGeom prst="straightConnector1">
            <a:avLst/>
          </a:prstGeom>
          <a:ln w="28575">
            <a:solidFill>
              <a:srgbClr val="002060"/>
            </a:solidFill>
            <a:tailEnd type="triangle"/>
          </a:ln>
        </p:spPr>
        <p:style>
          <a:lnRef idx="2">
            <a:schemeClr val="accent2"/>
          </a:lnRef>
          <a:fillRef idx="0">
            <a:schemeClr val="accent2"/>
          </a:fillRef>
          <a:effectRef idx="1">
            <a:schemeClr val="accent2"/>
          </a:effectRef>
          <a:fontRef idx="minor">
            <a:schemeClr val="tx1"/>
          </a:fontRef>
        </p:style>
      </p:cxnSp>
      <p:sp>
        <p:nvSpPr>
          <p:cNvPr id="3" name="Rectangle 2">
            <a:extLst>
              <a:ext uri="{FF2B5EF4-FFF2-40B4-BE49-F238E27FC236}">
                <a16:creationId xmlns:a16="http://schemas.microsoft.com/office/drawing/2014/main" id="{683AD146-0F77-9266-3854-A3E057E6601A}"/>
              </a:ext>
            </a:extLst>
          </p:cNvPr>
          <p:cNvSpPr/>
          <p:nvPr/>
        </p:nvSpPr>
        <p:spPr>
          <a:xfrm>
            <a:off x="3180090" y="831419"/>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Consumer Awareness</a:t>
            </a:r>
          </a:p>
        </p:txBody>
      </p:sp>
      <p:sp>
        <p:nvSpPr>
          <p:cNvPr id="4" name="Rectangle 3">
            <a:extLst>
              <a:ext uri="{FF2B5EF4-FFF2-40B4-BE49-F238E27FC236}">
                <a16:creationId xmlns:a16="http://schemas.microsoft.com/office/drawing/2014/main" id="{A0F94E7B-E850-7A74-95F5-DDEECAD50A15}"/>
              </a:ext>
            </a:extLst>
          </p:cNvPr>
          <p:cNvSpPr/>
          <p:nvPr/>
        </p:nvSpPr>
        <p:spPr>
          <a:xfrm>
            <a:off x="3180090" y="1302641"/>
            <a:ext cx="2834640" cy="2103120"/>
          </a:xfrm>
          <a:prstGeom prst="rect">
            <a:avLst/>
          </a:prstGeom>
          <a:solidFill>
            <a:schemeClr val="accent1">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02</a:t>
            </a:r>
          </a:p>
          <a:p>
            <a:pPr algn="ctr" defTabSz="914400" eaLnBrk="1" fontAlgn="auto" hangingPunct="1">
              <a:spcBef>
                <a:spcPts val="0"/>
              </a:spcBef>
              <a:spcAft>
                <a:spcPts val="0"/>
              </a:spcAft>
              <a:defRPr/>
            </a:pPr>
            <a:r>
              <a:rPr lang="en-US" sz="1400" b="1" kern="0" noProof="1">
                <a:solidFill>
                  <a:srgbClr val="002060"/>
                </a:solidFill>
              </a:rPr>
              <a:t>The </a:t>
            </a:r>
            <a:r>
              <a:rPr lang="en-US" sz="1400" b="1" kern="0" noProof="1">
                <a:solidFill>
                  <a:srgbClr val="C00000"/>
                </a:solidFill>
              </a:rPr>
              <a:t>low levels of awareness and understanding among consumers </a:t>
            </a:r>
            <a:r>
              <a:rPr lang="en-US" sz="1400" b="1" kern="0" noProof="1">
                <a:solidFill>
                  <a:srgbClr val="002060"/>
                </a:solidFill>
              </a:rPr>
              <a:t>about their rights and the insurance products available can hinder the effectiveness of the scheme. </a:t>
            </a:r>
            <a:r>
              <a:rPr lang="en-US" sz="1400" b="1" kern="0" noProof="1">
                <a:solidFill>
                  <a:srgbClr val="0000FF"/>
                </a:solidFill>
              </a:rPr>
              <a:t>There is a need to promote insurance awareness.</a:t>
            </a:r>
          </a:p>
        </p:txBody>
      </p:sp>
      <p:sp>
        <p:nvSpPr>
          <p:cNvPr id="5" name="Rectangle 4">
            <a:extLst>
              <a:ext uri="{FF2B5EF4-FFF2-40B4-BE49-F238E27FC236}">
                <a16:creationId xmlns:a16="http://schemas.microsoft.com/office/drawing/2014/main" id="{3AB0E819-943D-4AB6-CDDF-462AEDDA60D2}"/>
              </a:ext>
            </a:extLst>
          </p:cNvPr>
          <p:cNvSpPr/>
          <p:nvPr/>
        </p:nvSpPr>
        <p:spPr>
          <a:xfrm>
            <a:off x="6151890" y="831419"/>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Regulatory Enforcement</a:t>
            </a:r>
          </a:p>
        </p:txBody>
      </p:sp>
      <p:sp>
        <p:nvSpPr>
          <p:cNvPr id="7" name="Rectangle 6">
            <a:extLst>
              <a:ext uri="{FF2B5EF4-FFF2-40B4-BE49-F238E27FC236}">
                <a16:creationId xmlns:a16="http://schemas.microsoft.com/office/drawing/2014/main" id="{CD862591-2516-09EE-B8A0-287D2E398898}"/>
              </a:ext>
            </a:extLst>
          </p:cNvPr>
          <p:cNvSpPr/>
          <p:nvPr/>
        </p:nvSpPr>
        <p:spPr>
          <a:xfrm>
            <a:off x="6151890" y="1302641"/>
            <a:ext cx="2834640" cy="2103120"/>
          </a:xfrm>
          <a:prstGeom prst="rect">
            <a:avLst/>
          </a:prstGeom>
          <a:solidFill>
            <a:schemeClr val="accent1">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1">
                <a:solidFill>
                  <a:srgbClr val="002060"/>
                </a:solidFill>
              </a:rPr>
              <a:t>There are </a:t>
            </a:r>
            <a:r>
              <a:rPr lang="en-US" sz="1400" b="1" kern="0" noProof="1">
                <a:solidFill>
                  <a:srgbClr val="C00000"/>
                </a:solidFill>
              </a:rPr>
              <a:t>several challenges to promoting regulatory enforcement</a:t>
            </a:r>
            <a:r>
              <a:rPr lang="en-US" sz="1400" b="1" kern="0" noProof="1">
                <a:solidFill>
                  <a:srgbClr val="002060"/>
                </a:solidFill>
              </a:rPr>
              <a:t> in collaboration to law enforcement agents leading to fake covers issued to the public. </a:t>
            </a:r>
            <a:r>
              <a:rPr lang="en-US" sz="1400" b="1" kern="0" noProof="1">
                <a:solidFill>
                  <a:srgbClr val="0000FF"/>
                </a:solidFill>
              </a:rPr>
              <a:t>There is a need to have an authentication mechanism and national bureaux.</a:t>
            </a:r>
          </a:p>
        </p:txBody>
      </p:sp>
      <p:sp>
        <p:nvSpPr>
          <p:cNvPr id="9" name="Rectangle 8">
            <a:extLst>
              <a:ext uri="{FF2B5EF4-FFF2-40B4-BE49-F238E27FC236}">
                <a16:creationId xmlns:a16="http://schemas.microsoft.com/office/drawing/2014/main" id="{DEEFAA13-C3BD-EDEF-C8B7-AABA417E9309}"/>
              </a:ext>
            </a:extLst>
          </p:cNvPr>
          <p:cNvSpPr/>
          <p:nvPr/>
        </p:nvSpPr>
        <p:spPr>
          <a:xfrm>
            <a:off x="3180090" y="3527342"/>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Moral Hazards</a:t>
            </a:r>
          </a:p>
        </p:txBody>
      </p:sp>
      <p:sp>
        <p:nvSpPr>
          <p:cNvPr id="11" name="Rectangle 10">
            <a:extLst>
              <a:ext uri="{FF2B5EF4-FFF2-40B4-BE49-F238E27FC236}">
                <a16:creationId xmlns:a16="http://schemas.microsoft.com/office/drawing/2014/main" id="{0D972426-E49E-0D04-3802-D9982EE0809A}"/>
              </a:ext>
            </a:extLst>
          </p:cNvPr>
          <p:cNvSpPr/>
          <p:nvPr/>
        </p:nvSpPr>
        <p:spPr>
          <a:xfrm>
            <a:off x="3180090" y="4018020"/>
            <a:ext cx="2834640" cy="2103120"/>
          </a:xfrm>
          <a:prstGeom prst="rect">
            <a:avLst/>
          </a:prstGeom>
          <a:solidFill>
            <a:schemeClr val="accent1">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06</a:t>
            </a:r>
          </a:p>
          <a:p>
            <a:pPr algn="ctr" defTabSz="914400" eaLnBrk="1" fontAlgn="auto" hangingPunct="1">
              <a:spcBef>
                <a:spcPts val="0"/>
              </a:spcBef>
              <a:spcAft>
                <a:spcPts val="0"/>
              </a:spcAft>
              <a:defRPr/>
            </a:pPr>
            <a:r>
              <a:rPr lang="en-US" sz="1400" b="1" kern="0" noProof="1">
                <a:solidFill>
                  <a:srgbClr val="002060"/>
                </a:solidFill>
              </a:rPr>
              <a:t>The </a:t>
            </a:r>
            <a:r>
              <a:rPr lang="en-US" sz="1400" b="1" kern="0" noProof="1">
                <a:solidFill>
                  <a:srgbClr val="C00000"/>
                </a:solidFill>
              </a:rPr>
              <a:t>prevalence of fraud and unethical practices </a:t>
            </a:r>
            <a:r>
              <a:rPr lang="en-US" sz="1400" b="1" kern="0" noProof="1">
                <a:solidFill>
                  <a:srgbClr val="002060"/>
                </a:solidFill>
              </a:rPr>
              <a:t>in some markets can undermine consumer trust and the overall effectiveness of the insurance framework. </a:t>
            </a:r>
            <a:r>
              <a:rPr lang="en-US" sz="1400" b="1" kern="0" noProof="1">
                <a:solidFill>
                  <a:srgbClr val="0000FF"/>
                </a:solidFill>
              </a:rPr>
              <a:t>There is a need to ensure transparency in the process through governance.</a:t>
            </a:r>
          </a:p>
        </p:txBody>
      </p:sp>
      <p:sp>
        <p:nvSpPr>
          <p:cNvPr id="12" name="Rectangle 11">
            <a:extLst>
              <a:ext uri="{FF2B5EF4-FFF2-40B4-BE49-F238E27FC236}">
                <a16:creationId xmlns:a16="http://schemas.microsoft.com/office/drawing/2014/main" id="{D0053D40-0093-116B-5BD0-EB41D9F286AF}"/>
              </a:ext>
            </a:extLst>
          </p:cNvPr>
          <p:cNvSpPr/>
          <p:nvPr/>
        </p:nvSpPr>
        <p:spPr>
          <a:xfrm>
            <a:off x="208290" y="827792"/>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Digitization Agenda</a:t>
            </a:r>
          </a:p>
        </p:txBody>
      </p:sp>
      <p:sp>
        <p:nvSpPr>
          <p:cNvPr id="13" name="Rectangle 12">
            <a:extLst>
              <a:ext uri="{FF2B5EF4-FFF2-40B4-BE49-F238E27FC236}">
                <a16:creationId xmlns:a16="http://schemas.microsoft.com/office/drawing/2014/main" id="{268E4720-3076-E565-CD4C-0C95158CB8AA}"/>
              </a:ext>
            </a:extLst>
          </p:cNvPr>
          <p:cNvSpPr/>
          <p:nvPr/>
        </p:nvSpPr>
        <p:spPr>
          <a:xfrm>
            <a:off x="208290" y="1299014"/>
            <a:ext cx="2834640" cy="2103120"/>
          </a:xfrm>
          <a:prstGeom prst="rect">
            <a:avLst/>
          </a:prstGeom>
          <a:solidFill>
            <a:schemeClr val="accent1">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rPr>
              <a:t>There is </a:t>
            </a:r>
            <a:r>
              <a:rPr kumimoji="0" lang="en-US" sz="1400" b="1" i="0" u="none" strike="noStrike" kern="0" cap="none" spc="0" normalizeH="0" baseline="0" noProof="1">
                <a:ln>
                  <a:noFill/>
                </a:ln>
                <a:solidFill>
                  <a:srgbClr val="C00000"/>
                </a:solidFill>
                <a:effectLst/>
                <a:uLnTx/>
                <a:uFillTx/>
              </a:rPr>
              <a:t>a limited access to technology and data infrastructure </a:t>
            </a:r>
            <a:r>
              <a:rPr kumimoji="0" lang="en-US" sz="1400" b="1" i="0" u="none" strike="noStrike" kern="0" cap="none" spc="0" normalizeH="0" baseline="0" noProof="1">
                <a:ln>
                  <a:noFill/>
                </a:ln>
                <a:solidFill>
                  <a:srgbClr val="002060"/>
                </a:solidFill>
                <a:effectLst/>
                <a:uLnTx/>
                <a:uFillTx/>
              </a:rPr>
              <a:t>that hinders the collection of necessary information for regulatory compliance and market analysis.</a:t>
            </a:r>
            <a:r>
              <a:rPr lang="en-US" sz="1400" kern="0" noProof="1">
                <a:solidFill>
                  <a:srgbClr val="002060"/>
                </a:solidFill>
              </a:rPr>
              <a:t> </a:t>
            </a:r>
            <a:r>
              <a:rPr lang="en-US" sz="1400" b="1" kern="0" noProof="1">
                <a:solidFill>
                  <a:srgbClr val="0000FF"/>
                </a:solidFill>
              </a:rPr>
              <a:t>This is an important consideration for development.</a:t>
            </a:r>
          </a:p>
        </p:txBody>
      </p:sp>
      <p:sp>
        <p:nvSpPr>
          <p:cNvPr id="14" name="Rectangle 13">
            <a:extLst>
              <a:ext uri="{FF2B5EF4-FFF2-40B4-BE49-F238E27FC236}">
                <a16:creationId xmlns:a16="http://schemas.microsoft.com/office/drawing/2014/main" id="{B4AF05C2-1C4D-2CBE-F8B1-E6C03F78FEE7}"/>
              </a:ext>
            </a:extLst>
          </p:cNvPr>
          <p:cNvSpPr/>
          <p:nvPr/>
        </p:nvSpPr>
        <p:spPr>
          <a:xfrm>
            <a:off x="208290" y="3527342"/>
            <a:ext cx="2834640" cy="457200"/>
          </a:xfrm>
          <a:prstGeom prst="rect">
            <a:avLst/>
          </a:prstGeom>
          <a:solidFill>
            <a:schemeClr val="accent5"/>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Remittance Challenges</a:t>
            </a:r>
          </a:p>
        </p:txBody>
      </p:sp>
      <p:sp>
        <p:nvSpPr>
          <p:cNvPr id="15" name="Rectangle 14">
            <a:extLst>
              <a:ext uri="{FF2B5EF4-FFF2-40B4-BE49-F238E27FC236}">
                <a16:creationId xmlns:a16="http://schemas.microsoft.com/office/drawing/2014/main" id="{09A671C4-948B-B42F-9E50-0DC6181D9DFD}"/>
              </a:ext>
            </a:extLst>
          </p:cNvPr>
          <p:cNvSpPr/>
          <p:nvPr/>
        </p:nvSpPr>
        <p:spPr>
          <a:xfrm>
            <a:off x="208290" y="4018020"/>
            <a:ext cx="2834640" cy="2103120"/>
          </a:xfrm>
          <a:prstGeom prst="rect">
            <a:avLst/>
          </a:prstGeom>
          <a:solidFill>
            <a:schemeClr val="accent5">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05</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1">
                <a:solidFill>
                  <a:srgbClr val="002060"/>
                </a:solidFill>
              </a:rPr>
              <a:t>There has been </a:t>
            </a:r>
            <a:r>
              <a:rPr lang="en-US" sz="1400" b="1" kern="0" noProof="1">
                <a:solidFill>
                  <a:srgbClr val="C00000"/>
                </a:solidFill>
              </a:rPr>
              <a:t>late remittances of premium returns and reimbursement  to statutory bodies</a:t>
            </a:r>
            <a:r>
              <a:rPr lang="en-US" sz="1400" b="1" kern="0" noProof="1">
                <a:solidFill>
                  <a:srgbClr val="002060"/>
                </a:solidFill>
              </a:rPr>
              <a:t> impacting the trust among stakeholders. </a:t>
            </a:r>
            <a:r>
              <a:rPr lang="en-US" sz="1400" b="1" kern="0" noProof="1">
                <a:solidFill>
                  <a:srgbClr val="0000FF"/>
                </a:solidFill>
              </a:rPr>
              <a:t>There is a need to explore a payment gateway that simplifies cross-border remittances.</a:t>
            </a:r>
          </a:p>
        </p:txBody>
      </p:sp>
      <p:sp>
        <p:nvSpPr>
          <p:cNvPr id="16" name="Rectangle 15">
            <a:extLst>
              <a:ext uri="{FF2B5EF4-FFF2-40B4-BE49-F238E27FC236}">
                <a16:creationId xmlns:a16="http://schemas.microsoft.com/office/drawing/2014/main" id="{1FEF8B71-BF1D-E890-50EA-EC7EB05B12C1}"/>
              </a:ext>
            </a:extLst>
          </p:cNvPr>
          <p:cNvSpPr/>
          <p:nvPr/>
        </p:nvSpPr>
        <p:spPr>
          <a:xfrm>
            <a:off x="9123690" y="812722"/>
            <a:ext cx="2834640" cy="457200"/>
          </a:xfrm>
          <a:prstGeom prst="rect">
            <a:avLst/>
          </a:prstGeom>
          <a:solidFill>
            <a:schemeClr val="accent5"/>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National Peculiarities</a:t>
            </a:r>
          </a:p>
        </p:txBody>
      </p:sp>
      <p:sp>
        <p:nvSpPr>
          <p:cNvPr id="17" name="Rectangle 16">
            <a:extLst>
              <a:ext uri="{FF2B5EF4-FFF2-40B4-BE49-F238E27FC236}">
                <a16:creationId xmlns:a16="http://schemas.microsoft.com/office/drawing/2014/main" id="{4D9FA2DA-35A5-94B7-7CA9-ECC6B70E9658}"/>
              </a:ext>
            </a:extLst>
          </p:cNvPr>
          <p:cNvSpPr/>
          <p:nvPr/>
        </p:nvSpPr>
        <p:spPr>
          <a:xfrm>
            <a:off x="9123690" y="1283944"/>
            <a:ext cx="2834640" cy="2103120"/>
          </a:xfrm>
          <a:prstGeom prst="rect">
            <a:avLst/>
          </a:prstGeom>
          <a:solidFill>
            <a:schemeClr val="accent5">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04</a:t>
            </a:r>
          </a:p>
          <a:p>
            <a:pPr algn="ctr" defTabSz="914400" eaLnBrk="1" fontAlgn="auto" hangingPunct="1">
              <a:spcBef>
                <a:spcPts val="0"/>
              </a:spcBef>
              <a:spcAft>
                <a:spcPts val="0"/>
              </a:spcAft>
              <a:defRPr/>
            </a:pPr>
            <a:r>
              <a:rPr lang="en-US" sz="1400" b="1" kern="0" noProof="1">
                <a:solidFill>
                  <a:srgbClr val="002060"/>
                </a:solidFill>
              </a:rPr>
              <a:t>The different member states have </a:t>
            </a:r>
            <a:r>
              <a:rPr lang="en-US" sz="1400" b="1" kern="0" noProof="1">
                <a:solidFill>
                  <a:srgbClr val="C00000"/>
                </a:solidFill>
              </a:rPr>
              <a:t>varying capacities to implement the harmonised insurance code effectively</a:t>
            </a:r>
            <a:r>
              <a:rPr lang="en-US" sz="1400" b="1" kern="0" noProof="1">
                <a:solidFill>
                  <a:srgbClr val="002060"/>
                </a:solidFill>
              </a:rPr>
              <a:t>, leading to inconsistencies in application and enforcement. </a:t>
            </a:r>
            <a:r>
              <a:rPr lang="en-US" sz="1400" b="1" kern="0" noProof="1">
                <a:solidFill>
                  <a:srgbClr val="0000FF"/>
                </a:solidFill>
              </a:rPr>
              <a:t>It is necessary to strengthen the common purpose.</a:t>
            </a:r>
          </a:p>
        </p:txBody>
      </p:sp>
      <p:sp>
        <p:nvSpPr>
          <p:cNvPr id="18" name="Rectangle 17">
            <a:extLst>
              <a:ext uri="{FF2B5EF4-FFF2-40B4-BE49-F238E27FC236}">
                <a16:creationId xmlns:a16="http://schemas.microsoft.com/office/drawing/2014/main" id="{FCB3DA6A-5A13-D2D1-64C6-3FCEA2D6D01C}"/>
              </a:ext>
            </a:extLst>
          </p:cNvPr>
          <p:cNvSpPr/>
          <p:nvPr/>
        </p:nvSpPr>
        <p:spPr>
          <a:xfrm>
            <a:off x="6209040" y="3527342"/>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Technical Expertise</a:t>
            </a:r>
          </a:p>
        </p:txBody>
      </p:sp>
      <p:sp>
        <p:nvSpPr>
          <p:cNvPr id="19" name="Rectangle 18">
            <a:extLst>
              <a:ext uri="{FF2B5EF4-FFF2-40B4-BE49-F238E27FC236}">
                <a16:creationId xmlns:a16="http://schemas.microsoft.com/office/drawing/2014/main" id="{B64120D3-AA47-6748-57A9-ACFB58A9D467}"/>
              </a:ext>
            </a:extLst>
          </p:cNvPr>
          <p:cNvSpPr/>
          <p:nvPr/>
        </p:nvSpPr>
        <p:spPr>
          <a:xfrm>
            <a:off x="6209040" y="4018020"/>
            <a:ext cx="2834640" cy="2103120"/>
          </a:xfrm>
          <a:prstGeom prst="rect">
            <a:avLst/>
          </a:prstGeom>
          <a:solidFill>
            <a:schemeClr val="accent1">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07</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1">
                <a:solidFill>
                  <a:srgbClr val="002060"/>
                </a:solidFill>
              </a:rPr>
              <a:t>There is a </a:t>
            </a:r>
            <a:r>
              <a:rPr lang="en-US" sz="1400" b="1" kern="0" noProof="1">
                <a:solidFill>
                  <a:srgbClr val="C00000"/>
                </a:solidFill>
              </a:rPr>
              <a:t>probable lack of trained personnel and resources within regulatory bodies and insurance companies </a:t>
            </a:r>
            <a:r>
              <a:rPr lang="en-US" sz="1400" b="1" kern="0" noProof="1">
                <a:solidFill>
                  <a:srgbClr val="002060"/>
                </a:solidFill>
              </a:rPr>
              <a:t>to fully understand and implement the harmonized regulations. </a:t>
            </a:r>
            <a:r>
              <a:rPr lang="en-US" sz="1400" b="1" kern="0" noProof="1">
                <a:solidFill>
                  <a:srgbClr val="0000FF"/>
                </a:solidFill>
              </a:rPr>
              <a:t>There should be an intention capacity building on the continent.</a:t>
            </a:r>
          </a:p>
        </p:txBody>
      </p:sp>
      <p:sp>
        <p:nvSpPr>
          <p:cNvPr id="20" name="Rectangle 19">
            <a:extLst>
              <a:ext uri="{FF2B5EF4-FFF2-40B4-BE49-F238E27FC236}">
                <a16:creationId xmlns:a16="http://schemas.microsoft.com/office/drawing/2014/main" id="{D874F08A-2D10-029A-74F2-A372B044BC9F}"/>
              </a:ext>
            </a:extLst>
          </p:cNvPr>
          <p:cNvSpPr/>
          <p:nvPr/>
        </p:nvSpPr>
        <p:spPr>
          <a:xfrm>
            <a:off x="9180840" y="3527342"/>
            <a:ext cx="2834640" cy="457200"/>
          </a:xfrm>
          <a:prstGeom prst="rect">
            <a:avLst/>
          </a:prstGeom>
          <a:solidFill>
            <a:schemeClr val="accent5"/>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Scope of Coverage</a:t>
            </a:r>
          </a:p>
        </p:txBody>
      </p:sp>
      <p:sp>
        <p:nvSpPr>
          <p:cNvPr id="21" name="Rectangle 20">
            <a:extLst>
              <a:ext uri="{FF2B5EF4-FFF2-40B4-BE49-F238E27FC236}">
                <a16:creationId xmlns:a16="http://schemas.microsoft.com/office/drawing/2014/main" id="{AC0AED17-A8F0-1310-0511-D1A29B1995D5}"/>
              </a:ext>
            </a:extLst>
          </p:cNvPr>
          <p:cNvSpPr/>
          <p:nvPr/>
        </p:nvSpPr>
        <p:spPr>
          <a:xfrm>
            <a:off x="9180840" y="4018020"/>
            <a:ext cx="2834640" cy="2103120"/>
          </a:xfrm>
          <a:prstGeom prst="rect">
            <a:avLst/>
          </a:prstGeom>
          <a:solidFill>
            <a:schemeClr val="accent5">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20574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rPr>
              <a:t>08</a:t>
            </a:r>
          </a:p>
          <a:p>
            <a:pPr algn="ctr" defTabSz="914400" eaLnBrk="1" fontAlgn="auto" hangingPunct="1">
              <a:spcBef>
                <a:spcPts val="0"/>
              </a:spcBef>
              <a:spcAft>
                <a:spcPts val="0"/>
              </a:spcAft>
              <a:defRPr/>
            </a:pPr>
            <a:r>
              <a:rPr lang="en-US" sz="1400" b="1" kern="0" noProof="1">
                <a:solidFill>
                  <a:srgbClr val="002060"/>
                </a:solidFill>
              </a:rPr>
              <a:t>There is also a </a:t>
            </a:r>
            <a:r>
              <a:rPr lang="en-US" sz="1400" b="1" kern="0" noProof="1">
                <a:solidFill>
                  <a:srgbClr val="C00000"/>
                </a:solidFill>
              </a:rPr>
              <a:t>need to review the scope of coverage and requirements across countries</a:t>
            </a:r>
            <a:r>
              <a:rPr lang="en-US" sz="1400" b="1" kern="0" noProof="1">
                <a:solidFill>
                  <a:srgbClr val="002060"/>
                </a:solidFill>
              </a:rPr>
              <a:t>. This is due to the due to differences in local market conditions, financial capabilities, and operational practices. </a:t>
            </a:r>
            <a:r>
              <a:rPr lang="en-US" sz="1400" b="1" kern="0" noProof="1">
                <a:solidFill>
                  <a:srgbClr val="0000FF"/>
                </a:solidFill>
              </a:rPr>
              <a:t>This needs to be evaluated.</a:t>
            </a:r>
          </a:p>
        </p:txBody>
      </p:sp>
      <p:sp>
        <p:nvSpPr>
          <p:cNvPr id="22" name="TextBox 21">
            <a:extLst>
              <a:ext uri="{FF2B5EF4-FFF2-40B4-BE49-F238E27FC236}">
                <a16:creationId xmlns:a16="http://schemas.microsoft.com/office/drawing/2014/main" id="{3516D01C-0872-4084-1FA7-D0193087EB42}"/>
              </a:ext>
            </a:extLst>
          </p:cNvPr>
          <p:cNvSpPr txBox="1"/>
          <p:nvPr/>
        </p:nvSpPr>
        <p:spPr>
          <a:xfrm>
            <a:off x="2085735" y="6295677"/>
            <a:ext cx="9455685" cy="40011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pPr algn="ctr"/>
            <a:r>
              <a:rPr lang="en-GB" sz="2000" b="1" dirty="0"/>
              <a:t>There Are Other Pressing Issues …. To Start With.</a:t>
            </a:r>
          </a:p>
        </p:txBody>
      </p:sp>
    </p:spTree>
    <p:extLst>
      <p:ext uri="{BB962C8B-B14F-4D97-AF65-F5344CB8AC3E}">
        <p14:creationId xmlns:p14="http://schemas.microsoft.com/office/powerpoint/2010/main" val="175277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Reality Check: Insurance Industry is Regulated and Protected!</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2" name="Table 1">
            <a:extLst>
              <a:ext uri="{FF2B5EF4-FFF2-40B4-BE49-F238E27FC236}">
                <a16:creationId xmlns:a16="http://schemas.microsoft.com/office/drawing/2014/main" id="{9D27D4B1-239F-14F6-F2A3-93DED3A797FE}"/>
              </a:ext>
            </a:extLst>
          </p:cNvPr>
          <p:cNvGraphicFramePr>
            <a:graphicFrameLocks noGrp="1"/>
          </p:cNvGraphicFramePr>
          <p:nvPr>
            <p:extLst>
              <p:ext uri="{D42A27DB-BD31-4B8C-83A1-F6EECF244321}">
                <p14:modId xmlns:p14="http://schemas.microsoft.com/office/powerpoint/2010/main" val="1933361070"/>
              </p:ext>
            </p:extLst>
          </p:nvPr>
        </p:nvGraphicFramePr>
        <p:xfrm>
          <a:off x="91440" y="696248"/>
          <a:ext cx="11998960" cy="4569524"/>
        </p:xfrm>
        <a:graphic>
          <a:graphicData uri="http://schemas.openxmlformats.org/drawingml/2006/table">
            <a:tbl>
              <a:tblPr firstRow="1" bandRow="1">
                <a:tableStyleId>{5C22544A-7EE6-4342-B048-85BDC9FD1C3A}</a:tableStyleId>
              </a:tblPr>
              <a:tblGrid>
                <a:gridCol w="2811009">
                  <a:extLst>
                    <a:ext uri="{9D8B030D-6E8A-4147-A177-3AD203B41FA5}">
                      <a16:colId xmlns:a16="http://schemas.microsoft.com/office/drawing/2014/main" val="170077945"/>
                    </a:ext>
                  </a:extLst>
                </a:gridCol>
                <a:gridCol w="3210675">
                  <a:extLst>
                    <a:ext uri="{9D8B030D-6E8A-4147-A177-3AD203B41FA5}">
                      <a16:colId xmlns:a16="http://schemas.microsoft.com/office/drawing/2014/main" val="177268761"/>
                    </a:ext>
                  </a:extLst>
                </a:gridCol>
                <a:gridCol w="2881901">
                  <a:extLst>
                    <a:ext uri="{9D8B030D-6E8A-4147-A177-3AD203B41FA5}">
                      <a16:colId xmlns:a16="http://schemas.microsoft.com/office/drawing/2014/main" val="1121737798"/>
                    </a:ext>
                  </a:extLst>
                </a:gridCol>
                <a:gridCol w="3095375">
                  <a:extLst>
                    <a:ext uri="{9D8B030D-6E8A-4147-A177-3AD203B41FA5}">
                      <a16:colId xmlns:a16="http://schemas.microsoft.com/office/drawing/2014/main" val="2733174065"/>
                    </a:ext>
                  </a:extLst>
                </a:gridCol>
              </a:tblGrid>
              <a:tr h="352028">
                <a:tc>
                  <a:txBody>
                    <a:bodyPr/>
                    <a:lstStyle/>
                    <a:p>
                      <a:pPr algn="ctr"/>
                      <a:r>
                        <a:rPr lang="en-GB" sz="1800" u="none" dirty="0">
                          <a:latin typeface="Titillium" panose="00000500000000000000" pitchFamily="50" charset="0"/>
                        </a:rPr>
                        <a:t>Legal Cessions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GB" sz="1800" u="none" dirty="0">
                          <a:latin typeface="Titillium" panose="00000500000000000000" pitchFamily="50" charset="0"/>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GB" sz="1800" u="none" dirty="0">
                          <a:latin typeface="Titillium" panose="00000500000000000000" pitchFamily="50" charset="0"/>
                        </a:rPr>
                        <a:t>Local Content Laws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GB" sz="1800" u="none" dirty="0">
                          <a:latin typeface="Titillium" panose="00000500000000000000" pitchFamily="50" charset="0"/>
                        </a:rPr>
                        <a:t>Other 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158628603"/>
                  </a:ext>
                </a:extLst>
              </a:tr>
              <a:tr h="3837086">
                <a:tc>
                  <a:txBody>
                    <a:bodyPr/>
                    <a:lstStyle/>
                    <a:p>
                      <a:pPr>
                        <a:lnSpc>
                          <a:spcPct val="120000"/>
                        </a:lnSpc>
                        <a:spcBef>
                          <a:spcPts val="100"/>
                        </a:spcBef>
                        <a:spcAft>
                          <a:spcPts val="100"/>
                        </a:spcAft>
                      </a:pPr>
                      <a:r>
                        <a:rPr lang="en-GB" sz="1600" b="1" dirty="0">
                          <a:latin typeface="Titillium" panose="00000500000000000000" pitchFamily="50" charset="0"/>
                        </a:rPr>
                        <a:t>National and Regional Cooperation and Premium Retention. </a:t>
                      </a:r>
                      <a:r>
                        <a:rPr lang="en-GB" sz="1600" b="1" dirty="0">
                          <a:solidFill>
                            <a:srgbClr val="0000FF"/>
                          </a:solidFill>
                          <a:latin typeface="Titillium" panose="00000500000000000000" pitchFamily="50" charset="0"/>
                        </a:rPr>
                        <a:t>Some examples are:</a:t>
                      </a:r>
                    </a:p>
                    <a:p>
                      <a:pPr marL="180000" indent="-180000">
                        <a:lnSpc>
                          <a:spcPct val="100000"/>
                        </a:lnSpc>
                        <a:spcBef>
                          <a:spcPts val="0"/>
                        </a:spcBef>
                        <a:spcAft>
                          <a:spcPts val="0"/>
                        </a:spcAft>
                        <a:buFont typeface="Arial" panose="020B0604020202020204" pitchFamily="34" charset="0"/>
                        <a:buChar char="•"/>
                      </a:pPr>
                      <a:r>
                        <a:rPr lang="en-GB" sz="1600" dirty="0">
                          <a:latin typeface="Titillium" panose="00000500000000000000" pitchFamily="50" charset="0"/>
                        </a:rPr>
                        <a:t>Faso </a:t>
                      </a:r>
                      <a:r>
                        <a:rPr lang="en-GB" sz="1600" dirty="0" err="1">
                          <a:latin typeface="Titillium" panose="00000500000000000000" pitchFamily="50" charset="0"/>
                        </a:rPr>
                        <a:t>Réassurance</a:t>
                      </a:r>
                      <a:r>
                        <a:rPr lang="en-GB" sz="1600" dirty="0">
                          <a:latin typeface="Titillium" panose="00000500000000000000" pitchFamily="50" charset="0"/>
                        </a:rPr>
                        <a:t>, Ethio Re, Uganda Re, Zambia Re, National Re, Tan Re, Société Centrale de </a:t>
                      </a:r>
                      <a:r>
                        <a:rPr lang="en-GB" sz="1600" dirty="0" err="1">
                          <a:latin typeface="Titillium" panose="00000500000000000000" pitchFamily="50" charset="0"/>
                        </a:rPr>
                        <a:t>Réassurance</a:t>
                      </a:r>
                      <a:r>
                        <a:rPr lang="en-GB" sz="1600" dirty="0">
                          <a:latin typeface="Titillium" panose="00000500000000000000" pitchFamily="50" charset="0"/>
                        </a:rPr>
                        <a:t>, Compagnie Centrale de </a:t>
                      </a:r>
                      <a:r>
                        <a:rPr lang="en-GB" sz="1600" dirty="0" err="1">
                          <a:latin typeface="Titillium" panose="00000500000000000000" pitchFamily="50" charset="0"/>
                        </a:rPr>
                        <a:t>Réassurance</a:t>
                      </a:r>
                      <a:r>
                        <a:rPr lang="en-GB" sz="1600" dirty="0">
                          <a:latin typeface="Titillium" panose="00000500000000000000" pitchFamily="50" charset="0"/>
                        </a:rPr>
                        <a:t>, Namib Re, Ghana Re, Sen Re, Kenya Re, </a:t>
                      </a:r>
                    </a:p>
                    <a:p>
                      <a:pPr marL="180000" indent="-180000">
                        <a:lnSpc>
                          <a:spcPct val="100000"/>
                        </a:lnSpc>
                        <a:spcBef>
                          <a:spcPts val="0"/>
                        </a:spcBef>
                        <a:spcAft>
                          <a:spcPts val="0"/>
                        </a:spcAft>
                        <a:buFont typeface="Arial" panose="020B0604020202020204" pitchFamily="34" charset="0"/>
                        <a:buChar char="•"/>
                      </a:pPr>
                      <a:r>
                        <a:rPr lang="en-GB" sz="1600" dirty="0" err="1">
                          <a:latin typeface="Titillium" panose="00000500000000000000" pitchFamily="50" charset="0"/>
                        </a:rPr>
                        <a:t>Cica</a:t>
                      </a:r>
                      <a:r>
                        <a:rPr lang="en-GB" sz="1600" dirty="0">
                          <a:latin typeface="Titillium" panose="00000500000000000000" pitchFamily="50" charset="0"/>
                        </a:rPr>
                        <a:t> Re, Zep Re, </a:t>
                      </a:r>
                      <a:r>
                        <a:rPr lang="en-GB" sz="1600" dirty="0" err="1">
                          <a:latin typeface="Titillium" panose="00000500000000000000" pitchFamily="50" charset="0"/>
                        </a:rPr>
                        <a:t>Waica</a:t>
                      </a:r>
                      <a:r>
                        <a:rPr lang="en-GB" sz="1600" dirty="0">
                          <a:latin typeface="Titillium" panose="00000500000000000000" pitchFamily="50" charset="0"/>
                        </a:rPr>
                        <a:t> Re</a:t>
                      </a:r>
                    </a:p>
                    <a:p>
                      <a:pPr marL="180000" indent="-180000">
                        <a:lnSpc>
                          <a:spcPct val="100000"/>
                        </a:lnSpc>
                        <a:spcBef>
                          <a:spcPts val="0"/>
                        </a:spcBef>
                        <a:spcAft>
                          <a:spcPts val="0"/>
                        </a:spcAft>
                        <a:buFont typeface="Arial" panose="020B0604020202020204" pitchFamily="34" charset="0"/>
                        <a:buChar char="•"/>
                      </a:pPr>
                      <a:r>
                        <a:rPr lang="en-GB" sz="1600" dirty="0">
                          <a:latin typeface="Titillium" panose="00000500000000000000" pitchFamily="50" charset="0"/>
                        </a:rPr>
                        <a:t>Africa Re</a:t>
                      </a:r>
                    </a:p>
                    <a:p>
                      <a:pPr marL="180000" indent="-180000">
                        <a:lnSpc>
                          <a:spcPct val="100000"/>
                        </a:lnSpc>
                        <a:spcBef>
                          <a:spcPts val="0"/>
                        </a:spcBef>
                        <a:spcAft>
                          <a:spcPts val="0"/>
                        </a:spcAft>
                        <a:buFont typeface="Arial" panose="020B0604020202020204" pitchFamily="34" charset="0"/>
                        <a:buChar char="•"/>
                      </a:pPr>
                      <a:endParaRPr lang="en-GB" sz="1600"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Bef>
                          <a:spcPts val="100"/>
                        </a:spcBef>
                        <a:spcAft>
                          <a:spcPts val="100"/>
                        </a:spcAft>
                      </a:pPr>
                      <a:r>
                        <a:rPr lang="en-US" sz="1600" b="1" dirty="0">
                          <a:solidFill>
                            <a:srgbClr val="0000FF"/>
                          </a:solidFill>
                          <a:latin typeface="Titillium" panose="00000500000000000000" pitchFamily="50" charset="0"/>
                        </a:rPr>
                        <a:t>The objectives of coinsurance is to</a:t>
                      </a:r>
                      <a:r>
                        <a:rPr lang="en-US" sz="1600" b="1" dirty="0">
                          <a:latin typeface="Titillium" panose="00000500000000000000" pitchFamily="50" charset="0"/>
                        </a:rPr>
                        <a:t>:</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600" kern="1200" dirty="0">
                          <a:solidFill>
                            <a:schemeClr val="dk1"/>
                          </a:solidFill>
                          <a:latin typeface="Titillium" panose="00000500000000000000" pitchFamily="50" charset="0"/>
                          <a:ea typeface="+mn-ea"/>
                          <a:cs typeface="+mn-cs"/>
                        </a:rPr>
                        <a:t>Optimize capital usage by allowing insurers to underwrite large policies without overextending capital.</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600" kern="1200" dirty="0">
                          <a:solidFill>
                            <a:schemeClr val="dk1"/>
                          </a:solidFill>
                          <a:latin typeface="Titillium" panose="00000500000000000000" pitchFamily="50" charset="0"/>
                          <a:ea typeface="+mn-ea"/>
                          <a:cs typeface="+mn-cs"/>
                        </a:rPr>
                        <a:t>Increase market participation by allowing insurers to underwrite larger risks together.</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600" kern="1200" dirty="0">
                          <a:solidFill>
                            <a:schemeClr val="dk1"/>
                          </a:solidFill>
                          <a:latin typeface="Titillium" panose="00000500000000000000" pitchFamily="50" charset="0"/>
                          <a:ea typeface="+mn-ea"/>
                          <a:cs typeface="+mn-cs"/>
                        </a:rPr>
                        <a:t>Build relationships among insurers and enhances market presence through collaboration.</a:t>
                      </a:r>
                      <a:endParaRPr lang="en-GB" sz="160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Bef>
                          <a:spcPts val="300"/>
                        </a:spcBef>
                        <a:spcAft>
                          <a:spcPts val="300"/>
                        </a:spcAft>
                      </a:pPr>
                      <a:r>
                        <a:rPr lang="en-GB" sz="1600" b="1" dirty="0">
                          <a:solidFill>
                            <a:srgbClr val="0000FF"/>
                          </a:solidFill>
                          <a:latin typeface="Titillium" panose="00000500000000000000" pitchFamily="50" charset="0"/>
                        </a:rPr>
                        <a:t>It must be supported by the following documentations</a:t>
                      </a:r>
                      <a:r>
                        <a:rPr lang="en-GB" sz="1600" dirty="0">
                          <a:solidFill>
                            <a:srgbClr val="0000FF"/>
                          </a:solidFill>
                          <a:latin typeface="Titillium" panose="00000500000000000000" pitchFamily="50" charset="0"/>
                        </a:rPr>
                        <a:t>:</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600" kern="1200" dirty="0">
                          <a:solidFill>
                            <a:schemeClr val="dk1"/>
                          </a:solidFill>
                          <a:latin typeface="Titillium" panose="00000500000000000000" pitchFamily="50" charset="0"/>
                          <a:ea typeface="+mn-ea"/>
                          <a:cs typeface="+mn-cs"/>
                        </a:rPr>
                        <a:t>Letter of Attestation</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600" kern="1200" dirty="0">
                          <a:solidFill>
                            <a:schemeClr val="dk1"/>
                          </a:solidFill>
                          <a:latin typeface="Titillium" panose="00000500000000000000" pitchFamily="50" charset="0"/>
                          <a:ea typeface="+mn-ea"/>
                          <a:cs typeface="+mn-cs"/>
                        </a:rPr>
                        <a:t>Approval in Principle</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600" kern="1200" dirty="0">
                          <a:solidFill>
                            <a:schemeClr val="dk1"/>
                          </a:solidFill>
                          <a:latin typeface="Titillium" panose="00000500000000000000" pitchFamily="50" charset="0"/>
                          <a:ea typeface="+mn-ea"/>
                          <a:cs typeface="+mn-cs"/>
                        </a:rPr>
                        <a:t>Request for </a:t>
                      </a:r>
                      <a:r>
                        <a:rPr lang="en-US" sz="1600" kern="1200" dirty="0">
                          <a:solidFill>
                            <a:schemeClr val="dk1"/>
                          </a:solidFill>
                          <a:latin typeface="Titillium" panose="00000500000000000000" pitchFamily="50" charset="0"/>
                          <a:ea typeface="+mn-ea"/>
                          <a:cs typeface="+mn-cs"/>
                        </a:rPr>
                        <a:t>“No Objection”</a:t>
                      </a:r>
                      <a:endParaRPr lang="en-GB" sz="1600" kern="1200" dirty="0">
                        <a:solidFill>
                          <a:schemeClr val="dk1"/>
                        </a:solidFill>
                        <a:latin typeface="Titillium" panose="00000500000000000000" pitchFamily="50" charset="0"/>
                        <a:ea typeface="+mn-ea"/>
                        <a:cs typeface="+mn-cs"/>
                      </a:endParaRP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600" kern="1200" dirty="0">
                          <a:solidFill>
                            <a:schemeClr val="dk1"/>
                          </a:solidFill>
                          <a:latin typeface="Titillium" panose="00000500000000000000" pitchFamily="50" charset="0"/>
                          <a:ea typeface="+mn-ea"/>
                          <a:cs typeface="+mn-cs"/>
                        </a:rPr>
                        <a:t>Certificate of Offshore Reinsurance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Bef>
                          <a:spcPts val="300"/>
                        </a:spcBef>
                        <a:spcAft>
                          <a:spcPts val="300"/>
                        </a:spcAft>
                      </a:pPr>
                      <a:r>
                        <a:rPr lang="en-US" sz="1600" dirty="0">
                          <a:latin typeface="Titillium" panose="00000500000000000000" pitchFamily="50" charset="0"/>
                        </a:rPr>
                        <a:t>These covers other forms of regulations and protection to the local markets</a:t>
                      </a:r>
                      <a:r>
                        <a:rPr lang="en-US" sz="1600" dirty="0">
                          <a:solidFill>
                            <a:srgbClr val="0000FF"/>
                          </a:solidFill>
                          <a:latin typeface="Titillium" panose="00000500000000000000" pitchFamily="50" charset="0"/>
                        </a:rPr>
                        <a:t>. </a:t>
                      </a:r>
                      <a:r>
                        <a:rPr lang="en-US" sz="1600" b="1" dirty="0">
                          <a:solidFill>
                            <a:srgbClr val="0000FF"/>
                          </a:solidFill>
                          <a:latin typeface="Titillium" panose="00000500000000000000" pitchFamily="50" charset="0"/>
                        </a:rPr>
                        <a:t>Some of them include:</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600" b="1" u="sng" kern="1200" dirty="0">
                          <a:solidFill>
                            <a:schemeClr val="dk1"/>
                          </a:solidFill>
                          <a:latin typeface="Titillium" panose="00000500000000000000" pitchFamily="50" charset="0"/>
                          <a:ea typeface="+mn-ea"/>
                          <a:cs typeface="+mn-cs"/>
                        </a:rPr>
                        <a:t>Taxation</a:t>
                      </a:r>
                      <a:r>
                        <a:rPr lang="en-US" sz="1600" kern="1200" dirty="0">
                          <a:solidFill>
                            <a:schemeClr val="dk1"/>
                          </a:solidFill>
                          <a:latin typeface="Titillium" panose="00000500000000000000" pitchFamily="50" charset="0"/>
                          <a:ea typeface="+mn-ea"/>
                          <a:cs typeface="+mn-cs"/>
                        </a:rPr>
                        <a:t>: To keep a market protected, raising taxes on foreign participants is a way to restrict supply of non-admitted services. </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600" b="1" u="sng" kern="1200" dirty="0">
                          <a:solidFill>
                            <a:schemeClr val="dk1"/>
                          </a:solidFill>
                          <a:latin typeface="Titillium" panose="00000500000000000000" pitchFamily="50" charset="0"/>
                          <a:ea typeface="+mn-ea"/>
                          <a:cs typeface="+mn-cs"/>
                        </a:rPr>
                        <a:t>Regulation</a:t>
                      </a:r>
                      <a:r>
                        <a:rPr lang="en-US" sz="1600" kern="1200" dirty="0">
                          <a:solidFill>
                            <a:schemeClr val="dk1"/>
                          </a:solidFill>
                          <a:latin typeface="Titillium" panose="00000500000000000000" pitchFamily="50" charset="0"/>
                          <a:ea typeface="+mn-ea"/>
                          <a:cs typeface="+mn-cs"/>
                        </a:rPr>
                        <a:t>: Equivalent Jurisdiction policy keeps Africa Re operating at a high level of capital expenses and charges to cedants</a:t>
                      </a:r>
                      <a:endParaRPr lang="en-GB" sz="160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032818"/>
                  </a:ext>
                </a:extLst>
              </a:tr>
            </a:tbl>
          </a:graphicData>
        </a:graphic>
      </p:graphicFrame>
      <p:sp>
        <p:nvSpPr>
          <p:cNvPr id="3" name="TextBox 2">
            <a:extLst>
              <a:ext uri="{FF2B5EF4-FFF2-40B4-BE49-F238E27FC236}">
                <a16:creationId xmlns:a16="http://schemas.microsoft.com/office/drawing/2014/main" id="{F34403A3-971F-5E2B-ABEE-CC6364B6D4CE}"/>
              </a:ext>
            </a:extLst>
          </p:cNvPr>
          <p:cNvSpPr txBox="1"/>
          <p:nvPr/>
        </p:nvSpPr>
        <p:spPr>
          <a:xfrm>
            <a:off x="318580" y="5455644"/>
            <a:ext cx="11771820" cy="40011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2000" dirty="0"/>
              <a:t>Despite More Than 50 Decades of Independent Market, </a:t>
            </a:r>
            <a:r>
              <a:rPr lang="en-GB" sz="2000" b="1" dirty="0"/>
              <a:t>Africa Needs Capacity, Expertise and Diversification</a:t>
            </a:r>
          </a:p>
        </p:txBody>
      </p:sp>
      <p:sp>
        <p:nvSpPr>
          <p:cNvPr id="4" name="TextBox 3">
            <a:extLst>
              <a:ext uri="{FF2B5EF4-FFF2-40B4-BE49-F238E27FC236}">
                <a16:creationId xmlns:a16="http://schemas.microsoft.com/office/drawing/2014/main" id="{2A57F04F-42C0-BA70-869C-9F6299106B08}"/>
              </a:ext>
            </a:extLst>
          </p:cNvPr>
          <p:cNvSpPr txBox="1"/>
          <p:nvPr/>
        </p:nvSpPr>
        <p:spPr>
          <a:xfrm>
            <a:off x="1981281" y="6045626"/>
            <a:ext cx="4815074" cy="707886"/>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2000" dirty="0">
                <a:solidFill>
                  <a:srgbClr val="C00000"/>
                </a:solidFill>
              </a:rPr>
              <a:t>What About </a:t>
            </a:r>
            <a:r>
              <a:rPr lang="en-GB" sz="2000" b="1" dirty="0">
                <a:solidFill>
                  <a:srgbClr val="C00000"/>
                </a:solidFill>
              </a:rPr>
              <a:t>Minimum Financial Rating Conditions?</a:t>
            </a:r>
          </a:p>
        </p:txBody>
      </p:sp>
      <p:sp>
        <p:nvSpPr>
          <p:cNvPr id="5" name="TextBox 4">
            <a:extLst>
              <a:ext uri="{FF2B5EF4-FFF2-40B4-BE49-F238E27FC236}">
                <a16:creationId xmlns:a16="http://schemas.microsoft.com/office/drawing/2014/main" id="{ED417BB5-90A4-18C0-E58D-C039A19F23E8}"/>
              </a:ext>
            </a:extLst>
          </p:cNvPr>
          <p:cNvSpPr txBox="1"/>
          <p:nvPr/>
        </p:nvSpPr>
        <p:spPr>
          <a:xfrm>
            <a:off x="6971097" y="6032273"/>
            <a:ext cx="4815074" cy="707886"/>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2000" dirty="0">
                <a:solidFill>
                  <a:srgbClr val="C00000"/>
                </a:solidFill>
              </a:rPr>
              <a:t>What About </a:t>
            </a:r>
            <a:r>
              <a:rPr lang="en-GB" sz="2000" b="1" dirty="0">
                <a:solidFill>
                  <a:srgbClr val="C00000"/>
                </a:solidFill>
              </a:rPr>
              <a:t>Obligatory Reinsurance Deposits Conditions?</a:t>
            </a:r>
          </a:p>
        </p:txBody>
      </p:sp>
    </p:spTree>
    <p:extLst>
      <p:ext uri="{BB962C8B-B14F-4D97-AF65-F5344CB8AC3E}">
        <p14:creationId xmlns:p14="http://schemas.microsoft.com/office/powerpoint/2010/main" val="105022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106469" y="2782669"/>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dirty="0" err="1">
                <a:solidFill>
                  <a:schemeClr val="accent5">
                    <a:lumMod val="40000"/>
                    <a:lumOff val="60000"/>
                  </a:schemeClr>
                </a:solidFill>
                <a:effectLst>
                  <a:outerShdw blurRad="38100" dist="38100" dir="2700000" algn="tl">
                    <a:srgbClr val="000000">
                      <a:alpha val="43137"/>
                    </a:srgbClr>
                  </a:outerShdw>
                </a:effectLst>
              </a:rPr>
              <a:t>AfCFTA</a:t>
            </a:r>
            <a:r>
              <a:rPr lang="en-US" sz="4000" b="1" dirty="0">
                <a:solidFill>
                  <a:schemeClr val="accent5">
                    <a:lumMod val="40000"/>
                    <a:lumOff val="60000"/>
                  </a:schemeClr>
                </a:solidFill>
                <a:effectLst>
                  <a:outerShdw blurRad="38100" dist="38100" dir="2700000" algn="tl">
                    <a:srgbClr val="000000">
                      <a:alpha val="43137"/>
                    </a:srgbClr>
                  </a:outerShdw>
                </a:effectLst>
              </a:rPr>
              <a:t> Agenda</a:t>
            </a:r>
            <a:endParaRPr lang="en-GB" sz="4000" b="1" dirty="0">
              <a:solidFill>
                <a:schemeClr val="accent5">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72963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81838"/>
                </a:solidFill>
                <a:effectLst/>
                <a:uLnTx/>
                <a:uFillTx/>
                <a:latin typeface="Titillium" panose="00000500000000000000" pitchFamily="50" charset="0"/>
                <a:ea typeface="+mn-ea"/>
                <a:cs typeface="Titillium" panose="00000500000000000000" pitchFamily="50" charset="0"/>
              </a:rPr>
              <a:t>African Continental Free Trade Area</a:t>
            </a:r>
            <a:endParaRPr kumimoji="0" lang="en-US" sz="2400" b="0" i="0" u="none" strike="noStrike" kern="1200" cap="none" spc="0" normalizeH="0" baseline="0" noProof="0" dirty="0">
              <a:ln>
                <a:noFill/>
              </a:ln>
              <a:solidFill>
                <a:srgbClr val="0070C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3" name="TextBox 2">
            <a:extLst>
              <a:ext uri="{FF2B5EF4-FFF2-40B4-BE49-F238E27FC236}">
                <a16:creationId xmlns:a16="http://schemas.microsoft.com/office/drawing/2014/main" id="{C349BFA6-56CD-9232-0F45-BB4008D97AD3}"/>
              </a:ext>
            </a:extLst>
          </p:cNvPr>
          <p:cNvSpPr txBox="1"/>
          <p:nvPr/>
        </p:nvSpPr>
        <p:spPr>
          <a:xfrm>
            <a:off x="89789" y="760998"/>
            <a:ext cx="6673434" cy="5146024"/>
          </a:xfrm>
          <a:prstGeom prst="rect">
            <a:avLst/>
          </a:prstGeom>
          <a:noFill/>
        </p:spPr>
        <p:txBody>
          <a:bodyPr wrap="square">
            <a:spAutoFit/>
          </a:bodyPr>
          <a:lstStyle/>
          <a:p>
            <a:pPr marL="0" marR="0" lvl="0" indent="0" algn="l" defTabSz="457200" rtl="0" eaLnBrk="0" fontAlgn="base" latinLnBrk="0" hangingPunct="0">
              <a:lnSpc>
                <a:spcPct val="120000"/>
              </a:lnSpc>
              <a:spcBef>
                <a:spcPts val="300"/>
              </a:spcBef>
              <a:spcAft>
                <a:spcPts val="3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According to Agenda 2063</a:t>
            </a: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the African Union‘s (AU) flagship project is the African Continental Free Trade Area (</a:t>
            </a:r>
            <a:r>
              <a:rPr kumimoji="0" lang="en-US" sz="1400" b="0" i="0" u="none" strike="noStrike" kern="1200" cap="none" spc="0" normalizeH="0" baseline="0" noProof="0" dirty="0" err="1">
                <a:ln>
                  <a:noFill/>
                </a:ln>
                <a:solidFill>
                  <a:prstClr val="black"/>
                </a:solidFill>
                <a:effectLst/>
                <a:uLnTx/>
                <a:uFillTx/>
                <a:latin typeface="Titillium" panose="00000500000000000000" pitchFamily="50" charset="0"/>
                <a:ea typeface="+mn-ea"/>
                <a:cs typeface="+mn-cs"/>
              </a:rPr>
              <a:t>AfCFTA</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It provides a member-driven road map for achieving sustainable and inclusive development on the continent. Its objective is to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create an integrated market for the trade in goods and services</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as well as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the free movement of people and capital</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The ambition is to bring together all 55 member states of the African Union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creating a market of more than 1.2 billion people</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with a combined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gross domestic product (GDP) of more than US$ 2.5 trillion</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a:t>
            </a:r>
          </a:p>
          <a:p>
            <a:pPr marL="0" marR="0" lvl="0" indent="0" algn="l" defTabSz="457200" rtl="0" eaLnBrk="0" fontAlgn="base" latinLnBrk="0" hangingPunct="0">
              <a:lnSpc>
                <a:spcPct val="120000"/>
              </a:lnSpc>
              <a:spcBef>
                <a:spcPts val="300"/>
              </a:spcBef>
              <a:spcAft>
                <a:spcPts val="3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Status of Signatories </a:t>
            </a:r>
            <a:r>
              <a:rPr kumimoji="0" lang="en-US" sz="1400" b="1" i="0" u="sng" strike="noStrike" kern="1200" cap="none" spc="0" normalizeH="0" baseline="0" noProof="0" dirty="0">
                <a:ln>
                  <a:noFill/>
                </a:ln>
                <a:solidFill>
                  <a:srgbClr val="C00000"/>
                </a:solidFill>
                <a:effectLst/>
                <a:uLnTx/>
                <a:uFillTx/>
                <a:latin typeface="Titillium" panose="00000500000000000000" pitchFamily="50" charset="0"/>
                <a:ea typeface="+mn-ea"/>
                <a:cs typeface="+mn-cs"/>
              </a:rPr>
              <a:t>(August 2024)</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2018: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Ghana, Kenya, Rwanda, Niger, Chad, Eswatini, Guinea and Côte d’Ivoire</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2019: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Mali, Namibia, South Africa, Congo Republic, Djibouti, Mauritania, Uganda, Senegal, Togo, Egypt, Ethiopia, Gambia, Sahrawi Arab Democratic Republic, Sierra Leone, Zimbabwe, Burkina Faso, São Tomé &amp; Príncipe, Equatorial Guinea, Gabon and Mauritius.</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2020: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Central African Republic, Angola, Lesotho, Tunisia, Cameroon and Nigeria.</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2021: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Malawi, Zambia, Algeria, Burundi and Seychelles</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2022: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Tanzania, Cabo Verde, Democratic Republic of Congo, Morocco and Guinea-Bissau </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2023: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Botswana, Comoros and Mozambique</a:t>
            </a:r>
          </a:p>
          <a:p>
            <a:pPr marL="180000" marR="0" lvl="0" indent="-180000" algn="l" defTabSz="4572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2024: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Liberia</a:t>
            </a:r>
          </a:p>
        </p:txBody>
      </p:sp>
      <p:sp>
        <p:nvSpPr>
          <p:cNvPr id="4" name="Freeform 5">
            <a:extLst>
              <a:ext uri="{FF2B5EF4-FFF2-40B4-BE49-F238E27FC236}">
                <a16:creationId xmlns:a16="http://schemas.microsoft.com/office/drawing/2014/main" id="{4F1E9B90-A563-2A9D-2E54-5704DA44265D}"/>
              </a:ext>
            </a:extLst>
          </p:cNvPr>
          <p:cNvSpPr>
            <a:spLocks/>
          </p:cNvSpPr>
          <p:nvPr/>
        </p:nvSpPr>
        <p:spPr bwMode="auto">
          <a:xfrm>
            <a:off x="8173282" y="822805"/>
            <a:ext cx="262945" cy="469240"/>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 name="Freeform 6">
            <a:extLst>
              <a:ext uri="{FF2B5EF4-FFF2-40B4-BE49-F238E27FC236}">
                <a16:creationId xmlns:a16="http://schemas.microsoft.com/office/drawing/2014/main" id="{54A71BEC-6CF1-450F-E05A-B1D7B76BA5E4}"/>
              </a:ext>
            </a:extLst>
          </p:cNvPr>
          <p:cNvSpPr>
            <a:spLocks/>
          </p:cNvSpPr>
          <p:nvPr/>
        </p:nvSpPr>
        <p:spPr bwMode="auto">
          <a:xfrm>
            <a:off x="6629741" y="917476"/>
            <a:ext cx="1011632" cy="957003"/>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 name="Freeform 7">
            <a:extLst>
              <a:ext uri="{FF2B5EF4-FFF2-40B4-BE49-F238E27FC236}">
                <a16:creationId xmlns:a16="http://schemas.microsoft.com/office/drawing/2014/main" id="{02BA0C3C-7121-6DD6-3C0B-CC5C2F1696E5}"/>
              </a:ext>
            </a:extLst>
          </p:cNvPr>
          <p:cNvSpPr>
            <a:spLocks/>
          </p:cNvSpPr>
          <p:nvPr/>
        </p:nvSpPr>
        <p:spPr bwMode="auto">
          <a:xfrm>
            <a:off x="7101434" y="1180909"/>
            <a:ext cx="2008" cy="2059"/>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EE5F1506-E19D-809E-54AD-D16DFC6B81E9}"/>
              </a:ext>
            </a:extLst>
          </p:cNvPr>
          <p:cNvSpPr>
            <a:spLocks/>
          </p:cNvSpPr>
          <p:nvPr/>
        </p:nvSpPr>
        <p:spPr bwMode="auto">
          <a:xfrm>
            <a:off x="7157636" y="841327"/>
            <a:ext cx="1300669" cy="1148403"/>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1" name="Freeform 9">
            <a:extLst>
              <a:ext uri="{FF2B5EF4-FFF2-40B4-BE49-F238E27FC236}">
                <a16:creationId xmlns:a16="http://schemas.microsoft.com/office/drawing/2014/main" id="{3A7BBF90-4141-3F79-8BE5-EA3D06EE3BA5}"/>
              </a:ext>
            </a:extLst>
          </p:cNvPr>
          <p:cNvSpPr>
            <a:spLocks/>
          </p:cNvSpPr>
          <p:nvPr/>
        </p:nvSpPr>
        <p:spPr bwMode="auto">
          <a:xfrm>
            <a:off x="8287693" y="1080063"/>
            <a:ext cx="1001596" cy="878797"/>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FFC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3EF17B16-0D3F-74FB-3E80-EE0E2CAC90A8}"/>
              </a:ext>
            </a:extLst>
          </p:cNvPr>
          <p:cNvSpPr>
            <a:spLocks noEditPoints="1"/>
          </p:cNvSpPr>
          <p:nvPr/>
        </p:nvSpPr>
        <p:spPr bwMode="auto">
          <a:xfrm>
            <a:off x="9251152" y="1129457"/>
            <a:ext cx="766753" cy="675047"/>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49C53BFB-6465-72BB-E6E2-825E686278C2}"/>
              </a:ext>
            </a:extLst>
          </p:cNvPr>
          <p:cNvSpPr>
            <a:spLocks/>
          </p:cNvSpPr>
          <p:nvPr/>
        </p:nvSpPr>
        <p:spPr bwMode="auto">
          <a:xfrm>
            <a:off x="9779046" y="1343496"/>
            <a:ext cx="2008" cy="2059"/>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4" name="Freeform 12">
            <a:extLst>
              <a:ext uri="{FF2B5EF4-FFF2-40B4-BE49-F238E27FC236}">
                <a16:creationId xmlns:a16="http://schemas.microsoft.com/office/drawing/2014/main" id="{E6B1C12D-A609-C6AE-B225-A691C2BEB85C}"/>
              </a:ext>
            </a:extLst>
          </p:cNvPr>
          <p:cNvSpPr>
            <a:spLocks/>
          </p:cNvSpPr>
          <p:nvPr/>
        </p:nvSpPr>
        <p:spPr bwMode="auto">
          <a:xfrm>
            <a:off x="9827219" y="1438167"/>
            <a:ext cx="12043" cy="12348"/>
          </a:xfrm>
          <a:custGeom>
            <a:avLst/>
            <a:gdLst/>
            <a:ahLst/>
            <a:cxnLst>
              <a:cxn ang="0">
                <a:pos x="0" y="17"/>
              </a:cxn>
              <a:cxn ang="0">
                <a:pos x="28" y="29"/>
              </a:cxn>
              <a:cxn ang="0">
                <a:pos x="32" y="25"/>
              </a:cxn>
              <a:cxn ang="0">
                <a:pos x="0" y="17"/>
              </a:cxn>
            </a:cxnLst>
            <a:rect l="0" t="0" r="r" b="b"/>
            <a:pathLst>
              <a:path w="32" h="29">
                <a:moveTo>
                  <a:pt x="0" y="17"/>
                </a:moveTo>
                <a:cubicBezTo>
                  <a:pt x="28" y="29"/>
                  <a:pt x="28" y="29"/>
                  <a:pt x="28" y="29"/>
                </a:cubicBezTo>
                <a:cubicBezTo>
                  <a:pt x="32" y="25"/>
                  <a:pt x="32" y="25"/>
                  <a:pt x="32" y="25"/>
                </a:cubicBezTo>
                <a:cubicBezTo>
                  <a:pt x="25" y="8"/>
                  <a:pt x="12" y="0"/>
                  <a:pt x="0" y="17"/>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5" name="Freeform 13">
            <a:extLst>
              <a:ext uri="{FF2B5EF4-FFF2-40B4-BE49-F238E27FC236}">
                <a16:creationId xmlns:a16="http://schemas.microsoft.com/office/drawing/2014/main" id="{FE2F7496-3F42-2E25-7EA8-09B6372BC4B5}"/>
              </a:ext>
            </a:extLst>
          </p:cNvPr>
          <p:cNvSpPr>
            <a:spLocks/>
          </p:cNvSpPr>
          <p:nvPr/>
        </p:nvSpPr>
        <p:spPr bwMode="auto">
          <a:xfrm>
            <a:off x="9072510" y="1783923"/>
            <a:ext cx="1053784" cy="1206029"/>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FFC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6" name="Freeform 14">
            <a:extLst>
              <a:ext uri="{FF2B5EF4-FFF2-40B4-BE49-F238E27FC236}">
                <a16:creationId xmlns:a16="http://schemas.microsoft.com/office/drawing/2014/main" id="{0EB4EEE9-BFD3-BE29-A703-88FFF8B96B07}"/>
              </a:ext>
            </a:extLst>
          </p:cNvPr>
          <p:cNvSpPr>
            <a:spLocks/>
          </p:cNvSpPr>
          <p:nvPr/>
        </p:nvSpPr>
        <p:spPr bwMode="auto">
          <a:xfrm>
            <a:off x="8606838" y="2504248"/>
            <a:ext cx="818940" cy="570086"/>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7" name="Freeform 15">
            <a:extLst>
              <a:ext uri="{FF2B5EF4-FFF2-40B4-BE49-F238E27FC236}">
                <a16:creationId xmlns:a16="http://schemas.microsoft.com/office/drawing/2014/main" id="{EAA79BE6-DD93-1919-C767-B9371A1FB60B}"/>
              </a:ext>
            </a:extLst>
          </p:cNvPr>
          <p:cNvSpPr>
            <a:spLocks noEditPoints="1"/>
          </p:cNvSpPr>
          <p:nvPr/>
        </p:nvSpPr>
        <p:spPr bwMode="auto">
          <a:xfrm>
            <a:off x="7880230" y="2319021"/>
            <a:ext cx="754709" cy="629770"/>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8" name="Freeform 16">
            <a:extLst>
              <a:ext uri="{FF2B5EF4-FFF2-40B4-BE49-F238E27FC236}">
                <a16:creationId xmlns:a16="http://schemas.microsoft.com/office/drawing/2014/main" id="{551A40DB-87D6-1C45-8999-05A48CBB53E9}"/>
              </a:ext>
            </a:extLst>
          </p:cNvPr>
          <p:cNvSpPr>
            <a:spLocks/>
          </p:cNvSpPr>
          <p:nvPr/>
        </p:nvSpPr>
        <p:spPr bwMode="auto">
          <a:xfrm>
            <a:off x="8552644" y="1703659"/>
            <a:ext cx="668400" cy="103521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19" name="Freeform 17">
            <a:extLst>
              <a:ext uri="{FF2B5EF4-FFF2-40B4-BE49-F238E27FC236}">
                <a16:creationId xmlns:a16="http://schemas.microsoft.com/office/drawing/2014/main" id="{F986D4D7-3B81-98BA-5AC3-86C92FB2CC10}"/>
              </a:ext>
            </a:extLst>
          </p:cNvPr>
          <p:cNvSpPr>
            <a:spLocks/>
          </p:cNvSpPr>
          <p:nvPr/>
        </p:nvSpPr>
        <p:spPr bwMode="auto">
          <a:xfrm>
            <a:off x="8335866" y="3004359"/>
            <a:ext cx="2008" cy="2059"/>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0" name="Freeform 18">
            <a:extLst>
              <a:ext uri="{FF2B5EF4-FFF2-40B4-BE49-F238E27FC236}">
                <a16:creationId xmlns:a16="http://schemas.microsoft.com/office/drawing/2014/main" id="{C60DCC62-111D-A55E-3A6D-630443DC3CE3}"/>
              </a:ext>
            </a:extLst>
          </p:cNvPr>
          <p:cNvSpPr>
            <a:spLocks/>
          </p:cNvSpPr>
          <p:nvPr/>
        </p:nvSpPr>
        <p:spPr bwMode="auto">
          <a:xfrm>
            <a:off x="8175289" y="3107263"/>
            <a:ext cx="2008" cy="2059"/>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1" name="Freeform 19">
            <a:extLst>
              <a:ext uri="{FF2B5EF4-FFF2-40B4-BE49-F238E27FC236}">
                <a16:creationId xmlns:a16="http://schemas.microsoft.com/office/drawing/2014/main" id="{1A949B2B-07A5-D28D-02B3-DF246FA17D8C}"/>
              </a:ext>
            </a:extLst>
          </p:cNvPr>
          <p:cNvSpPr>
            <a:spLocks/>
          </p:cNvSpPr>
          <p:nvPr/>
        </p:nvSpPr>
        <p:spPr bwMode="auto">
          <a:xfrm>
            <a:off x="8241526" y="2372531"/>
            <a:ext cx="487752" cy="738847"/>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2" name="Freeform 20">
            <a:extLst>
              <a:ext uri="{FF2B5EF4-FFF2-40B4-BE49-F238E27FC236}">
                <a16:creationId xmlns:a16="http://schemas.microsoft.com/office/drawing/2014/main" id="{E319C1F7-4E08-F007-487D-796845C5D45E}"/>
              </a:ext>
            </a:extLst>
          </p:cNvPr>
          <p:cNvSpPr>
            <a:spLocks noEditPoints="1"/>
          </p:cNvSpPr>
          <p:nvPr/>
        </p:nvSpPr>
        <p:spPr bwMode="auto">
          <a:xfrm>
            <a:off x="8299737" y="3035229"/>
            <a:ext cx="126454" cy="117310"/>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F9A5DDBB-92F0-270E-0D9A-1A4AB0F88378}"/>
              </a:ext>
            </a:extLst>
          </p:cNvPr>
          <p:cNvSpPr>
            <a:spLocks/>
          </p:cNvSpPr>
          <p:nvPr/>
        </p:nvSpPr>
        <p:spPr bwMode="auto">
          <a:xfrm>
            <a:off x="7723668" y="1695427"/>
            <a:ext cx="993567" cy="767660"/>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CBDDC7FA-4C0B-2586-FD0B-2D4B782010AF}"/>
              </a:ext>
            </a:extLst>
          </p:cNvPr>
          <p:cNvSpPr>
            <a:spLocks noEditPoints="1"/>
          </p:cNvSpPr>
          <p:nvPr/>
        </p:nvSpPr>
        <p:spPr bwMode="auto">
          <a:xfrm>
            <a:off x="6944872" y="1596640"/>
            <a:ext cx="1035718" cy="969352"/>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6" name="Freeform 23">
            <a:extLst>
              <a:ext uri="{FF2B5EF4-FFF2-40B4-BE49-F238E27FC236}">
                <a16:creationId xmlns:a16="http://schemas.microsoft.com/office/drawing/2014/main" id="{4A850338-472F-7F4B-06C2-CBC4A3C8A55C}"/>
              </a:ext>
            </a:extLst>
          </p:cNvPr>
          <p:cNvSpPr>
            <a:spLocks noEditPoints="1"/>
          </p:cNvSpPr>
          <p:nvPr/>
        </p:nvSpPr>
        <p:spPr bwMode="auto">
          <a:xfrm>
            <a:off x="6623719" y="1454632"/>
            <a:ext cx="786825" cy="812938"/>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7" name="Freeform 24">
            <a:extLst>
              <a:ext uri="{FF2B5EF4-FFF2-40B4-BE49-F238E27FC236}">
                <a16:creationId xmlns:a16="http://schemas.microsoft.com/office/drawing/2014/main" id="{8C0AB385-755A-1EA9-541C-57674DC5A873}"/>
              </a:ext>
            </a:extLst>
          </p:cNvPr>
          <p:cNvSpPr>
            <a:spLocks/>
          </p:cNvSpPr>
          <p:nvPr/>
        </p:nvSpPr>
        <p:spPr bwMode="auto">
          <a:xfrm>
            <a:off x="9767003" y="2255221"/>
            <a:ext cx="945395" cy="738847"/>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8" name="Freeform 25">
            <a:extLst>
              <a:ext uri="{FF2B5EF4-FFF2-40B4-BE49-F238E27FC236}">
                <a16:creationId xmlns:a16="http://schemas.microsoft.com/office/drawing/2014/main" id="{FFEC8ED5-1647-07D1-64E5-95E8176EF723}"/>
              </a:ext>
            </a:extLst>
          </p:cNvPr>
          <p:cNvSpPr>
            <a:spLocks/>
          </p:cNvSpPr>
          <p:nvPr/>
        </p:nvSpPr>
        <p:spPr bwMode="auto">
          <a:xfrm>
            <a:off x="10268805" y="2436332"/>
            <a:ext cx="652342" cy="880854"/>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solidFill>
            <a:srgbClr val="FFC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29" name="Freeform 26">
            <a:extLst>
              <a:ext uri="{FF2B5EF4-FFF2-40B4-BE49-F238E27FC236}">
                <a16:creationId xmlns:a16="http://schemas.microsoft.com/office/drawing/2014/main" id="{65EE0F31-8B83-5227-B9EF-B6AF890BA320}"/>
              </a:ext>
            </a:extLst>
          </p:cNvPr>
          <p:cNvSpPr>
            <a:spLocks/>
          </p:cNvSpPr>
          <p:nvPr/>
        </p:nvSpPr>
        <p:spPr bwMode="auto">
          <a:xfrm>
            <a:off x="10318985" y="2395171"/>
            <a:ext cx="110397" cy="119368"/>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0" name="Freeform 27">
            <a:extLst>
              <a:ext uri="{FF2B5EF4-FFF2-40B4-BE49-F238E27FC236}">
                <a16:creationId xmlns:a16="http://schemas.microsoft.com/office/drawing/2014/main" id="{28FA80B7-C75D-E02A-A98E-A17540D5FFAF}"/>
              </a:ext>
            </a:extLst>
          </p:cNvPr>
          <p:cNvSpPr>
            <a:spLocks/>
          </p:cNvSpPr>
          <p:nvPr/>
        </p:nvSpPr>
        <p:spPr bwMode="auto">
          <a:xfrm>
            <a:off x="9831233" y="2903514"/>
            <a:ext cx="499795" cy="60918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1" name="Freeform 28">
            <a:extLst>
              <a:ext uri="{FF2B5EF4-FFF2-40B4-BE49-F238E27FC236}">
                <a16:creationId xmlns:a16="http://schemas.microsoft.com/office/drawing/2014/main" id="{28561359-D087-B2CA-7C47-6681CFE2C229}"/>
              </a:ext>
            </a:extLst>
          </p:cNvPr>
          <p:cNvSpPr>
            <a:spLocks/>
          </p:cNvSpPr>
          <p:nvPr/>
        </p:nvSpPr>
        <p:spPr bwMode="auto">
          <a:xfrm>
            <a:off x="9540189" y="3269849"/>
            <a:ext cx="700515" cy="691511"/>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2" name="Freeform 29">
            <a:extLst>
              <a:ext uri="{FF2B5EF4-FFF2-40B4-BE49-F238E27FC236}">
                <a16:creationId xmlns:a16="http://schemas.microsoft.com/office/drawing/2014/main" id="{16A59BEF-D771-83D6-76A7-DF83F9AC6CCB}"/>
              </a:ext>
            </a:extLst>
          </p:cNvPr>
          <p:cNvSpPr>
            <a:spLocks/>
          </p:cNvSpPr>
          <p:nvPr/>
        </p:nvSpPr>
        <p:spPr bwMode="auto">
          <a:xfrm>
            <a:off x="9562268" y="2932327"/>
            <a:ext cx="343233" cy="380744"/>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3" name="Freeform 30">
            <a:extLst>
              <a:ext uri="{FF2B5EF4-FFF2-40B4-BE49-F238E27FC236}">
                <a16:creationId xmlns:a16="http://schemas.microsoft.com/office/drawing/2014/main" id="{A10E1778-7FA6-3FB2-327B-5F03BE9DDEE0}"/>
              </a:ext>
            </a:extLst>
          </p:cNvPr>
          <p:cNvSpPr>
            <a:spLocks/>
          </p:cNvSpPr>
          <p:nvPr/>
        </p:nvSpPr>
        <p:spPr bwMode="auto">
          <a:xfrm>
            <a:off x="9502052" y="3354231"/>
            <a:ext cx="136490" cy="144065"/>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4" name="Freeform 31">
            <a:extLst>
              <a:ext uri="{FF2B5EF4-FFF2-40B4-BE49-F238E27FC236}">
                <a16:creationId xmlns:a16="http://schemas.microsoft.com/office/drawing/2014/main" id="{F490B637-9353-2F49-B23B-0249BF5FC659}"/>
              </a:ext>
            </a:extLst>
          </p:cNvPr>
          <p:cNvSpPr>
            <a:spLocks/>
          </p:cNvSpPr>
          <p:nvPr/>
        </p:nvSpPr>
        <p:spPr bwMode="auto">
          <a:xfrm>
            <a:off x="9512088" y="3276024"/>
            <a:ext cx="134484" cy="119368"/>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5" name="Freeform 32">
            <a:extLst>
              <a:ext uri="{FF2B5EF4-FFF2-40B4-BE49-F238E27FC236}">
                <a16:creationId xmlns:a16="http://schemas.microsoft.com/office/drawing/2014/main" id="{484C6D63-08F4-2683-A496-2F610D0E9A19}"/>
              </a:ext>
            </a:extLst>
          </p:cNvPr>
          <p:cNvSpPr>
            <a:spLocks noEditPoints="1"/>
          </p:cNvSpPr>
          <p:nvPr/>
        </p:nvSpPr>
        <p:spPr bwMode="auto">
          <a:xfrm>
            <a:off x="8470348" y="2866468"/>
            <a:ext cx="1208338" cy="124924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6" name="Freeform 33">
            <a:extLst>
              <a:ext uri="{FF2B5EF4-FFF2-40B4-BE49-F238E27FC236}">
                <a16:creationId xmlns:a16="http://schemas.microsoft.com/office/drawing/2014/main" id="{C550BB2E-C58D-BD41-080A-7D2069D6FB17}"/>
              </a:ext>
            </a:extLst>
          </p:cNvPr>
          <p:cNvSpPr>
            <a:spLocks/>
          </p:cNvSpPr>
          <p:nvPr/>
        </p:nvSpPr>
        <p:spPr bwMode="auto">
          <a:xfrm>
            <a:off x="8436226" y="3580619"/>
            <a:ext cx="778796" cy="79235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7" name="Freeform 34">
            <a:extLst>
              <a:ext uri="{FF2B5EF4-FFF2-40B4-BE49-F238E27FC236}">
                <a16:creationId xmlns:a16="http://schemas.microsoft.com/office/drawing/2014/main" id="{5DC46FC4-1DDC-EFE2-520E-B9D3B949360E}"/>
              </a:ext>
            </a:extLst>
          </p:cNvPr>
          <p:cNvSpPr>
            <a:spLocks/>
          </p:cNvSpPr>
          <p:nvPr/>
        </p:nvSpPr>
        <p:spPr bwMode="auto">
          <a:xfrm>
            <a:off x="8434219" y="4300944"/>
            <a:ext cx="855070" cy="773835"/>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8" name="Freeform 35">
            <a:extLst>
              <a:ext uri="{FF2B5EF4-FFF2-40B4-BE49-F238E27FC236}">
                <a16:creationId xmlns:a16="http://schemas.microsoft.com/office/drawing/2014/main" id="{9A132501-4AC7-7426-5548-D8C468B92F96}"/>
              </a:ext>
            </a:extLst>
          </p:cNvPr>
          <p:cNvSpPr>
            <a:spLocks/>
          </p:cNvSpPr>
          <p:nvPr/>
        </p:nvSpPr>
        <p:spPr bwMode="auto">
          <a:xfrm>
            <a:off x="8956092" y="4350337"/>
            <a:ext cx="594133" cy="594783"/>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39" name="Freeform 36">
            <a:extLst>
              <a:ext uri="{FF2B5EF4-FFF2-40B4-BE49-F238E27FC236}">
                <a16:creationId xmlns:a16="http://schemas.microsoft.com/office/drawing/2014/main" id="{C6463CFD-8BC2-E963-4376-49DAAAAE7353}"/>
              </a:ext>
            </a:extLst>
          </p:cNvPr>
          <p:cNvSpPr>
            <a:spLocks noEditPoints="1"/>
          </p:cNvSpPr>
          <p:nvPr/>
        </p:nvSpPr>
        <p:spPr bwMode="auto">
          <a:xfrm>
            <a:off x="8737307" y="4632292"/>
            <a:ext cx="1033711" cy="817054"/>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0" name="Freeform 37">
            <a:extLst>
              <a:ext uri="{FF2B5EF4-FFF2-40B4-BE49-F238E27FC236}">
                <a16:creationId xmlns:a16="http://schemas.microsoft.com/office/drawing/2014/main" id="{186B1EE6-4FD4-4C3D-1685-58711C7A4099}"/>
              </a:ext>
            </a:extLst>
          </p:cNvPr>
          <p:cNvSpPr>
            <a:spLocks/>
          </p:cNvSpPr>
          <p:nvPr/>
        </p:nvSpPr>
        <p:spPr bwMode="auto">
          <a:xfrm>
            <a:off x="10250740" y="4130123"/>
            <a:ext cx="2008" cy="2059"/>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1" name="Freeform 38">
            <a:extLst>
              <a:ext uri="{FF2B5EF4-FFF2-40B4-BE49-F238E27FC236}">
                <a16:creationId xmlns:a16="http://schemas.microsoft.com/office/drawing/2014/main" id="{3C8BDCF5-3B86-FA86-2F3E-86D0EFFE438A}"/>
              </a:ext>
            </a:extLst>
          </p:cNvPr>
          <p:cNvSpPr>
            <a:spLocks/>
          </p:cNvSpPr>
          <p:nvPr/>
        </p:nvSpPr>
        <p:spPr bwMode="auto">
          <a:xfrm>
            <a:off x="9596391" y="3874922"/>
            <a:ext cx="674422" cy="1066081"/>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2" name="Freeform 39">
            <a:extLst>
              <a:ext uri="{FF2B5EF4-FFF2-40B4-BE49-F238E27FC236}">
                <a16:creationId xmlns:a16="http://schemas.microsoft.com/office/drawing/2014/main" id="{AE27E187-9CCE-A67F-78A2-7445BA5B39FB}"/>
              </a:ext>
            </a:extLst>
          </p:cNvPr>
          <p:cNvSpPr>
            <a:spLocks/>
          </p:cNvSpPr>
          <p:nvPr/>
        </p:nvSpPr>
        <p:spPr bwMode="auto">
          <a:xfrm>
            <a:off x="10409309" y="3963420"/>
            <a:ext cx="461657" cy="889086"/>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FFC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3" name="Freeform 40">
            <a:extLst>
              <a:ext uri="{FF2B5EF4-FFF2-40B4-BE49-F238E27FC236}">
                <a16:creationId xmlns:a16="http://schemas.microsoft.com/office/drawing/2014/main" id="{31EF5E8D-470C-025C-5AA0-586F3A71EA1F}"/>
              </a:ext>
            </a:extLst>
          </p:cNvPr>
          <p:cNvSpPr>
            <a:spLocks/>
          </p:cNvSpPr>
          <p:nvPr/>
        </p:nvSpPr>
        <p:spPr bwMode="auto">
          <a:xfrm>
            <a:off x="10716412" y="4049859"/>
            <a:ext cx="18065" cy="20581"/>
          </a:xfrm>
          <a:custGeom>
            <a:avLst/>
            <a:gdLst/>
            <a:ahLst/>
            <a:cxnLst>
              <a:cxn ang="0">
                <a:pos x="51" y="44"/>
              </a:cxn>
              <a:cxn ang="0">
                <a:pos x="39" y="0"/>
              </a:cxn>
              <a:cxn ang="0">
                <a:pos x="51" y="44"/>
              </a:cxn>
            </a:cxnLst>
            <a:rect l="0" t="0" r="r" b="b"/>
            <a:pathLst>
              <a:path w="51" h="56">
                <a:moveTo>
                  <a:pt x="51" y="44"/>
                </a:moveTo>
                <a:cubicBezTo>
                  <a:pt x="39" y="0"/>
                  <a:pt x="39" y="0"/>
                  <a:pt x="39" y="0"/>
                </a:cubicBezTo>
                <a:cubicBezTo>
                  <a:pt x="0" y="13"/>
                  <a:pt x="9" y="56"/>
                  <a:pt x="51" y="44"/>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4" name="Freeform 41">
            <a:extLst>
              <a:ext uri="{FF2B5EF4-FFF2-40B4-BE49-F238E27FC236}">
                <a16:creationId xmlns:a16="http://schemas.microsoft.com/office/drawing/2014/main" id="{AC197894-6FB5-E521-359A-C86B0FF3F6D4}"/>
              </a:ext>
            </a:extLst>
          </p:cNvPr>
          <p:cNvSpPr>
            <a:spLocks/>
          </p:cNvSpPr>
          <p:nvPr/>
        </p:nvSpPr>
        <p:spPr bwMode="auto">
          <a:xfrm>
            <a:off x="10820787" y="4276246"/>
            <a:ext cx="16058" cy="26755"/>
          </a:xfrm>
          <a:custGeom>
            <a:avLst/>
            <a:gdLst/>
            <a:ahLst/>
            <a:cxnLst>
              <a:cxn ang="0">
                <a:pos x="6" y="68"/>
              </a:cxn>
              <a:cxn ang="0">
                <a:pos x="46" y="0"/>
              </a:cxn>
              <a:cxn ang="0">
                <a:pos x="6" y="68"/>
              </a:cxn>
            </a:cxnLst>
            <a:rect l="0" t="0" r="r" b="b"/>
            <a:pathLst>
              <a:path w="46" h="68">
                <a:moveTo>
                  <a:pt x="6" y="68"/>
                </a:moveTo>
                <a:cubicBezTo>
                  <a:pt x="30" y="56"/>
                  <a:pt x="39" y="24"/>
                  <a:pt x="46" y="0"/>
                </a:cubicBezTo>
                <a:cubicBezTo>
                  <a:pt x="19" y="10"/>
                  <a:pt x="0" y="39"/>
                  <a:pt x="6" y="68"/>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5" name="Freeform 42">
            <a:extLst>
              <a:ext uri="{FF2B5EF4-FFF2-40B4-BE49-F238E27FC236}">
                <a16:creationId xmlns:a16="http://schemas.microsoft.com/office/drawing/2014/main" id="{9CF4DE99-CCB2-E5AC-8FF2-459B6F4DBBF4}"/>
              </a:ext>
            </a:extLst>
          </p:cNvPr>
          <p:cNvSpPr>
            <a:spLocks/>
          </p:cNvSpPr>
          <p:nvPr/>
        </p:nvSpPr>
        <p:spPr bwMode="auto">
          <a:xfrm>
            <a:off x="8458305" y="3479773"/>
            <a:ext cx="72259" cy="102904"/>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6" name="Freeform 43">
            <a:extLst>
              <a:ext uri="{FF2B5EF4-FFF2-40B4-BE49-F238E27FC236}">
                <a16:creationId xmlns:a16="http://schemas.microsoft.com/office/drawing/2014/main" id="{D4ABADDE-BEDE-3DAC-0DCB-BB7C398779AC}"/>
              </a:ext>
            </a:extLst>
          </p:cNvPr>
          <p:cNvSpPr>
            <a:spLocks noEditPoints="1"/>
          </p:cNvSpPr>
          <p:nvPr/>
        </p:nvSpPr>
        <p:spPr bwMode="auto">
          <a:xfrm>
            <a:off x="8388053" y="2963198"/>
            <a:ext cx="491766" cy="596840"/>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7" name="Freeform 44">
            <a:extLst>
              <a:ext uri="{FF2B5EF4-FFF2-40B4-BE49-F238E27FC236}">
                <a16:creationId xmlns:a16="http://schemas.microsoft.com/office/drawing/2014/main" id="{106E4534-9194-16CE-64FA-3BD99002EE09}"/>
              </a:ext>
            </a:extLst>
          </p:cNvPr>
          <p:cNvSpPr>
            <a:spLocks/>
          </p:cNvSpPr>
          <p:nvPr/>
        </p:nvSpPr>
        <p:spPr bwMode="auto">
          <a:xfrm>
            <a:off x="8253570" y="3055810"/>
            <a:ext cx="371334" cy="409557"/>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8" name="Freeform 45">
            <a:extLst>
              <a:ext uri="{FF2B5EF4-FFF2-40B4-BE49-F238E27FC236}">
                <a16:creationId xmlns:a16="http://schemas.microsoft.com/office/drawing/2014/main" id="{BF53B8A0-8EB8-944B-F551-29BE024803BE}"/>
              </a:ext>
            </a:extLst>
          </p:cNvPr>
          <p:cNvSpPr>
            <a:spLocks/>
          </p:cNvSpPr>
          <p:nvPr/>
        </p:nvSpPr>
        <p:spPr bwMode="auto">
          <a:xfrm>
            <a:off x="7761805" y="2413692"/>
            <a:ext cx="194700" cy="39515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FFC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49" name="Freeform 46">
            <a:extLst>
              <a:ext uri="{FF2B5EF4-FFF2-40B4-BE49-F238E27FC236}">
                <a16:creationId xmlns:a16="http://schemas.microsoft.com/office/drawing/2014/main" id="{7B1B6603-0B8F-31CD-A277-724FC771834B}"/>
              </a:ext>
            </a:extLst>
          </p:cNvPr>
          <p:cNvSpPr>
            <a:spLocks/>
          </p:cNvSpPr>
          <p:nvPr/>
        </p:nvSpPr>
        <p:spPr bwMode="auto">
          <a:xfrm>
            <a:off x="7705603" y="2496016"/>
            <a:ext cx="126454" cy="323118"/>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0" name="Freeform 47">
            <a:extLst>
              <a:ext uri="{FF2B5EF4-FFF2-40B4-BE49-F238E27FC236}">
                <a16:creationId xmlns:a16="http://schemas.microsoft.com/office/drawing/2014/main" id="{0BF4355B-027A-A4AB-EBA8-120F95B1C15E}"/>
              </a:ext>
            </a:extLst>
          </p:cNvPr>
          <p:cNvSpPr>
            <a:spLocks/>
          </p:cNvSpPr>
          <p:nvPr/>
        </p:nvSpPr>
        <p:spPr bwMode="auto">
          <a:xfrm>
            <a:off x="6872613" y="2565990"/>
            <a:ext cx="198714" cy="205807"/>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1" name="Freeform 48">
            <a:extLst>
              <a:ext uri="{FF2B5EF4-FFF2-40B4-BE49-F238E27FC236}">
                <a16:creationId xmlns:a16="http://schemas.microsoft.com/office/drawing/2014/main" id="{264582C1-7EDE-181F-D530-F46FD57AF453}"/>
              </a:ext>
            </a:extLst>
          </p:cNvPr>
          <p:cNvSpPr>
            <a:spLocks/>
          </p:cNvSpPr>
          <p:nvPr/>
        </p:nvSpPr>
        <p:spPr bwMode="auto">
          <a:xfrm>
            <a:off x="7508897" y="2489841"/>
            <a:ext cx="281009" cy="415730"/>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2" name="Freeform 53">
            <a:extLst>
              <a:ext uri="{FF2B5EF4-FFF2-40B4-BE49-F238E27FC236}">
                <a16:creationId xmlns:a16="http://schemas.microsoft.com/office/drawing/2014/main" id="{B34254BC-956F-22AE-3FD5-731C4B5DDF34}"/>
              </a:ext>
            </a:extLst>
          </p:cNvPr>
          <p:cNvSpPr>
            <a:spLocks/>
          </p:cNvSpPr>
          <p:nvPr/>
        </p:nvSpPr>
        <p:spPr bwMode="auto">
          <a:xfrm>
            <a:off x="7366385" y="2240814"/>
            <a:ext cx="503809" cy="368395"/>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3" name="Freeform 54">
            <a:extLst>
              <a:ext uri="{FF2B5EF4-FFF2-40B4-BE49-F238E27FC236}">
                <a16:creationId xmlns:a16="http://schemas.microsoft.com/office/drawing/2014/main" id="{B50B4782-6D9F-C637-14C7-72B5F9BB6826}"/>
              </a:ext>
            </a:extLst>
          </p:cNvPr>
          <p:cNvSpPr>
            <a:spLocks/>
          </p:cNvSpPr>
          <p:nvPr/>
        </p:nvSpPr>
        <p:spPr bwMode="auto">
          <a:xfrm>
            <a:off x="7173694" y="2522771"/>
            <a:ext cx="385384" cy="411614"/>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4" name="Freeform 55">
            <a:extLst>
              <a:ext uri="{FF2B5EF4-FFF2-40B4-BE49-F238E27FC236}">
                <a16:creationId xmlns:a16="http://schemas.microsoft.com/office/drawing/2014/main" id="{9B31CB3D-57DF-9033-C79E-FFDC84E439E5}"/>
              </a:ext>
            </a:extLst>
          </p:cNvPr>
          <p:cNvSpPr>
            <a:spLocks noEditPoints="1"/>
          </p:cNvSpPr>
          <p:nvPr/>
        </p:nvSpPr>
        <p:spPr bwMode="auto">
          <a:xfrm>
            <a:off x="6995052" y="2662719"/>
            <a:ext cx="260937" cy="27578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5" name="Freeform 56">
            <a:extLst>
              <a:ext uri="{FF2B5EF4-FFF2-40B4-BE49-F238E27FC236}">
                <a16:creationId xmlns:a16="http://schemas.microsoft.com/office/drawing/2014/main" id="{5D95BFCD-278D-416B-3B45-0FA3609855C6}"/>
              </a:ext>
            </a:extLst>
          </p:cNvPr>
          <p:cNvSpPr>
            <a:spLocks/>
          </p:cNvSpPr>
          <p:nvPr/>
        </p:nvSpPr>
        <p:spPr bwMode="auto">
          <a:xfrm>
            <a:off x="6770245" y="2395171"/>
            <a:ext cx="469686" cy="356047"/>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6" name="Freeform 57">
            <a:extLst>
              <a:ext uri="{FF2B5EF4-FFF2-40B4-BE49-F238E27FC236}">
                <a16:creationId xmlns:a16="http://schemas.microsoft.com/office/drawing/2014/main" id="{91DB72A7-EB48-CC63-E745-FEE3D5C4E514}"/>
              </a:ext>
            </a:extLst>
          </p:cNvPr>
          <p:cNvSpPr>
            <a:spLocks/>
          </p:cNvSpPr>
          <p:nvPr/>
        </p:nvSpPr>
        <p:spPr bwMode="auto">
          <a:xfrm>
            <a:off x="6669885" y="2393112"/>
            <a:ext cx="200721" cy="12142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7" name="Freeform 58">
            <a:extLst>
              <a:ext uri="{FF2B5EF4-FFF2-40B4-BE49-F238E27FC236}">
                <a16:creationId xmlns:a16="http://schemas.microsoft.com/office/drawing/2014/main" id="{2316A202-F16D-C4E8-0EAF-ACFC5677E463}"/>
              </a:ext>
            </a:extLst>
          </p:cNvPr>
          <p:cNvSpPr>
            <a:spLocks/>
          </p:cNvSpPr>
          <p:nvPr/>
        </p:nvSpPr>
        <p:spPr bwMode="auto">
          <a:xfrm>
            <a:off x="6669885" y="2393112"/>
            <a:ext cx="200721" cy="12142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8" name="Freeform 59">
            <a:extLst>
              <a:ext uri="{FF2B5EF4-FFF2-40B4-BE49-F238E27FC236}">
                <a16:creationId xmlns:a16="http://schemas.microsoft.com/office/drawing/2014/main" id="{28DC1E03-8969-0F7F-6878-36DCA17D332B}"/>
              </a:ext>
            </a:extLst>
          </p:cNvPr>
          <p:cNvSpPr>
            <a:spLocks/>
          </p:cNvSpPr>
          <p:nvPr/>
        </p:nvSpPr>
        <p:spPr bwMode="auto">
          <a:xfrm>
            <a:off x="6659849" y="2314905"/>
            <a:ext cx="194700" cy="49394"/>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59" name="Freeform 60">
            <a:extLst>
              <a:ext uri="{FF2B5EF4-FFF2-40B4-BE49-F238E27FC236}">
                <a16:creationId xmlns:a16="http://schemas.microsoft.com/office/drawing/2014/main" id="{1D1BBE44-C00E-3C6F-6338-6ECE75718F64}"/>
              </a:ext>
            </a:extLst>
          </p:cNvPr>
          <p:cNvSpPr>
            <a:spLocks/>
          </p:cNvSpPr>
          <p:nvPr/>
        </p:nvSpPr>
        <p:spPr bwMode="auto">
          <a:xfrm>
            <a:off x="6617698" y="2135854"/>
            <a:ext cx="387391" cy="288130"/>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0" name="Freeform 61">
            <a:extLst>
              <a:ext uri="{FF2B5EF4-FFF2-40B4-BE49-F238E27FC236}">
                <a16:creationId xmlns:a16="http://schemas.microsoft.com/office/drawing/2014/main" id="{61E2B6F7-4FD1-C6CD-240F-1AD68723D9B4}"/>
              </a:ext>
            </a:extLst>
          </p:cNvPr>
          <p:cNvSpPr>
            <a:spLocks/>
          </p:cNvSpPr>
          <p:nvPr/>
        </p:nvSpPr>
        <p:spPr bwMode="auto">
          <a:xfrm>
            <a:off x="9283267" y="4200097"/>
            <a:ext cx="495780" cy="450718"/>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1" name="Freeform 62">
            <a:extLst>
              <a:ext uri="{FF2B5EF4-FFF2-40B4-BE49-F238E27FC236}">
                <a16:creationId xmlns:a16="http://schemas.microsoft.com/office/drawing/2014/main" id="{806FED99-73F0-840F-6FE1-3A99298DA3AC}"/>
              </a:ext>
            </a:extLst>
          </p:cNvPr>
          <p:cNvSpPr>
            <a:spLocks noEditPoints="1"/>
          </p:cNvSpPr>
          <p:nvPr/>
        </p:nvSpPr>
        <p:spPr bwMode="auto">
          <a:xfrm>
            <a:off x="9716824" y="3794658"/>
            <a:ext cx="240865" cy="512460"/>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2" name="Freeform 63">
            <a:extLst>
              <a:ext uri="{FF2B5EF4-FFF2-40B4-BE49-F238E27FC236}">
                <a16:creationId xmlns:a16="http://schemas.microsoft.com/office/drawing/2014/main" id="{97FC1DBD-1F20-5076-F52A-5AAF967B59CC}"/>
              </a:ext>
            </a:extLst>
          </p:cNvPr>
          <p:cNvSpPr>
            <a:spLocks/>
          </p:cNvSpPr>
          <p:nvPr/>
        </p:nvSpPr>
        <p:spPr bwMode="auto">
          <a:xfrm>
            <a:off x="9084553" y="3734973"/>
            <a:ext cx="738652" cy="64006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3" name="Freeform 64">
            <a:extLst>
              <a:ext uri="{FF2B5EF4-FFF2-40B4-BE49-F238E27FC236}">
                <a16:creationId xmlns:a16="http://schemas.microsoft.com/office/drawing/2014/main" id="{5A53FE62-AAB5-52A2-61EB-E7FD14286B44}"/>
              </a:ext>
            </a:extLst>
          </p:cNvPr>
          <p:cNvSpPr>
            <a:spLocks/>
          </p:cNvSpPr>
          <p:nvPr/>
        </p:nvSpPr>
        <p:spPr bwMode="auto">
          <a:xfrm>
            <a:off x="9395670" y="5048022"/>
            <a:ext cx="158570" cy="135833"/>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4" name="Freeform 65">
            <a:extLst>
              <a:ext uri="{FF2B5EF4-FFF2-40B4-BE49-F238E27FC236}">
                <a16:creationId xmlns:a16="http://schemas.microsoft.com/office/drawing/2014/main" id="{C34EA6AB-AECB-B7AA-1CBD-3A6481210CBA}"/>
              </a:ext>
            </a:extLst>
          </p:cNvPr>
          <p:cNvSpPr>
            <a:spLocks/>
          </p:cNvSpPr>
          <p:nvPr/>
        </p:nvSpPr>
        <p:spPr bwMode="auto">
          <a:xfrm>
            <a:off x="9636535" y="4864855"/>
            <a:ext cx="80288" cy="100846"/>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5" name="Freeform 66">
            <a:extLst>
              <a:ext uri="{FF2B5EF4-FFF2-40B4-BE49-F238E27FC236}">
                <a16:creationId xmlns:a16="http://schemas.microsoft.com/office/drawing/2014/main" id="{D5C8BD78-5CBA-9AB4-E323-E227F94C4231}"/>
              </a:ext>
            </a:extLst>
          </p:cNvPr>
          <p:cNvSpPr>
            <a:spLocks/>
          </p:cNvSpPr>
          <p:nvPr/>
        </p:nvSpPr>
        <p:spPr bwMode="auto">
          <a:xfrm>
            <a:off x="9981775" y="2051472"/>
            <a:ext cx="425528" cy="368395"/>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FF0000"/>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6" name="Freeform 67">
            <a:extLst>
              <a:ext uri="{FF2B5EF4-FFF2-40B4-BE49-F238E27FC236}">
                <a16:creationId xmlns:a16="http://schemas.microsoft.com/office/drawing/2014/main" id="{431CC6C5-BCAB-6258-8717-C2C3BAC2839C}"/>
              </a:ext>
            </a:extLst>
          </p:cNvPr>
          <p:cNvSpPr>
            <a:spLocks/>
          </p:cNvSpPr>
          <p:nvPr/>
        </p:nvSpPr>
        <p:spPr bwMode="auto">
          <a:xfrm>
            <a:off x="10206582" y="2177015"/>
            <a:ext cx="10037" cy="10291"/>
          </a:xfrm>
          <a:custGeom>
            <a:avLst/>
            <a:gdLst/>
            <a:ahLst/>
            <a:cxnLst>
              <a:cxn ang="0">
                <a:pos x="0" y="7"/>
              </a:cxn>
              <a:cxn ang="0">
                <a:pos x="0" y="19"/>
              </a:cxn>
              <a:cxn ang="0">
                <a:pos x="32" y="27"/>
              </a:cxn>
              <a:cxn ang="0">
                <a:pos x="0" y="7"/>
              </a:cxn>
            </a:cxnLst>
            <a:rect l="0" t="0" r="r" b="b"/>
            <a:pathLst>
              <a:path w="32" h="27">
                <a:moveTo>
                  <a:pt x="0" y="7"/>
                </a:moveTo>
                <a:cubicBezTo>
                  <a:pt x="0" y="19"/>
                  <a:pt x="0" y="19"/>
                  <a:pt x="0" y="19"/>
                </a:cubicBezTo>
                <a:cubicBezTo>
                  <a:pt x="32" y="27"/>
                  <a:pt x="32" y="27"/>
                  <a:pt x="32" y="27"/>
                </a:cubicBezTo>
                <a:cubicBezTo>
                  <a:pt x="30" y="6"/>
                  <a:pt x="20" y="0"/>
                  <a:pt x="0" y="7"/>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7" name="Freeform 68">
            <a:extLst>
              <a:ext uri="{FF2B5EF4-FFF2-40B4-BE49-F238E27FC236}">
                <a16:creationId xmlns:a16="http://schemas.microsoft.com/office/drawing/2014/main" id="{A515BC65-4AA4-297A-9DCA-B278BB8F5D0D}"/>
              </a:ext>
            </a:extLst>
          </p:cNvPr>
          <p:cNvSpPr>
            <a:spLocks/>
          </p:cNvSpPr>
          <p:nvPr/>
        </p:nvSpPr>
        <p:spPr bwMode="auto">
          <a:xfrm>
            <a:off x="10202568" y="2189364"/>
            <a:ext cx="20072" cy="22640"/>
          </a:xfrm>
          <a:custGeom>
            <a:avLst/>
            <a:gdLst/>
            <a:ahLst/>
            <a:cxnLst>
              <a:cxn ang="0">
                <a:pos x="20" y="0"/>
              </a:cxn>
              <a:cxn ang="0">
                <a:pos x="20" y="16"/>
              </a:cxn>
              <a:cxn ang="0">
                <a:pos x="0" y="28"/>
              </a:cxn>
              <a:cxn ang="0">
                <a:pos x="24" y="32"/>
              </a:cxn>
              <a:cxn ang="0">
                <a:pos x="24" y="40"/>
              </a:cxn>
              <a:cxn ang="0">
                <a:pos x="8" y="40"/>
              </a:cxn>
              <a:cxn ang="0">
                <a:pos x="12" y="56"/>
              </a:cxn>
              <a:cxn ang="0">
                <a:pos x="20" y="0"/>
              </a:cxn>
            </a:cxnLst>
            <a:rect l="0" t="0" r="r" b="b"/>
            <a:pathLst>
              <a:path w="59" h="60">
                <a:moveTo>
                  <a:pt x="20" y="0"/>
                </a:moveTo>
                <a:cubicBezTo>
                  <a:pt x="20" y="16"/>
                  <a:pt x="20" y="16"/>
                  <a:pt x="20" y="16"/>
                </a:cubicBezTo>
                <a:cubicBezTo>
                  <a:pt x="0" y="28"/>
                  <a:pt x="0" y="28"/>
                  <a:pt x="0" y="28"/>
                </a:cubicBezTo>
                <a:cubicBezTo>
                  <a:pt x="24" y="32"/>
                  <a:pt x="24" y="32"/>
                  <a:pt x="24" y="32"/>
                </a:cubicBezTo>
                <a:cubicBezTo>
                  <a:pt x="24" y="40"/>
                  <a:pt x="24" y="40"/>
                  <a:pt x="24" y="40"/>
                </a:cubicBezTo>
                <a:cubicBezTo>
                  <a:pt x="8" y="40"/>
                  <a:pt x="8" y="40"/>
                  <a:pt x="8" y="40"/>
                </a:cubicBezTo>
                <a:cubicBezTo>
                  <a:pt x="12" y="56"/>
                  <a:pt x="12" y="56"/>
                  <a:pt x="12" y="56"/>
                </a:cubicBezTo>
                <a:cubicBezTo>
                  <a:pt x="59" y="60"/>
                  <a:pt x="59" y="18"/>
                  <a:pt x="20" y="0"/>
                </a:cubicBez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8" name="Freeform 69">
            <a:extLst>
              <a:ext uri="{FF2B5EF4-FFF2-40B4-BE49-F238E27FC236}">
                <a16:creationId xmlns:a16="http://schemas.microsoft.com/office/drawing/2014/main" id="{6BBC125D-8AE6-A620-E165-DF89F4FCB2B2}"/>
              </a:ext>
            </a:extLst>
          </p:cNvPr>
          <p:cNvSpPr>
            <a:spLocks/>
          </p:cNvSpPr>
          <p:nvPr/>
        </p:nvSpPr>
        <p:spPr bwMode="auto">
          <a:xfrm>
            <a:off x="10222639" y="2201712"/>
            <a:ext cx="16058" cy="10291"/>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69" name="Freeform 70">
            <a:extLst>
              <a:ext uri="{FF2B5EF4-FFF2-40B4-BE49-F238E27FC236}">
                <a16:creationId xmlns:a16="http://schemas.microsoft.com/office/drawing/2014/main" id="{26E8173C-0790-EF2D-CEB9-461E1194AAA6}"/>
              </a:ext>
            </a:extLst>
          </p:cNvPr>
          <p:cNvSpPr>
            <a:spLocks/>
          </p:cNvSpPr>
          <p:nvPr/>
        </p:nvSpPr>
        <p:spPr bwMode="auto">
          <a:xfrm>
            <a:off x="10222639" y="2201712"/>
            <a:ext cx="16058" cy="10291"/>
          </a:xfrm>
          <a:custGeom>
            <a:avLst/>
            <a:gdLst/>
            <a:ahLst/>
            <a:cxnLst>
              <a:cxn ang="0">
                <a:pos x="0" y="5"/>
              </a:cxn>
              <a:cxn ang="0">
                <a:pos x="8" y="5"/>
              </a:cxn>
              <a:cxn ang="0">
                <a:pos x="3" y="0"/>
              </a:cxn>
              <a:cxn ang="0">
                <a:pos x="0" y="5"/>
              </a:cxn>
            </a:cxnLst>
            <a:rect l="0" t="0" r="r" b="b"/>
            <a:pathLst>
              <a:path w="8" h="5">
                <a:moveTo>
                  <a:pt x="0" y="5"/>
                </a:moveTo>
                <a:lnTo>
                  <a:pt x="8" y="5"/>
                </a:lnTo>
                <a:lnTo>
                  <a:pt x="3" y="0"/>
                </a:lnTo>
                <a:lnTo>
                  <a:pt x="0" y="5"/>
                </a:ln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0" name="Freeform 71">
            <a:extLst>
              <a:ext uri="{FF2B5EF4-FFF2-40B4-BE49-F238E27FC236}">
                <a16:creationId xmlns:a16="http://schemas.microsoft.com/office/drawing/2014/main" id="{E0135E3F-B2C3-DBB3-C923-FFE8A956A45A}"/>
              </a:ext>
            </a:extLst>
          </p:cNvPr>
          <p:cNvSpPr>
            <a:spLocks/>
          </p:cNvSpPr>
          <p:nvPr/>
        </p:nvSpPr>
        <p:spPr bwMode="auto">
          <a:xfrm>
            <a:off x="10375187" y="2306673"/>
            <a:ext cx="10037" cy="14407"/>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1" name="Freeform 72">
            <a:extLst>
              <a:ext uri="{FF2B5EF4-FFF2-40B4-BE49-F238E27FC236}">
                <a16:creationId xmlns:a16="http://schemas.microsoft.com/office/drawing/2014/main" id="{139EDC71-ABBC-1A6C-F795-8AB949FF3F40}"/>
              </a:ext>
            </a:extLst>
          </p:cNvPr>
          <p:cNvSpPr>
            <a:spLocks/>
          </p:cNvSpPr>
          <p:nvPr/>
        </p:nvSpPr>
        <p:spPr bwMode="auto">
          <a:xfrm>
            <a:off x="10375187" y="2306673"/>
            <a:ext cx="10037" cy="14407"/>
          </a:xfrm>
          <a:custGeom>
            <a:avLst/>
            <a:gdLst/>
            <a:ahLst/>
            <a:cxnLst>
              <a:cxn ang="0">
                <a:pos x="0" y="2"/>
              </a:cxn>
              <a:cxn ang="0">
                <a:pos x="5" y="7"/>
              </a:cxn>
              <a:cxn ang="0">
                <a:pos x="5" y="0"/>
              </a:cxn>
              <a:cxn ang="0">
                <a:pos x="0" y="2"/>
              </a:cxn>
            </a:cxnLst>
            <a:rect l="0" t="0" r="r" b="b"/>
            <a:pathLst>
              <a:path w="5" h="7">
                <a:moveTo>
                  <a:pt x="0" y="2"/>
                </a:moveTo>
                <a:lnTo>
                  <a:pt x="5" y="7"/>
                </a:lnTo>
                <a:lnTo>
                  <a:pt x="5" y="0"/>
                </a:lnTo>
                <a:lnTo>
                  <a:pt x="0" y="2"/>
                </a:lnTo>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sp>
        <p:nvSpPr>
          <p:cNvPr id="72" name="Freeform 73">
            <a:extLst>
              <a:ext uri="{FF2B5EF4-FFF2-40B4-BE49-F238E27FC236}">
                <a16:creationId xmlns:a16="http://schemas.microsoft.com/office/drawing/2014/main" id="{09DF1C18-16B0-247E-2C89-8A31DA9740BF}"/>
              </a:ext>
            </a:extLst>
          </p:cNvPr>
          <p:cNvSpPr>
            <a:spLocks/>
          </p:cNvSpPr>
          <p:nvPr/>
        </p:nvSpPr>
        <p:spPr bwMode="auto">
          <a:xfrm>
            <a:off x="10373179" y="2327253"/>
            <a:ext cx="14051" cy="8232"/>
          </a:xfrm>
          <a:custGeom>
            <a:avLst/>
            <a:gdLst/>
            <a:ahLst/>
            <a:cxnLst>
              <a:cxn ang="0">
                <a:pos x="0" y="12"/>
              </a:cxn>
              <a:cxn ang="0">
                <a:pos x="0" y="24"/>
              </a:cxn>
              <a:cxn ang="0">
                <a:pos x="36" y="0"/>
              </a:cxn>
              <a:cxn ang="0">
                <a:pos x="0" y="12"/>
              </a:cxn>
            </a:cxnLst>
            <a:rect l="0" t="0" r="r" b="b"/>
            <a:pathLst>
              <a:path w="36" h="25">
                <a:moveTo>
                  <a:pt x="0" y="12"/>
                </a:moveTo>
                <a:cubicBezTo>
                  <a:pt x="0" y="24"/>
                  <a:pt x="0" y="24"/>
                  <a:pt x="0" y="24"/>
                </a:cubicBezTo>
                <a:cubicBezTo>
                  <a:pt x="18" y="25"/>
                  <a:pt x="28" y="17"/>
                  <a:pt x="36" y="0"/>
                </a:cubicBezTo>
                <a:lnTo>
                  <a:pt x="0" y="12"/>
                </a:lnTo>
                <a:close/>
              </a:path>
            </a:pathLst>
          </a:custGeom>
          <a:solidFill>
            <a:schemeClr val="accent1">
              <a:lumMod val="20000"/>
              <a:lumOff val="80000"/>
            </a:schemeClr>
          </a:solid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a:ln>
                <a:noFill/>
              </a:ln>
              <a:solidFill>
                <a:srgbClr val="262626"/>
              </a:solidFill>
              <a:effectLst/>
              <a:uLnTx/>
              <a:uFillTx/>
              <a:latin typeface="Calibri" panose="020F0502020204030204"/>
              <a:ea typeface="+mn-ea"/>
              <a:cs typeface="+mn-cs"/>
            </a:endParaRPr>
          </a:p>
        </p:txBody>
      </p:sp>
      <p:cxnSp>
        <p:nvCxnSpPr>
          <p:cNvPr id="137" name="Straight Connector 136">
            <a:extLst>
              <a:ext uri="{FF2B5EF4-FFF2-40B4-BE49-F238E27FC236}">
                <a16:creationId xmlns:a16="http://schemas.microsoft.com/office/drawing/2014/main" id="{20B47C48-2719-35E8-343B-488F3F2F074D}"/>
              </a:ext>
            </a:extLst>
          </p:cNvPr>
          <p:cNvCxnSpPr>
            <a:cxnSpLocks/>
          </p:cNvCxnSpPr>
          <p:nvPr/>
        </p:nvCxnSpPr>
        <p:spPr>
          <a:xfrm flipV="1">
            <a:off x="10597593" y="4687861"/>
            <a:ext cx="0" cy="615363"/>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8FCB7292-1C77-27B0-BED9-F19D2D40535A}"/>
              </a:ext>
            </a:extLst>
          </p:cNvPr>
          <p:cNvCxnSpPr>
            <a:cxnSpLocks/>
          </p:cNvCxnSpPr>
          <p:nvPr/>
        </p:nvCxnSpPr>
        <p:spPr>
          <a:xfrm flipH="1">
            <a:off x="9831233" y="1958860"/>
            <a:ext cx="598149" cy="0"/>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11F25D6B-CE41-E5E9-81B2-5AD4E23F5428}"/>
              </a:ext>
            </a:extLst>
          </p:cNvPr>
          <p:cNvCxnSpPr>
            <a:cxnSpLocks/>
          </p:cNvCxnSpPr>
          <p:nvPr/>
        </p:nvCxnSpPr>
        <p:spPr>
          <a:xfrm flipH="1">
            <a:off x="10409309" y="3023049"/>
            <a:ext cx="598149" cy="0"/>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7C1401D-2398-B797-5DD4-02E57D47D520}"/>
              </a:ext>
            </a:extLst>
          </p:cNvPr>
          <p:cNvCxnSpPr>
            <a:cxnSpLocks/>
          </p:cNvCxnSpPr>
          <p:nvPr/>
        </p:nvCxnSpPr>
        <p:spPr>
          <a:xfrm flipH="1">
            <a:off x="10108228" y="2200558"/>
            <a:ext cx="598149" cy="0"/>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18ACCD66-087A-FFD2-7A23-55E12DFE9342}"/>
              </a:ext>
            </a:extLst>
          </p:cNvPr>
          <p:cNvCxnSpPr>
            <a:cxnSpLocks/>
          </p:cNvCxnSpPr>
          <p:nvPr/>
        </p:nvCxnSpPr>
        <p:spPr>
          <a:xfrm flipH="1">
            <a:off x="9564276" y="2594335"/>
            <a:ext cx="1498454" cy="24573"/>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12A46F2-5FE9-9BCA-315F-755560D04604}"/>
              </a:ext>
            </a:extLst>
          </p:cNvPr>
          <p:cNvCxnSpPr>
            <a:cxnSpLocks/>
          </p:cNvCxnSpPr>
          <p:nvPr/>
        </p:nvCxnSpPr>
        <p:spPr>
          <a:xfrm flipH="1">
            <a:off x="9028942" y="1378548"/>
            <a:ext cx="1404000" cy="0"/>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ED7C06B2-486A-8515-B659-974DE2AB5D4B}"/>
              </a:ext>
            </a:extLst>
          </p:cNvPr>
          <p:cNvCxnSpPr>
            <a:cxnSpLocks/>
          </p:cNvCxnSpPr>
          <p:nvPr/>
        </p:nvCxnSpPr>
        <p:spPr>
          <a:xfrm flipV="1">
            <a:off x="7859155" y="2748128"/>
            <a:ext cx="0" cy="615363"/>
          </a:xfrm>
          <a:prstGeom prst="line">
            <a:avLst/>
          </a:prstGeom>
          <a:ln w="19050">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6F3287CA-CEBF-826B-13A6-1F6D4DBAA836}"/>
              </a:ext>
            </a:extLst>
          </p:cNvPr>
          <p:cNvSpPr txBox="1"/>
          <p:nvPr/>
        </p:nvSpPr>
        <p:spPr>
          <a:xfrm>
            <a:off x="10449204" y="1188259"/>
            <a:ext cx="766753" cy="30777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Libya</a:t>
            </a:r>
          </a:p>
        </p:txBody>
      </p:sp>
      <p:sp>
        <p:nvSpPr>
          <p:cNvPr id="151" name="TextBox 150">
            <a:extLst>
              <a:ext uri="{FF2B5EF4-FFF2-40B4-BE49-F238E27FC236}">
                <a16:creationId xmlns:a16="http://schemas.microsoft.com/office/drawing/2014/main" id="{92678761-F2B1-640B-160A-CFE674F424CE}"/>
              </a:ext>
            </a:extLst>
          </p:cNvPr>
          <p:cNvSpPr txBox="1"/>
          <p:nvPr/>
        </p:nvSpPr>
        <p:spPr>
          <a:xfrm>
            <a:off x="10487589" y="1804972"/>
            <a:ext cx="766753" cy="30777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Sudan</a:t>
            </a:r>
          </a:p>
        </p:txBody>
      </p:sp>
      <p:sp>
        <p:nvSpPr>
          <p:cNvPr id="152" name="TextBox 151">
            <a:extLst>
              <a:ext uri="{FF2B5EF4-FFF2-40B4-BE49-F238E27FC236}">
                <a16:creationId xmlns:a16="http://schemas.microsoft.com/office/drawing/2014/main" id="{3EF06BE4-3917-90A8-2DCA-151FC0438370}"/>
              </a:ext>
            </a:extLst>
          </p:cNvPr>
          <p:cNvSpPr txBox="1"/>
          <p:nvPr/>
        </p:nvSpPr>
        <p:spPr>
          <a:xfrm>
            <a:off x="10731166" y="2048029"/>
            <a:ext cx="766753" cy="30777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dirty="0">
                <a:ln>
                  <a:noFill/>
                </a:ln>
                <a:solidFill>
                  <a:srgbClr val="C00000"/>
                </a:solidFill>
                <a:effectLst/>
                <a:uLnTx/>
                <a:uFillTx/>
                <a:latin typeface="Titillium" panose="00000500000000000000" pitchFamily="50" charset="0"/>
                <a:ea typeface="+mn-ea"/>
                <a:cs typeface="+mn-cs"/>
              </a:rPr>
              <a:t>Eritrea</a:t>
            </a:r>
          </a:p>
        </p:txBody>
      </p:sp>
      <p:sp>
        <p:nvSpPr>
          <p:cNvPr id="153" name="TextBox 152">
            <a:extLst>
              <a:ext uri="{FF2B5EF4-FFF2-40B4-BE49-F238E27FC236}">
                <a16:creationId xmlns:a16="http://schemas.microsoft.com/office/drawing/2014/main" id="{1005F3BF-3E90-8CD6-5C37-6789B31B6D8B}"/>
              </a:ext>
            </a:extLst>
          </p:cNvPr>
          <p:cNvSpPr txBox="1"/>
          <p:nvPr/>
        </p:nvSpPr>
        <p:spPr>
          <a:xfrm>
            <a:off x="11053623" y="2406612"/>
            <a:ext cx="1226859"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South Sudan</a:t>
            </a:r>
          </a:p>
        </p:txBody>
      </p:sp>
      <p:sp>
        <p:nvSpPr>
          <p:cNvPr id="154" name="TextBox 153">
            <a:extLst>
              <a:ext uri="{FF2B5EF4-FFF2-40B4-BE49-F238E27FC236}">
                <a16:creationId xmlns:a16="http://schemas.microsoft.com/office/drawing/2014/main" id="{11E908B0-292F-939E-F6F3-2242F952A9C9}"/>
              </a:ext>
            </a:extLst>
          </p:cNvPr>
          <p:cNvSpPr txBox="1"/>
          <p:nvPr/>
        </p:nvSpPr>
        <p:spPr>
          <a:xfrm>
            <a:off x="11007458" y="2852530"/>
            <a:ext cx="861750"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Somalia</a:t>
            </a:r>
          </a:p>
        </p:txBody>
      </p:sp>
      <p:sp>
        <p:nvSpPr>
          <p:cNvPr id="155" name="TextBox 154">
            <a:extLst>
              <a:ext uri="{FF2B5EF4-FFF2-40B4-BE49-F238E27FC236}">
                <a16:creationId xmlns:a16="http://schemas.microsoft.com/office/drawing/2014/main" id="{4FC3A549-09BD-7B0E-FD15-0DFA26BD87C0}"/>
              </a:ext>
            </a:extLst>
          </p:cNvPr>
          <p:cNvSpPr txBox="1"/>
          <p:nvPr/>
        </p:nvSpPr>
        <p:spPr>
          <a:xfrm>
            <a:off x="10023381" y="5325319"/>
            <a:ext cx="1120680"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Madagascar</a:t>
            </a:r>
          </a:p>
        </p:txBody>
      </p:sp>
      <p:sp>
        <p:nvSpPr>
          <p:cNvPr id="156" name="TextBox 155">
            <a:extLst>
              <a:ext uri="{FF2B5EF4-FFF2-40B4-BE49-F238E27FC236}">
                <a16:creationId xmlns:a16="http://schemas.microsoft.com/office/drawing/2014/main" id="{0EA37E17-476F-5055-E284-13B69C03EE91}"/>
              </a:ext>
            </a:extLst>
          </p:cNvPr>
          <p:cNvSpPr txBox="1"/>
          <p:nvPr/>
        </p:nvSpPr>
        <p:spPr>
          <a:xfrm>
            <a:off x="7485314" y="3406150"/>
            <a:ext cx="766753" cy="307776"/>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Benin</a:t>
            </a:r>
          </a:p>
        </p:txBody>
      </p:sp>
      <p:sp>
        <p:nvSpPr>
          <p:cNvPr id="157" name="TextBox 156">
            <a:extLst>
              <a:ext uri="{FF2B5EF4-FFF2-40B4-BE49-F238E27FC236}">
                <a16:creationId xmlns:a16="http://schemas.microsoft.com/office/drawing/2014/main" id="{A87F71C3-A9E1-5569-BBA0-61E5A6DD525D}"/>
              </a:ext>
            </a:extLst>
          </p:cNvPr>
          <p:cNvSpPr txBox="1"/>
          <p:nvPr/>
        </p:nvSpPr>
        <p:spPr>
          <a:xfrm>
            <a:off x="1935921" y="5698202"/>
            <a:ext cx="9886433" cy="646331"/>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sz="2000">
                <a:ln w="0"/>
                <a:solidFill>
                  <a:srgbClr val="0000FF"/>
                </a:solidFill>
                <a:effectLst>
                  <a:outerShdw blurRad="38100" dist="19050" dir="2700000" algn="tl" rotWithShape="0">
                    <a:schemeClr val="dk1">
                      <a:alpha val="40000"/>
                    </a:schemeClr>
                  </a:outerShdw>
                </a:effectLst>
              </a:defRPr>
            </a:lvl1pPr>
          </a:lstStyle>
          <a:p>
            <a:r>
              <a:rPr lang="en-US" sz="1800" dirty="0"/>
              <a:t>87.27% Countries have Signed and Deposited the Instrument of Ratification with Africa Union Chairperson. 54 out of 55 (98.18%) Countries have signed with the exception of Eritrea.</a:t>
            </a:r>
          </a:p>
        </p:txBody>
      </p:sp>
      <p:sp>
        <p:nvSpPr>
          <p:cNvPr id="159" name="TextBox 158">
            <a:extLst>
              <a:ext uri="{FF2B5EF4-FFF2-40B4-BE49-F238E27FC236}">
                <a16:creationId xmlns:a16="http://schemas.microsoft.com/office/drawing/2014/main" id="{B8070749-8966-4CE4-B5B0-3222CF4E91A3}"/>
              </a:ext>
            </a:extLst>
          </p:cNvPr>
          <p:cNvSpPr txBox="1"/>
          <p:nvPr/>
        </p:nvSpPr>
        <p:spPr>
          <a:xfrm>
            <a:off x="2255520" y="6468524"/>
            <a:ext cx="8117659" cy="307777"/>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Titillium" panose="00000500000000000000" pitchFamily="50" charset="0"/>
                <a:ea typeface="+mn-ea"/>
                <a:cs typeface="+mn-cs"/>
              </a:rPr>
              <a:t>Reference</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hlinkClick r:id="rId4"/>
              </a:rPr>
              <a:t>https://www.tralac.org/resources/infographic/13795-status-of-afcfta-ratification.html</a:t>
            </a:r>
            <a:r>
              <a:rPr kumimoji="0" lang="en-GB"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a:t>
            </a:r>
          </a:p>
        </p:txBody>
      </p:sp>
    </p:spTree>
    <p:extLst>
      <p:ext uri="{BB962C8B-B14F-4D97-AF65-F5344CB8AC3E}">
        <p14:creationId xmlns:p14="http://schemas.microsoft.com/office/powerpoint/2010/main" val="225371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Regional Economic Communities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8" name="TextBox 27">
            <a:extLst>
              <a:ext uri="{FF2B5EF4-FFF2-40B4-BE49-F238E27FC236}">
                <a16:creationId xmlns:a16="http://schemas.microsoft.com/office/drawing/2014/main" id="{16B23530-A5CC-73AC-A9BF-5C4449E4E92B}"/>
              </a:ext>
            </a:extLst>
          </p:cNvPr>
          <p:cNvSpPr txBox="1"/>
          <p:nvPr/>
        </p:nvSpPr>
        <p:spPr>
          <a:xfrm>
            <a:off x="2101065" y="6184687"/>
            <a:ext cx="9323798" cy="646331"/>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sz="1800">
                <a:ln w="0"/>
                <a:solidFill>
                  <a:srgbClr val="0000FF"/>
                </a:solidFill>
                <a:effectLst>
                  <a:outerShdw blurRad="38100" dist="19050" dir="2700000" algn="tl" rotWithShape="0">
                    <a:schemeClr val="dk1">
                      <a:alpha val="40000"/>
                    </a:schemeClr>
                  </a:outerShdw>
                </a:effectLst>
              </a:defRPr>
            </a:lvl1pPr>
          </a:lstStyle>
          <a:p>
            <a:r>
              <a:rPr lang="en-GB" dirty="0"/>
              <a:t>The AfCFTA leverages on the existing Regional Economic Communities! Some countries belong to more than one REC and some of them are largely inactive due to tensions.</a:t>
            </a:r>
          </a:p>
        </p:txBody>
      </p:sp>
      <p:sp>
        <p:nvSpPr>
          <p:cNvPr id="29" name="TextBox 28">
            <a:extLst>
              <a:ext uri="{FF2B5EF4-FFF2-40B4-BE49-F238E27FC236}">
                <a16:creationId xmlns:a16="http://schemas.microsoft.com/office/drawing/2014/main" id="{6151E6ED-6E42-02E2-F2D3-BB47453AFA43}"/>
              </a:ext>
            </a:extLst>
          </p:cNvPr>
          <p:cNvSpPr txBox="1"/>
          <p:nvPr/>
        </p:nvSpPr>
        <p:spPr>
          <a:xfrm>
            <a:off x="6512752" y="5305034"/>
            <a:ext cx="4683753" cy="830997"/>
          </a:xfrm>
          <a:prstGeom prst="rect">
            <a:avLst/>
          </a:prstGeom>
          <a:solidFill>
            <a:schemeClr val="bg2"/>
          </a:solidFill>
          <a:ln w="28575">
            <a:solidFill>
              <a:srgbClr val="002060"/>
            </a:solidFill>
          </a:ln>
        </p:spPr>
        <p:txBody>
          <a:bodyPr wrap="square" rtlCol="0">
            <a:spAutoFit/>
          </a:bodyPr>
          <a:lstStyle>
            <a:defPPr>
              <a:defRPr lang="en-US"/>
            </a:defPPr>
            <a:lvl1pPr algn="ctr">
              <a:defRPr sz="1400" b="1">
                <a:solidFill>
                  <a:srgbClr val="002060"/>
                </a:solidFill>
              </a:defRPr>
            </a:lvl1pPr>
          </a:lstStyle>
          <a:p>
            <a:pPr algn="l"/>
            <a:r>
              <a:rPr lang="en-GB" sz="1200" u="sng" dirty="0"/>
              <a:t>ECOWAS</a:t>
            </a:r>
            <a:r>
              <a:rPr lang="en-GB" sz="1200" dirty="0"/>
              <a:t>: Economic Community of West African States</a:t>
            </a:r>
          </a:p>
          <a:p>
            <a:pPr algn="l"/>
            <a:r>
              <a:rPr lang="en-GB" sz="1200" u="sng" dirty="0"/>
              <a:t>IGAD</a:t>
            </a:r>
            <a:r>
              <a:rPr lang="en-GB" sz="1200" dirty="0"/>
              <a:t>: Intergovernmental Authority on Development</a:t>
            </a:r>
          </a:p>
          <a:p>
            <a:pPr algn="l"/>
            <a:r>
              <a:rPr lang="en-GB" sz="1200" u="sng" dirty="0"/>
              <a:t>SADC</a:t>
            </a:r>
            <a:r>
              <a:rPr lang="en-GB" sz="1200" dirty="0"/>
              <a:t>: Southern African Development Community</a:t>
            </a:r>
          </a:p>
          <a:p>
            <a:pPr algn="l"/>
            <a:r>
              <a:rPr lang="en-GB" sz="1200" u="sng" dirty="0"/>
              <a:t>ECCAS</a:t>
            </a:r>
            <a:r>
              <a:rPr lang="en-GB" sz="1200" dirty="0"/>
              <a:t>: Economic Community of Central African States</a:t>
            </a:r>
          </a:p>
        </p:txBody>
      </p:sp>
      <p:pic>
        <p:nvPicPr>
          <p:cNvPr id="3" name="Picture 2">
            <a:extLst>
              <a:ext uri="{FF2B5EF4-FFF2-40B4-BE49-F238E27FC236}">
                <a16:creationId xmlns:a16="http://schemas.microsoft.com/office/drawing/2014/main" id="{96AC558C-E16E-8030-4B46-683C6027750D}"/>
              </a:ext>
            </a:extLst>
          </p:cNvPr>
          <p:cNvPicPr>
            <a:picLocks noChangeAspect="1"/>
          </p:cNvPicPr>
          <p:nvPr/>
        </p:nvPicPr>
        <p:blipFill>
          <a:blip r:embed="rId4"/>
          <a:stretch>
            <a:fillRect/>
          </a:stretch>
        </p:blipFill>
        <p:spPr>
          <a:xfrm>
            <a:off x="551348" y="680567"/>
            <a:ext cx="11362549" cy="4624467"/>
          </a:xfrm>
          <a:prstGeom prst="rect">
            <a:avLst/>
          </a:prstGeom>
        </p:spPr>
      </p:pic>
      <p:sp>
        <p:nvSpPr>
          <p:cNvPr id="4" name="TextBox 3">
            <a:extLst>
              <a:ext uri="{FF2B5EF4-FFF2-40B4-BE49-F238E27FC236}">
                <a16:creationId xmlns:a16="http://schemas.microsoft.com/office/drawing/2014/main" id="{A95D07B2-D96C-41BC-3970-7E7677EB43B5}"/>
              </a:ext>
            </a:extLst>
          </p:cNvPr>
          <p:cNvSpPr txBox="1"/>
          <p:nvPr/>
        </p:nvSpPr>
        <p:spPr>
          <a:xfrm>
            <a:off x="1041546" y="5346436"/>
            <a:ext cx="4683753" cy="830997"/>
          </a:xfrm>
          <a:prstGeom prst="rect">
            <a:avLst/>
          </a:prstGeom>
          <a:solidFill>
            <a:schemeClr val="bg2"/>
          </a:solidFill>
          <a:ln w="28575">
            <a:solidFill>
              <a:srgbClr val="002060"/>
            </a:solidFill>
          </a:ln>
        </p:spPr>
        <p:txBody>
          <a:bodyPr wrap="square" rtlCol="0">
            <a:spAutoFit/>
          </a:bodyPr>
          <a:lstStyle>
            <a:defPPr>
              <a:defRPr lang="en-US"/>
            </a:defPPr>
            <a:lvl1pPr algn="ctr">
              <a:defRPr sz="1400" b="1">
                <a:solidFill>
                  <a:srgbClr val="002060"/>
                </a:solidFill>
              </a:defRPr>
            </a:lvl1pPr>
          </a:lstStyle>
          <a:p>
            <a:pPr algn="l"/>
            <a:r>
              <a:rPr lang="en-GB" sz="1200" u="sng" dirty="0"/>
              <a:t>AMU</a:t>
            </a:r>
            <a:r>
              <a:rPr lang="en-GB" sz="1200" dirty="0"/>
              <a:t>: Arab Maghreb Union</a:t>
            </a:r>
          </a:p>
          <a:p>
            <a:pPr algn="l"/>
            <a:r>
              <a:rPr lang="en-GB" sz="1200" u="sng" dirty="0"/>
              <a:t>COMESA</a:t>
            </a:r>
            <a:r>
              <a:rPr lang="en-GB" sz="1200" dirty="0"/>
              <a:t>: Common Market for Eastern and Southern Africa</a:t>
            </a:r>
          </a:p>
          <a:p>
            <a:pPr algn="l"/>
            <a:r>
              <a:rPr lang="en-GB" sz="1200" u="sng" dirty="0"/>
              <a:t>CEN-SAD</a:t>
            </a:r>
            <a:r>
              <a:rPr lang="en-GB" sz="1200" dirty="0"/>
              <a:t>: Community of Sahel-Saharan States</a:t>
            </a:r>
          </a:p>
          <a:p>
            <a:pPr algn="l"/>
            <a:r>
              <a:rPr lang="en-GB" sz="1200" u="sng" dirty="0"/>
              <a:t>EAC</a:t>
            </a:r>
            <a:r>
              <a:rPr lang="en-GB" sz="1200" dirty="0"/>
              <a:t>: East African Community</a:t>
            </a:r>
          </a:p>
        </p:txBody>
      </p:sp>
    </p:spTree>
    <p:extLst>
      <p:ext uri="{BB962C8B-B14F-4D97-AF65-F5344CB8AC3E}">
        <p14:creationId xmlns:p14="http://schemas.microsoft.com/office/powerpoint/2010/main" val="414812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81838"/>
                </a:solidFill>
                <a:effectLst/>
                <a:uLnTx/>
                <a:uFillTx/>
                <a:latin typeface="Titillium" panose="00000500000000000000" pitchFamily="50" charset="0"/>
                <a:ea typeface="+mn-ea"/>
                <a:cs typeface="Titillium" panose="00000500000000000000" pitchFamily="50" charset="0"/>
              </a:rPr>
              <a:t>Outline</a:t>
            </a:r>
            <a:endParaRPr kumimoji="0" lang="en-US" sz="3200" b="0" i="0" u="none" strike="noStrike" kern="1200" cap="none" spc="0" normalizeH="0" baseline="0" noProof="0" dirty="0">
              <a:ln>
                <a:noFill/>
              </a:ln>
              <a:solidFill>
                <a:srgbClr val="181838"/>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102" name="Freeform 7"/>
          <p:cNvSpPr>
            <a:spLocks/>
          </p:cNvSpPr>
          <p:nvPr/>
        </p:nvSpPr>
        <p:spPr bwMode="auto">
          <a:xfrm>
            <a:off x="4204155" y="6655401"/>
            <a:ext cx="4015" cy="2059"/>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rgbClr val="FFC000"/>
          </a:solidFill>
          <a:ln w="3175">
            <a:solidFill>
              <a:sysClr val="window" lastClr="FFFFFF"/>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62626"/>
              </a:solidFill>
              <a:effectLst/>
              <a:uLnTx/>
              <a:uFillTx/>
              <a:latin typeface="Calibri" panose="020F0502020204030204"/>
              <a:ea typeface="+mn-ea"/>
              <a:cs typeface="+mn-cs"/>
            </a:endParaRPr>
          </a:p>
        </p:txBody>
      </p:sp>
      <p:sp>
        <p:nvSpPr>
          <p:cNvPr id="103" name="Freeform 8"/>
          <p:cNvSpPr>
            <a:spLocks/>
          </p:cNvSpPr>
          <p:nvPr/>
        </p:nvSpPr>
        <p:spPr bwMode="auto">
          <a:xfrm>
            <a:off x="4234264" y="6649226"/>
            <a:ext cx="4015" cy="4116"/>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solidFill>
            <a:srgbClr val="FFC000"/>
          </a:solidFill>
          <a:ln w="3175">
            <a:solidFill>
              <a:sysClr val="window" lastClr="FFFFFF"/>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62626"/>
              </a:solidFill>
              <a:effectLst/>
              <a:uLnTx/>
              <a:uFillTx/>
              <a:latin typeface="Calibri" panose="020F0502020204030204"/>
              <a:ea typeface="+mn-ea"/>
              <a:cs typeface="+mn-cs"/>
            </a:endParaRPr>
          </a:p>
        </p:txBody>
      </p:sp>
      <p:sp>
        <p:nvSpPr>
          <p:cNvPr id="104" name="Freeform 9"/>
          <p:cNvSpPr>
            <a:spLocks/>
          </p:cNvSpPr>
          <p:nvPr/>
        </p:nvSpPr>
        <p:spPr bwMode="auto">
          <a:xfrm>
            <a:off x="4202148" y="6655401"/>
            <a:ext cx="2008" cy="2059"/>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rgbClr val="FFC000"/>
          </a:solidFill>
          <a:ln w="3175">
            <a:solidFill>
              <a:sysClr val="window" lastClr="FFFFFF"/>
            </a:solidFill>
            <a:round/>
            <a:headEnd/>
            <a:tailEnd/>
          </a:ln>
        </p:spPr>
        <p:txBody>
          <a:bodyPr vert="horz" wrap="square" lIns="121920" tIns="60960" rIns="121920" bIns="60960" numCol="1" anchor="t" anchorCtr="0" compatLnSpc="1">
            <a:prstTxWarp prst="textNoShape">
              <a:avLst/>
            </a:prstTxWarp>
          </a:bodyPr>
          <a:lstStyle/>
          <a:p>
            <a:pPr marL="0" marR="0" lvl="0" indent="0" algn="l"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0" cap="none" spc="0" normalizeH="0" baseline="0" noProof="0" dirty="0">
              <a:ln>
                <a:noFill/>
              </a:ln>
              <a:solidFill>
                <a:srgbClr val="262626"/>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847F046-6D83-4942-9CA2-FC37F4840716}"/>
              </a:ext>
            </a:extLst>
          </p:cNvPr>
          <p:cNvGrpSpPr/>
          <p:nvPr/>
        </p:nvGrpSpPr>
        <p:grpSpPr>
          <a:xfrm>
            <a:off x="228479" y="1245922"/>
            <a:ext cx="5798164" cy="1107509"/>
            <a:chOff x="6707124" y="1410006"/>
            <a:chExt cx="4873752" cy="1107509"/>
          </a:xfrm>
          <a:noFill/>
        </p:grpSpPr>
        <p:sp>
          <p:nvSpPr>
            <p:cNvPr id="15" name="Rectangle: Rounded Corners 29">
              <a:extLst>
                <a:ext uri="{FF2B5EF4-FFF2-40B4-BE49-F238E27FC236}">
                  <a16:creationId xmlns:a16="http://schemas.microsoft.com/office/drawing/2014/main" id="{35C350EC-5319-4538-8FBB-3CFC7608A4D1}"/>
                </a:ext>
              </a:extLst>
            </p:cNvPr>
            <p:cNvSpPr/>
            <p:nvPr/>
          </p:nvSpPr>
          <p:spPr>
            <a:xfrm>
              <a:off x="7695590" y="1759265"/>
              <a:ext cx="3885286" cy="758250"/>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noProof="1">
                  <a:solidFill>
                    <a:schemeClr val="accent5">
                      <a:lumMod val="50000"/>
                    </a:schemeClr>
                  </a:solidFill>
                </a:rPr>
                <a:t>H</a:t>
              </a: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ow harmonization works and its key success factors.</a:t>
              </a:r>
            </a:p>
          </p:txBody>
        </p:sp>
        <p:grpSp>
          <p:nvGrpSpPr>
            <p:cNvPr id="16" name="Group 15">
              <a:extLst>
                <a:ext uri="{FF2B5EF4-FFF2-40B4-BE49-F238E27FC236}">
                  <a16:creationId xmlns:a16="http://schemas.microsoft.com/office/drawing/2014/main" id="{19D656C4-54BF-432E-8146-BA8DC38BF48E}"/>
                </a:ext>
              </a:extLst>
            </p:cNvPr>
            <p:cNvGrpSpPr/>
            <p:nvPr/>
          </p:nvGrpSpPr>
          <p:grpSpPr>
            <a:xfrm>
              <a:off x="6707124" y="1410006"/>
              <a:ext cx="4873752" cy="0"/>
              <a:chOff x="6707124" y="561442"/>
              <a:chExt cx="4873752" cy="0"/>
            </a:xfrm>
            <a:grpFill/>
          </p:grpSpPr>
          <p:cxnSp>
            <p:nvCxnSpPr>
              <p:cNvPr id="19" name="Straight Connector 18">
                <a:extLst>
                  <a:ext uri="{FF2B5EF4-FFF2-40B4-BE49-F238E27FC236}">
                    <a16:creationId xmlns:a16="http://schemas.microsoft.com/office/drawing/2014/main" id="{FDE8E2AA-9194-4AD1-80BD-6D7478BE5B38}"/>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20" name="Straight Connector 19">
                <a:extLst>
                  <a:ext uri="{FF2B5EF4-FFF2-40B4-BE49-F238E27FC236}">
                    <a16:creationId xmlns:a16="http://schemas.microsoft.com/office/drawing/2014/main" id="{C9BB5CE7-D5FD-41AA-82B3-209F9C9BD9ED}"/>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17" name="TextBox 16">
              <a:extLst>
                <a:ext uri="{FF2B5EF4-FFF2-40B4-BE49-F238E27FC236}">
                  <a16:creationId xmlns:a16="http://schemas.microsoft.com/office/drawing/2014/main" id="{22CBD8D5-75AA-4D12-A27D-EF5D9299BCB8}"/>
                </a:ext>
              </a:extLst>
            </p:cNvPr>
            <p:cNvSpPr txBox="1"/>
            <p:nvPr/>
          </p:nvSpPr>
          <p:spPr>
            <a:xfrm>
              <a:off x="6926281" y="1410006"/>
              <a:ext cx="585417"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01</a:t>
              </a:r>
            </a:p>
          </p:txBody>
        </p:sp>
        <p:sp>
          <p:nvSpPr>
            <p:cNvPr id="18" name="Rectangle: Rounded Corners 28">
              <a:extLst>
                <a:ext uri="{FF2B5EF4-FFF2-40B4-BE49-F238E27FC236}">
                  <a16:creationId xmlns:a16="http://schemas.microsoft.com/office/drawing/2014/main" id="{F5194728-A184-4C66-92E7-8D88BEAA72F8}"/>
                </a:ext>
              </a:extLst>
            </p:cNvPr>
            <p:cNvSpPr/>
            <p:nvPr/>
          </p:nvSpPr>
          <p:spPr>
            <a:xfrm>
              <a:off x="7695590" y="1548878"/>
              <a:ext cx="3885286" cy="354925"/>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INTRODUCTION</a:t>
              </a:r>
            </a:p>
          </p:txBody>
        </p:sp>
      </p:grpSp>
      <p:grpSp>
        <p:nvGrpSpPr>
          <p:cNvPr id="21" name="Group 20">
            <a:extLst>
              <a:ext uri="{FF2B5EF4-FFF2-40B4-BE49-F238E27FC236}">
                <a16:creationId xmlns:a16="http://schemas.microsoft.com/office/drawing/2014/main" id="{1AE5AF35-4CFD-4F33-8E13-F59966F6C1DC}"/>
              </a:ext>
            </a:extLst>
          </p:cNvPr>
          <p:cNvGrpSpPr/>
          <p:nvPr/>
        </p:nvGrpSpPr>
        <p:grpSpPr>
          <a:xfrm>
            <a:off x="228479" y="2797470"/>
            <a:ext cx="5798164" cy="1107509"/>
            <a:chOff x="6707124" y="1410006"/>
            <a:chExt cx="4873752" cy="1107509"/>
          </a:xfrm>
          <a:noFill/>
        </p:grpSpPr>
        <p:sp>
          <p:nvSpPr>
            <p:cNvPr id="22" name="Rectangle: Rounded Corners 32">
              <a:extLst>
                <a:ext uri="{FF2B5EF4-FFF2-40B4-BE49-F238E27FC236}">
                  <a16:creationId xmlns:a16="http://schemas.microsoft.com/office/drawing/2014/main" id="{041B0AD2-3EC2-4C42-ACEC-9CC9F30193B6}"/>
                </a:ext>
              </a:extLst>
            </p:cNvPr>
            <p:cNvSpPr/>
            <p:nvPr/>
          </p:nvSpPr>
          <p:spPr>
            <a:xfrm>
              <a:off x="7695590" y="1759265"/>
              <a:ext cx="3885286" cy="758250"/>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Insights into the reinsurance industry as well as the African macroeconomic environment.</a:t>
              </a:r>
            </a:p>
          </p:txBody>
        </p:sp>
        <p:grpSp>
          <p:nvGrpSpPr>
            <p:cNvPr id="23" name="Group 22">
              <a:extLst>
                <a:ext uri="{FF2B5EF4-FFF2-40B4-BE49-F238E27FC236}">
                  <a16:creationId xmlns:a16="http://schemas.microsoft.com/office/drawing/2014/main" id="{CFA7C68C-4558-49EF-9828-A9634A0FDAFA}"/>
                </a:ext>
              </a:extLst>
            </p:cNvPr>
            <p:cNvGrpSpPr/>
            <p:nvPr/>
          </p:nvGrpSpPr>
          <p:grpSpPr>
            <a:xfrm>
              <a:off x="6707124" y="1410006"/>
              <a:ext cx="4873752" cy="0"/>
              <a:chOff x="6707124" y="561442"/>
              <a:chExt cx="4873752" cy="0"/>
            </a:xfrm>
            <a:grpFill/>
          </p:grpSpPr>
          <p:cxnSp>
            <p:nvCxnSpPr>
              <p:cNvPr id="27" name="Straight Connector 26">
                <a:extLst>
                  <a:ext uri="{FF2B5EF4-FFF2-40B4-BE49-F238E27FC236}">
                    <a16:creationId xmlns:a16="http://schemas.microsoft.com/office/drawing/2014/main" id="{3836BD06-354C-41A8-AFF7-086B91BC8F35}"/>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4C81FC4E-F7AC-4DAD-84FF-0C5209A3C2C6}"/>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25" name="TextBox 24">
              <a:extLst>
                <a:ext uri="{FF2B5EF4-FFF2-40B4-BE49-F238E27FC236}">
                  <a16:creationId xmlns:a16="http://schemas.microsoft.com/office/drawing/2014/main" id="{9962A09E-3B2B-4CB5-BCA4-C14B9256CD84}"/>
                </a:ext>
              </a:extLst>
            </p:cNvPr>
            <p:cNvSpPr txBox="1"/>
            <p:nvPr/>
          </p:nvSpPr>
          <p:spPr>
            <a:xfrm>
              <a:off x="6926281" y="1410006"/>
              <a:ext cx="585417"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02</a:t>
              </a:r>
            </a:p>
          </p:txBody>
        </p:sp>
        <p:sp>
          <p:nvSpPr>
            <p:cNvPr id="26" name="Rectangle: Rounded Corners 35">
              <a:extLst>
                <a:ext uri="{FF2B5EF4-FFF2-40B4-BE49-F238E27FC236}">
                  <a16:creationId xmlns:a16="http://schemas.microsoft.com/office/drawing/2014/main" id="{A31A313C-BFAF-4EE2-B1FD-0D2BB300746A}"/>
                </a:ext>
              </a:extLst>
            </p:cNvPr>
            <p:cNvSpPr/>
            <p:nvPr/>
          </p:nvSpPr>
          <p:spPr>
            <a:xfrm>
              <a:off x="7695590" y="1548878"/>
              <a:ext cx="3885286" cy="354925"/>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REINSURANCE INDUSTRY PULSE</a:t>
              </a:r>
            </a:p>
          </p:txBody>
        </p:sp>
      </p:grpSp>
      <p:grpSp>
        <p:nvGrpSpPr>
          <p:cNvPr id="29" name="Group 28">
            <a:extLst>
              <a:ext uri="{FF2B5EF4-FFF2-40B4-BE49-F238E27FC236}">
                <a16:creationId xmlns:a16="http://schemas.microsoft.com/office/drawing/2014/main" id="{5FE5796F-E524-477C-8066-54BA49954298}"/>
              </a:ext>
            </a:extLst>
          </p:cNvPr>
          <p:cNvGrpSpPr/>
          <p:nvPr/>
        </p:nvGrpSpPr>
        <p:grpSpPr>
          <a:xfrm>
            <a:off x="228479" y="4459082"/>
            <a:ext cx="5798164" cy="1359826"/>
            <a:chOff x="6707124" y="1410006"/>
            <a:chExt cx="4873752" cy="1219276"/>
          </a:xfrm>
          <a:noFill/>
        </p:grpSpPr>
        <p:sp>
          <p:nvSpPr>
            <p:cNvPr id="30" name="Rectangle: Rounded Corners 39">
              <a:extLst>
                <a:ext uri="{FF2B5EF4-FFF2-40B4-BE49-F238E27FC236}">
                  <a16:creationId xmlns:a16="http://schemas.microsoft.com/office/drawing/2014/main" id="{60B7B54B-61DF-4D73-964B-6E83968BDDE4}"/>
                </a:ext>
              </a:extLst>
            </p:cNvPr>
            <p:cNvSpPr/>
            <p:nvPr/>
          </p:nvSpPr>
          <p:spPr>
            <a:xfrm>
              <a:off x="7682732" y="1717956"/>
              <a:ext cx="3885286" cy="911326"/>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Regional harmonisation initiatives and how the operate for possible insights into how the industry can harmonise.</a:t>
              </a:r>
            </a:p>
          </p:txBody>
        </p:sp>
        <p:grpSp>
          <p:nvGrpSpPr>
            <p:cNvPr id="31" name="Group 30">
              <a:extLst>
                <a:ext uri="{FF2B5EF4-FFF2-40B4-BE49-F238E27FC236}">
                  <a16:creationId xmlns:a16="http://schemas.microsoft.com/office/drawing/2014/main" id="{BD8611A0-1743-428A-8AE2-72D9B2A1C76D}"/>
                </a:ext>
              </a:extLst>
            </p:cNvPr>
            <p:cNvGrpSpPr/>
            <p:nvPr/>
          </p:nvGrpSpPr>
          <p:grpSpPr>
            <a:xfrm>
              <a:off x="6707124" y="1410006"/>
              <a:ext cx="4873752" cy="0"/>
              <a:chOff x="6707124" y="561442"/>
              <a:chExt cx="4873752" cy="0"/>
            </a:xfrm>
            <a:grpFill/>
          </p:grpSpPr>
          <p:cxnSp>
            <p:nvCxnSpPr>
              <p:cNvPr id="34" name="Straight Connector 33">
                <a:extLst>
                  <a:ext uri="{FF2B5EF4-FFF2-40B4-BE49-F238E27FC236}">
                    <a16:creationId xmlns:a16="http://schemas.microsoft.com/office/drawing/2014/main" id="{41153392-66F6-4962-B690-2C7E58F0F3EA}"/>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35" name="Straight Connector 34">
                <a:extLst>
                  <a:ext uri="{FF2B5EF4-FFF2-40B4-BE49-F238E27FC236}">
                    <a16:creationId xmlns:a16="http://schemas.microsoft.com/office/drawing/2014/main" id="{13CB17DA-6E21-4151-9B6E-CAD4E843D608}"/>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32" name="TextBox 31">
              <a:extLst>
                <a:ext uri="{FF2B5EF4-FFF2-40B4-BE49-F238E27FC236}">
                  <a16:creationId xmlns:a16="http://schemas.microsoft.com/office/drawing/2014/main" id="{40F00841-4934-4D5E-B0BF-5211254C89C4}"/>
                </a:ext>
              </a:extLst>
            </p:cNvPr>
            <p:cNvSpPr txBox="1"/>
            <p:nvPr/>
          </p:nvSpPr>
          <p:spPr>
            <a:xfrm>
              <a:off x="6926281" y="1410006"/>
              <a:ext cx="585417"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03</a:t>
              </a:r>
            </a:p>
          </p:txBody>
        </p:sp>
        <p:sp>
          <p:nvSpPr>
            <p:cNvPr id="33" name="Rectangle: Rounded Corners 42">
              <a:extLst>
                <a:ext uri="{FF2B5EF4-FFF2-40B4-BE49-F238E27FC236}">
                  <a16:creationId xmlns:a16="http://schemas.microsoft.com/office/drawing/2014/main" id="{2C12A6A0-6FCA-4049-A00C-63495A813006}"/>
                </a:ext>
              </a:extLst>
            </p:cNvPr>
            <p:cNvSpPr/>
            <p:nvPr/>
          </p:nvSpPr>
          <p:spPr>
            <a:xfrm>
              <a:off x="7695590" y="1431394"/>
              <a:ext cx="3885286" cy="318240"/>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HARMONIZATION INITIATIVES</a:t>
              </a:r>
            </a:p>
          </p:txBody>
        </p:sp>
      </p:grpSp>
      <p:grpSp>
        <p:nvGrpSpPr>
          <p:cNvPr id="36" name="Group 35">
            <a:extLst>
              <a:ext uri="{FF2B5EF4-FFF2-40B4-BE49-F238E27FC236}">
                <a16:creationId xmlns:a16="http://schemas.microsoft.com/office/drawing/2014/main" id="{3C5BD51C-AEFE-41A1-8DDA-0C10A560A5F3}"/>
              </a:ext>
            </a:extLst>
          </p:cNvPr>
          <p:cNvGrpSpPr/>
          <p:nvPr/>
        </p:nvGrpSpPr>
        <p:grpSpPr>
          <a:xfrm>
            <a:off x="6493811" y="1245922"/>
            <a:ext cx="5484897" cy="1365636"/>
            <a:chOff x="6707124" y="1410006"/>
            <a:chExt cx="4873752" cy="1365636"/>
          </a:xfrm>
          <a:noFill/>
        </p:grpSpPr>
        <p:sp>
          <p:nvSpPr>
            <p:cNvPr id="37" name="Rectangle: Rounded Corners 46">
              <a:extLst>
                <a:ext uri="{FF2B5EF4-FFF2-40B4-BE49-F238E27FC236}">
                  <a16:creationId xmlns:a16="http://schemas.microsoft.com/office/drawing/2014/main" id="{09B1B5E6-4F5E-40A6-8F15-9AEC15154547}"/>
                </a:ext>
              </a:extLst>
            </p:cNvPr>
            <p:cNvSpPr/>
            <p:nvPr/>
          </p:nvSpPr>
          <p:spPr>
            <a:xfrm>
              <a:off x="7695590" y="1759265"/>
              <a:ext cx="3885286" cy="1016377"/>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What is the AfCFTA and its current operating framework for the trade in services and how the industry can engage the stakeholders.</a:t>
              </a:r>
            </a:p>
          </p:txBody>
        </p:sp>
        <p:grpSp>
          <p:nvGrpSpPr>
            <p:cNvPr id="38" name="Group 37">
              <a:extLst>
                <a:ext uri="{FF2B5EF4-FFF2-40B4-BE49-F238E27FC236}">
                  <a16:creationId xmlns:a16="http://schemas.microsoft.com/office/drawing/2014/main" id="{45AC661E-E537-4FF5-9FEB-1BD4E41A3E3A}"/>
                </a:ext>
              </a:extLst>
            </p:cNvPr>
            <p:cNvGrpSpPr/>
            <p:nvPr/>
          </p:nvGrpSpPr>
          <p:grpSpPr>
            <a:xfrm>
              <a:off x="6707124" y="1410006"/>
              <a:ext cx="4873752" cy="0"/>
              <a:chOff x="6707124" y="561442"/>
              <a:chExt cx="4873752" cy="0"/>
            </a:xfrm>
            <a:grpFill/>
          </p:grpSpPr>
          <p:cxnSp>
            <p:nvCxnSpPr>
              <p:cNvPr id="41" name="Straight Connector 40">
                <a:extLst>
                  <a:ext uri="{FF2B5EF4-FFF2-40B4-BE49-F238E27FC236}">
                    <a16:creationId xmlns:a16="http://schemas.microsoft.com/office/drawing/2014/main" id="{5A21EEDF-7BAC-43D3-805E-4FFA05344856}"/>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42" name="Straight Connector 41">
                <a:extLst>
                  <a:ext uri="{FF2B5EF4-FFF2-40B4-BE49-F238E27FC236}">
                    <a16:creationId xmlns:a16="http://schemas.microsoft.com/office/drawing/2014/main" id="{041C074D-110F-489B-913B-B6891ACA26A5}"/>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39" name="TextBox 38">
              <a:extLst>
                <a:ext uri="{FF2B5EF4-FFF2-40B4-BE49-F238E27FC236}">
                  <a16:creationId xmlns:a16="http://schemas.microsoft.com/office/drawing/2014/main" id="{869AD311-B19A-4EBA-AD3D-A30174247314}"/>
                </a:ext>
              </a:extLst>
            </p:cNvPr>
            <p:cNvSpPr txBox="1"/>
            <p:nvPr/>
          </p:nvSpPr>
          <p:spPr>
            <a:xfrm>
              <a:off x="6926281" y="1410006"/>
              <a:ext cx="585417"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04</a:t>
              </a:r>
            </a:p>
          </p:txBody>
        </p:sp>
        <p:sp>
          <p:nvSpPr>
            <p:cNvPr id="40" name="Rectangle: Rounded Corners 49">
              <a:extLst>
                <a:ext uri="{FF2B5EF4-FFF2-40B4-BE49-F238E27FC236}">
                  <a16:creationId xmlns:a16="http://schemas.microsoft.com/office/drawing/2014/main" id="{BA82AF00-8A2C-4DB2-AF68-AA64C1AE2A1A}"/>
                </a:ext>
              </a:extLst>
            </p:cNvPr>
            <p:cNvSpPr/>
            <p:nvPr/>
          </p:nvSpPr>
          <p:spPr>
            <a:xfrm>
              <a:off x="7695590" y="1548878"/>
              <a:ext cx="3885286" cy="354925"/>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AFCFTA AGENDA</a:t>
              </a:r>
            </a:p>
          </p:txBody>
        </p:sp>
      </p:grpSp>
      <p:grpSp>
        <p:nvGrpSpPr>
          <p:cNvPr id="43" name="Group 42">
            <a:extLst>
              <a:ext uri="{FF2B5EF4-FFF2-40B4-BE49-F238E27FC236}">
                <a16:creationId xmlns:a16="http://schemas.microsoft.com/office/drawing/2014/main" id="{3C5BD51C-AEFE-41A1-8DDA-0C10A560A5F3}"/>
              </a:ext>
            </a:extLst>
          </p:cNvPr>
          <p:cNvGrpSpPr/>
          <p:nvPr/>
        </p:nvGrpSpPr>
        <p:grpSpPr>
          <a:xfrm>
            <a:off x="6493811" y="2797470"/>
            <a:ext cx="5484897" cy="1365636"/>
            <a:chOff x="6707124" y="1410006"/>
            <a:chExt cx="4873752" cy="1365636"/>
          </a:xfrm>
          <a:noFill/>
        </p:grpSpPr>
        <p:sp>
          <p:nvSpPr>
            <p:cNvPr id="44" name="Rectangle: Rounded Corners 46">
              <a:extLst>
                <a:ext uri="{FF2B5EF4-FFF2-40B4-BE49-F238E27FC236}">
                  <a16:creationId xmlns:a16="http://schemas.microsoft.com/office/drawing/2014/main" id="{09B1B5E6-4F5E-40A6-8F15-9AEC15154547}"/>
                </a:ext>
              </a:extLst>
            </p:cNvPr>
            <p:cNvSpPr/>
            <p:nvPr/>
          </p:nvSpPr>
          <p:spPr>
            <a:xfrm>
              <a:off x="7695590" y="1759265"/>
              <a:ext cx="3885286" cy="1016377"/>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Recommendations that can be considered by the industry to start unlocking the potential value of harmonisation.</a:t>
              </a:r>
            </a:p>
          </p:txBody>
        </p:sp>
        <p:grpSp>
          <p:nvGrpSpPr>
            <p:cNvPr id="45" name="Group 44">
              <a:extLst>
                <a:ext uri="{FF2B5EF4-FFF2-40B4-BE49-F238E27FC236}">
                  <a16:creationId xmlns:a16="http://schemas.microsoft.com/office/drawing/2014/main" id="{45AC661E-E537-4FF5-9FEB-1BD4E41A3E3A}"/>
                </a:ext>
              </a:extLst>
            </p:cNvPr>
            <p:cNvGrpSpPr/>
            <p:nvPr/>
          </p:nvGrpSpPr>
          <p:grpSpPr>
            <a:xfrm>
              <a:off x="6707124" y="1410006"/>
              <a:ext cx="4873752" cy="0"/>
              <a:chOff x="6707124" y="561442"/>
              <a:chExt cx="4873752" cy="0"/>
            </a:xfrm>
            <a:grpFill/>
          </p:grpSpPr>
          <p:cxnSp>
            <p:nvCxnSpPr>
              <p:cNvPr id="48" name="Straight Connector 47">
                <a:extLst>
                  <a:ext uri="{FF2B5EF4-FFF2-40B4-BE49-F238E27FC236}">
                    <a16:creationId xmlns:a16="http://schemas.microsoft.com/office/drawing/2014/main" id="{5A21EEDF-7BAC-43D3-805E-4FFA05344856}"/>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49" name="Straight Connector 48">
                <a:extLst>
                  <a:ext uri="{FF2B5EF4-FFF2-40B4-BE49-F238E27FC236}">
                    <a16:creationId xmlns:a16="http://schemas.microsoft.com/office/drawing/2014/main" id="{041C074D-110F-489B-913B-B6891ACA26A5}"/>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46" name="TextBox 45">
              <a:extLst>
                <a:ext uri="{FF2B5EF4-FFF2-40B4-BE49-F238E27FC236}">
                  <a16:creationId xmlns:a16="http://schemas.microsoft.com/office/drawing/2014/main" id="{869AD311-B19A-4EBA-AD3D-A30174247314}"/>
                </a:ext>
              </a:extLst>
            </p:cNvPr>
            <p:cNvSpPr txBox="1"/>
            <p:nvPr/>
          </p:nvSpPr>
          <p:spPr>
            <a:xfrm>
              <a:off x="6926281" y="1410006"/>
              <a:ext cx="585417"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05</a:t>
              </a:r>
            </a:p>
          </p:txBody>
        </p:sp>
        <p:sp>
          <p:nvSpPr>
            <p:cNvPr id="47" name="Rectangle: Rounded Corners 49">
              <a:extLst>
                <a:ext uri="{FF2B5EF4-FFF2-40B4-BE49-F238E27FC236}">
                  <a16:creationId xmlns:a16="http://schemas.microsoft.com/office/drawing/2014/main" id="{BA82AF00-8A2C-4DB2-AF68-AA64C1AE2A1A}"/>
                </a:ext>
              </a:extLst>
            </p:cNvPr>
            <p:cNvSpPr/>
            <p:nvPr/>
          </p:nvSpPr>
          <p:spPr>
            <a:xfrm>
              <a:off x="7695590" y="1548878"/>
              <a:ext cx="3885286" cy="354925"/>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RECOMMENDATIONS</a:t>
              </a:r>
            </a:p>
          </p:txBody>
        </p:sp>
      </p:grpSp>
      <p:grpSp>
        <p:nvGrpSpPr>
          <p:cNvPr id="50" name="Group 49">
            <a:extLst>
              <a:ext uri="{FF2B5EF4-FFF2-40B4-BE49-F238E27FC236}">
                <a16:creationId xmlns:a16="http://schemas.microsoft.com/office/drawing/2014/main" id="{3C5BD51C-AEFE-41A1-8DDA-0C10A560A5F3}"/>
              </a:ext>
            </a:extLst>
          </p:cNvPr>
          <p:cNvGrpSpPr/>
          <p:nvPr/>
        </p:nvGrpSpPr>
        <p:grpSpPr>
          <a:xfrm>
            <a:off x="6443012" y="4459084"/>
            <a:ext cx="5484897" cy="1107509"/>
            <a:chOff x="6707124" y="1410006"/>
            <a:chExt cx="4873752" cy="1107509"/>
          </a:xfrm>
          <a:noFill/>
        </p:grpSpPr>
        <p:sp>
          <p:nvSpPr>
            <p:cNvPr id="51" name="Rectangle: Rounded Corners 46">
              <a:extLst>
                <a:ext uri="{FF2B5EF4-FFF2-40B4-BE49-F238E27FC236}">
                  <a16:creationId xmlns:a16="http://schemas.microsoft.com/office/drawing/2014/main" id="{09B1B5E6-4F5E-40A6-8F15-9AEC15154547}"/>
                </a:ext>
              </a:extLst>
            </p:cNvPr>
            <p:cNvSpPr/>
            <p:nvPr/>
          </p:nvSpPr>
          <p:spPr>
            <a:xfrm>
              <a:off x="7695590" y="1759265"/>
              <a:ext cx="3885286" cy="758250"/>
            </a:xfrm>
            <a:prstGeom prst="roundRect">
              <a:avLst>
                <a:gd name="adj" fmla="val 9439"/>
              </a:avLst>
            </a:prstGeom>
            <a:grpFill/>
            <a:ln w="12700" cap="flat" cmpd="sng" algn="ctr">
              <a:noFill/>
              <a:prstDash val="solid"/>
              <a:miter lim="800000"/>
            </a:ln>
            <a:effectLst/>
          </p:spPr>
          <p:txBody>
            <a:bodyPr t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chemeClr val="accent5">
                      <a:lumMod val="50000"/>
                    </a:schemeClr>
                  </a:solidFill>
                  <a:effectLst/>
                  <a:uLnTx/>
                  <a:uFillTx/>
                  <a:latin typeface="Titillium" panose="00000500000000000000" pitchFamily="50" charset="0"/>
                  <a:ea typeface="+mn-ea"/>
                  <a:cs typeface="+mn-cs"/>
                </a:rPr>
                <a:t>Conclusion of the presentation including the key takeaways.</a:t>
              </a:r>
            </a:p>
          </p:txBody>
        </p:sp>
        <p:grpSp>
          <p:nvGrpSpPr>
            <p:cNvPr id="52" name="Group 51">
              <a:extLst>
                <a:ext uri="{FF2B5EF4-FFF2-40B4-BE49-F238E27FC236}">
                  <a16:creationId xmlns:a16="http://schemas.microsoft.com/office/drawing/2014/main" id="{45AC661E-E537-4FF5-9FEB-1BD4E41A3E3A}"/>
                </a:ext>
              </a:extLst>
            </p:cNvPr>
            <p:cNvGrpSpPr/>
            <p:nvPr/>
          </p:nvGrpSpPr>
          <p:grpSpPr>
            <a:xfrm>
              <a:off x="6707124" y="1410006"/>
              <a:ext cx="4873752" cy="0"/>
              <a:chOff x="6707124" y="561442"/>
              <a:chExt cx="4873752" cy="0"/>
            </a:xfrm>
            <a:grpFill/>
          </p:grpSpPr>
          <p:cxnSp>
            <p:nvCxnSpPr>
              <p:cNvPr id="55" name="Straight Connector 54">
                <a:extLst>
                  <a:ext uri="{FF2B5EF4-FFF2-40B4-BE49-F238E27FC236}">
                    <a16:creationId xmlns:a16="http://schemas.microsoft.com/office/drawing/2014/main" id="{5A21EEDF-7BAC-43D3-805E-4FFA05344856}"/>
                  </a:ext>
                </a:extLst>
              </p:cNvPr>
              <p:cNvCxnSpPr/>
              <p:nvPr userDrawn="1"/>
            </p:nvCxnSpPr>
            <p:spPr>
              <a:xfrm>
                <a:off x="6707124" y="561442"/>
                <a:ext cx="4873752" cy="0"/>
              </a:xfrm>
              <a:prstGeom prst="line">
                <a:avLst/>
              </a:prstGeom>
              <a:grpFill/>
              <a:ln w="6350" cap="flat" cmpd="sng" algn="ctr">
                <a:solidFill>
                  <a:srgbClr val="002060"/>
                </a:solidFill>
                <a:prstDash val="solid"/>
                <a:miter lim="800000"/>
              </a:ln>
              <a:effectLst/>
            </p:spPr>
          </p:cxnSp>
          <p:cxnSp>
            <p:nvCxnSpPr>
              <p:cNvPr id="56" name="Straight Connector 55">
                <a:extLst>
                  <a:ext uri="{FF2B5EF4-FFF2-40B4-BE49-F238E27FC236}">
                    <a16:creationId xmlns:a16="http://schemas.microsoft.com/office/drawing/2014/main" id="{041C074D-110F-489B-913B-B6891ACA26A5}"/>
                  </a:ext>
                </a:extLst>
              </p:cNvPr>
              <p:cNvCxnSpPr>
                <a:cxnSpLocks/>
              </p:cNvCxnSpPr>
              <p:nvPr userDrawn="1"/>
            </p:nvCxnSpPr>
            <p:spPr>
              <a:xfrm>
                <a:off x="6707124" y="561442"/>
                <a:ext cx="988466" cy="0"/>
              </a:xfrm>
              <a:prstGeom prst="line">
                <a:avLst/>
              </a:prstGeom>
              <a:grpFill/>
              <a:ln w="53975" cap="flat" cmpd="sng" algn="ctr">
                <a:solidFill>
                  <a:srgbClr val="002060"/>
                </a:solidFill>
                <a:prstDash val="solid"/>
                <a:miter lim="800000"/>
              </a:ln>
              <a:effectLst/>
            </p:spPr>
          </p:cxnSp>
        </p:grpSp>
        <p:sp>
          <p:nvSpPr>
            <p:cNvPr id="53" name="TextBox 52">
              <a:extLst>
                <a:ext uri="{FF2B5EF4-FFF2-40B4-BE49-F238E27FC236}">
                  <a16:creationId xmlns:a16="http://schemas.microsoft.com/office/drawing/2014/main" id="{869AD311-B19A-4EBA-AD3D-A30174247314}"/>
                </a:ext>
              </a:extLst>
            </p:cNvPr>
            <p:cNvSpPr txBox="1"/>
            <p:nvPr/>
          </p:nvSpPr>
          <p:spPr>
            <a:xfrm>
              <a:off x="6926281" y="1410006"/>
              <a:ext cx="520188" cy="523220"/>
            </a:xfrm>
            <a:prstGeom prst="rect">
              <a:avLst/>
            </a:prstGeom>
            <a:grp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tillium" panose="00000500000000000000" pitchFamily="50" charset="0"/>
                  <a:ea typeface="+mn-ea"/>
                  <a:cs typeface="+mn-cs"/>
                </a:rPr>
                <a:t>06</a:t>
              </a:r>
            </a:p>
          </p:txBody>
        </p:sp>
        <p:sp>
          <p:nvSpPr>
            <p:cNvPr id="54" name="Rectangle: Rounded Corners 49">
              <a:extLst>
                <a:ext uri="{FF2B5EF4-FFF2-40B4-BE49-F238E27FC236}">
                  <a16:creationId xmlns:a16="http://schemas.microsoft.com/office/drawing/2014/main" id="{BA82AF00-8A2C-4DB2-AF68-AA64C1AE2A1A}"/>
                </a:ext>
              </a:extLst>
            </p:cNvPr>
            <p:cNvSpPr/>
            <p:nvPr/>
          </p:nvSpPr>
          <p:spPr>
            <a:xfrm>
              <a:off x="7695590" y="1548878"/>
              <a:ext cx="3885286" cy="354925"/>
            </a:xfrm>
            <a:prstGeom prst="roundRect">
              <a:avLst>
                <a:gd name="adj" fmla="val 9439"/>
              </a:avLst>
            </a:prstGeom>
            <a:grpFill/>
            <a:ln w="12700" cap="flat" cmpd="sng" algn="ctr">
              <a:noFill/>
              <a:prstDash val="solid"/>
              <a:miter lim="800000"/>
            </a:ln>
            <a:effectLst/>
          </p:spPr>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0" cap="all" spc="0" normalizeH="0" baseline="0" noProof="0" dirty="0">
                  <a:ln>
                    <a:noFill/>
                  </a:ln>
                  <a:solidFill>
                    <a:prstClr val="black"/>
                  </a:solidFill>
                  <a:effectLst/>
                  <a:uLnTx/>
                  <a:uFillTx/>
                  <a:latin typeface="Titillium" panose="00000500000000000000" pitchFamily="50" charset="0"/>
                  <a:ea typeface="+mn-ea"/>
                  <a:cs typeface="+mn-cs"/>
                </a:rPr>
                <a:t>CLOSING</a:t>
              </a:r>
            </a:p>
          </p:txBody>
        </p:sp>
      </p:grpSp>
    </p:spTree>
    <p:extLst>
      <p:ext uri="{BB962C8B-B14F-4D97-AF65-F5344CB8AC3E}">
        <p14:creationId xmlns:p14="http://schemas.microsoft.com/office/powerpoint/2010/main" val="254690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81838"/>
                </a:solidFill>
                <a:effectLst/>
                <a:uLnTx/>
                <a:uFillTx/>
                <a:latin typeface="Titillium" panose="00000500000000000000" pitchFamily="50" charset="0"/>
                <a:ea typeface="+mn-ea"/>
                <a:cs typeface="Titillium" panose="00000500000000000000" pitchFamily="50" charset="0"/>
              </a:rPr>
              <a:t>Status of African Continental Free Trade Area</a:t>
            </a:r>
            <a:endParaRPr kumimoji="0" lang="en-US" sz="2400" b="0" i="0" u="none" strike="noStrike" kern="1200" cap="none" spc="0" normalizeH="0" baseline="0" noProof="0" dirty="0">
              <a:ln>
                <a:noFill/>
              </a:ln>
              <a:solidFill>
                <a:srgbClr val="0070C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 name="Flowchart: Alternate Process 1">
            <a:extLst>
              <a:ext uri="{FF2B5EF4-FFF2-40B4-BE49-F238E27FC236}">
                <a16:creationId xmlns:a16="http://schemas.microsoft.com/office/drawing/2014/main" id="{B073024C-4CB8-932C-F0D9-14106660C7EB}"/>
              </a:ext>
            </a:extLst>
          </p:cNvPr>
          <p:cNvSpPr/>
          <p:nvPr/>
        </p:nvSpPr>
        <p:spPr>
          <a:xfrm>
            <a:off x="274320" y="782320"/>
            <a:ext cx="11826240" cy="436867"/>
          </a:xfrm>
          <a:prstGeom prst="flowChartAlternateProcess">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Agreement Establishing the African Continental Free Trade Area</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3" name="Rectangle 2">
            <a:extLst>
              <a:ext uri="{FF2B5EF4-FFF2-40B4-BE49-F238E27FC236}">
                <a16:creationId xmlns:a16="http://schemas.microsoft.com/office/drawing/2014/main" id="{9D82BC3C-1B5A-8825-6D70-2D93497DF8AC}"/>
              </a:ext>
            </a:extLst>
          </p:cNvPr>
          <p:cNvSpPr/>
          <p:nvPr/>
        </p:nvSpPr>
        <p:spPr>
          <a:xfrm>
            <a:off x="2600959" y="1448988"/>
            <a:ext cx="2174242" cy="436867"/>
          </a:xfrm>
          <a:prstGeom prst="rect">
            <a:avLst/>
          </a:prstGeom>
          <a:solidFill>
            <a:schemeClr val="accent5">
              <a:lumMod val="50000"/>
            </a:schemeClr>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Phase I</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4" name="Rectangle 3">
            <a:extLst>
              <a:ext uri="{FF2B5EF4-FFF2-40B4-BE49-F238E27FC236}">
                <a16:creationId xmlns:a16="http://schemas.microsoft.com/office/drawing/2014/main" id="{8A41FBF9-4496-0663-4841-92D6CA16C528}"/>
              </a:ext>
            </a:extLst>
          </p:cNvPr>
          <p:cNvSpPr/>
          <p:nvPr/>
        </p:nvSpPr>
        <p:spPr>
          <a:xfrm>
            <a:off x="7416800" y="1450169"/>
            <a:ext cx="2092962" cy="436867"/>
          </a:xfrm>
          <a:prstGeom prst="rect">
            <a:avLst/>
          </a:prstGeom>
          <a:solidFill>
            <a:srgbClr val="00B0F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Phase II</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5" name="Rectangle 4">
            <a:extLst>
              <a:ext uri="{FF2B5EF4-FFF2-40B4-BE49-F238E27FC236}">
                <a16:creationId xmlns:a16="http://schemas.microsoft.com/office/drawing/2014/main" id="{84963181-EADE-49BE-91CB-1C4A958B1ED3}"/>
              </a:ext>
            </a:extLst>
          </p:cNvPr>
          <p:cNvSpPr/>
          <p:nvPr/>
        </p:nvSpPr>
        <p:spPr>
          <a:xfrm>
            <a:off x="9773920" y="1450169"/>
            <a:ext cx="2326640" cy="436867"/>
          </a:xfrm>
          <a:prstGeom prst="rect">
            <a:avLst/>
          </a:prstGeom>
          <a:solidFill>
            <a:srgbClr val="0070C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Phase III</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7" name="Rectangle 6">
            <a:extLst>
              <a:ext uri="{FF2B5EF4-FFF2-40B4-BE49-F238E27FC236}">
                <a16:creationId xmlns:a16="http://schemas.microsoft.com/office/drawing/2014/main" id="{2FAD0DF7-C94C-86C6-F25D-188A4723A698}"/>
              </a:ext>
            </a:extLst>
          </p:cNvPr>
          <p:cNvSpPr/>
          <p:nvPr/>
        </p:nvSpPr>
        <p:spPr>
          <a:xfrm>
            <a:off x="274320" y="2387657"/>
            <a:ext cx="2092960" cy="807665"/>
          </a:xfrm>
          <a:prstGeom prst="rect">
            <a:avLst/>
          </a:prstGeom>
          <a:solidFill>
            <a:schemeClr val="accent5">
              <a:lumMod val="50000"/>
            </a:schemeClr>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Titillium" panose="00000500000000000000" pitchFamily="50" charset="0"/>
              </a:rPr>
              <a:t>Protocol on </a:t>
            </a:r>
          </a:p>
          <a:p>
            <a:pPr algn="ctr"/>
            <a:r>
              <a:rPr lang="en-US" sz="2000" b="1" dirty="0">
                <a:solidFill>
                  <a:schemeClr val="bg1"/>
                </a:solidFill>
                <a:latin typeface="Titillium" panose="00000500000000000000" pitchFamily="50" charset="0"/>
              </a:rPr>
              <a:t>Trade in Goods</a:t>
            </a:r>
            <a:endParaRPr lang="en-GB" sz="2000" b="1" dirty="0">
              <a:solidFill>
                <a:schemeClr val="bg1"/>
              </a:solidFill>
              <a:latin typeface="Titillium" panose="00000500000000000000" pitchFamily="50" charset="0"/>
            </a:endParaRPr>
          </a:p>
        </p:txBody>
      </p:sp>
      <p:sp>
        <p:nvSpPr>
          <p:cNvPr id="9" name="Rectangle 8">
            <a:extLst>
              <a:ext uri="{FF2B5EF4-FFF2-40B4-BE49-F238E27FC236}">
                <a16:creationId xmlns:a16="http://schemas.microsoft.com/office/drawing/2014/main" id="{3E1DFF0C-3881-BB68-6265-5ABD34FAD039}"/>
              </a:ext>
            </a:extLst>
          </p:cNvPr>
          <p:cNvSpPr/>
          <p:nvPr/>
        </p:nvSpPr>
        <p:spPr>
          <a:xfrm>
            <a:off x="2504440" y="2397003"/>
            <a:ext cx="2174242" cy="807665"/>
          </a:xfrm>
          <a:prstGeom prst="rect">
            <a:avLst/>
          </a:prstGeom>
          <a:solidFill>
            <a:schemeClr val="accent5">
              <a:lumMod val="50000"/>
            </a:schemeClr>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Titillium" panose="00000500000000000000" pitchFamily="50" charset="0"/>
              </a:rPr>
              <a:t>Protocol on </a:t>
            </a:r>
          </a:p>
          <a:p>
            <a:pPr algn="ctr"/>
            <a:r>
              <a:rPr lang="en-US" sz="2000" b="1" dirty="0">
                <a:solidFill>
                  <a:schemeClr val="bg1"/>
                </a:solidFill>
                <a:latin typeface="Titillium" panose="00000500000000000000" pitchFamily="50" charset="0"/>
              </a:rPr>
              <a:t>Trade in Services</a:t>
            </a:r>
            <a:endParaRPr lang="en-GB" sz="2000" b="1" dirty="0">
              <a:solidFill>
                <a:schemeClr val="bg1"/>
              </a:solidFill>
              <a:latin typeface="Titillium" panose="00000500000000000000" pitchFamily="50" charset="0"/>
            </a:endParaRPr>
          </a:p>
        </p:txBody>
      </p:sp>
      <p:sp>
        <p:nvSpPr>
          <p:cNvPr id="11" name="Rectangle 10">
            <a:extLst>
              <a:ext uri="{FF2B5EF4-FFF2-40B4-BE49-F238E27FC236}">
                <a16:creationId xmlns:a16="http://schemas.microsoft.com/office/drawing/2014/main" id="{0B9E7DDA-0117-E63E-64AE-40C702215B28}"/>
              </a:ext>
            </a:extLst>
          </p:cNvPr>
          <p:cNvSpPr/>
          <p:nvPr/>
        </p:nvSpPr>
        <p:spPr>
          <a:xfrm>
            <a:off x="4839587" y="2397003"/>
            <a:ext cx="2453122" cy="807665"/>
          </a:xfrm>
          <a:prstGeom prst="rect">
            <a:avLst/>
          </a:prstGeom>
          <a:solidFill>
            <a:schemeClr val="accent5">
              <a:lumMod val="50000"/>
            </a:schemeClr>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Protocol on </a:t>
            </a:r>
            <a:r>
              <a:rPr kumimoji="0" lang="en-US"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Rules and Procedures in Settlement of Disputes</a:t>
            </a:r>
            <a:endParaRPr kumimoji="0" lang="en-GB"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endParaRPr>
          </a:p>
        </p:txBody>
      </p:sp>
      <p:sp>
        <p:nvSpPr>
          <p:cNvPr id="13" name="Rectangle 12">
            <a:extLst>
              <a:ext uri="{FF2B5EF4-FFF2-40B4-BE49-F238E27FC236}">
                <a16:creationId xmlns:a16="http://schemas.microsoft.com/office/drawing/2014/main" id="{E2D42DEF-43E5-88E5-6A41-FED7A6F30937}"/>
              </a:ext>
            </a:extLst>
          </p:cNvPr>
          <p:cNvSpPr/>
          <p:nvPr/>
        </p:nvSpPr>
        <p:spPr>
          <a:xfrm>
            <a:off x="7416800" y="2377550"/>
            <a:ext cx="2092962" cy="845977"/>
          </a:xfrm>
          <a:prstGeom prst="rect">
            <a:avLst/>
          </a:prstGeom>
          <a:solidFill>
            <a:srgbClr val="00B0F0"/>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Protocol on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Competition Policy</a:t>
            </a:r>
            <a:endParaRPr kumimoji="0" lang="en-GB"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endParaRPr>
          </a:p>
        </p:txBody>
      </p:sp>
      <p:sp>
        <p:nvSpPr>
          <p:cNvPr id="14" name="Rectangle 13">
            <a:extLst>
              <a:ext uri="{FF2B5EF4-FFF2-40B4-BE49-F238E27FC236}">
                <a16:creationId xmlns:a16="http://schemas.microsoft.com/office/drawing/2014/main" id="{756AA33C-025F-0E97-1B7B-FD18AE90A762}"/>
              </a:ext>
            </a:extLst>
          </p:cNvPr>
          <p:cNvSpPr/>
          <p:nvPr/>
        </p:nvSpPr>
        <p:spPr>
          <a:xfrm>
            <a:off x="7416801" y="3787490"/>
            <a:ext cx="2092962" cy="615158"/>
          </a:xfrm>
          <a:prstGeom prst="rect">
            <a:avLst/>
          </a:prstGeom>
          <a:solidFill>
            <a:srgbClr val="00B0F0"/>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Titillium" panose="00000500000000000000" pitchFamily="50" charset="0"/>
              </a:rPr>
              <a:t>Protocol on </a:t>
            </a:r>
          </a:p>
          <a:p>
            <a:pPr algn="ctr"/>
            <a:r>
              <a:rPr lang="en-US" sz="2000" b="1" dirty="0">
                <a:solidFill>
                  <a:schemeClr val="bg1"/>
                </a:solidFill>
                <a:latin typeface="Titillium" panose="00000500000000000000" pitchFamily="50" charset="0"/>
              </a:rPr>
              <a:t>Investment</a:t>
            </a:r>
            <a:endParaRPr lang="en-GB" sz="2000" b="1" dirty="0">
              <a:solidFill>
                <a:schemeClr val="bg1"/>
              </a:solidFill>
              <a:latin typeface="Titillium" panose="00000500000000000000" pitchFamily="50" charset="0"/>
            </a:endParaRPr>
          </a:p>
        </p:txBody>
      </p:sp>
      <p:sp>
        <p:nvSpPr>
          <p:cNvPr id="15" name="Rectangle 14">
            <a:extLst>
              <a:ext uri="{FF2B5EF4-FFF2-40B4-BE49-F238E27FC236}">
                <a16:creationId xmlns:a16="http://schemas.microsoft.com/office/drawing/2014/main" id="{D3FF0691-B00C-EDE3-F212-DB3930F978EE}"/>
              </a:ext>
            </a:extLst>
          </p:cNvPr>
          <p:cNvSpPr/>
          <p:nvPr/>
        </p:nvSpPr>
        <p:spPr>
          <a:xfrm>
            <a:off x="7416800" y="5312024"/>
            <a:ext cx="2092962" cy="830996"/>
          </a:xfrm>
          <a:prstGeom prst="rect">
            <a:avLst/>
          </a:prstGeom>
          <a:solidFill>
            <a:srgbClr val="00B0F0"/>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Titillium" panose="00000500000000000000" pitchFamily="50" charset="0"/>
              </a:rPr>
              <a:t>Protocol on </a:t>
            </a:r>
            <a:r>
              <a:rPr lang="en-US" sz="2000" b="1" dirty="0">
                <a:solidFill>
                  <a:schemeClr val="bg1"/>
                </a:solidFill>
                <a:latin typeface="Titillium" panose="00000500000000000000" pitchFamily="50" charset="0"/>
              </a:rPr>
              <a:t>Intellectual Property Rights</a:t>
            </a:r>
            <a:endParaRPr lang="en-GB" sz="2000" b="1" dirty="0">
              <a:solidFill>
                <a:schemeClr val="bg1"/>
              </a:solidFill>
              <a:latin typeface="Titillium" panose="00000500000000000000" pitchFamily="50" charset="0"/>
            </a:endParaRPr>
          </a:p>
        </p:txBody>
      </p:sp>
      <p:sp>
        <p:nvSpPr>
          <p:cNvPr id="16" name="Rectangle 15">
            <a:extLst>
              <a:ext uri="{FF2B5EF4-FFF2-40B4-BE49-F238E27FC236}">
                <a16:creationId xmlns:a16="http://schemas.microsoft.com/office/drawing/2014/main" id="{C27AB061-452F-46D3-9A21-E09F89A79F04}"/>
              </a:ext>
            </a:extLst>
          </p:cNvPr>
          <p:cNvSpPr/>
          <p:nvPr/>
        </p:nvSpPr>
        <p:spPr>
          <a:xfrm>
            <a:off x="9773920" y="2377549"/>
            <a:ext cx="2326640" cy="855443"/>
          </a:xfrm>
          <a:prstGeom prst="rect">
            <a:avLst/>
          </a:prstGeom>
          <a:solidFill>
            <a:srgbClr val="0070C0"/>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Protocol on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rPr>
              <a:t>Youth and Women in Trade</a:t>
            </a:r>
            <a:endParaRPr kumimoji="0" lang="en-GB" b="1" i="0" u="none" strike="noStrike" kern="1200" cap="none" spc="0" normalizeH="0" baseline="0" noProof="0" dirty="0">
              <a:ln>
                <a:noFill/>
              </a:ln>
              <a:solidFill>
                <a:schemeClr val="bg1"/>
              </a:solidFill>
              <a:effectLst/>
              <a:uLnTx/>
              <a:uFillTx/>
              <a:latin typeface="Titillium" panose="00000500000000000000" pitchFamily="50" charset="0"/>
              <a:ea typeface="+mn-ea"/>
              <a:cs typeface="+mn-cs"/>
            </a:endParaRPr>
          </a:p>
        </p:txBody>
      </p:sp>
      <p:sp>
        <p:nvSpPr>
          <p:cNvPr id="17" name="Rectangle 16">
            <a:extLst>
              <a:ext uri="{FF2B5EF4-FFF2-40B4-BE49-F238E27FC236}">
                <a16:creationId xmlns:a16="http://schemas.microsoft.com/office/drawing/2014/main" id="{E9F39CBD-52B0-E6B7-F8A3-F08C3B8C6801}"/>
              </a:ext>
            </a:extLst>
          </p:cNvPr>
          <p:cNvSpPr/>
          <p:nvPr/>
        </p:nvSpPr>
        <p:spPr>
          <a:xfrm>
            <a:off x="9773920" y="3787490"/>
            <a:ext cx="2326640" cy="615158"/>
          </a:xfrm>
          <a:prstGeom prst="rect">
            <a:avLst/>
          </a:prstGeom>
          <a:solidFill>
            <a:srgbClr val="0070C0"/>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Titillium" panose="00000500000000000000" pitchFamily="50" charset="0"/>
              </a:rPr>
              <a:t>Protocol on </a:t>
            </a:r>
          </a:p>
          <a:p>
            <a:pPr algn="ctr"/>
            <a:r>
              <a:rPr lang="en-US" sz="2000" b="1" dirty="0">
                <a:solidFill>
                  <a:schemeClr val="bg1"/>
                </a:solidFill>
                <a:latin typeface="Titillium" panose="00000500000000000000" pitchFamily="50" charset="0"/>
              </a:rPr>
              <a:t>Digital Trade</a:t>
            </a:r>
            <a:endParaRPr lang="en-GB" sz="2000" b="1" dirty="0">
              <a:solidFill>
                <a:schemeClr val="bg1"/>
              </a:solidFill>
              <a:latin typeface="Titillium" panose="00000500000000000000" pitchFamily="50" charset="0"/>
            </a:endParaRPr>
          </a:p>
        </p:txBody>
      </p:sp>
      <p:sp>
        <p:nvSpPr>
          <p:cNvPr id="12" name="TextBox 11">
            <a:extLst>
              <a:ext uri="{FF2B5EF4-FFF2-40B4-BE49-F238E27FC236}">
                <a16:creationId xmlns:a16="http://schemas.microsoft.com/office/drawing/2014/main" id="{E66232C5-7280-5541-5948-F623D568C307}"/>
              </a:ext>
            </a:extLst>
          </p:cNvPr>
          <p:cNvSpPr txBox="1"/>
          <p:nvPr/>
        </p:nvSpPr>
        <p:spPr>
          <a:xfrm>
            <a:off x="274320" y="3264087"/>
            <a:ext cx="2092961" cy="1384995"/>
          </a:xfrm>
          <a:prstGeom prst="rect">
            <a:avLst/>
          </a:prstGeom>
          <a:noFill/>
          <a:ln w="19050">
            <a:solidFill>
              <a:srgbClr val="002060"/>
            </a:solidFill>
          </a:ln>
        </p:spPr>
        <p:txBody>
          <a:bodyPr wrap="square" rtlCol="0">
            <a:spAutoFit/>
          </a:bodyPr>
          <a:lstStyle/>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48 Submitted Tariff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7 Outstanding Tariff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45 Approved Tariff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3 Pending Tariff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14 </a:t>
            </a:r>
            <a:r>
              <a:rPr kumimoji="0" lang="en-US" sz="1200" b="1" i="0" u="none" strike="noStrike" kern="1200" cap="none" spc="0" normalizeH="0" baseline="0" noProof="0" dirty="0" err="1">
                <a:ln>
                  <a:noFill/>
                </a:ln>
                <a:solidFill>
                  <a:srgbClr val="0000FF"/>
                </a:solidFill>
                <a:effectLst/>
                <a:uLnTx/>
                <a:uFillTx/>
                <a:latin typeface="Titillium" panose="00000500000000000000" pitchFamily="50" charset="0"/>
                <a:ea typeface="+mn-ea"/>
                <a:cs typeface="+mn-cs"/>
              </a:rPr>
              <a:t>Gazetted</a:t>
            </a: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 Tariff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Rules of Origin</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Guided Trade Initiative</a:t>
            </a:r>
            <a:endParaRPr kumimoji="0" lang="en-GB"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endParaRPr>
          </a:p>
        </p:txBody>
      </p:sp>
      <p:sp>
        <p:nvSpPr>
          <p:cNvPr id="18" name="TextBox 17">
            <a:extLst>
              <a:ext uri="{FF2B5EF4-FFF2-40B4-BE49-F238E27FC236}">
                <a16:creationId xmlns:a16="http://schemas.microsoft.com/office/drawing/2014/main" id="{B47E7BB9-9334-51D3-E895-C0D81A3216BC}"/>
              </a:ext>
            </a:extLst>
          </p:cNvPr>
          <p:cNvSpPr txBox="1"/>
          <p:nvPr/>
        </p:nvSpPr>
        <p:spPr>
          <a:xfrm>
            <a:off x="2506208" y="3270017"/>
            <a:ext cx="2174241" cy="1200329"/>
          </a:xfrm>
          <a:prstGeom prst="rect">
            <a:avLst/>
          </a:prstGeom>
          <a:noFill/>
          <a:ln w="19050">
            <a:solidFill>
              <a:srgbClr val="002060"/>
            </a:solidFill>
          </a:ln>
        </p:spPr>
        <p:txBody>
          <a:bodyPr wrap="square" rtlCol="0">
            <a:spAutoFit/>
          </a:bodyPr>
          <a:lstStyle/>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5 Priority Sector</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48 Submitted Service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22 Approved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26 Pending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7 Pending Offers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5 </a:t>
            </a:r>
            <a:r>
              <a:rPr kumimoji="0" lang="en-US" sz="1200" b="1" i="0" u="none" strike="noStrike" kern="1200" cap="none" spc="0" normalizeH="0" baseline="0" noProof="0" dirty="0" err="1">
                <a:ln>
                  <a:noFill/>
                </a:ln>
                <a:solidFill>
                  <a:srgbClr val="0000FF"/>
                </a:solidFill>
                <a:effectLst/>
                <a:uLnTx/>
                <a:uFillTx/>
                <a:latin typeface="Titillium" panose="00000500000000000000" pitchFamily="50" charset="0"/>
                <a:ea typeface="+mn-ea"/>
                <a:cs typeface="+mn-cs"/>
              </a:rPr>
              <a:t>Gazetted</a:t>
            </a: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 Offers</a:t>
            </a:r>
            <a:endParaRPr kumimoji="0" lang="en-GB"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endParaRPr>
          </a:p>
        </p:txBody>
      </p:sp>
      <p:sp>
        <p:nvSpPr>
          <p:cNvPr id="19" name="TextBox 18">
            <a:extLst>
              <a:ext uri="{FF2B5EF4-FFF2-40B4-BE49-F238E27FC236}">
                <a16:creationId xmlns:a16="http://schemas.microsoft.com/office/drawing/2014/main" id="{92411907-AA83-0B05-2F52-7ABB177409F6}"/>
              </a:ext>
            </a:extLst>
          </p:cNvPr>
          <p:cNvSpPr txBox="1"/>
          <p:nvPr/>
        </p:nvSpPr>
        <p:spPr>
          <a:xfrm>
            <a:off x="9773920" y="4444331"/>
            <a:ext cx="2326641" cy="1200329"/>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Rules of Origin</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Digital Identities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Cross-Border Digital Payment</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Online Safety and Security</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Financial Technology</a:t>
            </a:r>
          </a:p>
        </p:txBody>
      </p:sp>
      <p:sp>
        <p:nvSpPr>
          <p:cNvPr id="20" name="TextBox 19">
            <a:extLst>
              <a:ext uri="{FF2B5EF4-FFF2-40B4-BE49-F238E27FC236}">
                <a16:creationId xmlns:a16="http://schemas.microsoft.com/office/drawing/2014/main" id="{812E784F-2500-337D-7C25-7C96F66C8FDA}"/>
              </a:ext>
            </a:extLst>
          </p:cNvPr>
          <p:cNvSpPr txBox="1"/>
          <p:nvPr/>
        </p:nvSpPr>
        <p:spPr>
          <a:xfrm>
            <a:off x="274319" y="4715981"/>
            <a:ext cx="2092961" cy="1384995"/>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Rules of Origin</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Transit</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srgbClr val="C00000"/>
                </a:solidFill>
                <a:effectLst/>
                <a:uLnTx/>
                <a:uFillTx/>
                <a:latin typeface="Titillium" panose="00000500000000000000" pitchFamily="50" charset="0"/>
                <a:ea typeface="+mn-ea"/>
                <a:cs typeface="+mn-cs"/>
              </a:rPr>
              <a:t>Guided Trade Initiative</a:t>
            </a:r>
            <a:r>
              <a:rPr kumimoji="0" lang="en-US" sz="1200" b="1" i="0" u="none" strike="noStrike" kern="1200" cap="none" spc="0" normalizeH="0" baseline="0" noProof="0" dirty="0">
                <a:ln>
                  <a:noFill/>
                </a:ln>
                <a:solidFill>
                  <a:srgbClr val="C00000"/>
                </a:solidFill>
                <a:effectLst/>
                <a:uLnTx/>
                <a:uFillTx/>
                <a:latin typeface="Titillium" panose="00000500000000000000" pitchFamily="50" charset="0"/>
                <a:ea typeface="+mn-ea"/>
                <a:cs typeface="+mn-cs"/>
              </a:rPr>
              <a:t>: Cameroon, Egypt, Ghana, Kenya, Mauritius, Rwanda, Tanzania and Tunisia.</a:t>
            </a:r>
          </a:p>
        </p:txBody>
      </p:sp>
      <p:sp>
        <p:nvSpPr>
          <p:cNvPr id="21" name="TextBox 20">
            <a:extLst>
              <a:ext uri="{FF2B5EF4-FFF2-40B4-BE49-F238E27FC236}">
                <a16:creationId xmlns:a16="http://schemas.microsoft.com/office/drawing/2014/main" id="{71274C27-FEA5-8EE1-CC59-0CC2EEC39A61}"/>
              </a:ext>
            </a:extLst>
          </p:cNvPr>
          <p:cNvSpPr txBox="1"/>
          <p:nvPr/>
        </p:nvSpPr>
        <p:spPr>
          <a:xfrm>
            <a:off x="7416801" y="4444331"/>
            <a:ext cx="2092961" cy="830997"/>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Dispute Resolution</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Governance Model</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Trade &amp; Investment Agency</a:t>
            </a:r>
          </a:p>
        </p:txBody>
      </p:sp>
      <p:sp>
        <p:nvSpPr>
          <p:cNvPr id="22" name="TextBox 21">
            <a:extLst>
              <a:ext uri="{FF2B5EF4-FFF2-40B4-BE49-F238E27FC236}">
                <a16:creationId xmlns:a16="http://schemas.microsoft.com/office/drawing/2014/main" id="{3D72F595-22A4-0618-416D-DDE2E2EBF7ED}"/>
              </a:ext>
            </a:extLst>
          </p:cNvPr>
          <p:cNvSpPr txBox="1"/>
          <p:nvPr/>
        </p:nvSpPr>
        <p:spPr>
          <a:xfrm>
            <a:off x="4839587" y="3286869"/>
            <a:ext cx="2429378" cy="461665"/>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None</a:t>
            </a:r>
          </a:p>
        </p:txBody>
      </p:sp>
      <p:sp>
        <p:nvSpPr>
          <p:cNvPr id="23" name="TextBox 22">
            <a:extLst>
              <a:ext uri="{FF2B5EF4-FFF2-40B4-BE49-F238E27FC236}">
                <a16:creationId xmlns:a16="http://schemas.microsoft.com/office/drawing/2014/main" id="{DED37B77-2D85-B653-B16E-743CA144424F}"/>
              </a:ext>
            </a:extLst>
          </p:cNvPr>
          <p:cNvSpPr txBox="1"/>
          <p:nvPr/>
        </p:nvSpPr>
        <p:spPr>
          <a:xfrm>
            <a:off x="7416801" y="6214904"/>
            <a:ext cx="2092962" cy="461665"/>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None</a:t>
            </a:r>
          </a:p>
        </p:txBody>
      </p:sp>
      <p:sp>
        <p:nvSpPr>
          <p:cNvPr id="25" name="TextBox 24">
            <a:extLst>
              <a:ext uri="{FF2B5EF4-FFF2-40B4-BE49-F238E27FC236}">
                <a16:creationId xmlns:a16="http://schemas.microsoft.com/office/drawing/2014/main" id="{BD1DDB69-D05E-4117-89E2-394BF5CF2517}"/>
              </a:ext>
            </a:extLst>
          </p:cNvPr>
          <p:cNvSpPr txBox="1"/>
          <p:nvPr/>
        </p:nvSpPr>
        <p:spPr>
          <a:xfrm>
            <a:off x="7416800" y="3274676"/>
            <a:ext cx="2092961" cy="461665"/>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None</a:t>
            </a:r>
          </a:p>
        </p:txBody>
      </p:sp>
      <p:sp>
        <p:nvSpPr>
          <p:cNvPr id="26" name="TextBox 25">
            <a:extLst>
              <a:ext uri="{FF2B5EF4-FFF2-40B4-BE49-F238E27FC236}">
                <a16:creationId xmlns:a16="http://schemas.microsoft.com/office/drawing/2014/main" id="{68F44A9B-98EB-159E-1BA4-73A277966295}"/>
              </a:ext>
            </a:extLst>
          </p:cNvPr>
          <p:cNvSpPr txBox="1"/>
          <p:nvPr/>
        </p:nvSpPr>
        <p:spPr>
          <a:xfrm>
            <a:off x="9773920" y="3274676"/>
            <a:ext cx="2326640" cy="461665"/>
          </a:xfrm>
          <a:prstGeom prst="rect">
            <a:avLst/>
          </a:prstGeom>
          <a:solidFill>
            <a:schemeClr val="accent2">
              <a:lumMod val="20000"/>
              <a:lumOff val="80000"/>
            </a:schemeClr>
          </a:solidFill>
          <a:ln w="19050">
            <a:solidFill>
              <a:srgbClr val="002060"/>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FF"/>
                </a:solidFill>
                <a:effectLst/>
                <a:uLnTx/>
                <a:uFillTx/>
                <a:latin typeface="Titillium" panose="00000500000000000000" pitchFamily="50" charset="0"/>
                <a:ea typeface="+mn-ea"/>
                <a:cs typeface="+mn-cs"/>
              </a:rPr>
              <a:t>Pending Annexes</a:t>
            </a:r>
          </a:p>
          <a:p>
            <a:pPr marL="108000" marR="0" lvl="0" indent="-1080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None</a:t>
            </a:r>
          </a:p>
        </p:txBody>
      </p:sp>
      <p:cxnSp>
        <p:nvCxnSpPr>
          <p:cNvPr id="28" name="Straight Connector 27">
            <a:extLst>
              <a:ext uri="{FF2B5EF4-FFF2-40B4-BE49-F238E27FC236}">
                <a16:creationId xmlns:a16="http://schemas.microsoft.com/office/drawing/2014/main" id="{81E979C9-36AA-5C12-10D0-060B87B7D834}"/>
              </a:ext>
            </a:extLst>
          </p:cNvPr>
          <p:cNvCxnSpPr>
            <a:stCxn id="3" idx="2"/>
            <a:endCxn id="9" idx="0"/>
          </p:cNvCxnSpPr>
          <p:nvPr/>
        </p:nvCxnSpPr>
        <p:spPr>
          <a:xfrm flipH="1">
            <a:off x="3591561" y="1885855"/>
            <a:ext cx="96519" cy="511148"/>
          </a:xfrm>
          <a:prstGeom prst="line">
            <a:avLst/>
          </a:prstGeom>
          <a:ln>
            <a:solidFill>
              <a:srgbClr val="002060"/>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8D8D137F-4F56-34B8-6C14-BEEE71F4ED7A}"/>
              </a:ext>
            </a:extLst>
          </p:cNvPr>
          <p:cNvCxnSpPr>
            <a:stCxn id="3" idx="2"/>
            <a:endCxn id="7" idx="0"/>
          </p:cNvCxnSpPr>
          <p:nvPr/>
        </p:nvCxnSpPr>
        <p:spPr>
          <a:xfrm rot="5400000">
            <a:off x="2253539" y="953116"/>
            <a:ext cx="501802" cy="2367280"/>
          </a:xfrm>
          <a:prstGeom prst="bentConnector3">
            <a:avLst/>
          </a:prstGeom>
          <a:ln>
            <a:solidFill>
              <a:srgbClr val="002060"/>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EFB3A471-682A-0B22-B1F6-D42B2A95C82F}"/>
              </a:ext>
            </a:extLst>
          </p:cNvPr>
          <p:cNvCxnSpPr>
            <a:cxnSpLocks/>
            <a:stCxn id="3" idx="2"/>
            <a:endCxn id="11" idx="0"/>
          </p:cNvCxnSpPr>
          <p:nvPr/>
        </p:nvCxnSpPr>
        <p:spPr>
          <a:xfrm rot="16200000" flipH="1">
            <a:off x="4621540" y="952395"/>
            <a:ext cx="511148" cy="2378068"/>
          </a:xfrm>
          <a:prstGeom prst="bentConnector3">
            <a:avLst/>
          </a:prstGeom>
          <a:ln>
            <a:solidFill>
              <a:srgbClr val="002060"/>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102BC5B-08F8-6D1B-1661-AA3587BEAFC1}"/>
              </a:ext>
            </a:extLst>
          </p:cNvPr>
          <p:cNvCxnSpPr>
            <a:cxnSpLocks/>
            <a:stCxn id="4" idx="2"/>
            <a:endCxn id="13" idx="0"/>
          </p:cNvCxnSpPr>
          <p:nvPr/>
        </p:nvCxnSpPr>
        <p:spPr>
          <a:xfrm>
            <a:off x="8463281" y="1887036"/>
            <a:ext cx="0" cy="490514"/>
          </a:xfrm>
          <a:prstGeom prst="line">
            <a:avLst/>
          </a:prstGeom>
          <a:ln>
            <a:solidFill>
              <a:srgbClr val="002060"/>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66EAEE0-D448-BEB7-8B98-EDCDA69A337F}"/>
              </a:ext>
            </a:extLst>
          </p:cNvPr>
          <p:cNvCxnSpPr>
            <a:cxnSpLocks/>
            <a:stCxn id="5" idx="2"/>
            <a:endCxn id="16" idx="0"/>
          </p:cNvCxnSpPr>
          <p:nvPr/>
        </p:nvCxnSpPr>
        <p:spPr>
          <a:xfrm>
            <a:off x="10937240" y="1887036"/>
            <a:ext cx="0" cy="490513"/>
          </a:xfrm>
          <a:prstGeom prst="line">
            <a:avLst/>
          </a:prstGeom>
          <a:ln>
            <a:solidFill>
              <a:srgbClr val="002060"/>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01D284E0-BA50-0514-5FDC-CF754206E014}"/>
              </a:ext>
            </a:extLst>
          </p:cNvPr>
          <p:cNvSpPr/>
          <p:nvPr/>
        </p:nvSpPr>
        <p:spPr>
          <a:xfrm>
            <a:off x="2600958" y="4715981"/>
            <a:ext cx="4368803" cy="1384996"/>
          </a:xfrm>
          <a:prstGeom prst="rect">
            <a:avLst/>
          </a:prstGeom>
          <a:solidFill>
            <a:schemeClr val="accent5">
              <a:lumMod val="20000"/>
              <a:lumOff val="80000"/>
            </a:schemeClr>
          </a:solid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C00000"/>
                </a:solidFill>
                <a:effectLst/>
                <a:uLnTx/>
                <a:uFillTx/>
                <a:latin typeface="Titillium" panose="00000500000000000000" pitchFamily="50" charset="0"/>
                <a:ea typeface="+mn-ea"/>
                <a:cs typeface="+mn-cs"/>
              </a:rPr>
              <a:t>Guided Trade Initiative</a:t>
            </a:r>
            <a:r>
              <a:rPr kumimoji="0" lang="en-US" sz="12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is an interim solution launched on 07 October 2022 with </a:t>
            </a:r>
            <a:r>
              <a:rPr kumimoji="0" lang="en-US" sz="1200" b="1" i="0" u="none" strike="noStrike" kern="1200" cap="none" spc="0" normalizeH="0" baseline="0" noProof="0" dirty="0">
                <a:ln>
                  <a:noFill/>
                </a:ln>
                <a:solidFill>
                  <a:srgbClr val="C00000"/>
                </a:solidFill>
                <a:effectLst/>
                <a:uLnTx/>
                <a:uFillTx/>
                <a:latin typeface="Titillium" panose="00000500000000000000" pitchFamily="50" charset="0"/>
                <a:ea typeface="+mn-ea"/>
                <a:cs typeface="+mn-cs"/>
              </a:rPr>
              <a:t>8 countries and 92 commodities</a:t>
            </a:r>
            <a:r>
              <a:rPr kumimoji="0" lang="en-US" sz="12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to kick-start meaningful trade among interested State Parties that have met the minimum requirements for commencing trade under the Agreement, </a:t>
            </a:r>
            <a:r>
              <a:rPr kumimoji="0" lang="en-US" sz="1200" b="1" i="0" u="none" strike="noStrike" kern="1200" cap="none" spc="0" normalizeH="0" baseline="0" noProof="0" dirty="0">
                <a:ln>
                  <a:noFill/>
                </a:ln>
                <a:solidFill>
                  <a:srgbClr val="C00000"/>
                </a:solidFill>
                <a:effectLst/>
                <a:uLnTx/>
                <a:uFillTx/>
                <a:latin typeface="Titillium" panose="00000500000000000000" pitchFamily="50" charset="0"/>
                <a:ea typeface="+mn-ea"/>
                <a:cs typeface="+mn-cs"/>
              </a:rPr>
              <a:t>to test the readiness of the private sector, and to test the operational, institutional, legal and trade policy environment </a:t>
            </a:r>
            <a:r>
              <a:rPr kumimoji="0" lang="en-US" sz="12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under the </a:t>
            </a:r>
            <a:r>
              <a:rPr kumimoji="0" lang="en-US" sz="1200" b="1" i="0" u="none" strike="noStrike" kern="1200" cap="none" spc="0" normalizeH="0" baseline="0" noProof="0" dirty="0" err="1">
                <a:ln>
                  <a:noFill/>
                </a:ln>
                <a:solidFill>
                  <a:prstClr val="black"/>
                </a:solidFill>
                <a:effectLst/>
                <a:uLnTx/>
                <a:uFillTx/>
                <a:latin typeface="Titillium" panose="00000500000000000000" pitchFamily="50" charset="0"/>
                <a:ea typeface="+mn-ea"/>
                <a:cs typeface="+mn-cs"/>
              </a:rPr>
              <a:t>AfCFTA</a:t>
            </a:r>
            <a:r>
              <a:rPr kumimoji="0" lang="en-US" sz="12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a:t>
            </a:r>
            <a:r>
              <a:rPr kumimoji="0" lang="en-US" sz="1200" b="1" i="0" u="none" strike="noStrike" kern="1200" cap="none" spc="0" normalizeH="0" baseline="0" noProof="0" dirty="0">
                <a:ln>
                  <a:noFill/>
                </a:ln>
                <a:solidFill>
                  <a:srgbClr val="C00000"/>
                </a:solidFill>
                <a:effectLst/>
                <a:uLnTx/>
                <a:uFillTx/>
                <a:latin typeface="Titillium" panose="00000500000000000000" pitchFamily="50" charset="0"/>
                <a:ea typeface="+mn-ea"/>
                <a:cs typeface="+mn-cs"/>
              </a:rPr>
              <a:t>It is Operational now!</a:t>
            </a:r>
            <a:endParaRPr kumimoji="0" lang="en-GB" sz="1200" b="1" i="0" u="none" strike="noStrike" kern="1200" cap="none" spc="0" normalizeH="0" baseline="0" noProof="0" dirty="0">
              <a:ln>
                <a:noFill/>
              </a:ln>
              <a:solidFill>
                <a:srgbClr val="C00000"/>
              </a:solidFill>
              <a:effectLst/>
              <a:uLnTx/>
              <a:uFillTx/>
              <a:latin typeface="Titillium" panose="00000500000000000000" pitchFamily="50" charset="0"/>
              <a:ea typeface="+mn-ea"/>
              <a:cs typeface="+mn-cs"/>
            </a:endParaRPr>
          </a:p>
        </p:txBody>
      </p:sp>
    </p:spTree>
    <p:extLst>
      <p:ext uri="{BB962C8B-B14F-4D97-AF65-F5344CB8AC3E}">
        <p14:creationId xmlns:p14="http://schemas.microsoft.com/office/powerpoint/2010/main" val="157834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E3CD-945C-5CFB-1BB9-99CD23E221A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412F5EF-80E3-AB4D-AFCE-08CA214660D5}"/>
              </a:ext>
            </a:extLst>
          </p:cNvPr>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History of European Single Market</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a:extLst>
              <a:ext uri="{FF2B5EF4-FFF2-40B4-BE49-F238E27FC236}">
                <a16:creationId xmlns:a16="http://schemas.microsoft.com/office/drawing/2014/main" id="{14EBFB7A-EFD7-E466-8960-CA81E6563EB5}"/>
              </a:ext>
            </a:extLst>
          </p:cNvPr>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2BEA491-7BA0-B679-66EF-FF71F624F44B}"/>
              </a:ext>
            </a:extLst>
          </p:cNvPr>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a:extLst>
              <a:ext uri="{FF2B5EF4-FFF2-40B4-BE49-F238E27FC236}">
                <a16:creationId xmlns:a16="http://schemas.microsoft.com/office/drawing/2014/main" id="{0E0DF1CB-DC0C-B1A3-53A0-E4F1F9106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3" name="TextBox 2">
            <a:extLst>
              <a:ext uri="{FF2B5EF4-FFF2-40B4-BE49-F238E27FC236}">
                <a16:creationId xmlns:a16="http://schemas.microsoft.com/office/drawing/2014/main" id="{F0C7A9EF-A00E-99D1-0C0D-1AB320110CA5}"/>
              </a:ext>
            </a:extLst>
          </p:cNvPr>
          <p:cNvSpPr txBox="1"/>
          <p:nvPr/>
        </p:nvSpPr>
        <p:spPr>
          <a:xfrm>
            <a:off x="1867203" y="5724497"/>
            <a:ext cx="9760449" cy="646331"/>
          </a:xfrm>
          <a:prstGeom prst="rect">
            <a:avLst/>
          </a:prstGeom>
          <a:solidFill>
            <a:schemeClr val="accent6">
              <a:lumMod val="20000"/>
              <a:lumOff val="80000"/>
            </a:schemeClr>
          </a:solidFill>
          <a:ln>
            <a:solidFill>
              <a:srgbClr val="0000FF"/>
            </a:solidFill>
          </a:ln>
        </p:spPr>
        <p:txBody>
          <a:bodyPr wrap="square">
            <a:spAutoFit/>
          </a:bodyPr>
          <a:lstStyle/>
          <a:p>
            <a:r>
              <a:rPr lang="en-US" kern="1200" dirty="0">
                <a:ln w="0"/>
                <a:solidFill>
                  <a:srgbClr val="0000FF"/>
                </a:solidFill>
                <a:effectLst>
                  <a:outerShdw blurRad="38100" dist="19050" dir="2700000" algn="tl" rotWithShape="0">
                    <a:schemeClr val="dk1">
                      <a:alpha val="40000"/>
                    </a:schemeClr>
                  </a:outerShdw>
                </a:effectLst>
                <a:latin typeface="Titillium" panose="00000500000000000000" pitchFamily="50" charset="0"/>
                <a:ea typeface="+mn-ea"/>
                <a:cs typeface="+mn-cs"/>
              </a:rPr>
              <a:t>A lot is demanded from </a:t>
            </a:r>
            <a:r>
              <a:rPr lang="en-US" dirty="0">
                <a:ln w="0"/>
                <a:solidFill>
                  <a:srgbClr val="0000FF"/>
                </a:solidFill>
                <a:effectLst>
                  <a:outerShdw blurRad="38100" dist="19050" dir="2700000" algn="tl" rotWithShape="0">
                    <a:schemeClr val="dk1">
                      <a:alpha val="40000"/>
                    </a:schemeClr>
                  </a:outerShdw>
                </a:effectLst>
              </a:rPr>
              <a:t>the African Union (AU) and a lot expectations have been placed into  the </a:t>
            </a:r>
            <a:r>
              <a:rPr lang="en-US" kern="1200" dirty="0">
                <a:ln w="0"/>
                <a:solidFill>
                  <a:srgbClr val="0000FF"/>
                </a:solidFill>
                <a:effectLst>
                  <a:outerShdw blurRad="38100" dist="19050" dir="2700000" algn="tl" rotWithShape="0">
                    <a:schemeClr val="dk1">
                      <a:alpha val="40000"/>
                    </a:schemeClr>
                  </a:outerShdw>
                </a:effectLst>
                <a:latin typeface="Titillium" panose="00000500000000000000" pitchFamily="50" charset="0"/>
                <a:ea typeface="+mn-ea"/>
                <a:cs typeface="+mn-cs"/>
              </a:rPr>
              <a:t>AfCFTA. </a:t>
            </a:r>
            <a:r>
              <a:rPr lang="en-US" b="1" kern="1200" dirty="0">
                <a:ln w="0"/>
                <a:solidFill>
                  <a:srgbClr val="0000FF"/>
                </a:solidFill>
                <a:effectLst>
                  <a:outerShdw blurRad="38100" dist="19050" dir="2700000" algn="tl" rotWithShape="0">
                    <a:schemeClr val="dk1">
                      <a:alpha val="40000"/>
                    </a:schemeClr>
                  </a:outerShdw>
                </a:effectLst>
                <a:latin typeface="Titillium" panose="00000500000000000000" pitchFamily="50" charset="0"/>
                <a:ea typeface="+mn-ea"/>
                <a:cs typeface="+mn-cs"/>
              </a:rPr>
              <a:t>(Re)Insurers Should Play Their Role</a:t>
            </a:r>
            <a:r>
              <a:rPr lang="en-US" b="1" kern="1200" dirty="0">
                <a:solidFill>
                  <a:schemeClr val="dk1"/>
                </a:solidFill>
                <a:latin typeface="Titillium" panose="00000500000000000000" pitchFamily="50" charset="0"/>
                <a:ea typeface="+mn-ea"/>
                <a:cs typeface="+mn-cs"/>
              </a:rPr>
              <a:t>.</a:t>
            </a:r>
            <a:endParaRPr lang="en-NG" dirty="0"/>
          </a:p>
        </p:txBody>
      </p:sp>
      <p:sp>
        <p:nvSpPr>
          <p:cNvPr id="2" name="TextBox 1">
            <a:extLst>
              <a:ext uri="{FF2B5EF4-FFF2-40B4-BE49-F238E27FC236}">
                <a16:creationId xmlns:a16="http://schemas.microsoft.com/office/drawing/2014/main" id="{7A728BEC-5E53-3481-756F-F281D5024642}"/>
              </a:ext>
            </a:extLst>
          </p:cNvPr>
          <p:cNvSpPr txBox="1"/>
          <p:nvPr/>
        </p:nvSpPr>
        <p:spPr>
          <a:xfrm>
            <a:off x="523982" y="1072021"/>
            <a:ext cx="11368355" cy="4524315"/>
          </a:xfrm>
          <a:prstGeom prst="rect">
            <a:avLst/>
          </a:prstGeom>
          <a:noFill/>
        </p:spPr>
        <p:txBody>
          <a:bodyPr wrap="square" rtlCol="0">
            <a:spAutoFit/>
          </a:bodyPr>
          <a:lstStyle/>
          <a:p>
            <a:pPr eaLnBrk="1" fontAlgn="auto" hangingPunct="1">
              <a:spcBef>
                <a:spcPts val="0"/>
              </a:spcBef>
              <a:spcAft>
                <a:spcPts val="0"/>
              </a:spcAft>
              <a:defRPr/>
            </a:pPr>
            <a:r>
              <a:rPr lang="en-US" sz="2400" dirty="0">
                <a:solidFill>
                  <a:schemeClr val="tx2"/>
                </a:solidFill>
                <a:effectLst>
                  <a:outerShdw blurRad="38100" dist="38100" dir="2700000" algn="tl">
                    <a:srgbClr val="000000">
                      <a:alpha val="43137"/>
                    </a:srgbClr>
                  </a:outerShdw>
                </a:effectLst>
              </a:rPr>
              <a:t>In </a:t>
            </a:r>
            <a:r>
              <a:rPr lang="en-US" sz="2400" u="sng" dirty="0">
                <a:solidFill>
                  <a:srgbClr val="0000FF"/>
                </a:solidFill>
                <a:effectLst>
                  <a:outerShdw blurRad="38100" dist="38100" dir="2700000" algn="tl">
                    <a:srgbClr val="000000">
                      <a:alpha val="43137"/>
                    </a:srgbClr>
                  </a:outerShdw>
                </a:effectLst>
              </a:rPr>
              <a:t>1957</a:t>
            </a:r>
            <a:r>
              <a:rPr lang="en-US" sz="2400" dirty="0">
                <a:solidFill>
                  <a:schemeClr val="tx2"/>
                </a:solidFill>
                <a:effectLst>
                  <a:outerShdw blurRad="38100" dist="38100" dir="2700000" algn="tl">
                    <a:srgbClr val="000000">
                      <a:alpha val="43137"/>
                    </a:srgbClr>
                  </a:outerShdw>
                </a:effectLst>
              </a:rPr>
              <a:t> the </a:t>
            </a:r>
            <a:r>
              <a:rPr lang="en-US" sz="2400" dirty="0">
                <a:solidFill>
                  <a:srgbClr val="0000FF"/>
                </a:solidFill>
                <a:effectLst>
                  <a:outerShdw blurRad="38100" dist="38100" dir="2700000" algn="tl">
                    <a:srgbClr val="000000">
                      <a:alpha val="43137"/>
                    </a:srgbClr>
                  </a:outerShdw>
                </a:effectLst>
              </a:rPr>
              <a:t>Treaty of Rome </a:t>
            </a:r>
            <a:r>
              <a:rPr lang="en-US" sz="2400" dirty="0">
                <a:solidFill>
                  <a:schemeClr val="tx2"/>
                </a:solidFill>
                <a:effectLst>
                  <a:outerShdw blurRad="38100" dist="38100" dir="2700000" algn="tl">
                    <a:srgbClr val="000000">
                      <a:alpha val="43137"/>
                    </a:srgbClr>
                  </a:outerShdw>
                </a:effectLst>
              </a:rPr>
              <a:t>established the </a:t>
            </a:r>
            <a:r>
              <a:rPr lang="en-US" sz="2400" dirty="0">
                <a:solidFill>
                  <a:srgbClr val="0000FF"/>
                </a:solidFill>
                <a:effectLst>
                  <a:outerShdw blurRad="38100" dist="38100" dir="2700000" algn="tl">
                    <a:srgbClr val="000000">
                      <a:alpha val="43137"/>
                    </a:srgbClr>
                  </a:outerShdw>
                </a:effectLst>
              </a:rPr>
              <a:t>European Economic Community </a:t>
            </a:r>
            <a:r>
              <a:rPr lang="en-US" sz="2400" dirty="0">
                <a:solidFill>
                  <a:schemeClr val="tx2"/>
                </a:solidFill>
                <a:effectLst>
                  <a:outerShdw blurRad="38100" dist="38100" dir="2700000" algn="tl">
                    <a:srgbClr val="000000">
                      <a:alpha val="43137"/>
                    </a:srgbClr>
                  </a:outerShdw>
                </a:effectLst>
              </a:rPr>
              <a:t>which aimed to create a large European </a:t>
            </a:r>
            <a:r>
              <a:rPr lang="en-US" sz="2400" dirty="0">
                <a:solidFill>
                  <a:srgbClr val="0000FF"/>
                </a:solidFill>
                <a:effectLst>
                  <a:outerShdw blurRad="38100" dist="38100" dir="2700000" algn="tl">
                    <a:srgbClr val="000000">
                      <a:alpha val="43137"/>
                    </a:srgbClr>
                  </a:outerShdw>
                </a:effectLst>
              </a:rPr>
              <a:t>'free trade area</a:t>
            </a:r>
            <a:r>
              <a:rPr lang="en-US" sz="2400" dirty="0">
                <a:solidFill>
                  <a:schemeClr val="tx2"/>
                </a:solidFill>
                <a:effectLst>
                  <a:outerShdw blurRad="38100" dist="38100" dir="2700000" algn="tl">
                    <a:srgbClr val="000000">
                      <a:alpha val="43137"/>
                    </a:srgbClr>
                  </a:outerShdw>
                </a:effectLst>
              </a:rPr>
              <a:t>’.</a:t>
            </a:r>
          </a:p>
          <a:p>
            <a:pPr eaLnBrk="1" fontAlgn="auto" hangingPunct="1">
              <a:spcBef>
                <a:spcPts val="0"/>
              </a:spcBef>
              <a:spcAft>
                <a:spcPts val="0"/>
              </a:spcAft>
              <a:defRPr/>
            </a:pPr>
            <a:endParaRPr lang="en-US" sz="2400" dirty="0">
              <a:solidFill>
                <a:schemeClr val="tx2"/>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n-US" sz="2400" dirty="0">
                <a:solidFill>
                  <a:srgbClr val="C00000"/>
                </a:solidFill>
                <a:effectLst>
                  <a:outerShdw blurRad="38100" dist="38100" dir="2700000" algn="tl">
                    <a:srgbClr val="000000">
                      <a:alpha val="43137"/>
                    </a:srgbClr>
                  </a:outerShdw>
                </a:effectLst>
              </a:rPr>
              <a:t>28 years after</a:t>
            </a:r>
            <a:r>
              <a:rPr lang="en-US" sz="2400" dirty="0">
                <a:solidFill>
                  <a:schemeClr val="tx2"/>
                </a:solidFill>
                <a:effectLst>
                  <a:outerShdw blurRad="38100" dist="38100" dir="2700000" algn="tl">
                    <a:srgbClr val="000000">
                      <a:alpha val="43137"/>
                    </a:srgbClr>
                  </a:outerShdw>
                </a:effectLst>
              </a:rPr>
              <a:t>, between </a:t>
            </a:r>
            <a:r>
              <a:rPr lang="en-US" sz="2400" u="sng" dirty="0">
                <a:solidFill>
                  <a:srgbClr val="0000FF"/>
                </a:solidFill>
                <a:effectLst>
                  <a:outerShdw blurRad="38100" dist="38100" dir="2700000" algn="tl">
                    <a:srgbClr val="000000">
                      <a:alpha val="43137"/>
                    </a:srgbClr>
                  </a:outerShdw>
                </a:effectLst>
              </a:rPr>
              <a:t>1985 and 1992 </a:t>
            </a:r>
            <a:r>
              <a:rPr lang="en-US" sz="2400" dirty="0">
                <a:solidFill>
                  <a:srgbClr val="C00000"/>
                </a:solidFill>
                <a:effectLst>
                  <a:outerShdw blurRad="38100" dist="38100" dir="2700000" algn="tl">
                    <a:srgbClr val="000000">
                      <a:alpha val="43137"/>
                    </a:srgbClr>
                  </a:outerShdw>
                </a:effectLst>
              </a:rPr>
              <a:t>(7 years), </a:t>
            </a:r>
            <a:r>
              <a:rPr lang="en-US" sz="2400" dirty="0">
                <a:solidFill>
                  <a:schemeClr val="tx2"/>
                </a:solidFill>
                <a:effectLst>
                  <a:outerShdw blurRad="38100" dist="38100" dir="2700000" algn="tl">
                    <a:srgbClr val="000000">
                      <a:alpha val="43137"/>
                    </a:srgbClr>
                  </a:outerShdw>
                </a:effectLst>
              </a:rPr>
              <a:t>282 laws were adopted to </a:t>
            </a:r>
            <a:r>
              <a:rPr lang="en-US" sz="2400" dirty="0">
                <a:solidFill>
                  <a:srgbClr val="0000FF"/>
                </a:solidFill>
                <a:effectLst>
                  <a:outerShdw blurRad="38100" dist="38100" dir="2700000" algn="tl">
                    <a:srgbClr val="000000">
                      <a:alpha val="43137"/>
                    </a:srgbClr>
                  </a:outerShdw>
                </a:effectLst>
              </a:rPr>
              <a:t>remove technical, legal and bureaucratic barriers </a:t>
            </a:r>
            <a:r>
              <a:rPr lang="en-US" sz="2400" dirty="0">
                <a:solidFill>
                  <a:schemeClr val="tx2"/>
                </a:solidFill>
                <a:effectLst>
                  <a:outerShdw blurRad="38100" dist="38100" dir="2700000" algn="tl">
                    <a:srgbClr val="000000">
                      <a:alpha val="43137"/>
                    </a:srgbClr>
                  </a:outerShdw>
                </a:effectLst>
              </a:rPr>
              <a:t>that hindered free trade and movement. </a:t>
            </a:r>
          </a:p>
          <a:p>
            <a:pPr eaLnBrk="1" fontAlgn="auto" hangingPunct="1">
              <a:spcBef>
                <a:spcPts val="0"/>
              </a:spcBef>
              <a:spcAft>
                <a:spcPts val="0"/>
              </a:spcAft>
              <a:defRPr/>
            </a:pPr>
            <a:endParaRPr lang="en-US" sz="2400" dirty="0">
              <a:solidFill>
                <a:schemeClr val="tx2"/>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n-US" sz="2400" dirty="0">
                <a:solidFill>
                  <a:schemeClr val="tx2"/>
                </a:solidFill>
                <a:effectLst>
                  <a:outerShdw blurRad="38100" dist="38100" dir="2700000" algn="tl">
                    <a:srgbClr val="000000">
                      <a:alpha val="43137"/>
                    </a:srgbClr>
                  </a:outerShdw>
                </a:effectLst>
              </a:rPr>
              <a:t>The </a:t>
            </a:r>
            <a:r>
              <a:rPr lang="en-US" sz="2400" dirty="0">
                <a:solidFill>
                  <a:srgbClr val="0000FF"/>
                </a:solidFill>
                <a:effectLst>
                  <a:outerShdw blurRad="38100" dist="38100" dir="2700000" algn="tl">
                    <a:srgbClr val="000000">
                      <a:alpha val="43137"/>
                    </a:srgbClr>
                  </a:outerShdw>
                </a:effectLst>
              </a:rPr>
              <a:t>single market </a:t>
            </a:r>
            <a:r>
              <a:rPr lang="en-US" sz="2400" dirty="0">
                <a:solidFill>
                  <a:schemeClr val="tx2"/>
                </a:solidFill>
                <a:effectLst>
                  <a:outerShdw blurRad="38100" dist="38100" dir="2700000" algn="tl">
                    <a:srgbClr val="000000">
                      <a:alpha val="43137"/>
                    </a:srgbClr>
                  </a:outerShdw>
                </a:effectLst>
              </a:rPr>
              <a:t>was established on 1 January </a:t>
            </a:r>
            <a:r>
              <a:rPr lang="en-US" sz="2400" dirty="0">
                <a:solidFill>
                  <a:srgbClr val="0000FF"/>
                </a:solidFill>
                <a:effectLst>
                  <a:outerShdw blurRad="38100" dist="38100" dir="2700000" algn="tl">
                    <a:srgbClr val="000000">
                      <a:alpha val="43137"/>
                    </a:srgbClr>
                  </a:outerShdw>
                </a:effectLst>
              </a:rPr>
              <a:t>1993</a:t>
            </a:r>
            <a:r>
              <a:rPr lang="en-US" sz="2400" dirty="0">
                <a:solidFill>
                  <a:schemeClr val="tx2"/>
                </a:solidFill>
                <a:effectLst>
                  <a:outerShdw blurRad="38100" dist="38100" dir="2700000" algn="tl">
                    <a:srgbClr val="000000">
                      <a:alpha val="43137"/>
                    </a:srgbClr>
                  </a:outerShdw>
                </a:effectLst>
              </a:rPr>
              <a:t> for 12 EU countries. </a:t>
            </a:r>
          </a:p>
          <a:p>
            <a:pPr eaLnBrk="1" fontAlgn="auto" hangingPunct="1">
              <a:spcBef>
                <a:spcPts val="0"/>
              </a:spcBef>
              <a:spcAft>
                <a:spcPts val="0"/>
              </a:spcAft>
              <a:defRPr/>
            </a:pPr>
            <a:endParaRPr lang="en-US" sz="2400" dirty="0">
              <a:solidFill>
                <a:schemeClr val="tx2"/>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n-US" sz="2400" dirty="0">
                <a:solidFill>
                  <a:srgbClr val="0000FF"/>
                </a:solidFill>
                <a:effectLst>
                  <a:outerShdw blurRad="38100" dist="38100" dir="2700000" algn="tl">
                    <a:srgbClr val="000000">
                      <a:alpha val="43137"/>
                    </a:srgbClr>
                  </a:outerShdw>
                </a:effectLst>
              </a:rPr>
              <a:t>2023</a:t>
            </a:r>
            <a:r>
              <a:rPr lang="en-US" sz="2400" dirty="0">
                <a:solidFill>
                  <a:schemeClr val="tx2"/>
                </a:solidFill>
                <a:effectLst>
                  <a:outerShdw blurRad="38100" dist="38100" dir="2700000" algn="tl">
                    <a:srgbClr val="000000">
                      <a:alpha val="43137"/>
                    </a:srgbClr>
                  </a:outerShdw>
                </a:effectLst>
              </a:rPr>
              <a:t>: The </a:t>
            </a:r>
            <a:r>
              <a:rPr lang="en-US" sz="2400" dirty="0">
                <a:solidFill>
                  <a:srgbClr val="0000FF"/>
                </a:solidFill>
                <a:effectLst>
                  <a:outerShdw blurRad="38100" dist="38100" dir="2700000" algn="tl">
                    <a:srgbClr val="000000">
                      <a:alpha val="43137"/>
                    </a:srgbClr>
                  </a:outerShdw>
                </a:effectLst>
              </a:rPr>
              <a:t>single market </a:t>
            </a:r>
            <a:r>
              <a:rPr lang="en-US" sz="2400" dirty="0">
                <a:solidFill>
                  <a:schemeClr val="tx2"/>
                </a:solidFill>
                <a:effectLst>
                  <a:outerShdw blurRad="38100" dist="38100" dir="2700000" algn="tl">
                    <a:srgbClr val="000000">
                      <a:alpha val="43137"/>
                    </a:srgbClr>
                  </a:outerShdw>
                </a:effectLst>
              </a:rPr>
              <a:t>celebrated its </a:t>
            </a:r>
            <a:r>
              <a:rPr lang="en-US" sz="2400" dirty="0">
                <a:solidFill>
                  <a:srgbClr val="0000FF"/>
                </a:solidFill>
                <a:effectLst>
                  <a:outerShdw blurRad="38100" dist="38100" dir="2700000" algn="tl">
                    <a:srgbClr val="000000">
                      <a:alpha val="43137"/>
                    </a:srgbClr>
                  </a:outerShdw>
                </a:effectLst>
              </a:rPr>
              <a:t>30th anniversary </a:t>
            </a:r>
            <a:r>
              <a:rPr lang="en-US" sz="2400" dirty="0">
                <a:solidFill>
                  <a:schemeClr val="tx2"/>
                </a:solidFill>
                <a:effectLst>
                  <a:outerShdw blurRad="38100" dist="38100" dir="2700000" algn="tl">
                    <a:srgbClr val="000000">
                      <a:alpha val="43137"/>
                    </a:srgbClr>
                  </a:outerShdw>
                </a:effectLst>
              </a:rPr>
              <a:t>on 1 January 2023</a:t>
            </a:r>
            <a:r>
              <a:rPr lang="en-US" sz="2400" i="0" dirty="0">
                <a:solidFill>
                  <a:srgbClr val="1F1F1F"/>
                </a:solidFill>
                <a:effectLst/>
                <a:latin typeface="Google Sans"/>
              </a:rPr>
              <a:t>.</a:t>
            </a:r>
          </a:p>
          <a:p>
            <a:pPr eaLnBrk="1" fontAlgn="auto" hangingPunct="1">
              <a:spcBef>
                <a:spcPts val="0"/>
              </a:spcBef>
              <a:spcAft>
                <a:spcPts val="0"/>
              </a:spcAft>
              <a:defRPr/>
            </a:pPr>
            <a:endParaRPr lang="en-US" sz="2400" dirty="0">
              <a:solidFill>
                <a:srgbClr val="1F1F1F"/>
              </a:solidFill>
              <a:latin typeface="Google Sans"/>
            </a:endParaRPr>
          </a:p>
          <a:p>
            <a:pPr eaLnBrk="1" fontAlgn="auto" hangingPunct="1">
              <a:spcBef>
                <a:spcPts val="0"/>
              </a:spcBef>
              <a:spcAft>
                <a:spcPts val="0"/>
              </a:spcAft>
              <a:defRPr/>
            </a:pPr>
            <a:r>
              <a:rPr lang="en-US" sz="2400" dirty="0">
                <a:solidFill>
                  <a:schemeClr val="tx2"/>
                </a:solidFill>
                <a:effectLst>
                  <a:outerShdw blurRad="38100" dist="38100" dir="2700000" algn="tl">
                    <a:srgbClr val="000000">
                      <a:alpha val="43137"/>
                    </a:srgbClr>
                  </a:outerShdw>
                </a:effectLst>
              </a:rPr>
              <a:t>Over the past 30 years the single market has brought </a:t>
            </a:r>
            <a:r>
              <a:rPr lang="en-US" sz="2400" dirty="0">
                <a:solidFill>
                  <a:srgbClr val="0000FF"/>
                </a:solidFill>
                <a:effectLst>
                  <a:outerShdw blurRad="38100" dist="38100" dir="2700000" algn="tl">
                    <a:srgbClr val="000000">
                      <a:alpha val="43137"/>
                    </a:srgbClr>
                  </a:outerShdw>
                </a:effectLst>
              </a:rPr>
              <a:t>unity and opportunities to Europeans</a:t>
            </a:r>
            <a:r>
              <a:rPr lang="en-US" sz="2400" dirty="0">
                <a:solidFill>
                  <a:schemeClr val="tx2"/>
                </a:solidFill>
                <a:effectLst>
                  <a:outerShdw blurRad="38100" dist="38100" dir="2700000" algn="tl">
                    <a:srgbClr val="000000">
                      <a:alpha val="43137"/>
                    </a:srgbClr>
                  </a:outerShdw>
                </a:effectLst>
              </a:rPr>
              <a:t>.</a:t>
            </a:r>
            <a:endParaRPr lang="en-GB" sz="2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331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Proposed Governance Highlights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17" name="Rectangle 16">
            <a:extLst>
              <a:ext uri="{FF2B5EF4-FFF2-40B4-BE49-F238E27FC236}">
                <a16:creationId xmlns:a16="http://schemas.microsoft.com/office/drawing/2014/main" id="{7D276A9C-CEC1-4B1E-97C4-1239E23D2D09}"/>
              </a:ext>
            </a:extLst>
          </p:cNvPr>
          <p:cNvSpPr/>
          <p:nvPr/>
        </p:nvSpPr>
        <p:spPr>
          <a:xfrm>
            <a:off x="428965" y="1370376"/>
            <a:ext cx="720000" cy="1080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b="1" u="sng" dirty="0">
                <a:latin typeface="Titillium" panose="00000500000000000000" pitchFamily="50" charset="0"/>
              </a:rPr>
              <a:t>Service Providers</a:t>
            </a:r>
            <a:endParaRPr lang="en-GB" sz="1400" b="1" u="sng" dirty="0">
              <a:latin typeface="Titillium" panose="00000500000000000000" pitchFamily="50" charset="0"/>
            </a:endParaRPr>
          </a:p>
        </p:txBody>
      </p:sp>
      <p:sp>
        <p:nvSpPr>
          <p:cNvPr id="18" name="Rectangle 17">
            <a:extLst>
              <a:ext uri="{FF2B5EF4-FFF2-40B4-BE49-F238E27FC236}">
                <a16:creationId xmlns:a16="http://schemas.microsoft.com/office/drawing/2014/main" id="{41148B75-5670-9501-4AC3-4F152C4D445A}"/>
              </a:ext>
            </a:extLst>
          </p:cNvPr>
          <p:cNvSpPr/>
          <p:nvPr/>
        </p:nvSpPr>
        <p:spPr>
          <a:xfrm>
            <a:off x="424565" y="2619961"/>
            <a:ext cx="720000" cy="1080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b="1" u="sng" dirty="0">
                <a:latin typeface="Titillium" panose="00000500000000000000" pitchFamily="50" charset="0"/>
              </a:rPr>
              <a:t>Industry Regulators</a:t>
            </a:r>
            <a:endParaRPr lang="en-GB" sz="1400" b="1" u="sng" dirty="0">
              <a:latin typeface="Titillium" panose="00000500000000000000" pitchFamily="50" charset="0"/>
            </a:endParaRPr>
          </a:p>
        </p:txBody>
      </p:sp>
      <p:sp>
        <p:nvSpPr>
          <p:cNvPr id="19" name="Rectangle 18">
            <a:extLst>
              <a:ext uri="{FF2B5EF4-FFF2-40B4-BE49-F238E27FC236}">
                <a16:creationId xmlns:a16="http://schemas.microsoft.com/office/drawing/2014/main" id="{C9ED3622-569D-8DFC-7DD3-00DE8A9EB149}"/>
              </a:ext>
            </a:extLst>
          </p:cNvPr>
          <p:cNvSpPr/>
          <p:nvPr/>
        </p:nvSpPr>
        <p:spPr>
          <a:xfrm>
            <a:off x="424565" y="3869546"/>
            <a:ext cx="720000" cy="1080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b="1" u="sng" dirty="0">
                <a:latin typeface="Titillium" panose="00000500000000000000" pitchFamily="50" charset="0"/>
              </a:rPr>
              <a:t>Risk </a:t>
            </a:r>
          </a:p>
          <a:p>
            <a:pPr algn="ctr"/>
            <a:r>
              <a:rPr lang="en-US" sz="1400" b="1" u="sng" dirty="0">
                <a:latin typeface="Titillium" panose="00000500000000000000" pitchFamily="50" charset="0"/>
              </a:rPr>
              <a:t>Carriers</a:t>
            </a:r>
            <a:endParaRPr lang="en-GB" sz="1400" b="1" u="sng" dirty="0">
              <a:latin typeface="Titillium" panose="00000500000000000000" pitchFamily="50" charset="0"/>
            </a:endParaRPr>
          </a:p>
        </p:txBody>
      </p:sp>
      <p:sp>
        <p:nvSpPr>
          <p:cNvPr id="20" name="Rectangle 19">
            <a:extLst>
              <a:ext uri="{FF2B5EF4-FFF2-40B4-BE49-F238E27FC236}">
                <a16:creationId xmlns:a16="http://schemas.microsoft.com/office/drawing/2014/main" id="{277FA452-9BEC-18F5-10D5-C31426089BBA}"/>
              </a:ext>
            </a:extLst>
          </p:cNvPr>
          <p:cNvSpPr/>
          <p:nvPr/>
        </p:nvSpPr>
        <p:spPr>
          <a:xfrm>
            <a:off x="424565" y="5119130"/>
            <a:ext cx="720000" cy="1080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b="1" u="sng" dirty="0">
                <a:latin typeface="Titillium" panose="00000500000000000000" pitchFamily="50" charset="0"/>
              </a:rPr>
              <a:t>African Insurance Organisation</a:t>
            </a:r>
            <a:endParaRPr lang="en-GB" sz="1400" b="1" u="sng" dirty="0">
              <a:latin typeface="Titillium" panose="00000500000000000000" pitchFamily="50" charset="0"/>
            </a:endParaRPr>
          </a:p>
        </p:txBody>
      </p:sp>
      <p:sp>
        <p:nvSpPr>
          <p:cNvPr id="21" name="Rectangle 20">
            <a:extLst>
              <a:ext uri="{FF2B5EF4-FFF2-40B4-BE49-F238E27FC236}">
                <a16:creationId xmlns:a16="http://schemas.microsoft.com/office/drawing/2014/main" id="{07B9D924-1AF2-C1A8-66CF-6BDE4294B35E}"/>
              </a:ext>
            </a:extLst>
          </p:cNvPr>
          <p:cNvSpPr/>
          <p:nvPr/>
        </p:nvSpPr>
        <p:spPr>
          <a:xfrm>
            <a:off x="1806585" y="3460791"/>
            <a:ext cx="1524000" cy="6350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latin typeface="Titillium" panose="00000500000000000000" pitchFamily="50" charset="0"/>
              </a:rPr>
              <a:t>Steering Committee</a:t>
            </a:r>
            <a:endParaRPr lang="en-GB" sz="1400" b="1" u="sng" dirty="0">
              <a:latin typeface="Titillium" panose="00000500000000000000" pitchFamily="50" charset="0"/>
            </a:endParaRPr>
          </a:p>
        </p:txBody>
      </p:sp>
      <p:sp>
        <p:nvSpPr>
          <p:cNvPr id="22" name="Rectangle 21">
            <a:extLst>
              <a:ext uri="{FF2B5EF4-FFF2-40B4-BE49-F238E27FC236}">
                <a16:creationId xmlns:a16="http://schemas.microsoft.com/office/drawing/2014/main" id="{317A3E64-BE9D-E976-55DE-B4D57C22017B}"/>
              </a:ext>
            </a:extLst>
          </p:cNvPr>
          <p:cNvSpPr/>
          <p:nvPr/>
        </p:nvSpPr>
        <p:spPr>
          <a:xfrm>
            <a:off x="3570025" y="3460791"/>
            <a:ext cx="1524000" cy="635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solidFill>
                  <a:schemeClr val="tx1"/>
                </a:solidFill>
                <a:latin typeface="Titillium" panose="00000500000000000000" pitchFamily="50" charset="0"/>
              </a:rPr>
              <a:t>Industry Taskforce</a:t>
            </a:r>
            <a:endParaRPr lang="en-GB" sz="1400" b="1" u="sng" dirty="0">
              <a:solidFill>
                <a:schemeClr val="tx1"/>
              </a:solidFill>
              <a:latin typeface="Titillium" panose="00000500000000000000" pitchFamily="50" charset="0"/>
            </a:endParaRPr>
          </a:p>
        </p:txBody>
      </p:sp>
      <p:sp>
        <p:nvSpPr>
          <p:cNvPr id="23" name="Rectangle 22">
            <a:extLst>
              <a:ext uri="{FF2B5EF4-FFF2-40B4-BE49-F238E27FC236}">
                <a16:creationId xmlns:a16="http://schemas.microsoft.com/office/drawing/2014/main" id="{A4CB0238-0001-B3A2-AA05-C516FD264D33}"/>
              </a:ext>
            </a:extLst>
          </p:cNvPr>
          <p:cNvSpPr/>
          <p:nvPr/>
        </p:nvSpPr>
        <p:spPr>
          <a:xfrm>
            <a:off x="5333465" y="3460791"/>
            <a:ext cx="1524000" cy="635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err="1">
                <a:solidFill>
                  <a:schemeClr val="tx1"/>
                </a:solidFill>
                <a:latin typeface="Titillium" panose="00000500000000000000" pitchFamily="50" charset="0"/>
              </a:rPr>
              <a:t>AfCFTA</a:t>
            </a:r>
            <a:r>
              <a:rPr lang="en-US" sz="1400" b="1" u="sng" dirty="0">
                <a:solidFill>
                  <a:schemeClr val="tx1"/>
                </a:solidFill>
                <a:latin typeface="Titillium" panose="00000500000000000000" pitchFamily="50" charset="0"/>
              </a:rPr>
              <a:t> Secretariat</a:t>
            </a:r>
            <a:endParaRPr lang="en-GB" sz="1400" b="1" u="sng" dirty="0">
              <a:solidFill>
                <a:schemeClr val="tx1"/>
              </a:solidFill>
              <a:latin typeface="Titillium" panose="00000500000000000000" pitchFamily="50" charset="0"/>
            </a:endParaRPr>
          </a:p>
        </p:txBody>
      </p:sp>
      <p:sp>
        <p:nvSpPr>
          <p:cNvPr id="25" name="Rectangle 24">
            <a:extLst>
              <a:ext uri="{FF2B5EF4-FFF2-40B4-BE49-F238E27FC236}">
                <a16:creationId xmlns:a16="http://schemas.microsoft.com/office/drawing/2014/main" id="{D60C17DC-2793-5967-4481-1FAC0F985318}"/>
              </a:ext>
            </a:extLst>
          </p:cNvPr>
          <p:cNvSpPr/>
          <p:nvPr/>
        </p:nvSpPr>
        <p:spPr>
          <a:xfrm>
            <a:off x="7096905" y="3460791"/>
            <a:ext cx="1524000" cy="635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solidFill>
                  <a:schemeClr val="tx1"/>
                </a:solidFill>
                <a:latin typeface="Titillium" panose="00000500000000000000" pitchFamily="50" charset="0"/>
              </a:rPr>
              <a:t>Committee on Trade in Services</a:t>
            </a:r>
            <a:endParaRPr lang="en-GB" sz="1400" b="1" u="sng" dirty="0">
              <a:solidFill>
                <a:schemeClr val="tx1"/>
              </a:solidFill>
              <a:latin typeface="Titillium" panose="00000500000000000000" pitchFamily="50" charset="0"/>
            </a:endParaRPr>
          </a:p>
        </p:txBody>
      </p:sp>
      <p:sp>
        <p:nvSpPr>
          <p:cNvPr id="26" name="Rectangle 25">
            <a:extLst>
              <a:ext uri="{FF2B5EF4-FFF2-40B4-BE49-F238E27FC236}">
                <a16:creationId xmlns:a16="http://schemas.microsoft.com/office/drawing/2014/main" id="{F95E6467-F7A4-BDA5-5A67-D708CB33A0F3}"/>
              </a:ext>
            </a:extLst>
          </p:cNvPr>
          <p:cNvSpPr/>
          <p:nvPr/>
        </p:nvSpPr>
        <p:spPr>
          <a:xfrm>
            <a:off x="5574105" y="1149243"/>
            <a:ext cx="1522800" cy="720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latin typeface="Titillium" panose="00000500000000000000" pitchFamily="50" charset="0"/>
              </a:rPr>
              <a:t>National Ministry of Finance</a:t>
            </a:r>
            <a:endParaRPr lang="en-GB" sz="1400" b="1" u="sng" dirty="0">
              <a:latin typeface="Titillium" panose="00000500000000000000" pitchFamily="50" charset="0"/>
            </a:endParaRPr>
          </a:p>
        </p:txBody>
      </p:sp>
      <p:sp>
        <p:nvSpPr>
          <p:cNvPr id="27" name="Rectangle 26">
            <a:extLst>
              <a:ext uri="{FF2B5EF4-FFF2-40B4-BE49-F238E27FC236}">
                <a16:creationId xmlns:a16="http://schemas.microsoft.com/office/drawing/2014/main" id="{0D5CEE46-B7E0-EF12-F2A1-BA5B8C21DA0C}"/>
              </a:ext>
            </a:extLst>
          </p:cNvPr>
          <p:cNvSpPr/>
          <p:nvPr/>
        </p:nvSpPr>
        <p:spPr>
          <a:xfrm>
            <a:off x="7098105" y="2120453"/>
            <a:ext cx="1522800" cy="6350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Titillium" panose="00000500000000000000" pitchFamily="50" charset="0"/>
              </a:rPr>
              <a:t>Trade Negotiators</a:t>
            </a:r>
            <a:endParaRPr lang="en-GB" sz="1400" b="1" dirty="0">
              <a:latin typeface="Titillium" panose="00000500000000000000" pitchFamily="50" charset="0"/>
            </a:endParaRPr>
          </a:p>
        </p:txBody>
      </p:sp>
      <p:sp>
        <p:nvSpPr>
          <p:cNvPr id="28" name="Rectangle 27">
            <a:extLst>
              <a:ext uri="{FF2B5EF4-FFF2-40B4-BE49-F238E27FC236}">
                <a16:creationId xmlns:a16="http://schemas.microsoft.com/office/drawing/2014/main" id="{3CE9FCBD-D3BD-FBBC-E69F-F34C08843DA5}"/>
              </a:ext>
            </a:extLst>
          </p:cNvPr>
          <p:cNvSpPr/>
          <p:nvPr/>
        </p:nvSpPr>
        <p:spPr>
          <a:xfrm>
            <a:off x="8860345" y="1149243"/>
            <a:ext cx="1522800" cy="720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latin typeface="Titillium" panose="00000500000000000000" pitchFamily="50" charset="0"/>
              </a:rPr>
              <a:t>National Ministry of Trade Services</a:t>
            </a:r>
            <a:endParaRPr lang="en-GB" sz="1400" b="1" u="sng" dirty="0">
              <a:latin typeface="Titillium" panose="00000500000000000000" pitchFamily="50" charset="0"/>
            </a:endParaRPr>
          </a:p>
        </p:txBody>
      </p:sp>
      <p:sp>
        <p:nvSpPr>
          <p:cNvPr id="29" name="Rectangle 28">
            <a:extLst>
              <a:ext uri="{FF2B5EF4-FFF2-40B4-BE49-F238E27FC236}">
                <a16:creationId xmlns:a16="http://schemas.microsoft.com/office/drawing/2014/main" id="{9D3E49A1-05E2-8433-9B6B-B2AD0C5907F8}"/>
              </a:ext>
            </a:extLst>
          </p:cNvPr>
          <p:cNvSpPr/>
          <p:nvPr/>
        </p:nvSpPr>
        <p:spPr>
          <a:xfrm>
            <a:off x="8860345" y="3460791"/>
            <a:ext cx="1524000" cy="635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solidFill>
                  <a:schemeClr val="tx1"/>
                </a:solidFill>
                <a:latin typeface="Titillium" panose="00000500000000000000" pitchFamily="50" charset="0"/>
              </a:rPr>
              <a:t>Council of Ministers</a:t>
            </a:r>
            <a:endParaRPr lang="en-GB" sz="1400" b="1" u="sng" dirty="0">
              <a:solidFill>
                <a:schemeClr val="tx1"/>
              </a:solidFill>
              <a:latin typeface="Titillium" panose="00000500000000000000" pitchFamily="50" charset="0"/>
            </a:endParaRPr>
          </a:p>
        </p:txBody>
      </p:sp>
      <p:sp>
        <p:nvSpPr>
          <p:cNvPr id="30" name="Rectangle 29">
            <a:extLst>
              <a:ext uri="{FF2B5EF4-FFF2-40B4-BE49-F238E27FC236}">
                <a16:creationId xmlns:a16="http://schemas.microsoft.com/office/drawing/2014/main" id="{85B82D13-84A1-2C1B-0CC0-07EA80167576}"/>
              </a:ext>
            </a:extLst>
          </p:cNvPr>
          <p:cNvSpPr/>
          <p:nvPr/>
        </p:nvSpPr>
        <p:spPr>
          <a:xfrm>
            <a:off x="10613627" y="4658090"/>
            <a:ext cx="1524000" cy="720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latin typeface="Titillium" panose="00000500000000000000" pitchFamily="50" charset="0"/>
              </a:rPr>
              <a:t>AU General Assembly</a:t>
            </a:r>
            <a:endParaRPr lang="en-GB" sz="1400" b="1" u="sng" dirty="0">
              <a:latin typeface="Titillium" panose="00000500000000000000" pitchFamily="50" charset="0"/>
            </a:endParaRPr>
          </a:p>
        </p:txBody>
      </p:sp>
      <p:cxnSp>
        <p:nvCxnSpPr>
          <p:cNvPr id="32" name="Connector: Elbow 31">
            <a:extLst>
              <a:ext uri="{FF2B5EF4-FFF2-40B4-BE49-F238E27FC236}">
                <a16:creationId xmlns:a16="http://schemas.microsoft.com/office/drawing/2014/main" id="{CF03B1FE-E681-6E0C-32AA-DCB6441313C7}"/>
              </a:ext>
            </a:extLst>
          </p:cNvPr>
          <p:cNvCxnSpPr>
            <a:stCxn id="17" idx="3"/>
            <a:endCxn id="21" idx="1"/>
          </p:cNvCxnSpPr>
          <p:nvPr/>
        </p:nvCxnSpPr>
        <p:spPr>
          <a:xfrm>
            <a:off x="1148965" y="1910376"/>
            <a:ext cx="657620" cy="1867915"/>
          </a:xfrm>
          <a:prstGeom prst="bentConnector3">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50811977-016A-6B7F-F067-33999CBED76E}"/>
              </a:ext>
            </a:extLst>
          </p:cNvPr>
          <p:cNvCxnSpPr>
            <a:stCxn id="20" idx="3"/>
            <a:endCxn id="21" idx="1"/>
          </p:cNvCxnSpPr>
          <p:nvPr/>
        </p:nvCxnSpPr>
        <p:spPr>
          <a:xfrm flipV="1">
            <a:off x="1144565" y="3778291"/>
            <a:ext cx="662020" cy="1880839"/>
          </a:xfrm>
          <a:prstGeom prst="bentConnector3">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B37D76BB-E625-23F2-0A1D-8AF19181FAB4}"/>
              </a:ext>
            </a:extLst>
          </p:cNvPr>
          <p:cNvCxnSpPr>
            <a:stCxn id="19" idx="3"/>
            <a:endCxn id="21" idx="1"/>
          </p:cNvCxnSpPr>
          <p:nvPr/>
        </p:nvCxnSpPr>
        <p:spPr>
          <a:xfrm flipV="1">
            <a:off x="1144565" y="3778291"/>
            <a:ext cx="662020" cy="631255"/>
          </a:xfrm>
          <a:prstGeom prst="bentConnector3">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179357F9-70ED-C2D5-DA6F-E41E700E9863}"/>
              </a:ext>
            </a:extLst>
          </p:cNvPr>
          <p:cNvCxnSpPr>
            <a:stCxn id="18" idx="3"/>
            <a:endCxn id="21" idx="1"/>
          </p:cNvCxnSpPr>
          <p:nvPr/>
        </p:nvCxnSpPr>
        <p:spPr>
          <a:xfrm>
            <a:off x="1144565" y="3159961"/>
            <a:ext cx="662020" cy="618330"/>
          </a:xfrm>
          <a:prstGeom prst="bentConnector3">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55226309-8B11-DB22-98D0-DAA61A58A020}"/>
              </a:ext>
            </a:extLst>
          </p:cNvPr>
          <p:cNvCxnSpPr>
            <a:stCxn id="18" idx="1"/>
            <a:endCxn id="26" idx="0"/>
          </p:cNvCxnSpPr>
          <p:nvPr/>
        </p:nvCxnSpPr>
        <p:spPr>
          <a:xfrm rot="10800000" flipH="1">
            <a:off x="424565" y="1149243"/>
            <a:ext cx="5910940" cy="2010718"/>
          </a:xfrm>
          <a:prstGeom prst="bentConnector4">
            <a:avLst>
              <a:gd name="adj1" fmla="val -3867"/>
              <a:gd name="adj2" fmla="val 111369"/>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E2769B4F-8207-7EFA-E793-A783F92F628B}"/>
              </a:ext>
            </a:extLst>
          </p:cNvPr>
          <p:cNvCxnSpPr>
            <a:stCxn id="23" idx="0"/>
            <a:endCxn id="27" idx="1"/>
          </p:cNvCxnSpPr>
          <p:nvPr/>
        </p:nvCxnSpPr>
        <p:spPr>
          <a:xfrm rot="5400000" flipH="1" flipV="1">
            <a:off x="6085366" y="2448052"/>
            <a:ext cx="1022838" cy="1002640"/>
          </a:xfrm>
          <a:prstGeom prst="bentConnector2">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EBBC88DB-3848-1BE1-D4B2-4E993A1F2A51}"/>
              </a:ext>
            </a:extLst>
          </p:cNvPr>
          <p:cNvSpPr/>
          <p:nvPr/>
        </p:nvSpPr>
        <p:spPr>
          <a:xfrm>
            <a:off x="10613627" y="1149243"/>
            <a:ext cx="1524000" cy="720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u="sng" dirty="0">
                <a:latin typeface="Titillium" panose="00000500000000000000" pitchFamily="50" charset="0"/>
              </a:rPr>
              <a:t>Other Ministries, Departments &amp; Agencies</a:t>
            </a:r>
            <a:endParaRPr lang="en-GB" sz="1400" b="1" u="sng" dirty="0">
              <a:latin typeface="Titillium" panose="00000500000000000000" pitchFamily="50" charset="0"/>
            </a:endParaRPr>
          </a:p>
        </p:txBody>
      </p:sp>
      <p:cxnSp>
        <p:nvCxnSpPr>
          <p:cNvPr id="52" name="Straight Connector 51">
            <a:extLst>
              <a:ext uri="{FF2B5EF4-FFF2-40B4-BE49-F238E27FC236}">
                <a16:creationId xmlns:a16="http://schemas.microsoft.com/office/drawing/2014/main" id="{B010A0F0-3E26-2E7B-ED01-A8D627D64D02}"/>
              </a:ext>
            </a:extLst>
          </p:cNvPr>
          <p:cNvCxnSpPr>
            <a:stCxn id="21" idx="3"/>
            <a:endCxn id="22" idx="1"/>
          </p:cNvCxnSpPr>
          <p:nvPr/>
        </p:nvCxnSpPr>
        <p:spPr>
          <a:xfrm>
            <a:off x="3330585" y="3778291"/>
            <a:ext cx="239440" cy="0"/>
          </a:xfrm>
          <a:prstGeom prst="line">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CC90384-F23D-AD7A-D322-4058B839225E}"/>
              </a:ext>
            </a:extLst>
          </p:cNvPr>
          <p:cNvCxnSpPr>
            <a:stCxn id="22" idx="3"/>
            <a:endCxn id="23" idx="1"/>
          </p:cNvCxnSpPr>
          <p:nvPr/>
        </p:nvCxnSpPr>
        <p:spPr>
          <a:xfrm>
            <a:off x="5094025" y="3778291"/>
            <a:ext cx="239440" cy="0"/>
          </a:xfrm>
          <a:prstGeom prst="line">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E01D3B5-93F6-ACD6-A804-61F1BB53D68C}"/>
              </a:ext>
            </a:extLst>
          </p:cNvPr>
          <p:cNvCxnSpPr>
            <a:stCxn id="23" idx="3"/>
            <a:endCxn id="25" idx="1"/>
          </p:cNvCxnSpPr>
          <p:nvPr/>
        </p:nvCxnSpPr>
        <p:spPr>
          <a:xfrm>
            <a:off x="6857465" y="3778291"/>
            <a:ext cx="239440" cy="0"/>
          </a:xfrm>
          <a:prstGeom prst="line">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BE7D8E44-4FD0-23F0-46BF-772570AEC55C}"/>
              </a:ext>
            </a:extLst>
          </p:cNvPr>
          <p:cNvCxnSpPr>
            <a:stCxn id="25" idx="0"/>
            <a:endCxn id="27" idx="2"/>
          </p:cNvCxnSpPr>
          <p:nvPr/>
        </p:nvCxnSpPr>
        <p:spPr>
          <a:xfrm flipV="1">
            <a:off x="7858905" y="2755453"/>
            <a:ext cx="600" cy="705338"/>
          </a:xfrm>
          <a:prstGeom prst="line">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D1573AA-2B51-EC78-3D20-20738FF264F2}"/>
              </a:ext>
            </a:extLst>
          </p:cNvPr>
          <p:cNvCxnSpPr>
            <a:stCxn id="25" idx="3"/>
            <a:endCxn id="29" idx="1"/>
          </p:cNvCxnSpPr>
          <p:nvPr/>
        </p:nvCxnSpPr>
        <p:spPr>
          <a:xfrm>
            <a:off x="8620905" y="3778291"/>
            <a:ext cx="239440" cy="0"/>
          </a:xfrm>
          <a:prstGeom prst="line">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786FB651-7C71-8EA2-C37D-1F4D34477CD4}"/>
              </a:ext>
            </a:extLst>
          </p:cNvPr>
          <p:cNvCxnSpPr>
            <a:stCxn id="29" idx="3"/>
            <a:endCxn id="30" idx="0"/>
          </p:cNvCxnSpPr>
          <p:nvPr/>
        </p:nvCxnSpPr>
        <p:spPr>
          <a:xfrm>
            <a:off x="10384345" y="3778291"/>
            <a:ext cx="991282" cy="879799"/>
          </a:xfrm>
          <a:prstGeom prst="bentConnector2">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981581C-1AEC-3C8E-4219-0CE89C6F7551}"/>
              </a:ext>
            </a:extLst>
          </p:cNvPr>
          <p:cNvCxnSpPr>
            <a:stCxn id="26" idx="3"/>
            <a:endCxn id="28" idx="1"/>
          </p:cNvCxnSpPr>
          <p:nvPr/>
        </p:nvCxnSpPr>
        <p:spPr>
          <a:xfrm>
            <a:off x="7096905" y="1509243"/>
            <a:ext cx="1763440" cy="0"/>
          </a:xfrm>
          <a:prstGeom prst="straightConnector1">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0A694EBC-13BA-F5CB-45E0-E4D9E1BD6024}"/>
              </a:ext>
            </a:extLst>
          </p:cNvPr>
          <p:cNvCxnSpPr>
            <a:cxnSpLocks/>
            <a:stCxn id="27" idx="3"/>
            <a:endCxn id="28" idx="2"/>
          </p:cNvCxnSpPr>
          <p:nvPr/>
        </p:nvCxnSpPr>
        <p:spPr>
          <a:xfrm flipV="1">
            <a:off x="8620905" y="1869243"/>
            <a:ext cx="1000840" cy="568710"/>
          </a:xfrm>
          <a:prstGeom prst="bentConnector2">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9167515D-35B1-FF9F-4DF4-9D36B0E1600F}"/>
              </a:ext>
            </a:extLst>
          </p:cNvPr>
          <p:cNvCxnSpPr>
            <a:stCxn id="28" idx="3"/>
            <a:endCxn id="48" idx="1"/>
          </p:cNvCxnSpPr>
          <p:nvPr/>
        </p:nvCxnSpPr>
        <p:spPr>
          <a:xfrm>
            <a:off x="10383145" y="1509243"/>
            <a:ext cx="230482" cy="0"/>
          </a:xfrm>
          <a:prstGeom prst="straightConnector1">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A1EDCD8-665A-FA94-6C1E-2738B411BE08}"/>
              </a:ext>
            </a:extLst>
          </p:cNvPr>
          <p:cNvCxnSpPr>
            <a:stCxn id="29" idx="0"/>
            <a:endCxn id="28" idx="2"/>
          </p:cNvCxnSpPr>
          <p:nvPr/>
        </p:nvCxnSpPr>
        <p:spPr>
          <a:xfrm flipH="1" flipV="1">
            <a:off x="9621745" y="1869243"/>
            <a:ext cx="600" cy="1591548"/>
          </a:xfrm>
          <a:prstGeom prst="straightConnector1">
            <a:avLst/>
          </a:prstGeom>
          <a:ln>
            <a:solidFill>
              <a:srgbClr val="00206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ED78D968-9763-5DCF-AE82-2F0B9CDF7B5C}"/>
              </a:ext>
            </a:extLst>
          </p:cNvPr>
          <p:cNvSpPr/>
          <p:nvPr/>
        </p:nvSpPr>
        <p:spPr>
          <a:xfrm>
            <a:off x="110109" y="1040102"/>
            <a:ext cx="3344291" cy="5321699"/>
          </a:xfrm>
          <a:prstGeom prst="rect">
            <a:avLst/>
          </a:prstGeom>
          <a:noFill/>
          <a:ln w="28575">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21676A0A-8FE5-57AE-812D-87EFDDC2912F}"/>
              </a:ext>
            </a:extLst>
          </p:cNvPr>
          <p:cNvSpPr txBox="1"/>
          <p:nvPr/>
        </p:nvSpPr>
        <p:spPr>
          <a:xfrm>
            <a:off x="3454400" y="5427596"/>
            <a:ext cx="8683227" cy="954107"/>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US" sz="1400" dirty="0"/>
              <a:t>There is a consideration of 04 Subgroups in the Working Group. Each Subgroup will be represented on the Project Steering Committee. Risk Carriers refer to the Insurers and Reinsurers including their Industry Associations. The Service Providers covers Insurance and Reinsurance Brokers, Loss Adjusters and other Intermediaries. </a:t>
            </a:r>
            <a:r>
              <a:rPr lang="en-US" sz="1400" b="1" dirty="0"/>
              <a:t>The final approving authority is the African Union General Assembly!</a:t>
            </a:r>
            <a:endParaRPr lang="en-GB" sz="1400" b="1" dirty="0"/>
          </a:p>
        </p:txBody>
      </p:sp>
      <p:sp>
        <p:nvSpPr>
          <p:cNvPr id="90" name="TextBox 89">
            <a:extLst>
              <a:ext uri="{FF2B5EF4-FFF2-40B4-BE49-F238E27FC236}">
                <a16:creationId xmlns:a16="http://schemas.microsoft.com/office/drawing/2014/main" id="{76A58711-044C-868C-D323-EAA90C1B1E40}"/>
              </a:ext>
            </a:extLst>
          </p:cNvPr>
          <p:cNvSpPr txBox="1"/>
          <p:nvPr/>
        </p:nvSpPr>
        <p:spPr>
          <a:xfrm>
            <a:off x="1635761" y="2585538"/>
            <a:ext cx="1854192" cy="907941"/>
          </a:xfrm>
          <a:prstGeom prst="rect">
            <a:avLst/>
          </a:prstGeom>
          <a:noFill/>
        </p:spPr>
        <p:txBody>
          <a:bodyPr wrap="square" rtlCol="0">
            <a:spAutoFit/>
          </a:bodyPr>
          <a:lstStyle/>
          <a:p>
            <a:pPr algn="ctr"/>
            <a:r>
              <a:rPr lang="en-US" sz="1400" b="1" u="sng" dirty="0">
                <a:solidFill>
                  <a:srgbClr val="0000FF"/>
                </a:solidFill>
              </a:rPr>
              <a:t>Working Group</a:t>
            </a:r>
            <a:r>
              <a:rPr lang="en-US" sz="1400" b="1" dirty="0">
                <a:solidFill>
                  <a:srgbClr val="0000FF"/>
                </a:solidFill>
              </a:rPr>
              <a:t>: </a:t>
            </a:r>
            <a:r>
              <a:rPr lang="en-US" sz="1300" b="1" dirty="0">
                <a:solidFill>
                  <a:srgbClr val="0000FF"/>
                </a:solidFill>
              </a:rPr>
              <a:t>This is an additional layer to ensure the industry is heard.</a:t>
            </a:r>
            <a:endParaRPr lang="en-GB" sz="1300" b="1" dirty="0">
              <a:solidFill>
                <a:srgbClr val="0000FF"/>
              </a:solidFill>
            </a:endParaRPr>
          </a:p>
        </p:txBody>
      </p:sp>
      <p:sp>
        <p:nvSpPr>
          <p:cNvPr id="91" name="TextBox 90">
            <a:extLst>
              <a:ext uri="{FF2B5EF4-FFF2-40B4-BE49-F238E27FC236}">
                <a16:creationId xmlns:a16="http://schemas.microsoft.com/office/drawing/2014/main" id="{29D5A1D7-F0D4-0EAA-676C-9A994E6032EE}"/>
              </a:ext>
            </a:extLst>
          </p:cNvPr>
          <p:cNvSpPr txBox="1"/>
          <p:nvPr/>
        </p:nvSpPr>
        <p:spPr>
          <a:xfrm>
            <a:off x="304800" y="1040103"/>
            <a:ext cx="1076960" cy="307777"/>
          </a:xfrm>
          <a:prstGeom prst="rect">
            <a:avLst/>
          </a:prstGeom>
          <a:noFill/>
        </p:spPr>
        <p:txBody>
          <a:bodyPr wrap="square" rtlCol="0">
            <a:spAutoFit/>
          </a:bodyPr>
          <a:lstStyle/>
          <a:p>
            <a:pPr algn="ctr"/>
            <a:r>
              <a:rPr lang="en-US" sz="1400" b="1" u="sng" dirty="0">
                <a:solidFill>
                  <a:srgbClr val="0000FF"/>
                </a:solidFill>
              </a:rPr>
              <a:t>Subgroups</a:t>
            </a:r>
            <a:endParaRPr lang="en-GB" sz="1400" b="1" u="sng" dirty="0">
              <a:solidFill>
                <a:srgbClr val="0000FF"/>
              </a:solidFill>
            </a:endParaRPr>
          </a:p>
        </p:txBody>
      </p:sp>
      <p:sp>
        <p:nvSpPr>
          <p:cNvPr id="92" name="TextBox 91">
            <a:extLst>
              <a:ext uri="{FF2B5EF4-FFF2-40B4-BE49-F238E27FC236}">
                <a16:creationId xmlns:a16="http://schemas.microsoft.com/office/drawing/2014/main" id="{776D3652-A970-69E6-CC21-CEB656DFB847}"/>
              </a:ext>
            </a:extLst>
          </p:cNvPr>
          <p:cNvSpPr txBox="1"/>
          <p:nvPr/>
        </p:nvSpPr>
        <p:spPr>
          <a:xfrm>
            <a:off x="6086578" y="4131554"/>
            <a:ext cx="3525680" cy="292388"/>
          </a:xfrm>
          <a:prstGeom prst="rect">
            <a:avLst/>
          </a:prstGeom>
          <a:noFill/>
        </p:spPr>
        <p:txBody>
          <a:bodyPr wrap="square" rtlCol="0">
            <a:spAutoFit/>
          </a:bodyPr>
          <a:lstStyle/>
          <a:p>
            <a:pPr algn="ctr"/>
            <a:r>
              <a:rPr lang="en-US" sz="1300" b="1" dirty="0">
                <a:solidFill>
                  <a:srgbClr val="558ED5"/>
                </a:solidFill>
              </a:rPr>
              <a:t>Coordinated by the </a:t>
            </a:r>
            <a:r>
              <a:rPr lang="en-US" sz="1300" b="1" dirty="0" err="1">
                <a:solidFill>
                  <a:srgbClr val="558ED5"/>
                </a:solidFill>
              </a:rPr>
              <a:t>AfCFTA</a:t>
            </a:r>
            <a:r>
              <a:rPr lang="en-US" sz="1300" b="1" dirty="0">
                <a:solidFill>
                  <a:srgbClr val="558ED5"/>
                </a:solidFill>
              </a:rPr>
              <a:t> Secretariat</a:t>
            </a:r>
            <a:endParaRPr lang="en-GB" sz="1300" b="1" dirty="0">
              <a:solidFill>
                <a:srgbClr val="558ED5"/>
              </a:solidFill>
            </a:endParaRPr>
          </a:p>
        </p:txBody>
      </p:sp>
      <p:sp>
        <p:nvSpPr>
          <p:cNvPr id="93" name="TextBox 92">
            <a:extLst>
              <a:ext uri="{FF2B5EF4-FFF2-40B4-BE49-F238E27FC236}">
                <a16:creationId xmlns:a16="http://schemas.microsoft.com/office/drawing/2014/main" id="{2E34BF93-195B-97BB-6C83-DCA1FFA1A534}"/>
              </a:ext>
            </a:extLst>
          </p:cNvPr>
          <p:cNvSpPr txBox="1"/>
          <p:nvPr/>
        </p:nvSpPr>
        <p:spPr>
          <a:xfrm>
            <a:off x="3428522" y="4106325"/>
            <a:ext cx="1677557" cy="692497"/>
          </a:xfrm>
          <a:prstGeom prst="rect">
            <a:avLst/>
          </a:prstGeom>
          <a:noFill/>
        </p:spPr>
        <p:txBody>
          <a:bodyPr wrap="square" rtlCol="0">
            <a:spAutoFit/>
          </a:bodyPr>
          <a:lstStyle/>
          <a:p>
            <a:pPr algn="ctr"/>
            <a:r>
              <a:rPr lang="en-US" sz="1300" b="1" dirty="0">
                <a:solidFill>
                  <a:srgbClr val="00B0F0"/>
                </a:solidFill>
              </a:rPr>
              <a:t>Advisory Organ to serve as </a:t>
            </a:r>
            <a:r>
              <a:rPr lang="en-US" sz="1300" b="1" dirty="0">
                <a:solidFill>
                  <a:srgbClr val="C00000"/>
                </a:solidFill>
              </a:rPr>
              <a:t>Coalition Body Representative</a:t>
            </a:r>
            <a:endParaRPr lang="en-GB" sz="1300" b="1" dirty="0">
              <a:solidFill>
                <a:srgbClr val="C00000"/>
              </a:solidFill>
            </a:endParaRPr>
          </a:p>
        </p:txBody>
      </p:sp>
      <p:sp>
        <p:nvSpPr>
          <p:cNvPr id="94" name="TextBox 93">
            <a:extLst>
              <a:ext uri="{FF2B5EF4-FFF2-40B4-BE49-F238E27FC236}">
                <a16:creationId xmlns:a16="http://schemas.microsoft.com/office/drawing/2014/main" id="{52108383-87E9-6EEE-8E7E-080BB197ADC6}"/>
              </a:ext>
            </a:extLst>
          </p:cNvPr>
          <p:cNvSpPr txBox="1"/>
          <p:nvPr/>
        </p:nvSpPr>
        <p:spPr>
          <a:xfrm>
            <a:off x="9657603" y="1989808"/>
            <a:ext cx="2480024" cy="1292662"/>
          </a:xfrm>
          <a:prstGeom prst="rect">
            <a:avLst/>
          </a:prstGeom>
          <a:noFill/>
        </p:spPr>
        <p:txBody>
          <a:bodyPr wrap="square" rtlCol="0">
            <a:spAutoFit/>
          </a:bodyPr>
          <a:lstStyle/>
          <a:p>
            <a:pPr algn="ctr"/>
            <a:r>
              <a:rPr lang="en-US" sz="1300" b="1" dirty="0">
                <a:solidFill>
                  <a:srgbClr val="0000FF"/>
                </a:solidFill>
              </a:rPr>
              <a:t>NB: All Trade Decisions are made through the Trade Negotiators in consultation with Industry Regulators and other stakeholders by the government.</a:t>
            </a:r>
            <a:endParaRPr lang="en-GB" sz="1300" b="1" dirty="0">
              <a:solidFill>
                <a:srgbClr val="0000FF"/>
              </a:solidFill>
            </a:endParaRPr>
          </a:p>
        </p:txBody>
      </p:sp>
      <p:sp>
        <p:nvSpPr>
          <p:cNvPr id="95" name="TextBox 94">
            <a:extLst>
              <a:ext uri="{FF2B5EF4-FFF2-40B4-BE49-F238E27FC236}">
                <a16:creationId xmlns:a16="http://schemas.microsoft.com/office/drawing/2014/main" id="{179ED23D-7F3D-17E1-1F79-8AFA66A4F0A8}"/>
              </a:ext>
            </a:extLst>
          </p:cNvPr>
          <p:cNvSpPr txBox="1"/>
          <p:nvPr/>
        </p:nvSpPr>
        <p:spPr>
          <a:xfrm>
            <a:off x="110109" y="644796"/>
            <a:ext cx="3344290" cy="307777"/>
          </a:xfrm>
          <a:prstGeom prst="rect">
            <a:avLst/>
          </a:prstGeom>
          <a:noFill/>
        </p:spPr>
        <p:txBody>
          <a:bodyPr wrap="square" rtlCol="0">
            <a:spAutoFit/>
          </a:bodyPr>
          <a:lstStyle/>
          <a:p>
            <a:pPr algn="ctr"/>
            <a:r>
              <a:rPr lang="en-US" sz="1400" b="1" dirty="0">
                <a:solidFill>
                  <a:srgbClr val="0000FF"/>
                </a:solidFill>
              </a:rPr>
              <a:t>This is our proposed enhancement</a:t>
            </a:r>
            <a:endParaRPr lang="en-GB" sz="1400" b="1" dirty="0">
              <a:solidFill>
                <a:srgbClr val="0000FF"/>
              </a:solidFill>
            </a:endParaRPr>
          </a:p>
        </p:txBody>
      </p:sp>
      <p:cxnSp>
        <p:nvCxnSpPr>
          <p:cNvPr id="97" name="Straight Arrow Connector 96">
            <a:extLst>
              <a:ext uri="{FF2B5EF4-FFF2-40B4-BE49-F238E27FC236}">
                <a16:creationId xmlns:a16="http://schemas.microsoft.com/office/drawing/2014/main" id="{893869A4-10E3-51A2-7421-B768566E03CC}"/>
              </a:ext>
            </a:extLst>
          </p:cNvPr>
          <p:cNvCxnSpPr/>
          <p:nvPr/>
        </p:nvCxnSpPr>
        <p:spPr>
          <a:xfrm flipV="1">
            <a:off x="3568825" y="5119130"/>
            <a:ext cx="681432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A31C8990-B87C-958B-8C0B-DBF29FC60021}"/>
              </a:ext>
            </a:extLst>
          </p:cNvPr>
          <p:cNvSpPr txBox="1"/>
          <p:nvPr/>
        </p:nvSpPr>
        <p:spPr>
          <a:xfrm>
            <a:off x="3568825" y="4843717"/>
            <a:ext cx="6682614" cy="292388"/>
          </a:xfrm>
          <a:prstGeom prst="rect">
            <a:avLst/>
          </a:prstGeom>
          <a:noFill/>
        </p:spPr>
        <p:txBody>
          <a:bodyPr wrap="square" rtlCol="0">
            <a:spAutoFit/>
          </a:bodyPr>
          <a:lstStyle/>
          <a:p>
            <a:pPr algn="ctr"/>
            <a:r>
              <a:rPr lang="en-US" sz="1300" b="1" dirty="0"/>
              <a:t>Similar Structure serves the Banking and Capital Markets Stream</a:t>
            </a:r>
            <a:endParaRPr lang="en-GB" sz="1300" b="1" dirty="0"/>
          </a:p>
        </p:txBody>
      </p:sp>
    </p:spTree>
    <p:extLst>
      <p:ext uri="{BB962C8B-B14F-4D97-AF65-F5344CB8AC3E}">
        <p14:creationId xmlns:p14="http://schemas.microsoft.com/office/powerpoint/2010/main" val="10812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106469" y="2782669"/>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dirty="0">
                <a:solidFill>
                  <a:schemeClr val="accent5">
                    <a:lumMod val="40000"/>
                    <a:lumOff val="60000"/>
                  </a:schemeClr>
                </a:solidFill>
                <a:effectLst>
                  <a:outerShdw blurRad="38100" dist="38100" dir="2700000" algn="tl">
                    <a:srgbClr val="000000">
                      <a:alpha val="43137"/>
                    </a:srgbClr>
                  </a:outerShdw>
                </a:effectLst>
              </a:rPr>
              <a:t>Recommendations</a:t>
            </a:r>
            <a:endParaRPr lang="en-GB" sz="4000" b="1" dirty="0">
              <a:solidFill>
                <a:schemeClr val="accent5">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10731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Next Steps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2" name="Table 1">
            <a:extLst>
              <a:ext uri="{FF2B5EF4-FFF2-40B4-BE49-F238E27FC236}">
                <a16:creationId xmlns:a16="http://schemas.microsoft.com/office/drawing/2014/main" id="{432215DC-9F10-687A-E288-AA73CCC1842C}"/>
              </a:ext>
            </a:extLst>
          </p:cNvPr>
          <p:cNvGraphicFramePr>
            <a:graphicFrameLocks noGrp="1"/>
          </p:cNvGraphicFramePr>
          <p:nvPr>
            <p:extLst>
              <p:ext uri="{D42A27DB-BD31-4B8C-83A1-F6EECF244321}">
                <p14:modId xmlns:p14="http://schemas.microsoft.com/office/powerpoint/2010/main" val="525085440"/>
              </p:ext>
            </p:extLst>
          </p:nvPr>
        </p:nvGraphicFramePr>
        <p:xfrm>
          <a:off x="110108" y="719666"/>
          <a:ext cx="11990452" cy="5070730"/>
        </p:xfrm>
        <a:graphic>
          <a:graphicData uri="http://schemas.openxmlformats.org/drawingml/2006/table">
            <a:tbl>
              <a:tblPr firstRow="1" bandRow="1">
                <a:tableStyleId>{5C22544A-7EE6-4342-B048-85BDC9FD1C3A}</a:tableStyleId>
              </a:tblPr>
              <a:tblGrid>
                <a:gridCol w="2997613">
                  <a:extLst>
                    <a:ext uri="{9D8B030D-6E8A-4147-A177-3AD203B41FA5}">
                      <a16:colId xmlns:a16="http://schemas.microsoft.com/office/drawing/2014/main" val="3806384828"/>
                    </a:ext>
                  </a:extLst>
                </a:gridCol>
                <a:gridCol w="2997613">
                  <a:extLst>
                    <a:ext uri="{9D8B030D-6E8A-4147-A177-3AD203B41FA5}">
                      <a16:colId xmlns:a16="http://schemas.microsoft.com/office/drawing/2014/main" val="1541529573"/>
                    </a:ext>
                  </a:extLst>
                </a:gridCol>
                <a:gridCol w="2997613">
                  <a:extLst>
                    <a:ext uri="{9D8B030D-6E8A-4147-A177-3AD203B41FA5}">
                      <a16:colId xmlns:a16="http://schemas.microsoft.com/office/drawing/2014/main" val="1877845071"/>
                    </a:ext>
                  </a:extLst>
                </a:gridCol>
                <a:gridCol w="2997613">
                  <a:extLst>
                    <a:ext uri="{9D8B030D-6E8A-4147-A177-3AD203B41FA5}">
                      <a16:colId xmlns:a16="http://schemas.microsoft.com/office/drawing/2014/main" val="3663957469"/>
                    </a:ext>
                  </a:extLst>
                </a:gridCol>
              </a:tblGrid>
              <a:tr h="370840">
                <a:tc>
                  <a:txBody>
                    <a:bodyPr/>
                    <a:lstStyle/>
                    <a:p>
                      <a:pPr algn="ctr">
                        <a:lnSpc>
                          <a:spcPct val="120000"/>
                        </a:lnSpc>
                        <a:spcBef>
                          <a:spcPts val="600"/>
                        </a:spcBef>
                        <a:spcAft>
                          <a:spcPts val="600"/>
                        </a:spcAft>
                      </a:pPr>
                      <a:r>
                        <a:rPr lang="en-GB" sz="1600" u="none" dirty="0">
                          <a:latin typeface="Titillium" panose="00000500000000000000" pitchFamily="50" charset="0"/>
                        </a:rPr>
                        <a:t>Market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lnSpc>
                          <a:spcPct val="120000"/>
                        </a:lnSpc>
                        <a:spcBef>
                          <a:spcPts val="600"/>
                        </a:spcBef>
                        <a:spcAft>
                          <a:spcPts val="600"/>
                        </a:spcAft>
                      </a:pPr>
                      <a:r>
                        <a:rPr lang="en-GB" sz="1600" u="none" dirty="0">
                          <a:latin typeface="Titillium" panose="00000500000000000000" pitchFamily="50" charset="0"/>
                        </a:rPr>
                        <a:t>Industry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20000"/>
                        </a:lnSpc>
                        <a:spcBef>
                          <a:spcPts val="600"/>
                        </a:spcBef>
                        <a:spcAft>
                          <a:spcPts val="600"/>
                        </a:spcAft>
                      </a:pPr>
                      <a:r>
                        <a:rPr lang="en-GB" sz="1600" u="none" dirty="0">
                          <a:latin typeface="Titillium" panose="00000500000000000000" pitchFamily="50" charset="0"/>
                        </a:rPr>
                        <a:t>Resource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20000"/>
                        </a:lnSpc>
                        <a:spcBef>
                          <a:spcPts val="600"/>
                        </a:spcBef>
                        <a:spcAft>
                          <a:spcPts val="600"/>
                        </a:spcAft>
                      </a:pPr>
                      <a:r>
                        <a:rPr lang="en-GB" sz="1600" u="none" dirty="0">
                          <a:latin typeface="Titillium" panose="00000500000000000000" pitchFamily="50" charset="0"/>
                        </a:rPr>
                        <a:t>Implementation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32949876"/>
                  </a:ext>
                </a:extLst>
              </a:tr>
              <a:tr h="370840">
                <a:tc>
                  <a:txBody>
                    <a:bodyPr/>
                    <a:lstStyle/>
                    <a:p>
                      <a:pPr algn="l">
                        <a:lnSpc>
                          <a:spcPct val="120000"/>
                        </a:lnSpc>
                        <a:spcBef>
                          <a:spcPts val="300"/>
                        </a:spcBef>
                        <a:spcAft>
                          <a:spcPts val="300"/>
                        </a:spcAft>
                      </a:pPr>
                      <a:r>
                        <a:rPr lang="en-GB" sz="1400" b="1" dirty="0">
                          <a:latin typeface="Titillium" panose="00000500000000000000" pitchFamily="50" charset="0"/>
                        </a:rPr>
                        <a:t>Based on a study of the entire industry to identify the pain points of market participants and find ways to be resolve them under the </a:t>
                      </a:r>
                      <a:r>
                        <a:rPr lang="en-GB" sz="1400" b="1" dirty="0" err="1">
                          <a:latin typeface="Titillium" panose="00000500000000000000" pitchFamily="50" charset="0"/>
                        </a:rPr>
                        <a:t>AfCFTA</a:t>
                      </a:r>
                      <a:r>
                        <a:rPr lang="en-GB" sz="1400" b="1" dirty="0">
                          <a:latin typeface="Titillium" panose="00000500000000000000" pitchFamily="50" charset="0"/>
                        </a:rPr>
                        <a:t> Agreement. One of such finding could be related to premium retention on the continent through limited capacity, intra-group arrangements and so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GB" sz="1400" b="1" dirty="0">
                          <a:latin typeface="Titillium" panose="00000500000000000000" pitchFamily="50" charset="0"/>
                        </a:rPr>
                        <a:t>Based on the robust strategy and an understanding of the pain points of the industry, we may need to consider developing a wholesome strategy that consolidates strengths, addresses weaknesses, mitigate threats and explore opportunities for relevant stakeholders in the value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GB" sz="1400" b="1" dirty="0">
                          <a:latin typeface="Titillium" panose="00000500000000000000" pitchFamily="50" charset="0"/>
                        </a:rPr>
                        <a:t>Based on the defined strategic orientation, it is important to determine the resources needed to actualize the strategy for the desired goals to be achieved. There is a need to be intentional about resource requirements within the existing industry frameworks.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GB" sz="1400" b="1" dirty="0">
                          <a:latin typeface="Titillium" panose="00000500000000000000" pitchFamily="50" charset="0"/>
                        </a:rPr>
                        <a:t>Based on the commitment to provision the relevant resources, there needs to be a formal implementation plan. These actions should be implemented via stakeholder work groups that have the relevant influence in this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6127863"/>
                  </a:ext>
                </a:extLst>
              </a:tr>
              <a:tr h="370840">
                <a:tc>
                  <a:txBody>
                    <a:bodyPr/>
                    <a:lstStyle/>
                    <a:p>
                      <a:pPr>
                        <a:lnSpc>
                          <a:spcPct val="120000"/>
                        </a:lnSpc>
                        <a:spcBef>
                          <a:spcPts val="300"/>
                        </a:spcBef>
                        <a:spcAft>
                          <a:spcPts val="300"/>
                        </a:spcAft>
                      </a:pPr>
                      <a:r>
                        <a:rPr lang="en-GB" sz="1400" b="1" u="sng" dirty="0">
                          <a:latin typeface="Titillium" panose="00000500000000000000" pitchFamily="50" charset="0"/>
                        </a:rPr>
                        <a:t>Considerations</a:t>
                      </a:r>
                    </a:p>
                    <a:p>
                      <a:pPr>
                        <a:lnSpc>
                          <a:spcPct val="120000"/>
                        </a:lnSpc>
                        <a:spcBef>
                          <a:spcPts val="300"/>
                        </a:spcBef>
                        <a:spcAft>
                          <a:spcPts val="300"/>
                        </a:spcAft>
                      </a:pPr>
                      <a:r>
                        <a:rPr lang="en-GB" sz="1400" b="1" u="none" dirty="0">
                          <a:latin typeface="Titillium" panose="00000500000000000000" pitchFamily="50" charset="0"/>
                        </a:rPr>
                        <a:t>This covers understanding the key</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Strengths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Weaknesses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Opportunities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Threats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20000"/>
                        </a:lnSpc>
                        <a:spcBef>
                          <a:spcPts val="300"/>
                        </a:spcBef>
                        <a:spcAft>
                          <a:spcPts val="300"/>
                        </a:spcAft>
                      </a:pPr>
                      <a:r>
                        <a:rPr lang="en-GB" sz="1400" b="1" u="sng" dirty="0">
                          <a:latin typeface="Titillium" panose="00000500000000000000" pitchFamily="50" charset="0"/>
                        </a:rPr>
                        <a:t>Considerations</a:t>
                      </a:r>
                    </a:p>
                    <a:p>
                      <a:pPr>
                        <a:lnSpc>
                          <a:spcPct val="120000"/>
                        </a:lnSpc>
                        <a:spcBef>
                          <a:spcPts val="300"/>
                        </a:spcBef>
                        <a:spcAft>
                          <a:spcPts val="300"/>
                        </a:spcAft>
                      </a:pPr>
                      <a:r>
                        <a:rPr lang="en-GB" sz="1400" b="1" u="none" dirty="0">
                          <a:latin typeface="Titillium" panose="00000500000000000000" pitchFamily="50" charset="0"/>
                        </a:rPr>
                        <a:t>This covers elements of a strategy</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Key Objectives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Critical Stakeholders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Strategic Orientation</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Strategic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spcBef>
                          <a:spcPts val="300"/>
                        </a:spcBef>
                        <a:spcAft>
                          <a:spcPts val="300"/>
                        </a:spcAft>
                      </a:pPr>
                      <a:r>
                        <a:rPr lang="en-GB" sz="1400" b="1" u="sng" dirty="0">
                          <a:latin typeface="Titillium" panose="00000500000000000000" pitchFamily="50" charset="0"/>
                        </a:rPr>
                        <a:t>Considerations</a:t>
                      </a:r>
                    </a:p>
                    <a:p>
                      <a:pPr>
                        <a:lnSpc>
                          <a:spcPct val="120000"/>
                        </a:lnSpc>
                        <a:spcBef>
                          <a:spcPts val="300"/>
                        </a:spcBef>
                        <a:spcAft>
                          <a:spcPts val="300"/>
                        </a:spcAft>
                      </a:pPr>
                      <a:r>
                        <a:rPr lang="en-GB" sz="1400" b="1" u="none" dirty="0">
                          <a:latin typeface="Titillium" panose="00000500000000000000" pitchFamily="50" charset="0"/>
                        </a:rPr>
                        <a:t>This covers the following needs</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Technology Enablement</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People Development</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Product Innovation</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Stakeholder Conduct</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Partnership Framework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20000"/>
                        </a:lnSpc>
                        <a:spcBef>
                          <a:spcPts val="300"/>
                        </a:spcBef>
                        <a:spcAft>
                          <a:spcPts val="300"/>
                        </a:spcAft>
                      </a:pPr>
                      <a:r>
                        <a:rPr lang="en-GB" sz="1400" b="1" u="sng" dirty="0">
                          <a:latin typeface="Titillium" panose="00000500000000000000" pitchFamily="50" charset="0"/>
                        </a:rPr>
                        <a:t>Considerations</a:t>
                      </a:r>
                    </a:p>
                    <a:p>
                      <a:pPr>
                        <a:lnSpc>
                          <a:spcPct val="120000"/>
                        </a:lnSpc>
                        <a:spcBef>
                          <a:spcPts val="300"/>
                        </a:spcBef>
                        <a:spcAft>
                          <a:spcPts val="300"/>
                        </a:spcAft>
                      </a:pPr>
                      <a:r>
                        <a:rPr lang="en-GB" sz="1400" b="1" u="none" dirty="0">
                          <a:latin typeface="Titillium" panose="00000500000000000000" pitchFamily="50" charset="0"/>
                        </a:rPr>
                        <a:t>This covers how we should proceed</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Legislate</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Regulate</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Collaborate</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Innovate</a:t>
                      </a:r>
                    </a:p>
                    <a:p>
                      <a:pPr marL="180000" indent="-180000">
                        <a:lnSpc>
                          <a:spcPct val="120000"/>
                        </a:lnSpc>
                        <a:spcBef>
                          <a:spcPts val="300"/>
                        </a:spcBef>
                        <a:spcAft>
                          <a:spcPts val="300"/>
                        </a:spcAft>
                        <a:buFont typeface="+mj-lt"/>
                        <a:buAutoNum type="arabicPeriod"/>
                      </a:pPr>
                      <a:r>
                        <a:rPr lang="en-GB" sz="1400" b="1" u="none" dirty="0">
                          <a:latin typeface="Titillium" panose="00000500000000000000" pitchFamily="50" charset="0"/>
                        </a:rPr>
                        <a:t>Educate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27987861"/>
                  </a:ext>
                </a:extLst>
              </a:tr>
            </a:tbl>
          </a:graphicData>
        </a:graphic>
      </p:graphicFrame>
      <p:sp>
        <p:nvSpPr>
          <p:cNvPr id="3" name="TextBox 2">
            <a:extLst>
              <a:ext uri="{FF2B5EF4-FFF2-40B4-BE49-F238E27FC236}">
                <a16:creationId xmlns:a16="http://schemas.microsoft.com/office/drawing/2014/main" id="{2BAD8B7C-E7EA-7A27-5EDF-58215F740664}"/>
              </a:ext>
            </a:extLst>
          </p:cNvPr>
          <p:cNvSpPr txBox="1"/>
          <p:nvPr/>
        </p:nvSpPr>
        <p:spPr>
          <a:xfrm>
            <a:off x="2003459" y="5901036"/>
            <a:ext cx="9590927" cy="923330"/>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t>Our efforts complement that of Government, but the real negotiators are the State Parties represented by the Ministries of Trade that consults others. </a:t>
            </a:r>
            <a:r>
              <a:rPr lang="en-GB" b="1" dirty="0"/>
              <a:t>We Have To Be At The High Table, as Important Stakeholders in the Financial Inclusion &amp; Economic Development</a:t>
            </a:r>
          </a:p>
        </p:txBody>
      </p:sp>
    </p:spTree>
    <p:extLst>
      <p:ext uri="{BB962C8B-B14F-4D97-AF65-F5344CB8AC3E}">
        <p14:creationId xmlns:p14="http://schemas.microsoft.com/office/powerpoint/2010/main" val="497030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Opportunities and Areas of Considerations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2" name="Table 1">
            <a:extLst>
              <a:ext uri="{FF2B5EF4-FFF2-40B4-BE49-F238E27FC236}">
                <a16:creationId xmlns:a16="http://schemas.microsoft.com/office/drawing/2014/main" id="{2855936C-9CCC-5356-70F2-F260EC9E51D3}"/>
              </a:ext>
            </a:extLst>
          </p:cNvPr>
          <p:cNvGraphicFramePr>
            <a:graphicFrameLocks noGrp="1"/>
          </p:cNvGraphicFramePr>
          <p:nvPr>
            <p:extLst>
              <p:ext uri="{D42A27DB-BD31-4B8C-83A1-F6EECF244321}">
                <p14:modId xmlns:p14="http://schemas.microsoft.com/office/powerpoint/2010/main" val="3443880968"/>
              </p:ext>
            </p:extLst>
          </p:nvPr>
        </p:nvGraphicFramePr>
        <p:xfrm>
          <a:off x="91440" y="696246"/>
          <a:ext cx="11927840" cy="5391919"/>
        </p:xfrm>
        <a:graphic>
          <a:graphicData uri="http://schemas.openxmlformats.org/drawingml/2006/table">
            <a:tbl>
              <a:tblPr firstRow="1" bandRow="1">
                <a:tableStyleId>{5C22544A-7EE6-4342-B048-85BDC9FD1C3A}</a:tableStyleId>
              </a:tblPr>
              <a:tblGrid>
                <a:gridCol w="4454875">
                  <a:extLst>
                    <a:ext uri="{9D8B030D-6E8A-4147-A177-3AD203B41FA5}">
                      <a16:colId xmlns:a16="http://schemas.microsoft.com/office/drawing/2014/main" val="170077945"/>
                    </a:ext>
                  </a:extLst>
                </a:gridCol>
                <a:gridCol w="3583785">
                  <a:extLst>
                    <a:ext uri="{9D8B030D-6E8A-4147-A177-3AD203B41FA5}">
                      <a16:colId xmlns:a16="http://schemas.microsoft.com/office/drawing/2014/main" val="177268761"/>
                    </a:ext>
                  </a:extLst>
                </a:gridCol>
                <a:gridCol w="3889180">
                  <a:extLst>
                    <a:ext uri="{9D8B030D-6E8A-4147-A177-3AD203B41FA5}">
                      <a16:colId xmlns:a16="http://schemas.microsoft.com/office/drawing/2014/main" val="1121737798"/>
                    </a:ext>
                  </a:extLst>
                </a:gridCol>
              </a:tblGrid>
              <a:tr h="358040">
                <a:tc>
                  <a:txBody>
                    <a:bodyPr/>
                    <a:lstStyle/>
                    <a:p>
                      <a:pPr algn="ctr"/>
                      <a:r>
                        <a:rPr lang="en-GB" sz="1400" u="none" dirty="0">
                          <a:latin typeface="Titillium" panose="00000500000000000000" pitchFamily="50" charset="0"/>
                        </a:rPr>
                        <a:t>Products 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400" u="none" dirty="0">
                          <a:latin typeface="Titillium" panose="00000500000000000000" pitchFamily="50" charset="0"/>
                        </a:rPr>
                        <a:t>Distribution Vehicles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1400" u="none" dirty="0">
                          <a:latin typeface="Titillium" panose="00000500000000000000" pitchFamily="50" charset="0"/>
                        </a:rPr>
                        <a:t>Technology Adoption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58628603"/>
                  </a:ext>
                </a:extLst>
              </a:tr>
              <a:tr h="5033879">
                <a:tc>
                  <a:txBody>
                    <a:bodyPr/>
                    <a:lstStyle/>
                    <a:p>
                      <a:pPr>
                        <a:lnSpc>
                          <a:spcPct val="120000"/>
                        </a:lnSpc>
                        <a:spcBef>
                          <a:spcPts val="100"/>
                        </a:spcBef>
                        <a:spcAft>
                          <a:spcPts val="100"/>
                        </a:spcAft>
                      </a:pPr>
                      <a:r>
                        <a:rPr lang="en-GB" sz="1400" b="1" dirty="0">
                          <a:latin typeface="Titillium" panose="00000500000000000000" pitchFamily="50" charset="0"/>
                        </a:rPr>
                        <a:t>The opportunities for the industry for consideration without the disruption of the status quo are as follows:</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Cessions Abroad</a:t>
                      </a:r>
                      <a:r>
                        <a:rPr lang="en-GB" sz="1400" kern="1200" dirty="0">
                          <a:solidFill>
                            <a:schemeClr val="dk1"/>
                          </a:solidFill>
                          <a:latin typeface="Titillium" panose="00000500000000000000" pitchFamily="50" charset="0"/>
                          <a:ea typeface="+mn-ea"/>
                          <a:cs typeface="+mn-cs"/>
                        </a:rPr>
                        <a:t>: There is a need for the industry to conduct a study on the cessions that go abroad in collaboration with industry regulators as the custodian of such data to explore ways in which some of them can be retained on the continent.</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Climate Risks</a:t>
                      </a:r>
                      <a:r>
                        <a:rPr lang="en-GB" sz="1400" kern="1200" dirty="0">
                          <a:solidFill>
                            <a:schemeClr val="dk1"/>
                          </a:solidFill>
                          <a:latin typeface="Titillium" panose="00000500000000000000" pitchFamily="50" charset="0"/>
                          <a:ea typeface="+mn-ea"/>
                          <a:cs typeface="+mn-cs"/>
                        </a:rPr>
                        <a:t>: An evolving opportunity is the need to consider how climate resilience solutions can be deployed on the continent to leverage on the combined capacity on the continent for a truly diverse sovereign solution.</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Specialty Lines</a:t>
                      </a:r>
                      <a:r>
                        <a:rPr lang="en-GB" sz="1400" kern="1200" dirty="0">
                          <a:solidFill>
                            <a:schemeClr val="dk1"/>
                          </a:solidFill>
                          <a:latin typeface="Titillium" panose="00000500000000000000" pitchFamily="50" charset="0"/>
                          <a:ea typeface="+mn-ea"/>
                          <a:cs typeface="+mn-cs"/>
                        </a:rPr>
                        <a:t>: There is a need to leverage risk sharing potentials on the continent to provide more cover on specialty lines of business.</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Multinational Insurance Programmes</a:t>
                      </a:r>
                      <a:r>
                        <a:rPr lang="en-GB" sz="1400" kern="1200" dirty="0">
                          <a:solidFill>
                            <a:schemeClr val="dk1"/>
                          </a:solidFill>
                          <a:latin typeface="Titillium" panose="00000500000000000000" pitchFamily="50" charset="0"/>
                          <a:ea typeface="+mn-ea"/>
                          <a:cs typeface="+mn-cs"/>
                        </a:rPr>
                        <a:t>: There may be a need to engage regulators to encourage multinational programmes on the continent when local capacity is exhausted.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100"/>
                        </a:spcBef>
                        <a:spcAft>
                          <a:spcPts val="100"/>
                        </a:spcAft>
                      </a:pPr>
                      <a:r>
                        <a:rPr lang="en-US" sz="1400" b="1" dirty="0">
                          <a:latin typeface="Titillium" panose="00000500000000000000" pitchFamily="50" charset="0"/>
                        </a:rPr>
                        <a:t>This covers the vehicles through which the opportunities from products can be exploited to strengthen the market:</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400" b="1" u="sng" kern="1200" dirty="0">
                          <a:solidFill>
                            <a:srgbClr val="0000FF"/>
                          </a:solidFill>
                          <a:latin typeface="Titillium" panose="00000500000000000000" pitchFamily="50" charset="0"/>
                          <a:ea typeface="+mn-ea"/>
                          <a:cs typeface="+mn-cs"/>
                        </a:rPr>
                        <a:t>Insurance Pools</a:t>
                      </a:r>
                      <a:r>
                        <a:rPr lang="en-US" sz="1400" kern="1200" dirty="0">
                          <a:solidFill>
                            <a:schemeClr val="dk1"/>
                          </a:solidFill>
                          <a:latin typeface="Titillium" panose="00000500000000000000" pitchFamily="50" charset="0"/>
                          <a:ea typeface="+mn-ea"/>
                          <a:cs typeface="+mn-cs"/>
                        </a:rPr>
                        <a:t>: This can be achieved through the adoption of insurance pools for different lines of business that are ceded abroad or are emerging risks to support the continent.</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400" b="1" u="sng" kern="1200" dirty="0">
                          <a:solidFill>
                            <a:srgbClr val="0000FF"/>
                          </a:solidFill>
                          <a:latin typeface="Titillium" panose="00000500000000000000" pitchFamily="50" charset="0"/>
                          <a:ea typeface="+mn-ea"/>
                          <a:cs typeface="+mn-cs"/>
                        </a:rPr>
                        <a:t>Regulatory Review</a:t>
                      </a:r>
                      <a:r>
                        <a:rPr lang="en-US" sz="1400" kern="1200" dirty="0">
                          <a:solidFill>
                            <a:schemeClr val="dk1"/>
                          </a:solidFill>
                          <a:latin typeface="Titillium" panose="00000500000000000000" pitchFamily="50" charset="0"/>
                          <a:ea typeface="+mn-ea"/>
                          <a:cs typeface="+mn-cs"/>
                        </a:rPr>
                        <a:t>: This is the consideration of a review to encourage the practice of admitted and non-admitted players to provide cover on risks after local capacity has been exhausted. This is the fastest way to promote cross-border insurance and reinsurance.</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US" sz="1400" b="1" u="sng" kern="1200" dirty="0">
                          <a:solidFill>
                            <a:srgbClr val="0000FF"/>
                          </a:solidFill>
                          <a:latin typeface="Titillium" panose="00000500000000000000" pitchFamily="50" charset="0"/>
                          <a:ea typeface="+mn-ea"/>
                          <a:cs typeface="+mn-cs"/>
                        </a:rPr>
                        <a:t>International Agreements</a:t>
                      </a:r>
                      <a:r>
                        <a:rPr lang="en-US" sz="1400" kern="1200" dirty="0">
                          <a:solidFill>
                            <a:schemeClr val="dk1"/>
                          </a:solidFill>
                          <a:latin typeface="Titillium" panose="00000500000000000000" pitchFamily="50" charset="0"/>
                          <a:ea typeface="+mn-ea"/>
                          <a:cs typeface="+mn-cs"/>
                        </a:rPr>
                        <a:t>: This is the enforcement of cessions within the local market rather the procurement of insurance covers abroad.</a:t>
                      </a:r>
                      <a:endParaRPr lang="en-GB" sz="140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GB" sz="1400" b="1" dirty="0">
                          <a:latin typeface="Titillium" panose="00000500000000000000" pitchFamily="50" charset="0"/>
                        </a:rPr>
                        <a:t>This highlights some of the technology considerations that can enable this process for industry players.</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Technology Infrastructure</a:t>
                      </a:r>
                      <a:r>
                        <a:rPr lang="en-GB" sz="1400" kern="1200" dirty="0">
                          <a:solidFill>
                            <a:schemeClr val="dk1"/>
                          </a:solidFill>
                          <a:latin typeface="Titillium" panose="00000500000000000000" pitchFamily="50" charset="0"/>
                          <a:ea typeface="+mn-ea"/>
                          <a:cs typeface="+mn-cs"/>
                        </a:rPr>
                        <a:t>: The adoption of a digital infrastructure is a key driver of risk sharing on the continent after local capacity has been exhausted. This ensures that all players with the right appetite and regulatory approvals can share risks before cessions abroad.</a:t>
                      </a:r>
                    </a:p>
                    <a:p>
                      <a:pPr marL="180000" indent="-180000" algn="l" defTabSz="457200" rtl="0" eaLnBrk="1" latinLnBrk="0" hangingPunct="1">
                        <a:lnSpc>
                          <a:spcPct val="120000"/>
                        </a:lnSpc>
                        <a:spcBef>
                          <a:spcPts val="0"/>
                        </a:spcBef>
                        <a:spcAft>
                          <a:spcPts val="0"/>
                        </a:spcAft>
                        <a:buFont typeface="Arial" panose="020B0604020202020204" pitchFamily="34" charset="0"/>
                        <a:buChar char="•"/>
                      </a:pPr>
                      <a:r>
                        <a:rPr lang="en-GB" sz="1400" b="1" u="sng" kern="1200" dirty="0">
                          <a:solidFill>
                            <a:srgbClr val="0000FF"/>
                          </a:solidFill>
                          <a:latin typeface="Titillium" panose="00000500000000000000" pitchFamily="50" charset="0"/>
                          <a:ea typeface="+mn-ea"/>
                          <a:cs typeface="+mn-cs"/>
                        </a:rPr>
                        <a:t>Payment Gateway</a:t>
                      </a:r>
                      <a:r>
                        <a:rPr lang="en-GB" sz="1400" kern="1200" dirty="0">
                          <a:solidFill>
                            <a:schemeClr val="dk1"/>
                          </a:solidFill>
                          <a:latin typeface="Titillium" panose="00000500000000000000" pitchFamily="50" charset="0"/>
                          <a:ea typeface="+mn-ea"/>
                          <a:cs typeface="+mn-cs"/>
                        </a:rPr>
                        <a:t>: This covers the adoption of a payment gateway like the </a:t>
                      </a:r>
                      <a:r>
                        <a:rPr lang="en-GB" sz="1400" b="1" kern="1200" dirty="0">
                          <a:solidFill>
                            <a:srgbClr val="C00000"/>
                          </a:solidFill>
                          <a:latin typeface="Titillium" panose="00000500000000000000" pitchFamily="50" charset="0"/>
                          <a:ea typeface="+mn-ea"/>
                          <a:cs typeface="+mn-cs"/>
                        </a:rPr>
                        <a:t>Pan-African Payment and Settlement System (PAPSS) </a:t>
                      </a:r>
                      <a:r>
                        <a:rPr lang="en-GB" sz="1400" kern="1200" dirty="0">
                          <a:solidFill>
                            <a:schemeClr val="dk1"/>
                          </a:solidFill>
                          <a:latin typeface="Titillium" panose="00000500000000000000" pitchFamily="50" charset="0"/>
                          <a:ea typeface="+mn-ea"/>
                          <a:cs typeface="+mn-cs"/>
                        </a:rPr>
                        <a:t>championed by the </a:t>
                      </a:r>
                      <a:r>
                        <a:rPr lang="en-GB" sz="1400" kern="1200" dirty="0" err="1">
                          <a:solidFill>
                            <a:schemeClr val="dk1"/>
                          </a:solidFill>
                          <a:latin typeface="Titillium" panose="00000500000000000000" pitchFamily="50" charset="0"/>
                          <a:ea typeface="+mn-ea"/>
                          <a:cs typeface="+mn-cs"/>
                        </a:rPr>
                        <a:t>AfCFTA</a:t>
                      </a:r>
                      <a:r>
                        <a:rPr lang="en-GB" sz="1400" kern="1200" dirty="0">
                          <a:solidFill>
                            <a:schemeClr val="dk1"/>
                          </a:solidFill>
                          <a:latin typeface="Titillium" panose="00000500000000000000" pitchFamily="50" charset="0"/>
                          <a:ea typeface="+mn-ea"/>
                          <a:cs typeface="+mn-cs"/>
                        </a:rPr>
                        <a:t> to reduce the current frictional costs and remittances to international transactions. This reduces the need for settlement in US Dollars that puts a strain of the national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032818"/>
                  </a:ext>
                </a:extLst>
              </a:tr>
            </a:tbl>
          </a:graphicData>
        </a:graphic>
      </p:graphicFrame>
      <p:sp>
        <p:nvSpPr>
          <p:cNvPr id="3" name="TextBox 2">
            <a:extLst>
              <a:ext uri="{FF2B5EF4-FFF2-40B4-BE49-F238E27FC236}">
                <a16:creationId xmlns:a16="http://schemas.microsoft.com/office/drawing/2014/main" id="{A2E8D8FA-BC32-B7B9-9150-B861128398ED}"/>
              </a:ext>
            </a:extLst>
          </p:cNvPr>
          <p:cNvSpPr txBox="1"/>
          <p:nvPr/>
        </p:nvSpPr>
        <p:spPr>
          <a:xfrm>
            <a:off x="2876764" y="6261071"/>
            <a:ext cx="8486456" cy="369332"/>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t>Remember the African Insurance Pools ? </a:t>
            </a:r>
            <a:r>
              <a:rPr lang="en-GB" b="1" dirty="0"/>
              <a:t>Can’t They be Strengthened and Supported?</a:t>
            </a:r>
          </a:p>
        </p:txBody>
      </p:sp>
    </p:spTree>
    <p:extLst>
      <p:ext uri="{BB962C8B-B14F-4D97-AF65-F5344CB8AC3E}">
        <p14:creationId xmlns:p14="http://schemas.microsoft.com/office/powerpoint/2010/main" val="102713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rPr>
              <a:t>Pan-African Payment Settlement System</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3" name="TextBox 2">
            <a:extLst>
              <a:ext uri="{FF2B5EF4-FFF2-40B4-BE49-F238E27FC236}">
                <a16:creationId xmlns:a16="http://schemas.microsoft.com/office/drawing/2014/main" id="{E6048776-6698-C06C-0D46-B18F9035FE3A}"/>
              </a:ext>
            </a:extLst>
          </p:cNvPr>
          <p:cNvSpPr txBox="1"/>
          <p:nvPr/>
        </p:nvSpPr>
        <p:spPr>
          <a:xfrm>
            <a:off x="101600" y="802278"/>
            <a:ext cx="11914164" cy="1366208"/>
          </a:xfrm>
          <a:prstGeom prst="rect">
            <a:avLst/>
          </a:prstGeom>
          <a:noFill/>
        </p:spPr>
        <p:txBody>
          <a:bodyPr wrap="square">
            <a:spAutoFit/>
          </a:bodyPr>
          <a:lstStyle/>
          <a:p>
            <a:pPr marL="0" marR="0" lvl="0" indent="0" algn="just" defTabSz="457200" rtl="0" eaLnBrk="0" fontAlgn="base" latinLnBrk="0" hangingPunct="0">
              <a:lnSpc>
                <a:spcPct val="120000"/>
              </a:lnSpc>
              <a:spcBef>
                <a:spcPts val="300"/>
              </a:spcBef>
              <a:spcAft>
                <a:spcPts val="3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Pan-African Payment and Settlement System (PAPSS)</a:t>
            </a:r>
            <a:r>
              <a:rPr kumimoji="0" lang="en-US" sz="1400" b="1" i="0" u="none" strike="noStrike" kern="1200" cap="none" spc="17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is a</a:t>
            </a:r>
            <a:r>
              <a:rPr kumimoji="0" lang="en-US" sz="1400" b="0" i="0" u="none" strike="noStrike" kern="1200" cap="none" spc="14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centralized</a:t>
            </a:r>
            <a:r>
              <a:rPr kumimoji="0" lang="en-US" sz="1400" b="0" i="0" u="none" strike="noStrike" kern="1200" cap="none" spc="19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1" i="0" u="sng" strike="noStrike" kern="1200" cap="none" spc="0" normalizeH="0" baseline="0" noProof="0" dirty="0">
                <a:ln>
                  <a:noFill/>
                </a:ln>
                <a:solidFill>
                  <a:srgbClr val="0000FF"/>
                </a:solidFill>
                <a:effectLst/>
                <a:uLnTx/>
                <a:uFillTx/>
                <a:latin typeface="Titillium" panose="00000500000000000000" pitchFamily="50" charset="0"/>
                <a:ea typeface="Arial" panose="020B0604020202020204" pitchFamily="34" charset="0"/>
                <a:cs typeface="+mn-cs"/>
              </a:rPr>
              <a:t>Financial</a:t>
            </a:r>
            <a:r>
              <a:rPr kumimoji="0" lang="en-US" sz="1400" b="1" i="0" u="sng" strike="noStrike" kern="1200" cap="none" spc="200" normalizeH="0" baseline="0" noProof="0" dirty="0">
                <a:ln>
                  <a:noFill/>
                </a:ln>
                <a:solidFill>
                  <a:srgbClr val="0000FF"/>
                </a:solidFill>
                <a:effectLst/>
                <a:uLnTx/>
                <a:uFillTx/>
                <a:latin typeface="Titillium" panose="00000500000000000000" pitchFamily="50" charset="0"/>
                <a:ea typeface="Arial" panose="020B0604020202020204" pitchFamily="34" charset="0"/>
                <a:cs typeface="+mn-cs"/>
              </a:rPr>
              <a:t> </a:t>
            </a:r>
            <a:r>
              <a:rPr kumimoji="0" lang="en-US" sz="1400" b="1" i="0" u="sng" strike="noStrike" kern="1200" cap="none" spc="0" normalizeH="0" baseline="0" noProof="0" dirty="0">
                <a:ln>
                  <a:noFill/>
                </a:ln>
                <a:solidFill>
                  <a:srgbClr val="0000FF"/>
                </a:solidFill>
                <a:effectLst/>
                <a:uLnTx/>
                <a:uFillTx/>
                <a:latin typeface="Titillium" panose="00000500000000000000" pitchFamily="50" charset="0"/>
                <a:ea typeface="Arial" panose="020B0604020202020204" pitchFamily="34" charset="0"/>
                <a:cs typeface="+mn-cs"/>
              </a:rPr>
              <a:t>Market</a:t>
            </a:r>
            <a:r>
              <a:rPr kumimoji="0" lang="en-US" sz="1400" b="1" i="0" u="sng" strike="noStrike" kern="1200" cap="none" spc="200" normalizeH="0" baseline="0" noProof="0" dirty="0">
                <a:ln>
                  <a:noFill/>
                </a:ln>
                <a:solidFill>
                  <a:srgbClr val="0000FF"/>
                </a:solidFill>
                <a:effectLst/>
                <a:uLnTx/>
                <a:uFillTx/>
                <a:latin typeface="Titillium" panose="00000500000000000000" pitchFamily="50" charset="0"/>
                <a:ea typeface="Arial" panose="020B0604020202020204" pitchFamily="34" charset="0"/>
                <a:cs typeface="+mn-cs"/>
              </a:rPr>
              <a:t> </a:t>
            </a:r>
            <a:r>
              <a:rPr kumimoji="0" lang="en-US" sz="1400" b="1" i="0" u="sng" strike="noStrike" kern="1200" cap="none" spc="0" normalizeH="0" baseline="0" noProof="0" dirty="0">
                <a:ln>
                  <a:noFill/>
                </a:ln>
                <a:solidFill>
                  <a:srgbClr val="0000FF"/>
                </a:solidFill>
                <a:effectLst/>
                <a:uLnTx/>
                <a:uFillTx/>
                <a:latin typeface="Titillium" panose="00000500000000000000" pitchFamily="50" charset="0"/>
                <a:ea typeface="Arial" panose="020B0604020202020204" pitchFamily="34" charset="0"/>
                <a:cs typeface="+mn-cs"/>
              </a:rPr>
              <a:t>Infrastructure</a:t>
            </a:r>
            <a:r>
              <a:rPr kumimoji="0" lang="en-US" sz="1400" b="0" i="0" u="none" strike="noStrike" kern="1200" cap="none" spc="9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that</a:t>
            </a:r>
            <a:r>
              <a:rPr kumimoji="0" lang="en-US" sz="1400" b="0" i="0" u="none" strike="noStrike" kern="1200" cap="none" spc="16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enables the efficient flow</a:t>
            </a:r>
            <a:r>
              <a:rPr kumimoji="0" lang="en-US" sz="1400" b="0" i="0" u="none" strike="noStrike" kern="1200" cap="none" spc="-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of money securely across African</a:t>
            </a:r>
            <a:r>
              <a:rPr kumimoji="0" lang="en-US" sz="1400" b="0" i="0" u="none" strike="noStrike" kern="1200" cap="none" spc="-1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borders, minimizing risk and</a:t>
            </a:r>
            <a:r>
              <a:rPr kumimoji="0" lang="en-US" sz="1400" b="0" i="0" u="none" strike="noStrike" kern="1200" cap="none" spc="-3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contributing to financial integration across</a:t>
            </a:r>
            <a:r>
              <a:rPr kumimoji="0" lang="en-US" sz="1400" b="0" i="0" u="none" strike="noStrike" kern="1200" cap="none" spc="-7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the</a:t>
            </a:r>
            <a:r>
              <a:rPr kumimoji="0" lang="en-US" sz="1400" b="0" i="0" u="none" strike="noStrike" kern="1200" cap="none" spc="-15"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regions.</a:t>
            </a:r>
            <a:r>
              <a:rPr kumimoji="0" lang="en-US" sz="1400" b="0" i="0" u="none" strike="noStrike" kern="1200" cap="none" spc="-70" normalizeH="0" baseline="0" noProof="0" dirty="0">
                <a:ln>
                  <a:noFill/>
                </a:ln>
                <a:solidFill>
                  <a:prstClr val="black"/>
                </a:solidFill>
                <a:effectLst/>
                <a:uLnTx/>
                <a:uFillTx/>
                <a:latin typeface="Titillium" panose="00000500000000000000" pitchFamily="50" charset="0"/>
                <a:ea typeface="Arial" panose="020B0604020202020204" pitchFamily="34" charset="0"/>
                <a:cs typeface="+mn-cs"/>
              </a:rPr>
              <a:t>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Over 80% of intra-African payments go through the Europe or the United States, resulting in high transfer and compliance costs</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 It provides </a:t>
            </a:r>
            <a:r>
              <a:rPr kumimoji="0" lang="en-US" sz="1400" b="1" i="0" u="none" strike="noStrike" kern="1200" cap="none" spc="0" normalizeH="0" baseline="0" noProof="0" dirty="0">
                <a:ln>
                  <a:noFill/>
                </a:ln>
                <a:solidFill>
                  <a:srgbClr val="0000FF"/>
                </a:solidFill>
                <a:effectLst/>
                <a:uLnTx/>
                <a:uFillTx/>
                <a:latin typeface="Titillium" panose="00000500000000000000" pitchFamily="50" charset="0"/>
                <a:ea typeface="+mn-ea"/>
                <a:cs typeface="+mn-cs"/>
              </a:rPr>
              <a:t>an alternative to current high-cost and lengthy correspondent banking relationships to facilitate trade and other economic activities among Africa countries through a simple, low-cost risk-controlled payment clearing and settlement system</a:t>
            </a:r>
            <a:r>
              <a:rPr kumimoji="0" lang="en-US" sz="1400" b="0"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a:t>
            </a:r>
          </a:p>
        </p:txBody>
      </p:sp>
      <p:sp>
        <p:nvSpPr>
          <p:cNvPr id="4" name="Rectangle 3">
            <a:extLst>
              <a:ext uri="{FF2B5EF4-FFF2-40B4-BE49-F238E27FC236}">
                <a16:creationId xmlns:a16="http://schemas.microsoft.com/office/drawing/2014/main" id="{D87504B8-2D02-A9F8-75F6-3DE5734BBA50}"/>
              </a:ext>
            </a:extLst>
          </p:cNvPr>
          <p:cNvSpPr/>
          <p:nvPr/>
        </p:nvSpPr>
        <p:spPr>
          <a:xfrm>
            <a:off x="152399" y="2480141"/>
            <a:ext cx="2340000" cy="43686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Cost Saving</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5" name="Rectangle 4">
            <a:extLst>
              <a:ext uri="{FF2B5EF4-FFF2-40B4-BE49-F238E27FC236}">
                <a16:creationId xmlns:a16="http://schemas.microsoft.com/office/drawing/2014/main" id="{D6359D36-EFBE-D7CB-0731-F3203765E712}"/>
              </a:ext>
            </a:extLst>
          </p:cNvPr>
          <p:cNvSpPr/>
          <p:nvPr/>
        </p:nvSpPr>
        <p:spPr>
          <a:xfrm>
            <a:off x="9674557" y="2480141"/>
            <a:ext cx="2325842" cy="43686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Transaction Transparency</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7" name="Rectangle 6">
            <a:extLst>
              <a:ext uri="{FF2B5EF4-FFF2-40B4-BE49-F238E27FC236}">
                <a16:creationId xmlns:a16="http://schemas.microsoft.com/office/drawing/2014/main" id="{66DCA427-858B-46D7-AEFF-F73BF7FFABCA}"/>
              </a:ext>
            </a:extLst>
          </p:cNvPr>
          <p:cNvSpPr/>
          <p:nvPr/>
        </p:nvSpPr>
        <p:spPr>
          <a:xfrm>
            <a:off x="2543319" y="2480141"/>
            <a:ext cx="2340000" cy="43686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Regulatory Harmonization</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9" name="Rectangle 8">
            <a:extLst>
              <a:ext uri="{FF2B5EF4-FFF2-40B4-BE49-F238E27FC236}">
                <a16:creationId xmlns:a16="http://schemas.microsoft.com/office/drawing/2014/main" id="{6CD5D5A4-3D92-587D-10A3-8B63523978EB}"/>
              </a:ext>
            </a:extLst>
          </p:cNvPr>
          <p:cNvSpPr/>
          <p:nvPr/>
        </p:nvSpPr>
        <p:spPr>
          <a:xfrm>
            <a:off x="4929837" y="2480141"/>
            <a:ext cx="2325842" cy="43686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Instant Payment</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11" name="Rectangle 10">
            <a:extLst>
              <a:ext uri="{FF2B5EF4-FFF2-40B4-BE49-F238E27FC236}">
                <a16:creationId xmlns:a16="http://schemas.microsoft.com/office/drawing/2014/main" id="{2F07AC75-7365-4D8B-7505-A5C4CDE58056}"/>
              </a:ext>
            </a:extLst>
          </p:cNvPr>
          <p:cNvSpPr/>
          <p:nvPr/>
        </p:nvSpPr>
        <p:spPr>
          <a:xfrm>
            <a:off x="7302197" y="2480141"/>
            <a:ext cx="2325842" cy="43686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rPr>
              <a:t>Geographical Coverage</a:t>
            </a:r>
            <a:endParaRPr kumimoji="0" lang="en-GB" sz="1400" b="1" i="0" u="none" strike="noStrike" kern="1200" cap="none" spc="0" normalizeH="0" baseline="0" noProof="0" dirty="0">
              <a:ln>
                <a:noFill/>
              </a:ln>
              <a:solidFill>
                <a:prstClr val="white"/>
              </a:solidFill>
              <a:effectLst/>
              <a:uLnTx/>
              <a:uFillTx/>
              <a:latin typeface="Titillium" panose="00000500000000000000" pitchFamily="50" charset="0"/>
              <a:ea typeface="+mn-ea"/>
              <a:cs typeface="+mn-cs"/>
            </a:endParaRPr>
          </a:p>
        </p:txBody>
      </p:sp>
      <p:sp>
        <p:nvSpPr>
          <p:cNvPr id="12" name="Rectangle 11">
            <a:extLst>
              <a:ext uri="{FF2B5EF4-FFF2-40B4-BE49-F238E27FC236}">
                <a16:creationId xmlns:a16="http://schemas.microsoft.com/office/drawing/2014/main" id="{89F3AC47-55E9-089E-7F74-E40ABB49490A}"/>
              </a:ext>
            </a:extLst>
          </p:cNvPr>
          <p:cNvSpPr/>
          <p:nvPr/>
        </p:nvSpPr>
        <p:spPr>
          <a:xfrm>
            <a:off x="152399" y="2992133"/>
            <a:ext cx="2340000" cy="2748267"/>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It provides financial institutions and payment providers a direct access to a network of payment institutions in Africa, minimizing liquidity complexities from operating multiple correspondent banking accounts and transaction processing fees for banks and effectively, the last mile.</a:t>
            </a:r>
            <a:endPar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endParaRPr>
          </a:p>
        </p:txBody>
      </p:sp>
      <p:sp>
        <p:nvSpPr>
          <p:cNvPr id="13" name="Rectangle 12">
            <a:extLst>
              <a:ext uri="{FF2B5EF4-FFF2-40B4-BE49-F238E27FC236}">
                <a16:creationId xmlns:a16="http://schemas.microsoft.com/office/drawing/2014/main" id="{83DFB719-5E50-801E-3FC2-760E5A1E9131}"/>
              </a:ext>
            </a:extLst>
          </p:cNvPr>
          <p:cNvSpPr/>
          <p:nvPr/>
        </p:nvSpPr>
        <p:spPr>
          <a:xfrm>
            <a:off x="2541118" y="2992133"/>
            <a:ext cx="2340000" cy="2748267"/>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It rides on a comprehensive legal, regulatory and operational framework comprising of standard rules, format and governance arrangements, harmonized KYC/AML, payment confirmation and settlement finality.</a:t>
            </a:r>
            <a:endPar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endParaRPr>
          </a:p>
        </p:txBody>
      </p:sp>
      <p:sp>
        <p:nvSpPr>
          <p:cNvPr id="14" name="Rectangle 13">
            <a:extLst>
              <a:ext uri="{FF2B5EF4-FFF2-40B4-BE49-F238E27FC236}">
                <a16:creationId xmlns:a16="http://schemas.microsoft.com/office/drawing/2014/main" id="{6B6A5222-0B23-5D9A-1CED-3D830F78EB29}"/>
              </a:ext>
            </a:extLst>
          </p:cNvPr>
          <p:cNvSpPr/>
          <p:nvPr/>
        </p:nvSpPr>
        <p:spPr>
          <a:xfrm>
            <a:off x="4929837" y="2992133"/>
            <a:ext cx="2325842" cy="2748267"/>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It reduces the current end to end transaction time in 1 – 5 days across regions to guarantee same day clearing and settlement of payment services. There is also settlement in local currency without the need for a third currency. We are also in discussions on currency swaps.</a:t>
            </a:r>
            <a:endPar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endParaRPr>
          </a:p>
        </p:txBody>
      </p:sp>
      <p:sp>
        <p:nvSpPr>
          <p:cNvPr id="15" name="Rectangle 14">
            <a:extLst>
              <a:ext uri="{FF2B5EF4-FFF2-40B4-BE49-F238E27FC236}">
                <a16:creationId xmlns:a16="http://schemas.microsoft.com/office/drawing/2014/main" id="{1A80545F-CBC0-83D2-2D91-3B04E46C32C4}"/>
              </a:ext>
            </a:extLst>
          </p:cNvPr>
          <p:cNvSpPr/>
          <p:nvPr/>
        </p:nvSpPr>
        <p:spPr>
          <a:xfrm>
            <a:off x="7302197" y="2992133"/>
            <a:ext cx="2325842" cy="2748267"/>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It provides interconnectivity to payment systems across all African regions, increasing the current reach of regional payment systems, thereby facilitating the processing of cross-border payment transaction regardless of payment origination.</a:t>
            </a:r>
            <a:endPar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endParaRPr>
          </a:p>
        </p:txBody>
      </p:sp>
      <p:sp>
        <p:nvSpPr>
          <p:cNvPr id="16" name="Rectangle 15">
            <a:extLst>
              <a:ext uri="{FF2B5EF4-FFF2-40B4-BE49-F238E27FC236}">
                <a16:creationId xmlns:a16="http://schemas.microsoft.com/office/drawing/2014/main" id="{B61310B8-AAD4-8A75-88FA-51F407D688FD}"/>
              </a:ext>
            </a:extLst>
          </p:cNvPr>
          <p:cNvSpPr/>
          <p:nvPr/>
        </p:nvSpPr>
        <p:spPr>
          <a:xfrm>
            <a:off x="9674557" y="2992133"/>
            <a:ext cx="2325842" cy="2748267"/>
          </a:xfrm>
          <a:prstGeom prst="rect">
            <a:avLst/>
          </a:prstGeom>
          <a:no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rPr>
              <a:t>It eliminates multiple touchpoints and consequently transaction fee uncertainty. It also provides participants with clearly defined fees for transaction processing.</a:t>
            </a:r>
            <a:endParaRPr kumimoji="0" lang="en-GB" sz="1400" b="1" i="0" u="none" strike="noStrike" kern="1200" cap="none" spc="0" normalizeH="0" baseline="0" noProof="0" dirty="0">
              <a:ln>
                <a:noFill/>
              </a:ln>
              <a:solidFill>
                <a:prstClr val="black"/>
              </a:solidFill>
              <a:effectLst/>
              <a:uLnTx/>
              <a:uFillTx/>
              <a:latin typeface="Titillium" panose="00000500000000000000" pitchFamily="50" charset="0"/>
              <a:ea typeface="+mn-ea"/>
              <a:cs typeface="+mn-cs"/>
            </a:endParaRPr>
          </a:p>
        </p:txBody>
      </p:sp>
      <p:sp>
        <p:nvSpPr>
          <p:cNvPr id="2" name="TextBox 1">
            <a:extLst>
              <a:ext uri="{FF2B5EF4-FFF2-40B4-BE49-F238E27FC236}">
                <a16:creationId xmlns:a16="http://schemas.microsoft.com/office/drawing/2014/main" id="{92223CD7-345B-8565-2D29-F0921967F220}"/>
              </a:ext>
            </a:extLst>
          </p:cNvPr>
          <p:cNvSpPr txBox="1"/>
          <p:nvPr/>
        </p:nvSpPr>
        <p:spPr>
          <a:xfrm>
            <a:off x="298416" y="5854620"/>
            <a:ext cx="9590460" cy="369332"/>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solidFill>
                  <a:srgbClr val="C00000"/>
                </a:solidFill>
              </a:rPr>
              <a:t>What About Prompt Payment of Reinsurance Balances? </a:t>
            </a:r>
            <a:r>
              <a:rPr lang="en-GB" b="1" dirty="0">
                <a:solidFill>
                  <a:srgbClr val="C00000"/>
                </a:solidFill>
              </a:rPr>
              <a:t>Can’t Change Our Business Culture?</a:t>
            </a:r>
          </a:p>
        </p:txBody>
      </p:sp>
      <p:sp>
        <p:nvSpPr>
          <p:cNvPr id="17" name="TextBox 16">
            <a:extLst>
              <a:ext uri="{FF2B5EF4-FFF2-40B4-BE49-F238E27FC236}">
                <a16:creationId xmlns:a16="http://schemas.microsoft.com/office/drawing/2014/main" id="{533329F0-98D6-C8DE-C042-E894A6C7286F}"/>
              </a:ext>
            </a:extLst>
          </p:cNvPr>
          <p:cNvSpPr txBox="1"/>
          <p:nvPr/>
        </p:nvSpPr>
        <p:spPr>
          <a:xfrm>
            <a:off x="2008597" y="6338172"/>
            <a:ext cx="9590460" cy="338554"/>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1600" u="sng" dirty="0"/>
              <a:t>Step 1</a:t>
            </a:r>
            <a:r>
              <a:rPr lang="en-GB" sz="1600" dirty="0"/>
              <a:t>: Clarify the Values We Need ….. </a:t>
            </a:r>
            <a:r>
              <a:rPr lang="en-GB" sz="1600" b="1" u="sng" dirty="0"/>
              <a:t>Step 5</a:t>
            </a:r>
            <a:r>
              <a:rPr lang="en-GB" sz="1600" dirty="0"/>
              <a:t>: </a:t>
            </a:r>
            <a:r>
              <a:rPr lang="en-GB" sz="1600" b="1" dirty="0"/>
              <a:t>Get Rid Of the People Who Do Not Demonstrate Our Values !</a:t>
            </a:r>
          </a:p>
        </p:txBody>
      </p:sp>
    </p:spTree>
    <p:extLst>
      <p:ext uri="{BB962C8B-B14F-4D97-AF65-F5344CB8AC3E}">
        <p14:creationId xmlns:p14="http://schemas.microsoft.com/office/powerpoint/2010/main" val="10004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106469" y="2782669"/>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dirty="0">
                <a:solidFill>
                  <a:schemeClr val="accent5">
                    <a:lumMod val="40000"/>
                    <a:lumOff val="60000"/>
                  </a:schemeClr>
                </a:solidFill>
                <a:effectLst>
                  <a:outerShdw blurRad="38100" dist="38100" dir="2700000" algn="tl">
                    <a:srgbClr val="000000">
                      <a:alpha val="43137"/>
                    </a:srgbClr>
                  </a:outerShdw>
                </a:effectLst>
              </a:rPr>
              <a:t>Closing</a:t>
            </a:r>
            <a:endParaRPr lang="en-GB" sz="4000" b="1" dirty="0">
              <a:solidFill>
                <a:schemeClr val="accent5">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4876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Key Takeaways</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 name="Rectangle 1">
            <a:extLst>
              <a:ext uri="{FF2B5EF4-FFF2-40B4-BE49-F238E27FC236}">
                <a16:creationId xmlns:a16="http://schemas.microsoft.com/office/drawing/2014/main" id="{AABE3176-8A3C-7D4F-38B5-31D17FADC886}"/>
              </a:ext>
            </a:extLst>
          </p:cNvPr>
          <p:cNvSpPr/>
          <p:nvPr/>
        </p:nvSpPr>
        <p:spPr>
          <a:xfrm>
            <a:off x="193050" y="715252"/>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prstClr val="white"/>
                </a:solidFill>
                <a:effectLst/>
                <a:uLnTx/>
                <a:uFillTx/>
                <a:latin typeface="Titillium" panose="00000500000000000000" pitchFamily="50" charset="0"/>
                <a:ea typeface="+mn-ea"/>
                <a:cs typeface="+mn-cs"/>
              </a:rPr>
              <a:t>Trade Negotiations</a:t>
            </a:r>
          </a:p>
        </p:txBody>
      </p:sp>
      <p:sp>
        <p:nvSpPr>
          <p:cNvPr id="3" name="Rectangle 2">
            <a:extLst>
              <a:ext uri="{FF2B5EF4-FFF2-40B4-BE49-F238E27FC236}">
                <a16:creationId xmlns:a16="http://schemas.microsoft.com/office/drawing/2014/main" id="{178779DF-AED4-DE00-65EC-BDAE25383E31}"/>
              </a:ext>
            </a:extLst>
          </p:cNvPr>
          <p:cNvSpPr/>
          <p:nvPr/>
        </p:nvSpPr>
        <p:spPr>
          <a:xfrm>
            <a:off x="193050" y="1186472"/>
            <a:ext cx="2834640" cy="3916077"/>
          </a:xfrm>
          <a:prstGeom prst="rect">
            <a:avLst/>
          </a:prstGeom>
          <a:solidFill>
            <a:schemeClr val="tx2">
              <a:lumMod val="20000"/>
              <a:lumOff val="80000"/>
            </a:schemeClr>
          </a:solidFill>
          <a:ln w="28575" cap="flat" cmpd="sng" algn="ctr">
            <a:solidFill>
              <a:srgbClr val="002060"/>
            </a:solidFill>
            <a:prstDash val="solid"/>
            <a:miter lim="800000"/>
          </a:ln>
          <a:effectLst/>
        </p:spPr>
        <p:txBody>
          <a:bodyPr rot="0" spcFirstLastPara="0" vertOverflow="overflow" horzOverflow="overflow" vert="horz" wrap="square" lIns="13716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002060"/>
                </a:solidFill>
                <a:effectLst/>
                <a:uLnTx/>
                <a:uFillTx/>
                <a:latin typeface="Titillium" panose="00000500000000000000" pitchFamily="50" charset="0"/>
                <a:ea typeface="+mn-ea"/>
                <a:cs typeface="+mn-cs"/>
              </a:rPr>
              <a:t>01</a:t>
            </a:r>
            <a:endParaRPr lang="en-US" kern="0" noProof="1">
              <a:solidFill>
                <a:srgbClr val="002060"/>
              </a:solidFill>
            </a:endParaRPr>
          </a:p>
          <a:p>
            <a:pPr marL="0" marR="0" lvl="0" indent="0" algn="ctr" defTabSz="914400" rtl="0" eaLnBrk="1" fontAlgn="auto" latinLnBrk="0" hangingPunct="1">
              <a:lnSpc>
                <a:spcPct val="120000"/>
              </a:lnSpc>
              <a:spcBef>
                <a:spcPts val="300"/>
              </a:spcBef>
              <a:spcAft>
                <a:spcPts val="300"/>
              </a:spcAft>
              <a:buClrTx/>
              <a:buSzTx/>
              <a:buFontTx/>
              <a:buNone/>
              <a:tabLst/>
              <a:defRPr/>
            </a:pPr>
            <a:r>
              <a:rPr lang="en-US" sz="1400" kern="0" noProof="1">
                <a:solidFill>
                  <a:srgbClr val="002060"/>
                </a:solidFill>
              </a:rPr>
              <a:t>The negotiations under the AfCFTA Agreements are handled by the Ministries of Trade and championed through the Regional Economic Communities in which the perspectives of the insurance industry may not have been duly considered as it is managemened by the Ministry of Finance. It is recommended that regulators engage with the trade negotiators as other efforts are complimentary.</a:t>
            </a:r>
            <a:endParaRPr kumimoji="0" lang="en-US" sz="1400" b="0" i="0" u="none" strike="noStrike" kern="0" cap="none" spc="0" normalizeH="0" baseline="0" noProof="1">
              <a:ln>
                <a:noFill/>
              </a:ln>
              <a:solidFill>
                <a:srgbClr val="002060"/>
              </a:solidFill>
              <a:effectLst/>
              <a:uLnTx/>
              <a:uFillTx/>
            </a:endParaRPr>
          </a:p>
        </p:txBody>
      </p:sp>
      <p:sp>
        <p:nvSpPr>
          <p:cNvPr id="4" name="Rectangle 3">
            <a:extLst>
              <a:ext uri="{FF2B5EF4-FFF2-40B4-BE49-F238E27FC236}">
                <a16:creationId xmlns:a16="http://schemas.microsoft.com/office/drawing/2014/main" id="{F53E478F-5E05-4C20-2DBD-F1FB82F015F1}"/>
              </a:ext>
            </a:extLst>
          </p:cNvPr>
          <p:cNvSpPr/>
          <p:nvPr/>
        </p:nvSpPr>
        <p:spPr>
          <a:xfrm>
            <a:off x="3164850" y="715252"/>
            <a:ext cx="2834640" cy="457200"/>
          </a:xfrm>
          <a:prstGeom prst="rect">
            <a:avLst/>
          </a:prstGeom>
          <a:solidFill>
            <a:srgbClr val="00B050"/>
          </a:solidFill>
          <a:ln w="28575" cap="flat" cmpd="sng" algn="ctr">
            <a:solidFill>
              <a:srgbClr val="00B05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prstClr val="white"/>
                </a:solidFill>
                <a:effectLst/>
                <a:uLnTx/>
                <a:uFillTx/>
                <a:latin typeface="Titillium" panose="00000500000000000000" pitchFamily="50" charset="0"/>
                <a:ea typeface="+mn-ea"/>
                <a:cs typeface="+mn-cs"/>
              </a:rPr>
              <a:t>Market Study</a:t>
            </a:r>
          </a:p>
        </p:txBody>
      </p:sp>
      <p:sp>
        <p:nvSpPr>
          <p:cNvPr id="5" name="Rectangle 4">
            <a:extLst>
              <a:ext uri="{FF2B5EF4-FFF2-40B4-BE49-F238E27FC236}">
                <a16:creationId xmlns:a16="http://schemas.microsoft.com/office/drawing/2014/main" id="{965A6236-604C-DBFD-10F2-CC1F77760FBA}"/>
              </a:ext>
            </a:extLst>
          </p:cNvPr>
          <p:cNvSpPr/>
          <p:nvPr/>
        </p:nvSpPr>
        <p:spPr>
          <a:xfrm>
            <a:off x="3164850" y="1186472"/>
            <a:ext cx="2834640" cy="3916077"/>
          </a:xfrm>
          <a:prstGeom prst="rect">
            <a:avLst/>
          </a:prstGeom>
          <a:solidFill>
            <a:schemeClr val="accent3">
              <a:lumMod val="20000"/>
              <a:lumOff val="80000"/>
            </a:schemeClr>
          </a:solidFill>
          <a:ln w="28575" cap="flat" cmpd="sng" algn="ctr">
            <a:solidFill>
              <a:srgbClr val="00B050"/>
            </a:solidFill>
            <a:prstDash val="solid"/>
            <a:miter lim="800000"/>
          </a:ln>
          <a:effectLst/>
        </p:spPr>
        <p:txBody>
          <a:bodyPr rot="0" spcFirstLastPara="0" vertOverflow="overflow" horzOverflow="overflow" vert="horz" wrap="square" lIns="13716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002060"/>
                </a:solidFill>
                <a:effectLst/>
                <a:uLnTx/>
                <a:uFillTx/>
                <a:latin typeface="Titillium" panose="00000500000000000000" pitchFamily="50" charset="0"/>
                <a:ea typeface="+mn-ea"/>
                <a:cs typeface="+mn-cs"/>
              </a:rPr>
              <a:t>02</a:t>
            </a:r>
            <a:endParaRPr lang="en-US" kern="0" noProof="1">
              <a:solidFill>
                <a:srgbClr val="002060"/>
              </a:solidFill>
            </a:endParaRPr>
          </a:p>
          <a:p>
            <a:pPr marL="0" marR="0" lvl="0" indent="0" algn="ctr" defTabSz="914400" rtl="0" eaLnBrk="1" fontAlgn="auto" latinLnBrk="0" hangingPunct="1">
              <a:lnSpc>
                <a:spcPct val="120000"/>
              </a:lnSpc>
              <a:spcBef>
                <a:spcPts val="300"/>
              </a:spcBef>
              <a:spcAft>
                <a:spcPts val="300"/>
              </a:spcAft>
              <a:buClrTx/>
              <a:buSzTx/>
              <a:buFontTx/>
              <a:buNone/>
              <a:tabLst/>
              <a:defRPr/>
            </a:pPr>
            <a:r>
              <a:rPr lang="en-US" sz="1400" kern="0" noProof="1">
                <a:solidFill>
                  <a:srgbClr val="002060"/>
                </a:solidFill>
              </a:rPr>
              <a:t>There is a need for the industry to conduct an indepth study into how it can exploit the provisions of the AfCFTA without disrupting the market dynamics by leveraging on the existing opportunities such as the cessions of abroad which is not recorded or for which the continent’s capacity has not been fully exhausted.</a:t>
            </a:r>
          </a:p>
        </p:txBody>
      </p:sp>
      <p:sp>
        <p:nvSpPr>
          <p:cNvPr id="7" name="Rectangle 6">
            <a:extLst>
              <a:ext uri="{FF2B5EF4-FFF2-40B4-BE49-F238E27FC236}">
                <a16:creationId xmlns:a16="http://schemas.microsoft.com/office/drawing/2014/main" id="{07BD570A-724C-5692-E42B-6ECDBD64EA0F}"/>
              </a:ext>
            </a:extLst>
          </p:cNvPr>
          <p:cNvSpPr/>
          <p:nvPr/>
        </p:nvSpPr>
        <p:spPr>
          <a:xfrm>
            <a:off x="6193800" y="715252"/>
            <a:ext cx="2834640" cy="457200"/>
          </a:xfrm>
          <a:prstGeom prst="rect">
            <a:avLst/>
          </a:prstGeom>
          <a:solidFill>
            <a:srgbClr val="7030A0"/>
          </a:solidFill>
          <a:ln w="28575" cap="flat" cmpd="sng" algn="ctr">
            <a:solidFill>
              <a:srgbClr val="7030A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prstClr val="white"/>
                </a:solidFill>
                <a:effectLst/>
                <a:uLnTx/>
                <a:uFillTx/>
                <a:latin typeface="Titillium" panose="00000500000000000000" pitchFamily="50" charset="0"/>
                <a:ea typeface="+mn-ea"/>
                <a:cs typeface="+mn-cs"/>
              </a:rPr>
              <a:t>Working Group</a:t>
            </a:r>
          </a:p>
        </p:txBody>
      </p:sp>
      <p:sp>
        <p:nvSpPr>
          <p:cNvPr id="9" name="Rectangle 8">
            <a:extLst>
              <a:ext uri="{FF2B5EF4-FFF2-40B4-BE49-F238E27FC236}">
                <a16:creationId xmlns:a16="http://schemas.microsoft.com/office/drawing/2014/main" id="{5A969D8E-31CA-4F01-3AAD-1888195C36B3}"/>
              </a:ext>
            </a:extLst>
          </p:cNvPr>
          <p:cNvSpPr/>
          <p:nvPr/>
        </p:nvSpPr>
        <p:spPr>
          <a:xfrm>
            <a:off x="6193800" y="1186472"/>
            <a:ext cx="2834640" cy="3916077"/>
          </a:xfrm>
          <a:prstGeom prst="rect">
            <a:avLst/>
          </a:prstGeom>
          <a:solidFill>
            <a:schemeClr val="accent4">
              <a:lumMod val="20000"/>
              <a:lumOff val="80000"/>
            </a:schemeClr>
          </a:solidFill>
          <a:ln w="28575" cap="flat" cmpd="sng" algn="ctr">
            <a:solidFill>
              <a:srgbClr val="7030A0"/>
            </a:solidFill>
            <a:prstDash val="solid"/>
            <a:miter lim="800000"/>
          </a:ln>
          <a:effectLst/>
        </p:spPr>
        <p:txBody>
          <a:bodyPr rot="0" spcFirstLastPara="0" vertOverflow="overflow" horzOverflow="overflow" vert="horz" wrap="square" lIns="13716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002060"/>
                </a:solidFill>
                <a:effectLst/>
                <a:uLnTx/>
                <a:uFillTx/>
                <a:latin typeface="Titillium" panose="00000500000000000000" pitchFamily="50" charset="0"/>
                <a:ea typeface="+mn-ea"/>
                <a:cs typeface="+mn-cs"/>
              </a:rPr>
              <a:t>03</a:t>
            </a:r>
            <a:endParaRPr kumimoji="0" lang="en-US" b="0"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en-US" sz="1400" b="0" i="0" u="none" strike="noStrike" kern="0" cap="none" spc="0" normalizeH="0" baseline="0" noProof="1">
                <a:ln>
                  <a:noFill/>
                </a:ln>
                <a:solidFill>
                  <a:srgbClr val="002060"/>
                </a:solidFill>
                <a:effectLst/>
                <a:uLnTx/>
                <a:uFillTx/>
              </a:rPr>
              <a:t>There is a need for the industry to create a working group which will harmonise the views of different stakeholders such as risk carriers, prudential authorities and other service providers so that its joint perspective is presented to the AfCFTA Secretariat for engagement with the trade negotiators where necessary.</a:t>
            </a:r>
          </a:p>
        </p:txBody>
      </p:sp>
      <p:sp>
        <p:nvSpPr>
          <p:cNvPr id="11" name="Rectangle 10">
            <a:extLst>
              <a:ext uri="{FF2B5EF4-FFF2-40B4-BE49-F238E27FC236}">
                <a16:creationId xmlns:a16="http://schemas.microsoft.com/office/drawing/2014/main" id="{7412A804-4724-8CFD-A67A-983E4AE37EE0}"/>
              </a:ext>
            </a:extLst>
          </p:cNvPr>
          <p:cNvSpPr/>
          <p:nvPr/>
        </p:nvSpPr>
        <p:spPr>
          <a:xfrm>
            <a:off x="9165600" y="715252"/>
            <a:ext cx="2834640" cy="457200"/>
          </a:xfrm>
          <a:prstGeom prst="rect">
            <a:avLst/>
          </a:prstGeom>
          <a:solidFill>
            <a:srgbClr val="C00000"/>
          </a:solidFill>
          <a:ln w="28575" cap="flat" cmpd="sng" algn="ctr">
            <a:solidFill>
              <a:srgbClr val="C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1">
                <a:ln>
                  <a:noFill/>
                </a:ln>
                <a:solidFill>
                  <a:prstClr val="white"/>
                </a:solidFill>
                <a:effectLst/>
                <a:uLnTx/>
                <a:uFillTx/>
                <a:latin typeface="Titillium" panose="00000500000000000000" pitchFamily="50" charset="0"/>
                <a:ea typeface="+mn-ea"/>
                <a:cs typeface="+mn-cs"/>
              </a:rPr>
              <a:t>Collaborative Engagement</a:t>
            </a:r>
          </a:p>
        </p:txBody>
      </p:sp>
      <p:sp>
        <p:nvSpPr>
          <p:cNvPr id="12" name="Rectangle 11">
            <a:extLst>
              <a:ext uri="{FF2B5EF4-FFF2-40B4-BE49-F238E27FC236}">
                <a16:creationId xmlns:a16="http://schemas.microsoft.com/office/drawing/2014/main" id="{0F29E86C-3064-0B4F-D4D8-10F9939B7853}"/>
              </a:ext>
            </a:extLst>
          </p:cNvPr>
          <p:cNvSpPr/>
          <p:nvPr/>
        </p:nvSpPr>
        <p:spPr>
          <a:xfrm>
            <a:off x="9165600" y="1186472"/>
            <a:ext cx="2834640" cy="3916077"/>
          </a:xfrm>
          <a:prstGeom prst="rect">
            <a:avLst/>
          </a:prstGeom>
          <a:solidFill>
            <a:schemeClr val="accent2">
              <a:lumMod val="20000"/>
              <a:lumOff val="80000"/>
            </a:schemeClr>
          </a:solidFill>
          <a:ln w="28575" cap="flat" cmpd="sng" algn="ctr">
            <a:solidFill>
              <a:srgbClr val="C00000"/>
            </a:solidFill>
            <a:prstDash val="solid"/>
            <a:miter lim="800000"/>
          </a:ln>
          <a:effectLst/>
        </p:spPr>
        <p:txBody>
          <a:bodyPr rot="0" spcFirstLastPara="0" vertOverflow="overflow" horzOverflow="overflow" vert="horz" wrap="square" lIns="137160" tIns="34290" rIns="13716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002060"/>
                </a:solidFill>
                <a:effectLst/>
                <a:uLnTx/>
                <a:uFillTx/>
                <a:latin typeface="Titillium" panose="00000500000000000000" pitchFamily="50" charset="0"/>
                <a:ea typeface="+mn-ea"/>
                <a:cs typeface="+mn-cs"/>
              </a:rPr>
              <a:t>04</a:t>
            </a:r>
            <a:endParaRPr kumimoji="0" lang="en-US" b="0" i="0" u="none" strike="noStrike" kern="0" cap="none" spc="0" normalizeH="0" baseline="0" noProof="1">
              <a:ln>
                <a:noFill/>
              </a:ln>
              <a:solidFill>
                <a:srgbClr val="002060"/>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en-US" sz="1400" b="0" i="0" u="none" strike="noStrike" kern="0" cap="none" spc="0" normalizeH="0" baseline="0" noProof="1">
                <a:ln>
                  <a:noFill/>
                </a:ln>
                <a:solidFill>
                  <a:srgbClr val="002060"/>
                </a:solidFill>
                <a:effectLst/>
                <a:uLnTx/>
                <a:uFillTx/>
                <a:latin typeface="Titillium" panose="00000500000000000000" pitchFamily="50" charset="0"/>
                <a:ea typeface="+mn-ea"/>
                <a:cs typeface="+mn-cs"/>
              </a:rPr>
              <a:t>There is a need for the industry to consider implementing solutions that are within it control to gradually expand the market. This includes harnessing capital, technology and expertise within the existing frameworks to take advantage of the opportunities offered by AfCFTA under a collaborative engagement of all stakeholders.</a:t>
            </a:r>
            <a:endParaRPr kumimoji="0" lang="en-US" sz="1400" b="1" i="0" u="sng" strike="noStrike" kern="0" cap="none" spc="0" normalizeH="0" baseline="0" noProof="1">
              <a:ln>
                <a:noFill/>
              </a:ln>
              <a:solidFill>
                <a:srgbClr val="002060"/>
              </a:solidFill>
              <a:effectLst/>
              <a:uLnTx/>
              <a:uFillTx/>
              <a:latin typeface="Titillium" panose="00000500000000000000" pitchFamily="50" charset="0"/>
              <a:ea typeface="+mn-ea"/>
              <a:cs typeface="+mn-cs"/>
            </a:endParaRPr>
          </a:p>
        </p:txBody>
      </p:sp>
      <p:sp>
        <p:nvSpPr>
          <p:cNvPr id="13" name="Rectangle 12">
            <a:extLst>
              <a:ext uri="{FF2B5EF4-FFF2-40B4-BE49-F238E27FC236}">
                <a16:creationId xmlns:a16="http://schemas.microsoft.com/office/drawing/2014/main" id="{38D0F153-90B2-0061-737D-1CB5BC9BA733}"/>
              </a:ext>
            </a:extLst>
          </p:cNvPr>
          <p:cNvSpPr/>
          <p:nvPr/>
        </p:nvSpPr>
        <p:spPr>
          <a:xfrm>
            <a:off x="194340" y="5102549"/>
            <a:ext cx="2834640" cy="457200"/>
          </a:xfrm>
          <a:prstGeom prst="rect">
            <a:avLst/>
          </a:prstGeom>
          <a:solidFill>
            <a:srgbClr val="002060"/>
          </a:solidFill>
          <a:ln w="28575" cap="flat" cmpd="sng" algn="ctr">
            <a:solidFill>
              <a:srgbClr val="00206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Decision Makers</a:t>
            </a:r>
          </a:p>
        </p:txBody>
      </p:sp>
      <p:sp>
        <p:nvSpPr>
          <p:cNvPr id="14" name="Rectangle 13">
            <a:extLst>
              <a:ext uri="{FF2B5EF4-FFF2-40B4-BE49-F238E27FC236}">
                <a16:creationId xmlns:a16="http://schemas.microsoft.com/office/drawing/2014/main" id="{2E7B39BA-A601-A82F-4499-41967F5989AD}"/>
              </a:ext>
            </a:extLst>
          </p:cNvPr>
          <p:cNvSpPr/>
          <p:nvPr/>
        </p:nvSpPr>
        <p:spPr>
          <a:xfrm>
            <a:off x="3166140" y="5102549"/>
            <a:ext cx="2834640" cy="457200"/>
          </a:xfrm>
          <a:prstGeom prst="rect">
            <a:avLst/>
          </a:prstGeom>
          <a:solidFill>
            <a:srgbClr val="00B050"/>
          </a:solidFill>
          <a:ln w="28575" cap="flat" cmpd="sng" algn="ctr">
            <a:solidFill>
              <a:srgbClr val="00B05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Actionable Insights</a:t>
            </a:r>
          </a:p>
        </p:txBody>
      </p:sp>
      <p:sp>
        <p:nvSpPr>
          <p:cNvPr id="15" name="Rectangle 14">
            <a:extLst>
              <a:ext uri="{FF2B5EF4-FFF2-40B4-BE49-F238E27FC236}">
                <a16:creationId xmlns:a16="http://schemas.microsoft.com/office/drawing/2014/main" id="{2D838503-96DB-E8E8-4DC2-08A397ECF5BC}"/>
              </a:ext>
            </a:extLst>
          </p:cNvPr>
          <p:cNvSpPr/>
          <p:nvPr/>
        </p:nvSpPr>
        <p:spPr>
          <a:xfrm>
            <a:off x="6193802" y="5102549"/>
            <a:ext cx="2834640" cy="457200"/>
          </a:xfrm>
          <a:prstGeom prst="rect">
            <a:avLst/>
          </a:prstGeom>
          <a:solidFill>
            <a:srgbClr val="7030A0"/>
          </a:solidFill>
          <a:ln w="28575" cap="flat" cmpd="sng" algn="ctr">
            <a:solidFill>
              <a:srgbClr val="7030A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Influence Engagement</a:t>
            </a:r>
          </a:p>
        </p:txBody>
      </p:sp>
      <p:sp>
        <p:nvSpPr>
          <p:cNvPr id="16" name="Rectangle 15">
            <a:extLst>
              <a:ext uri="{FF2B5EF4-FFF2-40B4-BE49-F238E27FC236}">
                <a16:creationId xmlns:a16="http://schemas.microsoft.com/office/drawing/2014/main" id="{54351F40-B9BD-7E5E-1280-7F661465325F}"/>
              </a:ext>
            </a:extLst>
          </p:cNvPr>
          <p:cNvSpPr/>
          <p:nvPr/>
        </p:nvSpPr>
        <p:spPr>
          <a:xfrm>
            <a:off x="9165600" y="5102549"/>
            <a:ext cx="2834640" cy="457200"/>
          </a:xfrm>
          <a:prstGeom prst="rect">
            <a:avLst/>
          </a:prstGeom>
          <a:solidFill>
            <a:srgbClr val="C00000"/>
          </a:solidFill>
          <a:ln w="28575" cap="flat" cmpd="sng" algn="ctr">
            <a:solidFill>
              <a:srgbClr val="C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white"/>
                </a:solidFill>
                <a:effectLst/>
                <a:uLnTx/>
                <a:uFillTx/>
                <a:latin typeface="Titillium" panose="00000500000000000000" pitchFamily="50" charset="0"/>
                <a:ea typeface="+mn-ea"/>
                <a:cs typeface="+mn-cs"/>
              </a:rPr>
              <a:t>Quick Wins</a:t>
            </a:r>
          </a:p>
        </p:txBody>
      </p:sp>
      <p:sp>
        <p:nvSpPr>
          <p:cNvPr id="17" name="TextBox 16">
            <a:extLst>
              <a:ext uri="{FF2B5EF4-FFF2-40B4-BE49-F238E27FC236}">
                <a16:creationId xmlns:a16="http://schemas.microsoft.com/office/drawing/2014/main" id="{F242762C-10E7-BAD5-A40D-EBCECF0330D2}"/>
              </a:ext>
            </a:extLst>
          </p:cNvPr>
          <p:cNvSpPr txBox="1"/>
          <p:nvPr/>
        </p:nvSpPr>
        <p:spPr>
          <a:xfrm>
            <a:off x="2070243" y="5614740"/>
            <a:ext cx="9719354" cy="1138773"/>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1600" dirty="0"/>
              <a:t>The industry can start from its current position to  take advantage of the evolving opportunities of the AfCFTA with ongoing investments. </a:t>
            </a:r>
          </a:p>
          <a:p>
            <a:r>
              <a:rPr lang="en-GB" b="1" dirty="0"/>
              <a:t>Irrespective of the considerations we need to have the issues of innovation, digitization, capitalisation, competition and accumulation on the front burner.</a:t>
            </a:r>
          </a:p>
        </p:txBody>
      </p:sp>
    </p:spTree>
    <p:extLst>
      <p:ext uri="{BB962C8B-B14F-4D97-AF65-F5344CB8AC3E}">
        <p14:creationId xmlns:p14="http://schemas.microsoft.com/office/powerpoint/2010/main" val="144095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45EC-212F-FEE7-F928-CA3F63ADE3B8}"/>
            </a:ext>
          </a:extLst>
        </p:cNvPr>
        <p:cNvGrpSpPr/>
        <p:nvPr/>
      </p:nvGrpSpPr>
      <p:grpSpPr>
        <a:xfrm>
          <a:off x="0" y="0"/>
          <a:ext cx="0" cy="0"/>
          <a:chOff x="0" y="0"/>
          <a:chExt cx="0" cy="0"/>
        </a:xfrm>
      </p:grpSpPr>
      <p:pic>
        <p:nvPicPr>
          <p:cNvPr id="5" name="Picture 4" descr="Africa Re Logo MASTER.png">
            <a:extLst>
              <a:ext uri="{FF2B5EF4-FFF2-40B4-BE49-F238E27FC236}">
                <a16:creationId xmlns:a16="http://schemas.microsoft.com/office/drawing/2014/main" id="{7F9F9FE7-E52B-04F6-39F7-EC20C355E418}"/>
              </a:ext>
            </a:extLst>
          </p:cNvPr>
          <p:cNvPicPr>
            <a:picLocks noChangeAspect="1"/>
          </p:cNvPicPr>
          <p:nvPr/>
        </p:nvPicPr>
        <p:blipFill>
          <a:blip r:embed="rId3"/>
          <a:stretch>
            <a:fillRect/>
          </a:stretch>
        </p:blipFill>
        <p:spPr>
          <a:xfrm>
            <a:off x="92964" y="117246"/>
            <a:ext cx="2634728" cy="557133"/>
          </a:xfrm>
          <a:prstGeom prst="rect">
            <a:avLst/>
          </a:prstGeom>
        </p:spPr>
      </p:pic>
      <p:sp>
        <p:nvSpPr>
          <p:cNvPr id="4" name="TextBox 3">
            <a:extLst>
              <a:ext uri="{FF2B5EF4-FFF2-40B4-BE49-F238E27FC236}">
                <a16:creationId xmlns:a16="http://schemas.microsoft.com/office/drawing/2014/main" id="{5707A090-33A0-5DB9-9B68-D6B80B278A4D}"/>
              </a:ext>
            </a:extLst>
          </p:cNvPr>
          <p:cNvSpPr txBox="1"/>
          <p:nvPr/>
        </p:nvSpPr>
        <p:spPr>
          <a:xfrm>
            <a:off x="1135294" y="1883680"/>
            <a:ext cx="9996755" cy="3539430"/>
          </a:xfrm>
          <a:prstGeom prst="rect">
            <a:avLst/>
          </a:prstGeom>
          <a:noFill/>
        </p:spPr>
        <p:txBody>
          <a:bodyPr wrap="square" rtlCol="0">
            <a:spAutoFit/>
          </a:bodyPr>
          <a:lstStyle/>
          <a:p>
            <a:pPr algn="ctr" eaLnBrk="1" fontAlgn="auto" hangingPunct="1">
              <a:spcBef>
                <a:spcPts val="0"/>
              </a:spcBef>
              <a:spcAft>
                <a:spcPts val="0"/>
              </a:spcAft>
              <a:defRPr/>
            </a:pPr>
            <a:r>
              <a:rPr lang="en-US" sz="4000" b="1" dirty="0">
                <a:solidFill>
                  <a:schemeClr val="tx2"/>
                </a:solidFill>
                <a:effectLst>
                  <a:outerShdw blurRad="38100" dist="38100" dir="2700000" algn="tl">
                    <a:srgbClr val="000000">
                      <a:alpha val="43137"/>
                    </a:srgbClr>
                  </a:outerShdw>
                </a:effectLst>
              </a:rPr>
              <a:t>How good and how pleasant it would be</a:t>
            </a:r>
            <a:br>
              <a:rPr lang="en-US" sz="4000" b="1" dirty="0">
                <a:solidFill>
                  <a:schemeClr val="tx2"/>
                </a:solidFill>
                <a:effectLst>
                  <a:outerShdw blurRad="38100" dist="38100" dir="2700000" algn="tl">
                    <a:srgbClr val="000000">
                      <a:alpha val="43137"/>
                    </a:srgbClr>
                  </a:outerShdw>
                </a:effectLst>
              </a:rPr>
            </a:br>
            <a:r>
              <a:rPr lang="en-US" sz="4000" b="1" dirty="0">
                <a:solidFill>
                  <a:schemeClr val="tx2"/>
                </a:solidFill>
                <a:effectLst>
                  <a:outerShdw blurRad="38100" dist="38100" dir="2700000" algn="tl">
                    <a:srgbClr val="000000">
                      <a:alpha val="43137"/>
                    </a:srgbClr>
                  </a:outerShdw>
                </a:effectLst>
              </a:rPr>
              <a:t>Before God and man, yeah</a:t>
            </a:r>
            <a:br>
              <a:rPr lang="en-US" sz="4000" b="1" dirty="0">
                <a:solidFill>
                  <a:schemeClr val="tx2"/>
                </a:solidFill>
                <a:effectLst>
                  <a:outerShdw blurRad="38100" dist="38100" dir="2700000" algn="tl">
                    <a:srgbClr val="000000">
                      <a:alpha val="43137"/>
                    </a:srgbClr>
                  </a:outerShdw>
                </a:effectLst>
              </a:rPr>
            </a:br>
            <a:r>
              <a:rPr lang="en-US" sz="4000" b="1" dirty="0">
                <a:solidFill>
                  <a:schemeClr val="tx2"/>
                </a:solidFill>
                <a:effectLst>
                  <a:outerShdw blurRad="38100" dist="38100" dir="2700000" algn="tl">
                    <a:srgbClr val="000000">
                      <a:alpha val="43137"/>
                    </a:srgbClr>
                  </a:outerShdw>
                </a:effectLst>
              </a:rPr>
              <a:t>To see the unification of all African</a:t>
            </a:r>
            <a:r>
              <a:rPr lang="en-US" sz="4000" dirty="0">
                <a:solidFill>
                  <a:schemeClr val="tx2"/>
                </a:solidFill>
                <a:effectLst>
                  <a:outerShdw blurRad="38100" dist="38100" dir="2700000" algn="tl">
                    <a:srgbClr val="000000">
                      <a:alpha val="43137"/>
                    </a:srgbClr>
                  </a:outerShdw>
                </a:effectLst>
              </a:rPr>
              <a:t>(s) (Re)Insurers</a:t>
            </a:r>
            <a:r>
              <a:rPr lang="en-US" sz="4000" b="1" dirty="0">
                <a:solidFill>
                  <a:schemeClr val="tx2"/>
                </a:solidFill>
                <a:effectLst>
                  <a:outerShdw blurRad="38100" dist="38100" dir="2700000" algn="tl">
                    <a:srgbClr val="000000">
                      <a:alpha val="43137"/>
                    </a:srgbClr>
                  </a:outerShdw>
                </a:effectLst>
              </a:rPr>
              <a:t>, yeah</a:t>
            </a:r>
          </a:p>
          <a:p>
            <a:pPr algn="ctr" eaLnBrk="1" fontAlgn="auto" hangingPunct="1">
              <a:spcBef>
                <a:spcPts val="0"/>
              </a:spcBef>
              <a:spcAft>
                <a:spcPts val="0"/>
              </a:spcAft>
              <a:defRPr/>
            </a:pPr>
            <a:endParaRPr lang="en-US" sz="4000" b="1" dirty="0">
              <a:solidFill>
                <a:schemeClr val="tx2"/>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US" sz="2400" dirty="0">
                <a:solidFill>
                  <a:schemeClr val="tx2"/>
                </a:solidFill>
              </a:rPr>
              <a:t>Bob Marley, Africa Unite</a:t>
            </a:r>
            <a:endParaRPr lang="en-GB" sz="2400" dirty="0">
              <a:solidFill>
                <a:schemeClr val="tx2"/>
              </a:solidFill>
            </a:endParaRPr>
          </a:p>
        </p:txBody>
      </p:sp>
    </p:spTree>
    <p:extLst>
      <p:ext uri="{BB962C8B-B14F-4D97-AF65-F5344CB8AC3E}">
        <p14:creationId xmlns:p14="http://schemas.microsoft.com/office/powerpoint/2010/main" val="395472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0" y="2823766"/>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GB" sz="4000" b="1" dirty="0">
                <a:solidFill>
                  <a:schemeClr val="accent5">
                    <a:lumMod val="40000"/>
                    <a:lumOff val="60000"/>
                  </a:schemeClr>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94415466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sp>
        <p:nvSpPr>
          <p:cNvPr id="2" name="TextBox 1"/>
          <p:cNvSpPr txBox="1"/>
          <p:nvPr/>
        </p:nvSpPr>
        <p:spPr>
          <a:xfrm>
            <a:off x="1648296" y="2064798"/>
            <a:ext cx="882873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tillium Bd" panose="00000800000000000000" pitchFamily="50" charset="0"/>
                <a:ea typeface="Titillium" panose="00000500000000000000" pitchFamily="50" charset="0"/>
                <a:cs typeface="Titillium" panose="00000500000000000000" pitchFamily="50" charset="0"/>
              </a:rPr>
              <a:t>Thank You</a:t>
            </a:r>
          </a:p>
        </p:txBody>
      </p:sp>
      <p:pic>
        <p:nvPicPr>
          <p:cNvPr id="3" name="Picture 2" descr="Africa RE Globe.png"/>
          <p:cNvPicPr>
            <a:picLocks noChangeAspect="1"/>
          </p:cNvPicPr>
          <p:nvPr/>
        </p:nvPicPr>
        <p:blipFill>
          <a:blip r:embed="rId2"/>
          <a:stretch>
            <a:fillRect/>
          </a:stretch>
        </p:blipFill>
        <p:spPr>
          <a:xfrm>
            <a:off x="1524000" y="3080460"/>
            <a:ext cx="3603582" cy="3595240"/>
          </a:xfrm>
          <a:prstGeom prst="rect">
            <a:avLst/>
          </a:prstGeom>
        </p:spPr>
      </p:pic>
      <p:pic>
        <p:nvPicPr>
          <p:cNvPr id="4" name="Picture 3" descr="Africa Re Logo MASTER.png"/>
          <p:cNvPicPr>
            <a:picLocks noChangeAspect="1"/>
          </p:cNvPicPr>
          <p:nvPr/>
        </p:nvPicPr>
        <p:blipFill>
          <a:blip r:embed="rId3"/>
          <a:stretch>
            <a:fillRect/>
          </a:stretch>
        </p:blipFill>
        <p:spPr>
          <a:xfrm>
            <a:off x="8628053" y="91196"/>
            <a:ext cx="2634728" cy="557133"/>
          </a:xfrm>
          <a:prstGeom prst="rect">
            <a:avLst/>
          </a:prstGeom>
        </p:spPr>
      </p:pic>
    </p:spTree>
    <p:extLst>
      <p:ext uri="{BB962C8B-B14F-4D97-AF65-F5344CB8AC3E}">
        <p14:creationId xmlns:p14="http://schemas.microsoft.com/office/powerpoint/2010/main" val="318925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Harmonization, Liberalization and Integration</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18" name="Table 17">
            <a:extLst>
              <a:ext uri="{FF2B5EF4-FFF2-40B4-BE49-F238E27FC236}">
                <a16:creationId xmlns:a16="http://schemas.microsoft.com/office/drawing/2014/main" id="{13B4AB2D-0760-E3C0-26B6-C1F6005FC048}"/>
              </a:ext>
            </a:extLst>
          </p:cNvPr>
          <p:cNvGraphicFramePr>
            <a:graphicFrameLocks noGrp="1"/>
          </p:cNvGraphicFramePr>
          <p:nvPr>
            <p:extLst>
              <p:ext uri="{D42A27DB-BD31-4B8C-83A1-F6EECF244321}">
                <p14:modId xmlns:p14="http://schemas.microsoft.com/office/powerpoint/2010/main" val="1695426435"/>
              </p:ext>
            </p:extLst>
          </p:nvPr>
        </p:nvGraphicFramePr>
        <p:xfrm>
          <a:off x="297951" y="693919"/>
          <a:ext cx="11465959" cy="5183887"/>
        </p:xfrm>
        <a:graphic>
          <a:graphicData uri="http://schemas.openxmlformats.org/drawingml/2006/table">
            <a:tbl>
              <a:tblPr firstRow="1" bandRow="1">
                <a:tableStyleId>{5C22544A-7EE6-4342-B048-85BDC9FD1C3A}</a:tableStyleId>
              </a:tblPr>
              <a:tblGrid>
                <a:gridCol w="1607905">
                  <a:extLst>
                    <a:ext uri="{9D8B030D-6E8A-4147-A177-3AD203B41FA5}">
                      <a16:colId xmlns:a16="http://schemas.microsoft.com/office/drawing/2014/main" val="2291304577"/>
                    </a:ext>
                  </a:extLst>
                </a:gridCol>
                <a:gridCol w="3052597">
                  <a:extLst>
                    <a:ext uri="{9D8B030D-6E8A-4147-A177-3AD203B41FA5}">
                      <a16:colId xmlns:a16="http://schemas.microsoft.com/office/drawing/2014/main" val="2833334997"/>
                    </a:ext>
                  </a:extLst>
                </a:gridCol>
                <a:gridCol w="3097799">
                  <a:extLst>
                    <a:ext uri="{9D8B030D-6E8A-4147-A177-3AD203B41FA5}">
                      <a16:colId xmlns:a16="http://schemas.microsoft.com/office/drawing/2014/main" val="177268761"/>
                    </a:ext>
                  </a:extLst>
                </a:gridCol>
                <a:gridCol w="3707658">
                  <a:extLst>
                    <a:ext uri="{9D8B030D-6E8A-4147-A177-3AD203B41FA5}">
                      <a16:colId xmlns:a16="http://schemas.microsoft.com/office/drawing/2014/main" val="2733174065"/>
                    </a:ext>
                  </a:extLst>
                </a:gridCol>
              </a:tblGrid>
              <a:tr h="358040">
                <a:tc>
                  <a:txBody>
                    <a:bodyPr/>
                    <a:lstStyle/>
                    <a:p>
                      <a:pPr>
                        <a:lnSpc>
                          <a:spcPct val="120000"/>
                        </a:lnSpc>
                        <a:spcBef>
                          <a:spcPts val="300"/>
                        </a:spcBef>
                        <a:spcAft>
                          <a:spcPts val="300"/>
                        </a:spcAft>
                      </a:pPr>
                      <a:r>
                        <a:rPr lang="en-US" sz="1400" u="none" dirty="0">
                          <a:solidFill>
                            <a:schemeClr val="bg1"/>
                          </a:solidFill>
                          <a:latin typeface="Titillium" panose="00000500000000000000" pitchFamily="50" charset="0"/>
                        </a:rPr>
                        <a:t>Dimension</a:t>
                      </a:r>
                      <a:endParaRPr lang="en-GB" sz="1400" u="none" dirty="0">
                        <a:solidFill>
                          <a:schemeClr val="bg1"/>
                        </a:solidFill>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20000"/>
                        </a:lnSpc>
                        <a:spcBef>
                          <a:spcPts val="300"/>
                        </a:spcBef>
                        <a:spcAft>
                          <a:spcPts val="300"/>
                        </a:spcAft>
                      </a:pPr>
                      <a:r>
                        <a:rPr lang="en-GB" sz="1600" u="none" dirty="0">
                          <a:latin typeface="Titillium" panose="00000500000000000000" pitchFamily="50" charset="0"/>
                        </a:rPr>
                        <a:t>Liberalization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ct val="120000"/>
                        </a:lnSpc>
                        <a:spcBef>
                          <a:spcPts val="300"/>
                        </a:spcBef>
                        <a:spcAft>
                          <a:spcPts val="300"/>
                        </a:spcAft>
                      </a:pPr>
                      <a:r>
                        <a:rPr lang="en-GB" sz="1600" u="none" dirty="0">
                          <a:latin typeface="Titillium" panose="00000500000000000000" pitchFamily="50" charset="0"/>
                        </a:rPr>
                        <a:t>Harmonization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lnSpc>
                          <a:spcPct val="120000"/>
                        </a:lnSpc>
                        <a:spcBef>
                          <a:spcPts val="300"/>
                        </a:spcBef>
                        <a:spcAft>
                          <a:spcPts val="300"/>
                        </a:spcAft>
                      </a:pPr>
                      <a:r>
                        <a:rPr lang="en-GB" sz="1600" u="none" dirty="0">
                          <a:latin typeface="Titillium" panose="00000500000000000000" pitchFamily="50" charset="0"/>
                        </a:rPr>
                        <a:t>Integration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158628603"/>
                  </a:ext>
                </a:extLst>
              </a:tr>
              <a:tr h="573640">
                <a:tc>
                  <a:txBody>
                    <a:bodyPr/>
                    <a:lstStyle/>
                    <a:p>
                      <a:pPr>
                        <a:lnSpc>
                          <a:spcPct val="120000"/>
                        </a:lnSpc>
                        <a:spcBef>
                          <a:spcPts val="300"/>
                        </a:spcBef>
                        <a:spcAft>
                          <a:spcPts val="300"/>
                        </a:spcAft>
                      </a:pPr>
                      <a:r>
                        <a:rPr lang="en-US" sz="1600" b="1" dirty="0">
                          <a:latin typeface="Titillium" panose="00000500000000000000" pitchFamily="50" charset="0"/>
                        </a:rPr>
                        <a:t>Definition</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US" sz="1600" b="1" dirty="0">
                          <a:latin typeface="Titillium" panose="00000500000000000000" pitchFamily="50" charset="0"/>
                        </a:rPr>
                        <a:t>Liberalization refers to </a:t>
                      </a:r>
                      <a:r>
                        <a:rPr lang="en-US" sz="1600" b="1" u="sng" dirty="0">
                          <a:latin typeface="Titillium" panose="00000500000000000000" pitchFamily="50" charset="0"/>
                        </a:rPr>
                        <a:t>reducing government restrictions and barriers to entry in the insurance market</a:t>
                      </a:r>
                      <a:r>
                        <a:rPr lang="en-US" sz="1600" b="1" dirty="0">
                          <a:latin typeface="Titillium" panose="00000500000000000000" pitchFamily="50" charset="0"/>
                        </a:rPr>
                        <a:t> to encourage </a:t>
                      </a:r>
                      <a:r>
                        <a:rPr lang="en-US" sz="1600" b="1" u="sng" dirty="0">
                          <a:latin typeface="Titillium" panose="00000500000000000000" pitchFamily="50" charset="0"/>
                        </a:rPr>
                        <a:t>competition and innovation</a:t>
                      </a:r>
                      <a:endParaRPr lang="en-GB" sz="1600" b="1"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US" sz="1600" b="1" u="sng" dirty="0">
                          <a:solidFill>
                            <a:srgbClr val="002060"/>
                          </a:solidFill>
                          <a:latin typeface="Titillium" panose="00000500000000000000" pitchFamily="50" charset="0"/>
                        </a:rPr>
                        <a:t>Aligning regulatory standards, practices, and policies for cross-boarder operations </a:t>
                      </a:r>
                      <a:r>
                        <a:rPr lang="en-US" sz="1600" b="1" dirty="0">
                          <a:solidFill>
                            <a:srgbClr val="002060"/>
                          </a:solidFill>
                          <a:latin typeface="Titillium" panose="00000500000000000000" pitchFamily="50" charset="0"/>
                        </a:rPr>
                        <a:t>to create </a:t>
                      </a:r>
                      <a:r>
                        <a:rPr lang="en-US" sz="1600" b="1" u="sng" dirty="0">
                          <a:solidFill>
                            <a:srgbClr val="002060"/>
                          </a:solidFill>
                          <a:latin typeface="Titillium" panose="00000500000000000000" pitchFamily="50" charset="0"/>
                        </a:rPr>
                        <a:t>consistency in the insurance sector</a:t>
                      </a:r>
                      <a:endParaRPr lang="en-US" sz="1600" b="1" dirty="0">
                        <a:solidFill>
                          <a:srgbClr val="002060"/>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pPr>
                      <a:r>
                        <a:rPr lang="en-US" sz="1600" b="1" dirty="0">
                          <a:latin typeface="Titillium" panose="00000500000000000000" pitchFamily="50" charset="0"/>
                        </a:rPr>
                        <a:t>Integration refers to the process of </a:t>
                      </a:r>
                      <a:r>
                        <a:rPr lang="en-US" sz="1600" b="1" u="sng" dirty="0">
                          <a:latin typeface="Titillium" panose="00000500000000000000" pitchFamily="50" charset="0"/>
                        </a:rPr>
                        <a:t>creating a more cohesive insurance market across countries</a:t>
                      </a:r>
                      <a:r>
                        <a:rPr lang="en-US" sz="1600" b="1" dirty="0">
                          <a:latin typeface="Titillium" panose="00000500000000000000" pitchFamily="50" charset="0"/>
                        </a:rPr>
                        <a:t>, often through </a:t>
                      </a:r>
                      <a:r>
                        <a:rPr lang="en-US" sz="1600" b="1" u="sng" dirty="0">
                          <a:latin typeface="Titillium" panose="00000500000000000000" pitchFamily="50" charset="0"/>
                        </a:rPr>
                        <a:t>collaboration and policy alignment</a:t>
                      </a:r>
                      <a:r>
                        <a:rPr lang="en-US" sz="1600" b="1" dirty="0">
                          <a:latin typeface="Titillium" panose="00000500000000000000" pitchFamily="50" charset="0"/>
                        </a:rPr>
                        <a:t>. </a:t>
                      </a:r>
                      <a:endParaRPr lang="en-GB" sz="1600" b="1"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032818"/>
                  </a:ext>
                </a:extLst>
              </a:tr>
              <a:tr h="0">
                <a:tc>
                  <a:txBody>
                    <a:bodyPr/>
                    <a:lstStyle/>
                    <a:p>
                      <a:pPr>
                        <a:lnSpc>
                          <a:spcPct val="120000"/>
                        </a:lnSpc>
                        <a:spcBef>
                          <a:spcPts val="300"/>
                        </a:spcBef>
                        <a:spcAft>
                          <a:spcPts val="300"/>
                        </a:spcAft>
                      </a:pPr>
                      <a:r>
                        <a:rPr lang="en-US" sz="1600" b="1" dirty="0">
                          <a:latin typeface="Titillium" panose="00000500000000000000" pitchFamily="50" charset="0"/>
                        </a:rPr>
                        <a:t>Goals</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More insurance providers, more choices for consumers.</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More foreign direct investment in local markets.</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Better product offerings </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u="none" kern="1200" dirty="0">
                          <a:solidFill>
                            <a:srgbClr val="002060"/>
                          </a:solidFill>
                          <a:latin typeface="Titillium" panose="00000500000000000000" pitchFamily="50" charset="0"/>
                          <a:ea typeface="+mn-ea"/>
                          <a:cs typeface="+mn-cs"/>
                        </a:rPr>
                        <a:t>Coherence to facilitate cross-border operations.</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u="none" kern="1200" dirty="0">
                          <a:solidFill>
                            <a:srgbClr val="002060"/>
                          </a:solidFill>
                          <a:latin typeface="Titillium" panose="00000500000000000000" pitchFamily="50" charset="0"/>
                          <a:ea typeface="+mn-ea"/>
                          <a:cs typeface="+mn-cs"/>
                        </a:rPr>
                        <a:t>Consumer protection and best practices.</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u="none" kern="1200" dirty="0">
                          <a:solidFill>
                            <a:srgbClr val="002060"/>
                          </a:solidFill>
                          <a:latin typeface="Titillium" panose="00000500000000000000" pitchFamily="50" charset="0"/>
                          <a:ea typeface="+mn-ea"/>
                          <a:cs typeface="+mn-cs"/>
                        </a:rPr>
                        <a:t>Standardized products and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Unified regional market, seamless operations across borders.</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Risk pooling and sharing to manage large-scale risks effectively.</a:t>
                      </a:r>
                    </a:p>
                    <a:p>
                      <a:pPr marL="108000" indent="-108000" algn="l" defTabSz="457200" rtl="0" eaLnBrk="1" latinLnBrk="0" hangingPunct="1">
                        <a:lnSpc>
                          <a:spcPct val="120000"/>
                        </a:lnSpc>
                        <a:spcBef>
                          <a:spcPts val="300"/>
                        </a:spcBef>
                        <a:spcAft>
                          <a:spcPts val="300"/>
                        </a:spcAft>
                        <a:buFont typeface="Arial" panose="020B0604020202020204" pitchFamily="34" charset="0"/>
                        <a:buChar char="•"/>
                      </a:pPr>
                      <a:r>
                        <a:rPr lang="en-US" sz="1600" b="0" kern="1200" dirty="0">
                          <a:solidFill>
                            <a:schemeClr val="dk1"/>
                          </a:solidFill>
                          <a:latin typeface="Titillium" panose="00000500000000000000" pitchFamily="50" charset="0"/>
                          <a:ea typeface="+mn-ea"/>
                          <a:cs typeface="+mn-cs"/>
                        </a:rPr>
                        <a:t>Regional stability and resilience against economic shocks.</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66531731"/>
                  </a:ext>
                </a:extLst>
              </a:tr>
              <a:tr h="0">
                <a:tc>
                  <a:txBody>
                    <a:bodyPr/>
                    <a:lstStyle/>
                    <a:p>
                      <a:pPr>
                        <a:lnSpc>
                          <a:spcPct val="120000"/>
                        </a:lnSpc>
                        <a:spcBef>
                          <a:spcPts val="300"/>
                        </a:spcBef>
                        <a:spcAft>
                          <a:spcPts val="300"/>
                        </a:spcAft>
                      </a:pPr>
                      <a:r>
                        <a:rPr lang="en-US" sz="1600" b="1" dirty="0">
                          <a:latin typeface="Titillium" panose="00000500000000000000" pitchFamily="50" charset="0"/>
                        </a:rPr>
                        <a:t>Examples</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Most African insurance markets. Ethiopia next?</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0" u="none" kern="1200" dirty="0">
                          <a:solidFill>
                            <a:srgbClr val="002060"/>
                          </a:solidFill>
                          <a:latin typeface="Titillium" panose="00000500000000000000" pitchFamily="50" charset="0"/>
                          <a:ea typeface="+mn-ea"/>
                          <a:cs typeface="+mn-cs"/>
                        </a:rPr>
                        <a:t>Common solvency standards and regulatory frameworks (CIMA, ECOWAS).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African Continental Free Trade Area (AfCFTA)</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332373"/>
                  </a:ext>
                </a:extLst>
              </a:tr>
              <a:tr h="0">
                <a:tc>
                  <a:txBody>
                    <a:bodyPr/>
                    <a:lstStyle/>
                    <a:p>
                      <a:pPr>
                        <a:lnSpc>
                          <a:spcPct val="120000"/>
                        </a:lnSpc>
                        <a:spcBef>
                          <a:spcPts val="300"/>
                        </a:spcBef>
                        <a:spcAft>
                          <a:spcPts val="300"/>
                        </a:spcAft>
                      </a:pPr>
                      <a:r>
                        <a:rPr lang="en-US" sz="1600" b="1" dirty="0">
                          <a:latin typeface="Titillium" panose="00000500000000000000" pitchFamily="50" charset="0"/>
                        </a:rPr>
                        <a:t>Considerations</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1" kern="1200" dirty="0">
                          <a:solidFill>
                            <a:srgbClr val="C00000"/>
                          </a:solidFill>
                          <a:latin typeface="Titillium" panose="00000500000000000000" pitchFamily="50" charset="0"/>
                          <a:ea typeface="+mn-ea"/>
                          <a:cs typeface="+mn-cs"/>
                        </a:rPr>
                        <a:t>Is this Achievable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1" kern="1200" dirty="0">
                          <a:solidFill>
                            <a:srgbClr val="C00000"/>
                          </a:solidFill>
                          <a:latin typeface="Titillium" panose="00000500000000000000" pitchFamily="50" charset="0"/>
                          <a:ea typeface="+mn-ea"/>
                          <a:cs typeface="+mn-cs"/>
                        </a:rPr>
                        <a:t>Is this attainable?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l" defTabSz="457200" rtl="0" eaLnBrk="1" latinLnBrk="0" hangingPunct="1">
                        <a:lnSpc>
                          <a:spcPct val="120000"/>
                        </a:lnSpc>
                        <a:spcBef>
                          <a:spcPts val="300"/>
                        </a:spcBef>
                        <a:spcAft>
                          <a:spcPts val="300"/>
                        </a:spcAft>
                        <a:buFont typeface="Arial" panose="020B0604020202020204" pitchFamily="34" charset="0"/>
                        <a:buNone/>
                      </a:pPr>
                      <a:r>
                        <a:rPr lang="en-US" sz="1600" b="1" kern="1200" dirty="0">
                          <a:solidFill>
                            <a:srgbClr val="C00000"/>
                          </a:solidFill>
                          <a:latin typeface="Titillium" panose="00000500000000000000" pitchFamily="50" charset="0"/>
                          <a:ea typeface="+mn-ea"/>
                          <a:cs typeface="+mn-cs"/>
                        </a:rPr>
                        <a:t>Is this possible?</a:t>
                      </a:r>
                      <a:endParaRPr lang="en-GB" sz="1600" b="1" kern="1200" dirty="0">
                        <a:solidFill>
                          <a:srgbClr val="C00000"/>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56598281"/>
                  </a:ext>
                </a:extLst>
              </a:tr>
            </a:tbl>
          </a:graphicData>
        </a:graphic>
      </p:graphicFrame>
      <p:sp>
        <p:nvSpPr>
          <p:cNvPr id="3" name="TextBox 2">
            <a:extLst>
              <a:ext uri="{FF2B5EF4-FFF2-40B4-BE49-F238E27FC236}">
                <a16:creationId xmlns:a16="http://schemas.microsoft.com/office/drawing/2014/main" id="{9A132E88-DBAC-E201-8946-2BAC7D66713F}"/>
              </a:ext>
            </a:extLst>
          </p:cNvPr>
          <p:cNvSpPr txBox="1"/>
          <p:nvPr/>
        </p:nvSpPr>
        <p:spPr>
          <a:xfrm>
            <a:off x="2003461" y="6020062"/>
            <a:ext cx="9760449" cy="677108"/>
          </a:xfrm>
          <a:prstGeom prst="rect">
            <a:avLst/>
          </a:prstGeom>
          <a:solidFill>
            <a:schemeClr val="accent6">
              <a:lumMod val="20000"/>
              <a:lumOff val="80000"/>
            </a:schemeClr>
          </a:solidFill>
          <a:ln>
            <a:solidFill>
              <a:srgbClr val="0000FF"/>
            </a:solidFill>
          </a:ln>
        </p:spPr>
        <p:txBody>
          <a:bodyPr wrap="square">
            <a:spAutoFit/>
          </a:bodyPr>
          <a:lstStyle/>
          <a:p>
            <a:r>
              <a:rPr lang="en-US" kern="1200" dirty="0">
                <a:ln w="0"/>
                <a:solidFill>
                  <a:srgbClr val="0000FF"/>
                </a:solidFill>
                <a:effectLst>
                  <a:outerShdw blurRad="38100" dist="19050" dir="2700000" algn="tl" rotWithShape="0">
                    <a:schemeClr val="dk1">
                      <a:alpha val="40000"/>
                    </a:schemeClr>
                  </a:outerShdw>
                </a:effectLst>
                <a:latin typeface="Titillium" panose="00000500000000000000" pitchFamily="50" charset="0"/>
                <a:ea typeface="+mn-ea"/>
                <a:cs typeface="+mn-cs"/>
              </a:rPr>
              <a:t>AfCFTA = Promotion of </a:t>
            </a:r>
            <a:r>
              <a:rPr lang="en-US" sz="2000" b="1" dirty="0">
                <a:ln w="0"/>
                <a:solidFill>
                  <a:srgbClr val="0000FF"/>
                </a:solidFill>
                <a:effectLst>
                  <a:outerShdw blurRad="38100" dist="19050" dir="2700000" algn="tl" rotWithShape="0">
                    <a:schemeClr val="dk1">
                      <a:alpha val="40000"/>
                    </a:schemeClr>
                  </a:outerShdw>
                </a:effectLst>
              </a:rPr>
              <a:t>Trade and Investment across African countries</a:t>
            </a:r>
            <a:r>
              <a:rPr lang="en-US" kern="1200" dirty="0">
                <a:ln w="0"/>
                <a:solidFill>
                  <a:srgbClr val="0000FF"/>
                </a:solidFill>
                <a:effectLst>
                  <a:outerShdw blurRad="38100" dist="19050" dir="2700000" algn="tl" rotWithShape="0">
                    <a:schemeClr val="dk1">
                      <a:alpha val="40000"/>
                    </a:schemeClr>
                  </a:outerShdw>
                </a:effectLst>
                <a:latin typeface="Titillium" panose="00000500000000000000" pitchFamily="50" charset="0"/>
                <a:ea typeface="+mn-ea"/>
                <a:cs typeface="+mn-cs"/>
              </a:rPr>
              <a:t>, including insurance services</a:t>
            </a:r>
            <a:r>
              <a:rPr lang="en-US" b="1" kern="1200" dirty="0">
                <a:solidFill>
                  <a:schemeClr val="dk1"/>
                </a:solidFill>
                <a:latin typeface="Titillium" panose="00000500000000000000" pitchFamily="50" charset="0"/>
                <a:ea typeface="+mn-ea"/>
                <a:cs typeface="+mn-cs"/>
              </a:rPr>
              <a:t>.</a:t>
            </a:r>
            <a:endParaRPr lang="en-NG" dirty="0"/>
          </a:p>
        </p:txBody>
      </p:sp>
    </p:spTree>
    <p:extLst>
      <p:ext uri="{BB962C8B-B14F-4D97-AF65-F5344CB8AC3E}">
        <p14:creationId xmlns:p14="http://schemas.microsoft.com/office/powerpoint/2010/main" val="38495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Modes of Services Supply</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2" name="Table 1">
            <a:extLst>
              <a:ext uri="{FF2B5EF4-FFF2-40B4-BE49-F238E27FC236}">
                <a16:creationId xmlns:a16="http://schemas.microsoft.com/office/drawing/2014/main" id="{C72D320E-0DFE-2E9B-D9AE-2C09D3486C12}"/>
              </a:ext>
            </a:extLst>
          </p:cNvPr>
          <p:cNvGraphicFramePr>
            <a:graphicFrameLocks noGrp="1"/>
          </p:cNvGraphicFramePr>
          <p:nvPr>
            <p:extLst>
              <p:ext uri="{D42A27DB-BD31-4B8C-83A1-F6EECF244321}">
                <p14:modId xmlns:p14="http://schemas.microsoft.com/office/powerpoint/2010/main" val="3330632323"/>
              </p:ext>
            </p:extLst>
          </p:nvPr>
        </p:nvGraphicFramePr>
        <p:xfrm>
          <a:off x="89728" y="806877"/>
          <a:ext cx="12029440" cy="4419600"/>
        </p:xfrm>
        <a:graphic>
          <a:graphicData uri="http://schemas.openxmlformats.org/drawingml/2006/table">
            <a:tbl>
              <a:tblPr firstRow="1" bandRow="1">
                <a:tableStyleId>{5C22544A-7EE6-4342-B048-85BDC9FD1C3A}</a:tableStyleId>
              </a:tblPr>
              <a:tblGrid>
                <a:gridCol w="1261324">
                  <a:extLst>
                    <a:ext uri="{9D8B030D-6E8A-4147-A177-3AD203B41FA5}">
                      <a16:colId xmlns:a16="http://schemas.microsoft.com/office/drawing/2014/main" val="2291304577"/>
                    </a:ext>
                  </a:extLst>
                </a:gridCol>
                <a:gridCol w="2486978">
                  <a:extLst>
                    <a:ext uri="{9D8B030D-6E8A-4147-A177-3AD203B41FA5}">
                      <a16:colId xmlns:a16="http://schemas.microsoft.com/office/drawing/2014/main" val="170077945"/>
                    </a:ext>
                  </a:extLst>
                </a:gridCol>
                <a:gridCol w="2280231">
                  <a:extLst>
                    <a:ext uri="{9D8B030D-6E8A-4147-A177-3AD203B41FA5}">
                      <a16:colId xmlns:a16="http://schemas.microsoft.com/office/drawing/2014/main" val="177268761"/>
                    </a:ext>
                  </a:extLst>
                </a:gridCol>
                <a:gridCol w="3053769">
                  <a:extLst>
                    <a:ext uri="{9D8B030D-6E8A-4147-A177-3AD203B41FA5}">
                      <a16:colId xmlns:a16="http://schemas.microsoft.com/office/drawing/2014/main" val="1121737798"/>
                    </a:ext>
                  </a:extLst>
                </a:gridCol>
                <a:gridCol w="2947138">
                  <a:extLst>
                    <a:ext uri="{9D8B030D-6E8A-4147-A177-3AD203B41FA5}">
                      <a16:colId xmlns:a16="http://schemas.microsoft.com/office/drawing/2014/main" val="2733174065"/>
                    </a:ext>
                  </a:extLst>
                </a:gridCol>
              </a:tblGrid>
              <a:tr h="358040">
                <a:tc>
                  <a:txBody>
                    <a:bodyPr/>
                    <a:lstStyle/>
                    <a:p>
                      <a:pPr>
                        <a:spcBef>
                          <a:spcPts val="300"/>
                        </a:spcBef>
                        <a:spcAft>
                          <a:spcPts val="300"/>
                        </a:spcAft>
                      </a:pPr>
                      <a:r>
                        <a:rPr lang="en-US" sz="1600" u="none" dirty="0">
                          <a:latin typeface="Titillium" panose="00000500000000000000" pitchFamily="50" charset="0"/>
                        </a:rPr>
                        <a:t>Dimension</a:t>
                      </a:r>
                      <a:endParaRPr lang="en-GB" sz="1600" u="none"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Bef>
                          <a:spcPts val="300"/>
                        </a:spcBef>
                        <a:spcAft>
                          <a:spcPts val="300"/>
                        </a:spcAft>
                      </a:pPr>
                      <a:r>
                        <a:rPr lang="en-GB" sz="1600" u="none" dirty="0">
                          <a:solidFill>
                            <a:schemeClr val="tx1"/>
                          </a:solidFill>
                          <a:latin typeface="Titillium" panose="00000500000000000000" pitchFamily="50" charset="0"/>
                        </a:rPr>
                        <a:t>Mode 1</a:t>
                      </a:r>
                    </a:p>
                    <a:p>
                      <a:pPr algn="ctr">
                        <a:spcBef>
                          <a:spcPts val="300"/>
                        </a:spcBef>
                        <a:spcAft>
                          <a:spcPts val="300"/>
                        </a:spcAft>
                      </a:pPr>
                      <a:r>
                        <a:rPr lang="en-GB" sz="1600" u="none" dirty="0">
                          <a:solidFill>
                            <a:schemeClr val="tx1"/>
                          </a:solidFill>
                          <a:latin typeface="Titillium" panose="00000500000000000000" pitchFamily="50" charset="0"/>
                        </a:rPr>
                        <a:t>Cross-Border Supply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spcBef>
                          <a:spcPts val="300"/>
                        </a:spcBef>
                        <a:spcAft>
                          <a:spcPts val="300"/>
                        </a:spcAft>
                      </a:pPr>
                      <a:r>
                        <a:rPr lang="en-GB" sz="1600" u="none" dirty="0">
                          <a:solidFill>
                            <a:schemeClr val="tx1"/>
                          </a:solidFill>
                          <a:latin typeface="Titillium" panose="00000500000000000000" pitchFamily="50" charset="0"/>
                        </a:rPr>
                        <a:t>Mode 2</a:t>
                      </a:r>
                    </a:p>
                    <a:p>
                      <a:pPr algn="ctr">
                        <a:spcBef>
                          <a:spcPts val="300"/>
                        </a:spcBef>
                        <a:spcAft>
                          <a:spcPts val="300"/>
                        </a:spcAft>
                      </a:pPr>
                      <a:r>
                        <a:rPr lang="en-GB" sz="1600" u="none" dirty="0">
                          <a:solidFill>
                            <a:schemeClr val="tx1"/>
                          </a:solidFill>
                          <a:latin typeface="Titillium" panose="00000500000000000000" pitchFamily="50" charset="0"/>
                        </a:rPr>
                        <a:t>Consumption Abroad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Bef>
                          <a:spcPts val="300"/>
                        </a:spcBef>
                        <a:spcAft>
                          <a:spcPts val="300"/>
                        </a:spcAft>
                      </a:pPr>
                      <a:r>
                        <a:rPr lang="en-GB" sz="1600" u="none" dirty="0">
                          <a:solidFill>
                            <a:schemeClr val="tx1"/>
                          </a:solidFill>
                          <a:latin typeface="Titillium" panose="00000500000000000000" pitchFamily="50" charset="0"/>
                        </a:rPr>
                        <a:t>Mode 3</a:t>
                      </a:r>
                    </a:p>
                    <a:p>
                      <a:pPr algn="ctr">
                        <a:spcBef>
                          <a:spcPts val="300"/>
                        </a:spcBef>
                        <a:spcAft>
                          <a:spcPts val="300"/>
                        </a:spcAft>
                      </a:pPr>
                      <a:r>
                        <a:rPr lang="en-GB" sz="1600" u="none" dirty="0">
                          <a:solidFill>
                            <a:schemeClr val="tx1"/>
                          </a:solidFill>
                          <a:latin typeface="Titillium" panose="00000500000000000000" pitchFamily="50" charset="0"/>
                        </a:rPr>
                        <a:t>Commercial Presence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Bef>
                          <a:spcPts val="300"/>
                        </a:spcBef>
                        <a:spcAft>
                          <a:spcPts val="300"/>
                        </a:spcAft>
                      </a:pPr>
                      <a:r>
                        <a:rPr lang="en-GB" sz="1600" u="none" dirty="0">
                          <a:solidFill>
                            <a:schemeClr val="tx1"/>
                          </a:solidFill>
                          <a:latin typeface="Titillium" panose="00000500000000000000" pitchFamily="50" charset="0"/>
                        </a:rPr>
                        <a:t>Mode 4</a:t>
                      </a:r>
                    </a:p>
                    <a:p>
                      <a:pPr algn="ctr">
                        <a:spcBef>
                          <a:spcPts val="300"/>
                        </a:spcBef>
                        <a:spcAft>
                          <a:spcPts val="300"/>
                        </a:spcAft>
                      </a:pPr>
                      <a:r>
                        <a:rPr lang="en-GB" sz="1600" u="none" dirty="0">
                          <a:solidFill>
                            <a:schemeClr val="tx1"/>
                          </a:solidFill>
                          <a:latin typeface="Titillium" panose="00000500000000000000" pitchFamily="50" charset="0"/>
                        </a:rPr>
                        <a:t>Presence of Natural Persons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58628603"/>
                  </a:ext>
                </a:extLst>
              </a:tr>
              <a:tr h="573640">
                <a:tc>
                  <a:txBody>
                    <a:bodyPr/>
                    <a:lstStyle/>
                    <a:p>
                      <a:pPr>
                        <a:lnSpc>
                          <a:spcPct val="100000"/>
                        </a:lnSpc>
                        <a:spcBef>
                          <a:spcPts val="300"/>
                        </a:spcBef>
                        <a:spcAft>
                          <a:spcPts val="300"/>
                        </a:spcAft>
                      </a:pPr>
                      <a:r>
                        <a:rPr lang="en-US" sz="1600" b="1" dirty="0">
                          <a:latin typeface="Titillium" panose="00000500000000000000" pitchFamily="50" charset="0"/>
                        </a:rPr>
                        <a:t>Definition</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300"/>
                        </a:spcBef>
                        <a:spcAft>
                          <a:spcPts val="300"/>
                        </a:spcAft>
                      </a:pPr>
                      <a:r>
                        <a:rPr lang="en-US" sz="1600" b="1" dirty="0">
                          <a:solidFill>
                            <a:srgbClr val="002060"/>
                          </a:solidFill>
                          <a:latin typeface="Titillium" panose="00000500000000000000" pitchFamily="50" charset="0"/>
                        </a:rPr>
                        <a:t>Insurance services are provided from one country to consumers in another country without any physical presence?</a:t>
                      </a:r>
                      <a:endParaRPr lang="en-GB" sz="1600" b="1" dirty="0">
                        <a:solidFill>
                          <a:srgbClr val="002060"/>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300"/>
                        </a:spcBef>
                        <a:spcAft>
                          <a:spcPts val="300"/>
                        </a:spcAft>
                      </a:pPr>
                      <a:r>
                        <a:rPr lang="en-US" sz="1600" b="1" dirty="0">
                          <a:latin typeface="Titillium" panose="00000500000000000000" pitchFamily="50" charset="0"/>
                        </a:rPr>
                        <a:t>How consumers travel to another country to consume insurance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300"/>
                        </a:spcBef>
                        <a:spcAft>
                          <a:spcPts val="300"/>
                        </a:spcAft>
                      </a:pPr>
                      <a:r>
                        <a:rPr lang="en-US" sz="1600" b="1" dirty="0">
                          <a:solidFill>
                            <a:srgbClr val="002060"/>
                          </a:solidFill>
                          <a:latin typeface="Titillium" panose="00000500000000000000" pitchFamily="50" charset="0"/>
                        </a:rPr>
                        <a:t>How an insurance company establishes a physical presence in another country</a:t>
                      </a:r>
                      <a:endParaRPr lang="en-GB" sz="1600" b="1" dirty="0">
                        <a:solidFill>
                          <a:srgbClr val="002060"/>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Bef>
                          <a:spcPts val="300"/>
                        </a:spcBef>
                        <a:spcAft>
                          <a:spcPts val="300"/>
                        </a:spcAft>
                      </a:pPr>
                      <a:r>
                        <a:rPr lang="en-US" sz="1600" b="1" dirty="0">
                          <a:latin typeface="Titillium" panose="00000500000000000000" pitchFamily="50" charset="0"/>
                        </a:rPr>
                        <a:t>How an individual from one country provide insurance services in another country, usually on a temporary basis.</a:t>
                      </a:r>
                      <a:endParaRPr lang="en-GB" sz="1600" b="1"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4032818"/>
                  </a:ext>
                </a:extLst>
              </a:tr>
              <a:tr h="0">
                <a:tc>
                  <a:txBody>
                    <a:bodyPr/>
                    <a:lstStyle/>
                    <a:p>
                      <a:pPr>
                        <a:lnSpc>
                          <a:spcPct val="100000"/>
                        </a:lnSpc>
                        <a:spcBef>
                          <a:spcPts val="300"/>
                        </a:spcBef>
                        <a:spcAft>
                          <a:spcPts val="300"/>
                        </a:spcAft>
                      </a:pPr>
                      <a:r>
                        <a:rPr lang="en-US" sz="1600" b="1" dirty="0">
                          <a:latin typeface="Titillium" panose="00000500000000000000" pitchFamily="50" charset="0"/>
                        </a:rPr>
                        <a:t>Examples</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0000"/>
                        </a:lnSpc>
                        <a:spcBef>
                          <a:spcPts val="300"/>
                        </a:spcBef>
                        <a:spcAft>
                          <a:spcPts val="300"/>
                        </a:spcAft>
                        <a:buFont typeface="Arial" panose="020B0604020202020204" pitchFamily="34" charset="0"/>
                        <a:buNone/>
                      </a:pPr>
                      <a:r>
                        <a:rPr lang="en-US" sz="1600" b="0" dirty="0">
                          <a:solidFill>
                            <a:srgbClr val="002060"/>
                          </a:solidFill>
                          <a:latin typeface="Titillium" panose="00000500000000000000" pitchFamily="50" charset="0"/>
                        </a:rPr>
                        <a:t>Online insurance company through digital platforms.</a:t>
                      </a:r>
                      <a:endParaRPr lang="en-GB" sz="1600" b="0" dirty="0">
                        <a:solidFill>
                          <a:srgbClr val="002060"/>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Tourists and Travel Insurance, </a:t>
                      </a:r>
                      <a:r>
                        <a:rPr lang="fr-FR" sz="1600" b="0" kern="1200" dirty="0">
                          <a:solidFill>
                            <a:schemeClr val="dk1"/>
                          </a:solidFill>
                          <a:latin typeface="Titillium" panose="00000500000000000000" pitchFamily="50" charset="0"/>
                          <a:ea typeface="+mn-ea"/>
                          <a:cs typeface="+mn-cs"/>
                        </a:rPr>
                        <a:t>High-net-</a:t>
                      </a:r>
                      <a:r>
                        <a:rPr lang="fr-FR" sz="1600" b="0" kern="1200" dirty="0" err="1">
                          <a:solidFill>
                            <a:schemeClr val="dk1"/>
                          </a:solidFill>
                          <a:latin typeface="Titillium" panose="00000500000000000000" pitchFamily="50" charset="0"/>
                          <a:ea typeface="+mn-ea"/>
                          <a:cs typeface="+mn-cs"/>
                        </a:rPr>
                        <a:t>worth</a:t>
                      </a:r>
                      <a:r>
                        <a:rPr lang="fr-FR" sz="1600" b="0" kern="1200" dirty="0">
                          <a:solidFill>
                            <a:schemeClr val="dk1"/>
                          </a:solidFill>
                          <a:latin typeface="Titillium" panose="00000500000000000000" pitchFamily="50" charset="0"/>
                          <a:ea typeface="+mn-ea"/>
                          <a:cs typeface="+mn-cs"/>
                        </a:rPr>
                        <a:t> </a:t>
                      </a:r>
                      <a:r>
                        <a:rPr lang="fr-FR" sz="1600" b="0" kern="1200" dirty="0" err="1">
                          <a:solidFill>
                            <a:schemeClr val="dk1"/>
                          </a:solidFill>
                          <a:latin typeface="Titillium" panose="00000500000000000000" pitchFamily="50" charset="0"/>
                          <a:ea typeface="+mn-ea"/>
                          <a:cs typeface="+mn-cs"/>
                        </a:rPr>
                        <a:t>Individuals</a:t>
                      </a:r>
                      <a:endParaRPr lang="en-US"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rgbClr val="002060"/>
                          </a:solidFill>
                          <a:latin typeface="Titillium" panose="00000500000000000000" pitchFamily="50" charset="0"/>
                          <a:ea typeface="+mn-ea"/>
                          <a:cs typeface="+mn-cs"/>
                        </a:rPr>
                        <a:t>Multinational insurance firm sets up an office (subsidiary or branch)  in foreign countries</a:t>
                      </a:r>
                      <a:endParaRPr lang="en-GB" sz="1600" b="0" kern="1200" dirty="0">
                        <a:solidFill>
                          <a:srgbClr val="002060"/>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dirty="0">
                          <a:latin typeface="Titillium" panose="00000500000000000000" pitchFamily="50" charset="0"/>
                        </a:rPr>
                        <a:t>Insurance consultants, Claim Assessors &amp;  Adjustors,  Risk Managers, Insurance Broker</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6531731"/>
                  </a:ext>
                </a:extLst>
              </a:tr>
              <a:tr h="0">
                <a:tc>
                  <a:txBody>
                    <a:bodyPr/>
                    <a:lstStyle/>
                    <a:p>
                      <a:pPr>
                        <a:lnSpc>
                          <a:spcPct val="100000"/>
                        </a:lnSpc>
                        <a:spcBef>
                          <a:spcPts val="300"/>
                        </a:spcBef>
                        <a:spcAft>
                          <a:spcPts val="300"/>
                        </a:spcAft>
                      </a:pPr>
                      <a:r>
                        <a:rPr lang="en-US" sz="1600" b="1" dirty="0">
                          <a:latin typeface="Titillium" panose="00000500000000000000" pitchFamily="50" charset="0"/>
                        </a:rPr>
                        <a:t>Significance</a:t>
                      </a:r>
                      <a:endParaRPr lang="en-GB" sz="16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spcBef>
                          <a:spcPts val="300"/>
                        </a:spcBef>
                        <a:spcAft>
                          <a:spcPts val="300"/>
                        </a:spcAft>
                        <a:buFont typeface="Arial" panose="020B0604020202020204" pitchFamily="34" charset="0"/>
                        <a:buNone/>
                      </a:pPr>
                      <a:r>
                        <a:rPr lang="en-US" sz="1600" b="0" dirty="0">
                          <a:solidFill>
                            <a:srgbClr val="002060"/>
                          </a:solidFill>
                          <a:latin typeface="Titillium" panose="00000500000000000000" pitchFamily="50" charset="0"/>
                        </a:rPr>
                        <a:t>Highly flexible and cost-effective.</a:t>
                      </a:r>
                    </a:p>
                    <a:p>
                      <a:pPr marL="0" indent="0" algn="l">
                        <a:lnSpc>
                          <a:spcPct val="100000"/>
                        </a:lnSpc>
                        <a:spcBef>
                          <a:spcPts val="300"/>
                        </a:spcBef>
                        <a:spcAft>
                          <a:spcPts val="300"/>
                        </a:spcAft>
                        <a:buFont typeface="Arial" panose="020B0604020202020204" pitchFamily="34" charset="0"/>
                        <a:buNone/>
                      </a:pPr>
                      <a:r>
                        <a:rPr lang="en-US" sz="1600" b="0" dirty="0">
                          <a:solidFill>
                            <a:srgbClr val="002060"/>
                          </a:solidFill>
                          <a:latin typeface="Titillium" panose="00000500000000000000" pitchFamily="50" charset="0"/>
                        </a:rPr>
                        <a:t>But, it faces regulatory challenges and lacks local context.</a:t>
                      </a:r>
                      <a:endParaRPr lang="en-GB" sz="1600" b="0" dirty="0">
                        <a:solidFill>
                          <a:srgbClr val="002060"/>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Benefits from direct consumption experiences</a:t>
                      </a:r>
                    </a:p>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But, relies heavily on 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rgbClr val="002060"/>
                          </a:solidFill>
                          <a:latin typeface="Titillium" panose="00000500000000000000" pitchFamily="50" charset="0"/>
                          <a:ea typeface="+mn-ea"/>
                          <a:cs typeface="+mn-cs"/>
                        </a:rPr>
                        <a:t>Allows for deeper market penetration and customer engagement.</a:t>
                      </a:r>
                    </a:p>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rgbClr val="002060"/>
                          </a:solidFill>
                          <a:latin typeface="Titillium" panose="00000500000000000000" pitchFamily="50" charset="0"/>
                          <a:ea typeface="+mn-ea"/>
                          <a:cs typeface="+mn-cs"/>
                        </a:rPr>
                        <a:t>But, requires significant investment and navigation of local regulations.</a:t>
                      </a:r>
                      <a:endParaRPr lang="en-GB" sz="1600" b="0" kern="1200" dirty="0">
                        <a:solidFill>
                          <a:srgbClr val="002060"/>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Offers personal service and expertise.</a:t>
                      </a:r>
                    </a:p>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600" b="0" kern="1200" dirty="0">
                          <a:solidFill>
                            <a:schemeClr val="dk1"/>
                          </a:solidFill>
                          <a:latin typeface="Titillium" panose="00000500000000000000" pitchFamily="50" charset="0"/>
                          <a:ea typeface="+mn-ea"/>
                          <a:cs typeface="+mn-cs"/>
                        </a:rPr>
                        <a:t>But, can be complicated by legal and logistical barriers for individuals.</a:t>
                      </a:r>
                      <a:endParaRPr lang="en-GB" sz="16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0332373"/>
                  </a:ext>
                </a:extLst>
              </a:tr>
            </a:tbl>
          </a:graphicData>
        </a:graphic>
      </p:graphicFrame>
      <p:sp>
        <p:nvSpPr>
          <p:cNvPr id="3" name="TextBox 2">
            <a:extLst>
              <a:ext uri="{FF2B5EF4-FFF2-40B4-BE49-F238E27FC236}">
                <a16:creationId xmlns:a16="http://schemas.microsoft.com/office/drawing/2014/main" id="{D45B3663-7080-8E88-C143-35B58ABE9DAF}"/>
              </a:ext>
            </a:extLst>
          </p:cNvPr>
          <p:cNvSpPr txBox="1"/>
          <p:nvPr/>
        </p:nvSpPr>
        <p:spPr>
          <a:xfrm>
            <a:off x="2116476" y="5399555"/>
            <a:ext cx="9621749" cy="1261884"/>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t>NB: The Commercial Presence is the dominant mode in the insurance industry. When local capacity is exhausted, there are regulatory provisions for cessions abroad through reinsurance. The </a:t>
            </a:r>
            <a:r>
              <a:rPr lang="en-GB" sz="2000" b="1" dirty="0"/>
              <a:t>AfCFTA</a:t>
            </a:r>
            <a:r>
              <a:rPr lang="en-GB" dirty="0"/>
              <a:t> may be pushing for more </a:t>
            </a:r>
            <a:r>
              <a:rPr lang="en-GB" sz="2000" b="1" dirty="0"/>
              <a:t>cross-border supply</a:t>
            </a:r>
            <a:r>
              <a:rPr lang="en-GB" dirty="0"/>
              <a:t>, but this may be </a:t>
            </a:r>
            <a:r>
              <a:rPr lang="en-GB" sz="2000" b="1" dirty="0"/>
              <a:t>challenging in a regulated and protected market like insurance</a:t>
            </a:r>
            <a:r>
              <a:rPr lang="en-GB" dirty="0"/>
              <a:t>. The industry needs to find its own way!</a:t>
            </a:r>
          </a:p>
        </p:txBody>
      </p:sp>
    </p:spTree>
    <p:extLst>
      <p:ext uri="{BB962C8B-B14F-4D97-AF65-F5344CB8AC3E}">
        <p14:creationId xmlns:p14="http://schemas.microsoft.com/office/powerpoint/2010/main" val="406704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Mode of Operations (1/2)</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graphicFrame>
        <p:nvGraphicFramePr>
          <p:cNvPr id="2" name="Table 1">
            <a:extLst>
              <a:ext uri="{FF2B5EF4-FFF2-40B4-BE49-F238E27FC236}">
                <a16:creationId xmlns:a16="http://schemas.microsoft.com/office/drawing/2014/main" id="{7D7E0B5B-A905-7E6D-FD02-8AE4148C173F}"/>
              </a:ext>
            </a:extLst>
          </p:cNvPr>
          <p:cNvGraphicFramePr>
            <a:graphicFrameLocks noGrp="1"/>
          </p:cNvGraphicFramePr>
          <p:nvPr>
            <p:extLst>
              <p:ext uri="{D42A27DB-BD31-4B8C-83A1-F6EECF244321}">
                <p14:modId xmlns:p14="http://schemas.microsoft.com/office/powerpoint/2010/main" val="629147009"/>
              </p:ext>
            </p:extLst>
          </p:nvPr>
        </p:nvGraphicFramePr>
        <p:xfrm>
          <a:off x="71858" y="683760"/>
          <a:ext cx="12029440" cy="4625240"/>
        </p:xfrm>
        <a:graphic>
          <a:graphicData uri="http://schemas.openxmlformats.org/drawingml/2006/table">
            <a:tbl>
              <a:tblPr firstRow="1" bandRow="1">
                <a:tableStyleId>{5C22544A-7EE6-4342-B048-85BDC9FD1C3A}</a:tableStyleId>
              </a:tblPr>
              <a:tblGrid>
                <a:gridCol w="1381022">
                  <a:extLst>
                    <a:ext uri="{9D8B030D-6E8A-4147-A177-3AD203B41FA5}">
                      <a16:colId xmlns:a16="http://schemas.microsoft.com/office/drawing/2014/main" val="2291304577"/>
                    </a:ext>
                  </a:extLst>
                </a:gridCol>
                <a:gridCol w="2489200">
                  <a:extLst>
                    <a:ext uri="{9D8B030D-6E8A-4147-A177-3AD203B41FA5}">
                      <a16:colId xmlns:a16="http://schemas.microsoft.com/office/drawing/2014/main" val="170077945"/>
                    </a:ext>
                  </a:extLst>
                </a:gridCol>
                <a:gridCol w="2763520">
                  <a:extLst>
                    <a:ext uri="{9D8B030D-6E8A-4147-A177-3AD203B41FA5}">
                      <a16:colId xmlns:a16="http://schemas.microsoft.com/office/drawing/2014/main" val="177268761"/>
                    </a:ext>
                  </a:extLst>
                </a:gridCol>
                <a:gridCol w="2682240">
                  <a:extLst>
                    <a:ext uri="{9D8B030D-6E8A-4147-A177-3AD203B41FA5}">
                      <a16:colId xmlns:a16="http://schemas.microsoft.com/office/drawing/2014/main" val="1121737798"/>
                    </a:ext>
                  </a:extLst>
                </a:gridCol>
                <a:gridCol w="2713458">
                  <a:extLst>
                    <a:ext uri="{9D8B030D-6E8A-4147-A177-3AD203B41FA5}">
                      <a16:colId xmlns:a16="http://schemas.microsoft.com/office/drawing/2014/main" val="2733174065"/>
                    </a:ext>
                  </a:extLst>
                </a:gridCol>
              </a:tblGrid>
              <a:tr h="358040">
                <a:tc>
                  <a:txBody>
                    <a:bodyPr/>
                    <a:lstStyle/>
                    <a:p>
                      <a:pPr algn="ctr">
                        <a:spcBef>
                          <a:spcPts val="300"/>
                        </a:spcBef>
                        <a:spcAft>
                          <a:spcPts val="300"/>
                        </a:spcAft>
                      </a:pPr>
                      <a:r>
                        <a:rPr lang="en-US" sz="1600" u="none" dirty="0">
                          <a:latin typeface="Titillium" panose="00000500000000000000" pitchFamily="50" charset="0"/>
                        </a:rPr>
                        <a:t>Dimension</a:t>
                      </a:r>
                      <a:endParaRPr lang="en-GB" sz="1600" u="none"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spcBef>
                          <a:spcPts val="300"/>
                        </a:spcBef>
                        <a:spcAft>
                          <a:spcPts val="300"/>
                        </a:spcAft>
                      </a:pPr>
                      <a:r>
                        <a:rPr lang="en-GB" sz="1600" u="none" dirty="0">
                          <a:latin typeface="Titillium" panose="00000500000000000000" pitchFamily="50" charset="0"/>
                        </a:rPr>
                        <a:t>National Players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Bef>
                          <a:spcPts val="300"/>
                        </a:spcBef>
                        <a:spcAft>
                          <a:spcPts val="300"/>
                        </a:spcAft>
                      </a:pPr>
                      <a:r>
                        <a:rPr lang="en-GB" sz="1600" u="none" dirty="0">
                          <a:latin typeface="Titillium" panose="00000500000000000000" pitchFamily="50" charset="0"/>
                        </a:rPr>
                        <a:t>Regional Players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spcBef>
                          <a:spcPts val="300"/>
                        </a:spcBef>
                        <a:spcAft>
                          <a:spcPts val="300"/>
                        </a:spcAft>
                      </a:pPr>
                      <a:r>
                        <a:rPr lang="en-GB" sz="1600" u="none" dirty="0">
                          <a:latin typeface="Titillium" panose="00000500000000000000" pitchFamily="50" charset="0"/>
                        </a:rPr>
                        <a:t>Continental Players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spcBef>
                          <a:spcPts val="300"/>
                        </a:spcBef>
                        <a:spcAft>
                          <a:spcPts val="300"/>
                        </a:spcAft>
                      </a:pPr>
                      <a:r>
                        <a:rPr lang="en-GB" sz="1600" u="none" dirty="0">
                          <a:latin typeface="Titillium" panose="00000500000000000000" pitchFamily="50" charset="0"/>
                        </a:rPr>
                        <a:t>International Players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158628603"/>
                  </a:ext>
                </a:extLst>
              </a:tr>
              <a:tr h="573640">
                <a:tc>
                  <a:txBody>
                    <a:bodyPr/>
                    <a:lstStyle/>
                    <a:p>
                      <a:pPr>
                        <a:lnSpc>
                          <a:spcPct val="100000"/>
                        </a:lnSpc>
                        <a:spcBef>
                          <a:spcPts val="300"/>
                        </a:spcBef>
                        <a:spcAft>
                          <a:spcPts val="300"/>
                        </a:spcAft>
                      </a:pPr>
                      <a:r>
                        <a:rPr lang="en-US" sz="1400" b="1" dirty="0">
                          <a:solidFill>
                            <a:schemeClr val="tx1"/>
                          </a:solidFill>
                          <a:latin typeface="Titillium" panose="00000500000000000000" pitchFamily="50" charset="0"/>
                        </a:rPr>
                        <a:t>Definition</a:t>
                      </a:r>
                      <a:endParaRPr lang="en-GB" sz="1400" b="1" dirty="0">
                        <a:solidFill>
                          <a:schemeClr val="tx1"/>
                        </a:solidFill>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Bef>
                          <a:spcPts val="300"/>
                        </a:spcBef>
                        <a:spcAft>
                          <a:spcPts val="300"/>
                        </a:spcAft>
                      </a:pPr>
                      <a:r>
                        <a:rPr lang="en-US" sz="1400" b="1" dirty="0">
                          <a:solidFill>
                            <a:schemeClr val="tx1"/>
                          </a:solidFill>
                          <a:latin typeface="Titillium" panose="00000500000000000000" pitchFamily="50" charset="0"/>
                        </a:rPr>
                        <a:t>They are </a:t>
                      </a:r>
                      <a:r>
                        <a:rPr lang="en-US" sz="1400" b="1" u="sng" dirty="0">
                          <a:solidFill>
                            <a:schemeClr val="tx1"/>
                          </a:solidFill>
                          <a:latin typeface="Titillium" panose="00000500000000000000" pitchFamily="50" charset="0"/>
                        </a:rPr>
                        <a:t>focused on a single country</a:t>
                      </a:r>
                      <a:r>
                        <a:rPr lang="en-US" sz="1400" b="1" dirty="0">
                          <a:solidFill>
                            <a:schemeClr val="tx1"/>
                          </a:solidFill>
                          <a:latin typeface="Titillium" panose="00000500000000000000" pitchFamily="50" charset="0"/>
                        </a:rPr>
                        <a:t>, addressing local needs and regulations</a:t>
                      </a:r>
                      <a:r>
                        <a:rPr lang="en-US" sz="1400" b="0" dirty="0">
                          <a:solidFill>
                            <a:schemeClr val="tx1"/>
                          </a:solidFill>
                          <a:latin typeface="Titillium" panose="00000500000000000000" pitchFamily="50" charset="0"/>
                        </a:rPr>
                        <a:t>. </a:t>
                      </a:r>
                      <a:endParaRPr lang="en-GB" sz="1400" b="0" dirty="0">
                        <a:solidFill>
                          <a:schemeClr val="tx1"/>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en-US" sz="1400" b="1" dirty="0">
                          <a:solidFill>
                            <a:schemeClr val="tx1"/>
                          </a:solidFill>
                          <a:latin typeface="Titillium" panose="00000500000000000000" pitchFamily="50" charset="0"/>
                        </a:rPr>
                        <a:t>They </a:t>
                      </a:r>
                      <a:r>
                        <a:rPr lang="en-US" sz="1400" b="1" u="sng" dirty="0">
                          <a:solidFill>
                            <a:schemeClr val="tx1"/>
                          </a:solidFill>
                          <a:latin typeface="Titillium" panose="00000500000000000000" pitchFamily="50" charset="0"/>
                        </a:rPr>
                        <a:t>operate in multiple neighboring countries</a:t>
                      </a:r>
                      <a:r>
                        <a:rPr lang="en-US" sz="1400" b="1" dirty="0">
                          <a:solidFill>
                            <a:schemeClr val="tx1"/>
                          </a:solidFill>
                          <a:latin typeface="Titillium" panose="00000500000000000000" pitchFamily="50" charset="0"/>
                        </a:rPr>
                        <a:t>, promoting regional cooperation and access</a:t>
                      </a:r>
                      <a:r>
                        <a:rPr lang="en-US" sz="1400" b="0" dirty="0">
                          <a:solidFill>
                            <a:schemeClr val="tx1"/>
                          </a:solidFill>
                          <a:latin typeface="Titillium" panose="00000500000000000000"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en-US" sz="1400" b="1" dirty="0">
                          <a:solidFill>
                            <a:schemeClr val="tx1"/>
                          </a:solidFill>
                          <a:latin typeface="Titillium" panose="00000500000000000000" pitchFamily="50" charset="0"/>
                        </a:rPr>
                        <a:t>They </a:t>
                      </a:r>
                      <a:r>
                        <a:rPr lang="en-US" sz="1400" b="1" u="sng" dirty="0">
                          <a:solidFill>
                            <a:schemeClr val="tx1"/>
                          </a:solidFill>
                          <a:latin typeface="Titillium" panose="00000500000000000000" pitchFamily="50" charset="0"/>
                        </a:rPr>
                        <a:t>function across an entire continent</a:t>
                      </a:r>
                      <a:r>
                        <a:rPr lang="en-US" sz="1400" b="1" dirty="0">
                          <a:solidFill>
                            <a:schemeClr val="tx1"/>
                          </a:solidFill>
                          <a:latin typeface="Titillium" panose="00000500000000000000" pitchFamily="50" charset="0"/>
                        </a:rPr>
                        <a:t>, adapting to diverse market conditions and regulations</a:t>
                      </a:r>
                      <a:r>
                        <a:rPr lang="en-US" sz="1400" b="0" dirty="0">
                          <a:solidFill>
                            <a:schemeClr val="tx1"/>
                          </a:solidFill>
                          <a:latin typeface="Titillium" panose="00000500000000000000" pitchFamily="50" charset="0"/>
                        </a:rPr>
                        <a:t>.</a:t>
                      </a:r>
                      <a:endParaRPr lang="en-GB" sz="1400" b="0" dirty="0">
                        <a:solidFill>
                          <a:schemeClr val="tx1"/>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en-US" sz="1400" b="1" dirty="0">
                          <a:solidFill>
                            <a:schemeClr val="tx1"/>
                          </a:solidFill>
                          <a:latin typeface="Titillium" panose="00000500000000000000" pitchFamily="50" charset="0"/>
                        </a:rPr>
                        <a:t>They </a:t>
                      </a:r>
                      <a:r>
                        <a:rPr lang="en-US" sz="1400" b="1" u="sng" dirty="0">
                          <a:solidFill>
                            <a:schemeClr val="tx1"/>
                          </a:solidFill>
                          <a:latin typeface="Titillium" panose="00000500000000000000" pitchFamily="50" charset="0"/>
                        </a:rPr>
                        <a:t>are operating across countries and continen</a:t>
                      </a:r>
                      <a:r>
                        <a:rPr lang="en-US" sz="1400" b="1" dirty="0">
                          <a:solidFill>
                            <a:schemeClr val="tx1"/>
                          </a:solidFill>
                          <a:latin typeface="Titillium" panose="00000500000000000000" pitchFamily="50" charset="0"/>
                        </a:rPr>
                        <a:t>ts, offering a broad range of products and managing complex risks</a:t>
                      </a:r>
                      <a:r>
                        <a:rPr lang="en-US" sz="1400" b="0" dirty="0">
                          <a:solidFill>
                            <a:schemeClr val="tx1"/>
                          </a:solidFill>
                          <a:latin typeface="Titillium" panose="00000500000000000000" pitchFamily="50" charset="0"/>
                        </a:rPr>
                        <a:t>.</a:t>
                      </a:r>
                      <a:endParaRPr lang="en-GB" sz="1400" b="0" dirty="0">
                        <a:solidFill>
                          <a:schemeClr val="tx1"/>
                        </a:solidFill>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032818"/>
                  </a:ext>
                </a:extLst>
              </a:tr>
              <a:tr h="0">
                <a:tc>
                  <a:txBody>
                    <a:bodyPr/>
                    <a:lstStyle/>
                    <a:p>
                      <a:pPr>
                        <a:lnSpc>
                          <a:spcPct val="100000"/>
                        </a:lnSpc>
                        <a:spcBef>
                          <a:spcPts val="300"/>
                        </a:spcBef>
                        <a:spcAft>
                          <a:spcPts val="300"/>
                        </a:spcAft>
                      </a:pPr>
                      <a:r>
                        <a:rPr lang="en-US" sz="1400" b="1" dirty="0">
                          <a:latin typeface="Titillium" panose="00000500000000000000" pitchFamily="50" charset="0"/>
                        </a:rPr>
                        <a:t>Characteristics</a:t>
                      </a:r>
                      <a:endParaRPr lang="en-GB" sz="14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08000" indent="-108000">
                        <a:lnSpc>
                          <a:spcPct val="100000"/>
                        </a:lnSpc>
                        <a:spcBef>
                          <a:spcPts val="300"/>
                        </a:spcBef>
                        <a:spcAft>
                          <a:spcPts val="300"/>
                        </a:spcAft>
                        <a:buFont typeface="Arial" panose="020B0604020202020204" pitchFamily="34" charset="0"/>
                        <a:buChar char="•"/>
                      </a:pPr>
                      <a:r>
                        <a:rPr lang="en-US" sz="1400" b="0" dirty="0">
                          <a:latin typeface="Titillium" panose="00000500000000000000" pitchFamily="50" charset="0"/>
                        </a:rPr>
                        <a:t>Domestic market and regulations.</a:t>
                      </a:r>
                    </a:p>
                    <a:p>
                      <a:pPr marL="108000" indent="-108000">
                        <a:lnSpc>
                          <a:spcPct val="100000"/>
                        </a:lnSpc>
                        <a:spcBef>
                          <a:spcPts val="300"/>
                        </a:spcBef>
                        <a:spcAft>
                          <a:spcPts val="300"/>
                        </a:spcAft>
                        <a:buFont typeface="Arial" panose="020B0604020202020204" pitchFamily="34" charset="0"/>
                        <a:buChar char="•"/>
                      </a:pPr>
                      <a:r>
                        <a:rPr lang="en-US" sz="1400" b="0" dirty="0">
                          <a:latin typeface="Titillium" panose="00000500000000000000" pitchFamily="50" charset="0"/>
                        </a:rPr>
                        <a:t>National laws and regulatory frameworks.</a:t>
                      </a:r>
                    </a:p>
                    <a:p>
                      <a:pPr marL="108000" indent="-108000">
                        <a:lnSpc>
                          <a:spcPct val="100000"/>
                        </a:lnSpc>
                        <a:spcBef>
                          <a:spcPts val="300"/>
                        </a:spcBef>
                        <a:spcAft>
                          <a:spcPts val="300"/>
                        </a:spcAft>
                        <a:buFont typeface="Arial" panose="020B0604020202020204" pitchFamily="34" charset="0"/>
                        <a:buChar char="•"/>
                      </a:pPr>
                      <a:r>
                        <a:rPr lang="en-US" sz="1400" b="0" dirty="0">
                          <a:latin typeface="Titillium" panose="00000500000000000000" pitchFamily="50" charset="0"/>
                        </a:rPr>
                        <a:t>Individual consumers and businesses within the country.</a:t>
                      </a:r>
                      <a:endParaRPr lang="en-GB" sz="1400" b="0"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Defined region with similar regulatory environments.</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Offer products that may be standardized across several countries.</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Engage in regional collaboration and partnerships.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Diverse insurance needs of multiple countries within the continent.</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Adapt to varying regulations and market conditions.</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Participate in continental initiatives to promote cross-border insurance services.</a:t>
                      </a:r>
                      <a:endParaRPr lang="en-GB" sz="14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Offer products  often tailored to global clients.</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Governed by international standards and regulations while also complying with local laws.</a:t>
                      </a:r>
                    </a:p>
                    <a:p>
                      <a:pPr marL="108000" indent="-108000" algn="l" defTabSz="457200" rtl="0" eaLnBrk="1" latinLnBrk="0" hangingPunct="1">
                        <a:lnSpc>
                          <a:spcPct val="100000"/>
                        </a:lnSpc>
                        <a:spcBef>
                          <a:spcPts val="300"/>
                        </a:spcBef>
                        <a:spcAft>
                          <a:spcPts val="300"/>
                        </a:spcAft>
                        <a:buFont typeface="Arial" panose="020B0604020202020204" pitchFamily="34" charset="0"/>
                        <a:buChar char="•"/>
                      </a:pPr>
                      <a:r>
                        <a:rPr lang="en-US" sz="1400" b="0" kern="1200" dirty="0">
                          <a:solidFill>
                            <a:schemeClr val="dk1"/>
                          </a:solidFill>
                          <a:latin typeface="Titillium" panose="00000500000000000000" pitchFamily="50" charset="0"/>
                          <a:ea typeface="+mn-ea"/>
                          <a:cs typeface="+mn-cs"/>
                        </a:rPr>
                        <a:t>Engage in complex risk management strategies that encompass diverse markets.</a:t>
                      </a:r>
                      <a:endParaRPr lang="en-GB" sz="1400" b="0"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6531731"/>
                  </a:ext>
                </a:extLst>
              </a:tr>
              <a:tr h="0">
                <a:tc>
                  <a:txBody>
                    <a:bodyPr/>
                    <a:lstStyle/>
                    <a:p>
                      <a:pPr>
                        <a:lnSpc>
                          <a:spcPct val="100000"/>
                        </a:lnSpc>
                        <a:spcBef>
                          <a:spcPts val="300"/>
                        </a:spcBef>
                        <a:spcAft>
                          <a:spcPts val="300"/>
                        </a:spcAft>
                      </a:pPr>
                      <a:r>
                        <a:rPr lang="en-US" sz="1400" b="1" dirty="0">
                          <a:latin typeface="Titillium" panose="00000500000000000000" pitchFamily="50" charset="0"/>
                        </a:rPr>
                        <a:t>Significance</a:t>
                      </a:r>
                      <a:endParaRPr lang="en-GB" sz="1400" b="1" dirty="0">
                        <a:latin typeface="Titillium"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00000"/>
                        </a:lnSpc>
                        <a:spcBef>
                          <a:spcPts val="300"/>
                        </a:spcBef>
                        <a:spcAft>
                          <a:spcPts val="300"/>
                        </a:spcAft>
                        <a:buFont typeface="Arial" panose="020B0604020202020204" pitchFamily="34" charset="0"/>
                        <a:buNone/>
                      </a:pPr>
                      <a:r>
                        <a:rPr lang="en-US" sz="1400" b="1" dirty="0">
                          <a:latin typeface="Titillium" panose="00000500000000000000" pitchFamily="50" charset="0"/>
                        </a:rPr>
                        <a:t>Understand better local markets, specific risks and requirements of the local population.</a:t>
                      </a:r>
                      <a:endParaRPr lang="en-GB" sz="1400" b="1" dirty="0">
                        <a:latin typeface="Titillium"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400" b="1" kern="1200" dirty="0">
                          <a:solidFill>
                            <a:schemeClr val="dk1"/>
                          </a:solidFill>
                          <a:latin typeface="Titillium" panose="00000500000000000000" pitchFamily="50" charset="0"/>
                          <a:ea typeface="+mn-ea"/>
                          <a:cs typeface="+mn-cs"/>
                        </a:rPr>
                        <a:t>Enhance insurance access and options for consumers in neighboring countries, promoting regional economic 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400" b="1" kern="1200" dirty="0">
                          <a:solidFill>
                            <a:schemeClr val="dk1"/>
                          </a:solidFill>
                          <a:latin typeface="Titillium" panose="00000500000000000000" pitchFamily="50" charset="0"/>
                          <a:ea typeface="+mn-ea"/>
                          <a:cs typeface="+mn-cs"/>
                        </a:rPr>
                        <a:t>Contribute to broader economic cooperation and can pool resources to manage larger risks, such as natural disasters affecting multiple nations.</a:t>
                      </a:r>
                      <a:endParaRPr lang="en-GB" sz="1400" b="1"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defTabSz="457200" rtl="0" eaLnBrk="1" latinLnBrk="0" hangingPunct="1">
                        <a:lnSpc>
                          <a:spcPct val="100000"/>
                        </a:lnSpc>
                        <a:spcBef>
                          <a:spcPts val="300"/>
                        </a:spcBef>
                        <a:spcAft>
                          <a:spcPts val="300"/>
                        </a:spcAft>
                        <a:buFont typeface="Arial" panose="020B0604020202020204" pitchFamily="34" charset="0"/>
                        <a:buNone/>
                      </a:pPr>
                      <a:r>
                        <a:rPr lang="en-US" sz="1400" b="1" kern="1200" dirty="0">
                          <a:solidFill>
                            <a:schemeClr val="dk1"/>
                          </a:solidFill>
                          <a:latin typeface="Titillium" panose="00000500000000000000" pitchFamily="50" charset="0"/>
                          <a:ea typeface="+mn-ea"/>
                          <a:cs typeface="+mn-cs"/>
                        </a:rPr>
                        <a:t>Facilitate global trade and investment by providing coverage that mitigates risks associated with international business operations.</a:t>
                      </a:r>
                      <a:endParaRPr lang="en-GB" sz="1400" b="1" kern="1200" dirty="0">
                        <a:solidFill>
                          <a:schemeClr val="dk1"/>
                        </a:solidFill>
                        <a:latin typeface="Titillium" panose="000005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10332373"/>
                  </a:ext>
                </a:extLst>
              </a:tr>
            </a:tbl>
          </a:graphicData>
        </a:graphic>
      </p:graphicFrame>
      <p:sp>
        <p:nvSpPr>
          <p:cNvPr id="3" name="TextBox 2">
            <a:extLst>
              <a:ext uri="{FF2B5EF4-FFF2-40B4-BE49-F238E27FC236}">
                <a16:creationId xmlns:a16="http://schemas.microsoft.com/office/drawing/2014/main" id="{7140C61D-047C-D1EC-5E1C-703501B986AE}"/>
              </a:ext>
            </a:extLst>
          </p:cNvPr>
          <p:cNvSpPr txBox="1"/>
          <p:nvPr/>
        </p:nvSpPr>
        <p:spPr>
          <a:xfrm>
            <a:off x="91352" y="5554203"/>
            <a:ext cx="11990452" cy="677108"/>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t>Each African market allows all these players, since </a:t>
            </a:r>
            <a:r>
              <a:rPr lang="en-GB" sz="2000" b="1" dirty="0"/>
              <a:t>capacity, expertise, and diversification </a:t>
            </a:r>
            <a:r>
              <a:rPr lang="en-GB" dirty="0"/>
              <a:t>are relevant to insurance markets to be efficient</a:t>
            </a:r>
          </a:p>
        </p:txBody>
      </p:sp>
    </p:spTree>
    <p:extLst>
      <p:ext uri="{BB962C8B-B14F-4D97-AF65-F5344CB8AC3E}">
        <p14:creationId xmlns:p14="http://schemas.microsoft.com/office/powerpoint/2010/main" val="259177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a:solidFill>
                  <a:srgbClr val="002060"/>
                </a:solidFill>
                <a:cs typeface="Titillium" panose="00000500000000000000" pitchFamily="50" charset="0"/>
              </a:rPr>
              <a:t>Mode of Operations (2/2)</a:t>
            </a:r>
            <a:endParaRPr kumimoji="0" lang="en-US" sz="2400" b="0" i="0" u="none" strike="noStrike" kern="1200" cap="none" spc="0" normalizeH="0" baseline="0" noProof="0" dirty="0">
              <a:ln>
                <a:noFill/>
              </a:ln>
              <a:solidFill>
                <a:srgbClr val="00206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mc:AlternateContent xmlns:mc="http://schemas.openxmlformats.org/markup-compatibility/2006" xmlns:cx6="http://schemas.microsoft.com/office/drawing/2016/5/12/chartex">
        <mc:Choice Requires="cx6">
          <p:graphicFrame>
            <p:nvGraphicFramePr>
              <p:cNvPr id="2" name="Chart 1">
                <a:extLst>
                  <a:ext uri="{FF2B5EF4-FFF2-40B4-BE49-F238E27FC236}">
                    <a16:creationId xmlns:a16="http://schemas.microsoft.com/office/drawing/2014/main" id="{8117BA96-36BC-CF79-5E33-EFCB2366F084}"/>
                  </a:ext>
                </a:extLst>
              </p:cNvPr>
              <p:cNvGraphicFramePr/>
              <p:nvPr>
                <p:extLst>
                  <p:ext uri="{D42A27DB-BD31-4B8C-83A1-F6EECF244321}">
                    <p14:modId xmlns:p14="http://schemas.microsoft.com/office/powerpoint/2010/main" val="1782137998"/>
                  </p:ext>
                </p:extLst>
              </p:nvPr>
            </p:nvGraphicFramePr>
            <p:xfrm>
              <a:off x="8930640" y="673600"/>
              <a:ext cx="3240000" cy="391617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8117BA96-36BC-CF79-5E33-EFCB2366F084}"/>
                  </a:ext>
                </a:extLst>
              </p:cNvPr>
              <p:cNvPicPr>
                <a:picLocks noGrp="1" noRot="1" noChangeAspect="1" noMove="1" noResize="1" noEditPoints="1" noAdjustHandles="1" noChangeArrowheads="1" noChangeShapeType="1"/>
              </p:cNvPicPr>
              <p:nvPr/>
            </p:nvPicPr>
            <p:blipFill>
              <a:blip r:embed="rId5"/>
              <a:stretch>
                <a:fillRect/>
              </a:stretch>
            </p:blipFill>
            <p:spPr>
              <a:xfrm>
                <a:off x="8930640" y="673600"/>
                <a:ext cx="3240000" cy="3916176"/>
              </a:xfrm>
              <a:prstGeom prst="rect">
                <a:avLst/>
              </a:prstGeom>
            </p:spPr>
          </p:pic>
        </mc:Fallback>
      </mc:AlternateContent>
      <mc:AlternateContent xmlns:mc="http://schemas.openxmlformats.org/markup-compatibility/2006" xmlns:cx6="http://schemas.microsoft.com/office/drawing/2016/5/12/chartex">
        <mc:Choice Requires="cx6">
          <p:graphicFrame>
            <p:nvGraphicFramePr>
              <p:cNvPr id="3" name="Chart 2">
                <a:extLst>
                  <a:ext uri="{FF2B5EF4-FFF2-40B4-BE49-F238E27FC236}">
                    <a16:creationId xmlns:a16="http://schemas.microsoft.com/office/drawing/2014/main" id="{918B64A5-E8F6-47A9-B907-F1761B582130}"/>
                  </a:ext>
                </a:extLst>
              </p:cNvPr>
              <p:cNvGraphicFramePr/>
              <p:nvPr>
                <p:extLst>
                  <p:ext uri="{D42A27DB-BD31-4B8C-83A1-F6EECF244321}">
                    <p14:modId xmlns:p14="http://schemas.microsoft.com/office/powerpoint/2010/main" val="3263084616"/>
                  </p:ext>
                </p:extLst>
              </p:nvPr>
            </p:nvGraphicFramePr>
            <p:xfrm>
              <a:off x="5988908" y="676141"/>
              <a:ext cx="3240000" cy="391617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3" name="Chart 2">
                <a:extLst>
                  <a:ext uri="{FF2B5EF4-FFF2-40B4-BE49-F238E27FC236}">
                    <a16:creationId xmlns:a16="http://schemas.microsoft.com/office/drawing/2014/main" id="{918B64A5-E8F6-47A9-B907-F1761B582130}"/>
                  </a:ext>
                </a:extLst>
              </p:cNvPr>
              <p:cNvPicPr>
                <a:picLocks noGrp="1" noRot="1" noChangeAspect="1" noMove="1" noResize="1" noEditPoints="1" noAdjustHandles="1" noChangeArrowheads="1" noChangeShapeType="1"/>
              </p:cNvPicPr>
              <p:nvPr/>
            </p:nvPicPr>
            <p:blipFill>
              <a:blip r:embed="rId7"/>
              <a:stretch>
                <a:fillRect/>
              </a:stretch>
            </p:blipFill>
            <p:spPr>
              <a:xfrm>
                <a:off x="5988908" y="676141"/>
                <a:ext cx="3240000" cy="3916176"/>
              </a:xfrm>
              <a:prstGeom prst="rect">
                <a:avLst/>
              </a:prstGeom>
            </p:spPr>
          </p:pic>
        </mc:Fallback>
      </mc:AlternateContent>
      <mc:AlternateContent xmlns:mc="http://schemas.openxmlformats.org/markup-compatibility/2006" xmlns:cx6="http://schemas.microsoft.com/office/drawing/2016/5/12/chartex">
        <mc:Choice Requires="cx6">
          <p:graphicFrame>
            <p:nvGraphicFramePr>
              <p:cNvPr id="5" name="Chart 4">
                <a:extLst>
                  <a:ext uri="{FF2B5EF4-FFF2-40B4-BE49-F238E27FC236}">
                    <a16:creationId xmlns:a16="http://schemas.microsoft.com/office/drawing/2014/main" id="{F66126DA-69A0-0023-F687-77EE4F09C979}"/>
                  </a:ext>
                </a:extLst>
              </p:cNvPr>
              <p:cNvGraphicFramePr/>
              <p:nvPr>
                <p:extLst>
                  <p:ext uri="{D42A27DB-BD31-4B8C-83A1-F6EECF244321}">
                    <p14:modId xmlns:p14="http://schemas.microsoft.com/office/powerpoint/2010/main" val="2462411685"/>
                  </p:ext>
                </p:extLst>
              </p:nvPr>
            </p:nvGraphicFramePr>
            <p:xfrm>
              <a:off x="3047175" y="676140"/>
              <a:ext cx="3240000" cy="3916177"/>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5" name="Chart 4">
                <a:extLst>
                  <a:ext uri="{FF2B5EF4-FFF2-40B4-BE49-F238E27FC236}">
                    <a16:creationId xmlns:a16="http://schemas.microsoft.com/office/drawing/2014/main" id="{F66126DA-69A0-0023-F687-77EE4F09C979}"/>
                  </a:ext>
                </a:extLst>
              </p:cNvPr>
              <p:cNvPicPr>
                <a:picLocks noGrp="1" noRot="1" noChangeAspect="1" noMove="1" noResize="1" noEditPoints="1" noAdjustHandles="1" noChangeArrowheads="1" noChangeShapeType="1"/>
              </p:cNvPicPr>
              <p:nvPr/>
            </p:nvPicPr>
            <p:blipFill>
              <a:blip r:embed="rId9"/>
              <a:stretch>
                <a:fillRect/>
              </a:stretch>
            </p:blipFill>
            <p:spPr>
              <a:xfrm>
                <a:off x="3047175" y="676140"/>
                <a:ext cx="3240000" cy="3916177"/>
              </a:xfrm>
              <a:prstGeom prst="rect">
                <a:avLst/>
              </a:prstGeom>
            </p:spPr>
          </p:pic>
        </mc:Fallback>
      </mc:AlternateContent>
      <mc:AlternateContent xmlns:mc="http://schemas.openxmlformats.org/markup-compatibility/2006" xmlns:cx6="http://schemas.microsoft.com/office/drawing/2016/5/12/chartex">
        <mc:Choice Requires="cx6">
          <p:graphicFrame>
            <p:nvGraphicFramePr>
              <p:cNvPr id="7" name="Chart 6">
                <a:extLst>
                  <a:ext uri="{FF2B5EF4-FFF2-40B4-BE49-F238E27FC236}">
                    <a16:creationId xmlns:a16="http://schemas.microsoft.com/office/drawing/2014/main" id="{AEB66937-50E8-0E15-F9B5-46586698B5AC}"/>
                  </a:ext>
                </a:extLst>
              </p:cNvPr>
              <p:cNvGraphicFramePr/>
              <p:nvPr>
                <p:extLst>
                  <p:ext uri="{D42A27DB-BD31-4B8C-83A1-F6EECF244321}">
                    <p14:modId xmlns:p14="http://schemas.microsoft.com/office/powerpoint/2010/main" val="708951469"/>
                  </p:ext>
                </p:extLst>
              </p:nvPr>
            </p:nvGraphicFramePr>
            <p:xfrm>
              <a:off x="-1651" y="673601"/>
              <a:ext cx="3240000" cy="3992144"/>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7" name="Chart 6">
                <a:extLst>
                  <a:ext uri="{FF2B5EF4-FFF2-40B4-BE49-F238E27FC236}">
                    <a16:creationId xmlns:a16="http://schemas.microsoft.com/office/drawing/2014/main" id="{AEB66937-50E8-0E15-F9B5-46586698B5AC}"/>
                  </a:ext>
                </a:extLst>
              </p:cNvPr>
              <p:cNvPicPr>
                <a:picLocks noGrp="1" noRot="1" noChangeAspect="1" noMove="1" noResize="1" noEditPoints="1" noAdjustHandles="1" noChangeArrowheads="1" noChangeShapeType="1"/>
              </p:cNvPicPr>
              <p:nvPr/>
            </p:nvPicPr>
            <p:blipFill>
              <a:blip r:embed="rId11"/>
              <a:stretch>
                <a:fillRect/>
              </a:stretch>
            </p:blipFill>
            <p:spPr>
              <a:xfrm>
                <a:off x="-1651" y="673601"/>
                <a:ext cx="3240000" cy="3992144"/>
              </a:xfrm>
              <a:prstGeom prst="rect">
                <a:avLst/>
              </a:prstGeom>
            </p:spPr>
          </p:pic>
        </mc:Fallback>
      </mc:AlternateContent>
      <p:pic>
        <p:nvPicPr>
          <p:cNvPr id="11" name="Graphic 10">
            <a:extLst>
              <a:ext uri="{FF2B5EF4-FFF2-40B4-BE49-F238E27FC236}">
                <a16:creationId xmlns:a16="http://schemas.microsoft.com/office/drawing/2014/main" id="{81919A29-084B-90C7-9DC4-615CBBB512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5823" y="5135428"/>
            <a:ext cx="2742526" cy="318169"/>
          </a:xfrm>
          <a:prstGeom prst="rect">
            <a:avLst/>
          </a:prstGeom>
        </p:spPr>
      </p:pic>
      <p:pic>
        <p:nvPicPr>
          <p:cNvPr id="13" name="Picture 12" descr="A blue square with white letters and a red line&#10;&#10;Description automatically generated">
            <a:extLst>
              <a:ext uri="{FF2B5EF4-FFF2-40B4-BE49-F238E27FC236}">
                <a16:creationId xmlns:a16="http://schemas.microsoft.com/office/drawing/2014/main" id="{95F78E9E-6507-75F5-906A-A73261C40108}"/>
              </a:ext>
            </a:extLst>
          </p:cNvPr>
          <p:cNvPicPr>
            <a:picLocks noChangeAspect="1"/>
          </p:cNvPicPr>
          <p:nvPr/>
        </p:nvPicPr>
        <p:blipFill>
          <a:blip r:embed="rId14"/>
          <a:stretch>
            <a:fillRect/>
          </a:stretch>
        </p:blipFill>
        <p:spPr>
          <a:xfrm>
            <a:off x="4667175" y="4908432"/>
            <a:ext cx="772159" cy="772159"/>
          </a:xfrm>
          <a:prstGeom prst="rect">
            <a:avLst/>
          </a:prstGeom>
        </p:spPr>
      </p:pic>
      <p:pic>
        <p:nvPicPr>
          <p:cNvPr id="15" name="Picture 14" descr="A logo of a company&#10;&#10;Description automatically generated">
            <a:extLst>
              <a:ext uri="{FF2B5EF4-FFF2-40B4-BE49-F238E27FC236}">
                <a16:creationId xmlns:a16="http://schemas.microsoft.com/office/drawing/2014/main" id="{0FFA937D-734E-CC5F-B187-AB81E4D498E7}"/>
              </a:ext>
            </a:extLst>
          </p:cNvPr>
          <p:cNvPicPr>
            <a:picLocks noChangeAspect="1"/>
          </p:cNvPicPr>
          <p:nvPr/>
        </p:nvPicPr>
        <p:blipFill>
          <a:blip r:embed="rId15"/>
          <a:stretch>
            <a:fillRect/>
          </a:stretch>
        </p:blipFill>
        <p:spPr>
          <a:xfrm>
            <a:off x="7145020" y="4950011"/>
            <a:ext cx="1490980" cy="730580"/>
          </a:xfrm>
          <a:prstGeom prst="rect">
            <a:avLst/>
          </a:prstGeom>
        </p:spPr>
      </p:pic>
      <p:pic>
        <p:nvPicPr>
          <p:cNvPr id="17" name="Picture 16" descr="A green and black letter&#10;&#10;Description automatically generated with medium confidence">
            <a:extLst>
              <a:ext uri="{FF2B5EF4-FFF2-40B4-BE49-F238E27FC236}">
                <a16:creationId xmlns:a16="http://schemas.microsoft.com/office/drawing/2014/main" id="{6DE3B70F-8AA3-6A4A-C083-7618E659C9F0}"/>
              </a:ext>
            </a:extLst>
          </p:cNvPr>
          <p:cNvPicPr>
            <a:picLocks noChangeAspect="1"/>
          </p:cNvPicPr>
          <p:nvPr/>
        </p:nvPicPr>
        <p:blipFill>
          <a:blip r:embed="rId16"/>
          <a:stretch>
            <a:fillRect/>
          </a:stretch>
        </p:blipFill>
        <p:spPr>
          <a:xfrm>
            <a:off x="9991837" y="5121333"/>
            <a:ext cx="1861614" cy="332264"/>
          </a:xfrm>
          <a:prstGeom prst="rect">
            <a:avLst/>
          </a:prstGeom>
        </p:spPr>
      </p:pic>
      <p:sp>
        <p:nvSpPr>
          <p:cNvPr id="18" name="TextBox 17">
            <a:extLst>
              <a:ext uri="{FF2B5EF4-FFF2-40B4-BE49-F238E27FC236}">
                <a16:creationId xmlns:a16="http://schemas.microsoft.com/office/drawing/2014/main" id="{44DCBA48-E879-4A78-141B-94C46DCD4623}"/>
              </a:ext>
            </a:extLst>
          </p:cNvPr>
          <p:cNvSpPr txBox="1"/>
          <p:nvPr/>
        </p:nvSpPr>
        <p:spPr>
          <a:xfrm>
            <a:off x="2106201" y="5875375"/>
            <a:ext cx="9670193" cy="707886"/>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dirty="0"/>
              <a:t>Based on the scope of operations of some insurance entities, </a:t>
            </a:r>
            <a:r>
              <a:rPr lang="en-GB" sz="2000" b="1" dirty="0"/>
              <a:t>how does harmonisation work on the continent? What does it offer to the sector?</a:t>
            </a:r>
          </a:p>
        </p:txBody>
      </p:sp>
    </p:spTree>
    <p:extLst>
      <p:ext uri="{BB962C8B-B14F-4D97-AF65-F5344CB8AC3E}">
        <p14:creationId xmlns:p14="http://schemas.microsoft.com/office/powerpoint/2010/main" val="112799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1838"/>
        </a:solidFill>
        <a:effectLst/>
      </p:bgPr>
    </p:bg>
    <p:spTree>
      <p:nvGrpSpPr>
        <p:cNvPr id="1" name=""/>
        <p:cNvGrpSpPr/>
        <p:nvPr/>
      </p:nvGrpSpPr>
      <p:grpSpPr>
        <a:xfrm>
          <a:off x="0" y="0"/>
          <a:ext cx="0" cy="0"/>
          <a:chOff x="0" y="0"/>
          <a:chExt cx="0" cy="0"/>
        </a:xfrm>
      </p:grpSpPr>
      <p:pic>
        <p:nvPicPr>
          <p:cNvPr id="5" name="Picture 4" descr="Africa Re Logo MASTER.png"/>
          <p:cNvPicPr>
            <a:picLocks noChangeAspect="1"/>
          </p:cNvPicPr>
          <p:nvPr/>
        </p:nvPicPr>
        <p:blipFill>
          <a:blip r:embed="rId4"/>
          <a:stretch>
            <a:fillRect/>
          </a:stretch>
        </p:blipFill>
        <p:spPr>
          <a:xfrm>
            <a:off x="92964" y="117246"/>
            <a:ext cx="2634728" cy="557133"/>
          </a:xfrm>
          <a:prstGeom prst="rect">
            <a:avLst/>
          </a:prstGeom>
        </p:spPr>
      </p:pic>
      <p:sp>
        <p:nvSpPr>
          <p:cNvPr id="4" name="TextBox 3"/>
          <p:cNvSpPr txBox="1"/>
          <p:nvPr/>
        </p:nvSpPr>
        <p:spPr>
          <a:xfrm>
            <a:off x="106469" y="2782669"/>
            <a:ext cx="11979062" cy="707886"/>
          </a:xfrm>
          <a:prstGeom prst="rect">
            <a:avLst/>
          </a:prstGeom>
          <a:noFill/>
        </p:spPr>
        <p:txBody>
          <a:bodyPr wrap="square" rtlCol="0">
            <a:spAutoFit/>
          </a:bodyPr>
          <a:lstStyle/>
          <a:p>
            <a:pPr algn="ctr" eaLnBrk="1" fontAlgn="auto" hangingPunct="1">
              <a:spcBef>
                <a:spcPts val="0"/>
              </a:spcBef>
              <a:spcAft>
                <a:spcPts val="0"/>
              </a:spcAft>
              <a:defRPr/>
            </a:pPr>
            <a:r>
              <a:rPr lang="en-GB" sz="4000" b="1" dirty="0">
                <a:solidFill>
                  <a:schemeClr val="accent5">
                    <a:lumMod val="40000"/>
                    <a:lumOff val="60000"/>
                  </a:schemeClr>
                </a:solidFill>
                <a:effectLst>
                  <a:outerShdw blurRad="38100" dist="38100" dir="2700000" algn="tl">
                    <a:srgbClr val="000000">
                      <a:alpha val="43137"/>
                    </a:srgbClr>
                  </a:outerShdw>
                </a:effectLst>
              </a:rPr>
              <a:t>Macroeconomic and Industry Pulse</a:t>
            </a:r>
          </a:p>
        </p:txBody>
      </p:sp>
    </p:spTree>
    <p:extLst>
      <p:ext uri="{BB962C8B-B14F-4D97-AF65-F5344CB8AC3E}">
        <p14:creationId xmlns:p14="http://schemas.microsoft.com/office/powerpoint/2010/main" val="16788874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494"/>
            <a:ext cx="12191999" cy="585502"/>
          </a:xfrm>
          <a:prstGeom prst="rect">
            <a:avLst/>
          </a:prstGeom>
        </p:spPr>
        <p:txBody>
          <a:bodyPr vert="horz" lIns="0" tIns="0" rIns="0" bIns="0"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81838"/>
                </a:solidFill>
                <a:effectLst/>
                <a:uLnTx/>
                <a:uFillTx/>
                <a:latin typeface="Titillium" panose="00000500000000000000" pitchFamily="50" charset="0"/>
                <a:ea typeface="+mn-ea"/>
                <a:cs typeface="Titillium" panose="00000500000000000000" pitchFamily="50" charset="0"/>
              </a:rPr>
              <a:t>Africa Macroeconomic Highlights</a:t>
            </a:r>
            <a:endParaRPr kumimoji="0" lang="en-US" sz="2400" b="0" i="0" u="none" strike="noStrike" kern="1200" cap="none" spc="0" normalizeH="0" baseline="0" noProof="0" dirty="0">
              <a:ln>
                <a:noFill/>
              </a:ln>
              <a:solidFill>
                <a:srgbClr val="0070C0"/>
              </a:solidFill>
              <a:effectLst/>
              <a:uLnTx/>
              <a:uFillTx/>
              <a:latin typeface="Titillium" panose="00000500000000000000" pitchFamily="50" charset="0"/>
              <a:ea typeface="+mn-ea"/>
              <a:cs typeface="Titillium" panose="00000500000000000000" pitchFamily="50" charset="0"/>
            </a:endParaRPr>
          </a:p>
        </p:txBody>
      </p:sp>
      <p:cxnSp>
        <p:nvCxnSpPr>
          <p:cNvPr id="24" name="Straight Connector 23"/>
          <p:cNvCxnSpPr/>
          <p:nvPr/>
        </p:nvCxnSpPr>
        <p:spPr>
          <a:xfrm>
            <a:off x="5818" y="633798"/>
            <a:ext cx="1216152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09094" y="6445737"/>
            <a:ext cx="96491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0A164-B125-7042-B78E-F495C6EF055C}" type="slidenum">
              <a:rPr kumimoji="0" lang="en-US" sz="1600" b="0" i="0" u="none" strike="noStrike" kern="1200" cap="none" spc="0" normalizeH="0" baseline="0" noProof="0">
                <a:ln>
                  <a:noFill/>
                </a:ln>
                <a:solidFill>
                  <a:srgbClr val="181838"/>
                </a:solidFill>
                <a:effectLst/>
                <a:uLnTx/>
                <a:uFillTx/>
                <a:latin typeface="Titillium"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181838"/>
              </a:solidFill>
              <a:effectLst/>
              <a:uLnTx/>
              <a:uFillTx/>
              <a:latin typeface="Titillium" panose="00000500000000000000" pitchFamily="50" charset="0"/>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9" y="6401605"/>
            <a:ext cx="1808236" cy="338554"/>
          </a:xfrm>
          <a:prstGeom prst="rect">
            <a:avLst/>
          </a:prstGeom>
          <a:noFill/>
          <a:ln>
            <a:noFill/>
          </a:ln>
        </p:spPr>
      </p:pic>
      <p:sp>
        <p:nvSpPr>
          <p:cNvPr id="2" name="Rectangle: Rounded Corners 1">
            <a:extLst>
              <a:ext uri="{FF2B5EF4-FFF2-40B4-BE49-F238E27FC236}">
                <a16:creationId xmlns:a16="http://schemas.microsoft.com/office/drawing/2014/main" id="{8713A1BB-B378-C138-2306-124DDD1C32CE}"/>
              </a:ext>
            </a:extLst>
          </p:cNvPr>
          <p:cNvSpPr/>
          <p:nvPr/>
        </p:nvSpPr>
        <p:spPr>
          <a:xfrm>
            <a:off x="156293" y="910754"/>
            <a:ext cx="2880000" cy="2274083"/>
          </a:xfrm>
          <a:prstGeom prst="roundRect">
            <a:avLst>
              <a:gd name="adj" fmla="val 15145"/>
            </a:avLst>
          </a:prstGeom>
          <a:solidFill>
            <a:schemeClr val="accent2">
              <a:lumMod val="20000"/>
              <a:lumOff val="80000"/>
            </a:schemeClr>
          </a:solidFill>
          <a:ln w="28575" cap="flat" cmpd="sng" algn="ctr">
            <a:solidFill>
              <a:srgbClr val="002060"/>
            </a:solidFill>
            <a:prstDash val="solid"/>
            <a:miter lim="800000"/>
          </a:ln>
          <a:effectLst/>
        </p:spPr>
        <p:txBody>
          <a:bodyPr wrap="square" lIns="36000" tIns="91440" rIns="3600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As public debt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ratios are stabilizing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with rising funding squeeze, governments are still grappling with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financing shortages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high borrowing costs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and rollover risks amid persistent domestic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resource mobilization challenges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t>
            </a:r>
          </a:p>
        </p:txBody>
      </p:sp>
      <p:sp>
        <p:nvSpPr>
          <p:cNvPr id="3" name="Freeform: Shape 2">
            <a:extLst>
              <a:ext uri="{FF2B5EF4-FFF2-40B4-BE49-F238E27FC236}">
                <a16:creationId xmlns:a16="http://schemas.microsoft.com/office/drawing/2014/main" id="{C52FAC2D-05BA-73F3-736E-910ADF874079}"/>
              </a:ext>
            </a:extLst>
          </p:cNvPr>
          <p:cNvSpPr/>
          <p:nvPr/>
        </p:nvSpPr>
        <p:spPr>
          <a:xfrm>
            <a:off x="279665" y="788590"/>
            <a:ext cx="2643360" cy="396287"/>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Debt Sustainability</a:t>
            </a:r>
          </a:p>
        </p:txBody>
      </p:sp>
      <p:sp>
        <p:nvSpPr>
          <p:cNvPr id="4" name="Rectangle: Rounded Corners 3">
            <a:extLst>
              <a:ext uri="{FF2B5EF4-FFF2-40B4-BE49-F238E27FC236}">
                <a16:creationId xmlns:a16="http://schemas.microsoft.com/office/drawing/2014/main" id="{0CEBC0CB-02F3-9781-409E-CEE1AB950586}"/>
              </a:ext>
            </a:extLst>
          </p:cNvPr>
          <p:cNvSpPr/>
          <p:nvPr/>
        </p:nvSpPr>
        <p:spPr>
          <a:xfrm>
            <a:off x="3159665" y="913299"/>
            <a:ext cx="2880000" cy="2271175"/>
          </a:xfrm>
          <a:prstGeom prst="roundRect">
            <a:avLst>
              <a:gd name="adj" fmla="val 15145"/>
            </a:avLst>
          </a:prstGeom>
          <a:solidFill>
            <a:schemeClr val="accent2">
              <a:lumMod val="20000"/>
              <a:lumOff val="80000"/>
            </a:schemeClr>
          </a:solidFill>
          <a:ln w="28575" cap="flat" cmpd="sng" algn="ctr">
            <a:solidFill>
              <a:srgbClr val="002060"/>
            </a:solidFill>
            <a:prstDash val="solid"/>
            <a:miter lim="800000"/>
          </a:ln>
          <a:effectLst/>
        </p:spPr>
        <p:txBody>
          <a:bodyPr lIns="36000" rIns="36000" b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While the effect of inflation is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gradually reducing in advanced economies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and some emerging markets, some economies such as Nigeria are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still experiencing high pressures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driven by food inflation although inflation is cooling in Nigeria, South Africa and Egypt.</a:t>
            </a:r>
          </a:p>
        </p:txBody>
      </p:sp>
      <p:sp>
        <p:nvSpPr>
          <p:cNvPr id="5" name="Freeform: Shape 4">
            <a:extLst>
              <a:ext uri="{FF2B5EF4-FFF2-40B4-BE49-F238E27FC236}">
                <a16:creationId xmlns:a16="http://schemas.microsoft.com/office/drawing/2014/main" id="{47D22FC3-264C-2DD1-F988-73C9439E938B}"/>
              </a:ext>
            </a:extLst>
          </p:cNvPr>
          <p:cNvSpPr/>
          <p:nvPr/>
        </p:nvSpPr>
        <p:spPr>
          <a:xfrm>
            <a:off x="3283037" y="782821"/>
            <a:ext cx="2643360" cy="396288"/>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Structural Inflation</a:t>
            </a:r>
          </a:p>
        </p:txBody>
      </p:sp>
      <p:sp>
        <p:nvSpPr>
          <p:cNvPr id="7" name="Rectangle: Rounded Corners 6">
            <a:extLst>
              <a:ext uri="{FF2B5EF4-FFF2-40B4-BE49-F238E27FC236}">
                <a16:creationId xmlns:a16="http://schemas.microsoft.com/office/drawing/2014/main" id="{87878F78-26AF-1809-E874-75AD60DB0745}"/>
              </a:ext>
            </a:extLst>
          </p:cNvPr>
          <p:cNvSpPr/>
          <p:nvPr/>
        </p:nvSpPr>
        <p:spPr>
          <a:xfrm>
            <a:off x="6162503" y="908548"/>
            <a:ext cx="2880000" cy="2271175"/>
          </a:xfrm>
          <a:prstGeom prst="roundRect">
            <a:avLst>
              <a:gd name="adj" fmla="val 15145"/>
            </a:avLst>
          </a:prstGeom>
          <a:solidFill>
            <a:schemeClr val="accent6">
              <a:lumMod val="20000"/>
              <a:lumOff val="80000"/>
            </a:schemeClr>
          </a:solidFill>
          <a:ln w="28575" cap="flat" cmpd="sng" algn="ctr">
            <a:solidFill>
              <a:srgbClr val="002060"/>
            </a:solidFill>
            <a:prstDash val="solid"/>
            <a:miter lim="800000"/>
          </a:ln>
          <a:effectLst/>
        </p:spPr>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Elections pose significant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risks of political unrest</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In Africa, there are over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20 scheduled elections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leveraging on disgruntled populace including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2024 US elections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The elections in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Senegal</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and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South Africa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have been largely peaceful.</a:t>
            </a:r>
          </a:p>
        </p:txBody>
      </p:sp>
      <p:sp>
        <p:nvSpPr>
          <p:cNvPr id="9" name="Freeform: Shape 8">
            <a:extLst>
              <a:ext uri="{FF2B5EF4-FFF2-40B4-BE49-F238E27FC236}">
                <a16:creationId xmlns:a16="http://schemas.microsoft.com/office/drawing/2014/main" id="{C7903198-29BE-72AD-840A-FA02F0E6504C}"/>
              </a:ext>
            </a:extLst>
          </p:cNvPr>
          <p:cNvSpPr/>
          <p:nvPr/>
        </p:nvSpPr>
        <p:spPr>
          <a:xfrm>
            <a:off x="6285875" y="778070"/>
            <a:ext cx="2643360" cy="396288"/>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6"/>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2024 Election Cycles</a:t>
            </a:r>
          </a:p>
        </p:txBody>
      </p:sp>
      <p:sp>
        <p:nvSpPr>
          <p:cNvPr id="11" name="Rectangle: Rounded Corners 10">
            <a:extLst>
              <a:ext uri="{FF2B5EF4-FFF2-40B4-BE49-F238E27FC236}">
                <a16:creationId xmlns:a16="http://schemas.microsoft.com/office/drawing/2014/main" id="{83F20AA2-2A7A-A2DC-18E3-394D4CEDC7E4}"/>
              </a:ext>
            </a:extLst>
          </p:cNvPr>
          <p:cNvSpPr/>
          <p:nvPr/>
        </p:nvSpPr>
        <p:spPr>
          <a:xfrm>
            <a:off x="9165341" y="908548"/>
            <a:ext cx="2880000" cy="2276603"/>
          </a:xfrm>
          <a:prstGeom prst="roundRect">
            <a:avLst>
              <a:gd name="adj" fmla="val 15145"/>
            </a:avLst>
          </a:prstGeom>
          <a:solidFill>
            <a:schemeClr val="accent6">
              <a:lumMod val="20000"/>
              <a:lumOff val="80000"/>
            </a:schemeClr>
          </a:solidFill>
          <a:ln w="28575" cap="flat" cmpd="sng" algn="ctr">
            <a:solidFill>
              <a:srgbClr val="002060"/>
            </a:solidFill>
            <a:prstDash val="solid"/>
            <a:miter lim="800000"/>
          </a:ln>
          <a:effectLst/>
        </p:spPr>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Kenya, Nigeria and other countries recorded several incidence of violent protests. This has been linked to, demand for change in government, cost of living crisis, rejection of antimasses bills and human right abuses concerns.</a:t>
            </a:r>
          </a:p>
        </p:txBody>
      </p:sp>
      <p:sp>
        <p:nvSpPr>
          <p:cNvPr id="12" name="Freeform: Shape 11">
            <a:extLst>
              <a:ext uri="{FF2B5EF4-FFF2-40B4-BE49-F238E27FC236}">
                <a16:creationId xmlns:a16="http://schemas.microsoft.com/office/drawing/2014/main" id="{72017E86-A395-61A3-1D62-4A1F7B7A0CA0}"/>
              </a:ext>
            </a:extLst>
          </p:cNvPr>
          <p:cNvSpPr/>
          <p:nvPr/>
        </p:nvSpPr>
        <p:spPr>
          <a:xfrm>
            <a:off x="9288713" y="786384"/>
            <a:ext cx="2643360" cy="396289"/>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6"/>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Anti-Government Protests</a:t>
            </a:r>
          </a:p>
        </p:txBody>
      </p:sp>
      <p:sp>
        <p:nvSpPr>
          <p:cNvPr id="13" name="Rectangle: Rounded Corners 12">
            <a:extLst>
              <a:ext uri="{FF2B5EF4-FFF2-40B4-BE49-F238E27FC236}">
                <a16:creationId xmlns:a16="http://schemas.microsoft.com/office/drawing/2014/main" id="{A6759DD3-5384-7E48-1E26-10EA7FE1F951}"/>
              </a:ext>
            </a:extLst>
          </p:cNvPr>
          <p:cNvSpPr/>
          <p:nvPr/>
        </p:nvSpPr>
        <p:spPr>
          <a:xfrm>
            <a:off x="156293" y="3722489"/>
            <a:ext cx="2880000" cy="2357036"/>
          </a:xfrm>
          <a:prstGeom prst="roundRect">
            <a:avLst>
              <a:gd name="adj" fmla="val 15145"/>
            </a:avLst>
          </a:prstGeom>
          <a:solidFill>
            <a:schemeClr val="accent1">
              <a:lumMod val="20000"/>
              <a:lumOff val="80000"/>
            </a:schemeClr>
          </a:solidFill>
          <a:ln w="28575" cap="flat" cmpd="sng" algn="ctr">
            <a:solidFill>
              <a:srgbClr val="002060"/>
            </a:solidFill>
            <a:prstDash val="solid"/>
            <a:miter lim="800000"/>
          </a:ln>
          <a:effectLst/>
        </p:spPr>
        <p:txBody>
          <a:bodyPr wrap="square" lIns="36000" tIns="91440" rIns="3600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IMF retained its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initial growth forecast of 3.5%</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for the region in 2024,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up from 3.2% in 2023 and 4.0% for 2025</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This is predicated on a rebound in regional activity, as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supply side improves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and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negative effects of past weather shocks decline</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t>
            </a:r>
          </a:p>
        </p:txBody>
      </p:sp>
      <p:sp>
        <p:nvSpPr>
          <p:cNvPr id="14" name="Freeform: Shape 13">
            <a:extLst>
              <a:ext uri="{FF2B5EF4-FFF2-40B4-BE49-F238E27FC236}">
                <a16:creationId xmlns:a16="http://schemas.microsoft.com/office/drawing/2014/main" id="{DD1874F1-0F1F-C70E-AE2F-FE8D642A01C6}"/>
              </a:ext>
            </a:extLst>
          </p:cNvPr>
          <p:cNvSpPr/>
          <p:nvPr/>
        </p:nvSpPr>
        <p:spPr>
          <a:xfrm>
            <a:off x="279665" y="3600325"/>
            <a:ext cx="2643360" cy="345331"/>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Heterogenous Growth</a:t>
            </a:r>
          </a:p>
        </p:txBody>
      </p:sp>
      <p:sp>
        <p:nvSpPr>
          <p:cNvPr id="15" name="Rectangle: Rounded Corners 14">
            <a:extLst>
              <a:ext uri="{FF2B5EF4-FFF2-40B4-BE49-F238E27FC236}">
                <a16:creationId xmlns:a16="http://schemas.microsoft.com/office/drawing/2014/main" id="{C8AA6C50-2B16-114A-1E52-A79689A54F92}"/>
              </a:ext>
            </a:extLst>
          </p:cNvPr>
          <p:cNvSpPr/>
          <p:nvPr/>
        </p:nvSpPr>
        <p:spPr>
          <a:xfrm>
            <a:off x="3159665" y="3725034"/>
            <a:ext cx="2880000" cy="2354021"/>
          </a:xfrm>
          <a:prstGeom prst="roundRect">
            <a:avLst>
              <a:gd name="adj" fmla="val 15145"/>
            </a:avLst>
          </a:prstGeom>
          <a:solidFill>
            <a:schemeClr val="accent2">
              <a:lumMod val="20000"/>
              <a:lumOff val="80000"/>
            </a:schemeClr>
          </a:solidFill>
          <a:ln w="28575" cap="flat" cmpd="sng" algn="ctr">
            <a:solidFill>
              <a:srgbClr val="002060"/>
            </a:solidFill>
            <a:prstDash val="solid"/>
            <a:miter lim="800000"/>
          </a:ln>
          <a:effectLst/>
        </p:spPr>
        <p:txBody>
          <a:bodyPr lIns="36000" rIns="36000" b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There is significant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depreciation of African currencies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In 2024,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Egyptian Pound, Ethiopian Birr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and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Nigerian Naira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have depreciated by 36.1%, 50.9% and 46.2%, respectively. This has worsened the situation for import dependent economies. Kenya experienced a strengthening.</a:t>
            </a:r>
          </a:p>
        </p:txBody>
      </p:sp>
      <p:sp>
        <p:nvSpPr>
          <p:cNvPr id="16" name="Freeform: Shape 15">
            <a:extLst>
              <a:ext uri="{FF2B5EF4-FFF2-40B4-BE49-F238E27FC236}">
                <a16:creationId xmlns:a16="http://schemas.microsoft.com/office/drawing/2014/main" id="{D1DFBF1F-A347-8EF6-3BB2-4B5CCA0043A5}"/>
              </a:ext>
            </a:extLst>
          </p:cNvPr>
          <p:cNvSpPr/>
          <p:nvPr/>
        </p:nvSpPr>
        <p:spPr>
          <a:xfrm>
            <a:off x="3283037" y="3594556"/>
            <a:ext cx="2643360" cy="345332"/>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Currency Volatility</a:t>
            </a:r>
          </a:p>
        </p:txBody>
      </p:sp>
      <p:sp>
        <p:nvSpPr>
          <p:cNvPr id="17" name="Rectangle: Rounded Corners 16">
            <a:extLst>
              <a:ext uri="{FF2B5EF4-FFF2-40B4-BE49-F238E27FC236}">
                <a16:creationId xmlns:a16="http://schemas.microsoft.com/office/drawing/2014/main" id="{A4CEEDD9-1225-7C55-FA1C-072979D041BA}"/>
              </a:ext>
            </a:extLst>
          </p:cNvPr>
          <p:cNvSpPr/>
          <p:nvPr/>
        </p:nvSpPr>
        <p:spPr>
          <a:xfrm>
            <a:off x="6162503" y="3720283"/>
            <a:ext cx="2880000" cy="2354021"/>
          </a:xfrm>
          <a:prstGeom prst="roundRect">
            <a:avLst>
              <a:gd name="adj" fmla="val 15145"/>
            </a:avLst>
          </a:prstGeom>
          <a:solidFill>
            <a:schemeClr val="accent2">
              <a:lumMod val="20000"/>
              <a:lumOff val="80000"/>
            </a:schemeClr>
          </a:solidFill>
          <a:ln w="28575" cap="flat" cmpd="sng" algn="ctr">
            <a:solidFill>
              <a:srgbClr val="002060"/>
            </a:solidFill>
            <a:prstDash val="solid"/>
            <a:miter lim="800000"/>
          </a:ln>
          <a:effectLst/>
        </p:spPr>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There is an increasing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threat from extreme weather </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especially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secondary perils of floods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The recent experience in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United Arab Emirates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and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Kenya</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is a litmus test of possibilities if climate change agenda is not sustained.</a:t>
            </a:r>
          </a:p>
        </p:txBody>
      </p:sp>
      <p:sp>
        <p:nvSpPr>
          <p:cNvPr id="18" name="Freeform: Shape 17">
            <a:extLst>
              <a:ext uri="{FF2B5EF4-FFF2-40B4-BE49-F238E27FC236}">
                <a16:creationId xmlns:a16="http://schemas.microsoft.com/office/drawing/2014/main" id="{DED44104-B156-6850-9CA9-D0C30B008F37}"/>
              </a:ext>
            </a:extLst>
          </p:cNvPr>
          <p:cNvSpPr/>
          <p:nvPr/>
        </p:nvSpPr>
        <p:spPr>
          <a:xfrm>
            <a:off x="6285875" y="3589805"/>
            <a:ext cx="2643360" cy="345332"/>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Extreme Weather</a:t>
            </a:r>
          </a:p>
        </p:txBody>
      </p:sp>
      <p:sp>
        <p:nvSpPr>
          <p:cNvPr id="19" name="Rectangle: Rounded Corners 18">
            <a:extLst>
              <a:ext uri="{FF2B5EF4-FFF2-40B4-BE49-F238E27FC236}">
                <a16:creationId xmlns:a16="http://schemas.microsoft.com/office/drawing/2014/main" id="{26599C13-2919-7457-CAC9-E1289CEA1084}"/>
              </a:ext>
            </a:extLst>
          </p:cNvPr>
          <p:cNvSpPr/>
          <p:nvPr/>
        </p:nvSpPr>
        <p:spPr>
          <a:xfrm>
            <a:off x="9165341" y="3720283"/>
            <a:ext cx="2880000" cy="2359647"/>
          </a:xfrm>
          <a:prstGeom prst="roundRect">
            <a:avLst>
              <a:gd name="adj" fmla="val 15145"/>
            </a:avLst>
          </a:prstGeom>
          <a:solidFill>
            <a:schemeClr val="accent1">
              <a:lumMod val="20000"/>
              <a:lumOff val="80000"/>
            </a:schemeClr>
          </a:solidFill>
          <a:ln w="28575" cap="flat" cmpd="sng" algn="ctr">
            <a:solidFill>
              <a:srgbClr val="002060"/>
            </a:solidFill>
            <a:prstDash val="solid"/>
            <a:miter lim="800000"/>
          </a:ln>
          <a:effectLst/>
        </p:spPr>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The ongoing discussion of the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African Continental Free Trade Area (AfCFTA)</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 and other economic blocs is also a recent trend that is expected to continue as China, Russia and their allies </a:t>
            </a:r>
            <a:r>
              <a:rPr kumimoji="0" lang="en-US" sz="1400" b="1" i="0" u="sng" strike="noStrike" kern="0" cap="none" spc="0" normalizeH="0" baseline="0" noProof="1">
                <a:ln>
                  <a:noFill/>
                </a:ln>
                <a:solidFill>
                  <a:prstClr val="black"/>
                </a:solidFill>
                <a:effectLst/>
                <a:uLnTx/>
                <a:uFillTx/>
                <a:latin typeface="Titillium" panose="00000500000000000000" pitchFamily="50" charset="0"/>
                <a:ea typeface="+mn-ea"/>
                <a:cs typeface="+mn-cs"/>
              </a:rPr>
              <a:t>plan to disrupt the dominance of the western countries</a:t>
            </a:r>
            <a:r>
              <a:rPr kumimoji="0" lang="en-US" sz="1400" b="1" i="0" u="none" strike="noStrike" kern="0" cap="none" spc="0" normalizeH="0" baseline="0" noProof="1">
                <a:ln>
                  <a:noFill/>
                </a:ln>
                <a:solidFill>
                  <a:prstClr val="black"/>
                </a:solidFill>
                <a:effectLst/>
                <a:uLnTx/>
                <a:uFillTx/>
                <a:latin typeface="Titillium" panose="00000500000000000000" pitchFamily="50" charset="0"/>
                <a:ea typeface="+mn-ea"/>
                <a:cs typeface="+mn-cs"/>
              </a:rPr>
              <a:t>.</a:t>
            </a:r>
          </a:p>
        </p:txBody>
      </p:sp>
      <p:sp>
        <p:nvSpPr>
          <p:cNvPr id="20" name="Freeform: Shape 19">
            <a:extLst>
              <a:ext uri="{FF2B5EF4-FFF2-40B4-BE49-F238E27FC236}">
                <a16:creationId xmlns:a16="http://schemas.microsoft.com/office/drawing/2014/main" id="{139DB99C-5277-8FD5-41E9-1A62A887C87B}"/>
              </a:ext>
            </a:extLst>
          </p:cNvPr>
          <p:cNvSpPr/>
          <p:nvPr/>
        </p:nvSpPr>
        <p:spPr>
          <a:xfrm>
            <a:off x="9288713" y="3598119"/>
            <a:ext cx="2643360" cy="345333"/>
          </a:xfrm>
          <a:custGeom>
            <a:avLst/>
            <a:gdLst>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37522 w 3046538"/>
              <a:gd name="connsiteY17" fmla="*/ 52906 h 331361"/>
              <a:gd name="connsiteX18" fmla="*/ 243006 w 3046538"/>
              <a:gd name="connsiteY18" fmla="*/ 44772 h 331361"/>
              <a:gd name="connsiteX19" fmla="*/ 351094 w 3046538"/>
              <a:gd name="connsiteY19" fmla="*/ 0 h 331361"/>
              <a:gd name="connsiteX0" fmla="*/ 351094 w 3046538"/>
              <a:gd name="connsiteY0" fmla="*/ 0 h 331361"/>
              <a:gd name="connsiteX1" fmla="*/ 2683799 w 3046538"/>
              <a:gd name="connsiteY1" fmla="*/ 0 h 331361"/>
              <a:gd name="connsiteX2" fmla="*/ 2743299 w 3046538"/>
              <a:gd name="connsiteY2" fmla="*/ 12013 h 331361"/>
              <a:gd name="connsiteX3" fmla="*/ 2743789 w 3046538"/>
              <a:gd name="connsiteY3" fmla="*/ 12343 h 331361"/>
              <a:gd name="connsiteX4" fmla="*/ 2747886 w 3046538"/>
              <a:gd name="connsiteY4" fmla="*/ 13140 h 331361"/>
              <a:gd name="connsiteX5" fmla="*/ 2802334 w 3046538"/>
              <a:gd name="connsiteY5" fmla="*/ 49296 h 331361"/>
              <a:gd name="connsiteX6" fmla="*/ 3046538 w 3046538"/>
              <a:gd name="connsiteY6" fmla="*/ 165680 h 331361"/>
              <a:gd name="connsiteX7" fmla="*/ 2802334 w 3046538"/>
              <a:gd name="connsiteY7" fmla="*/ 282064 h 331361"/>
              <a:gd name="connsiteX8" fmla="*/ 2747886 w 3046538"/>
              <a:gd name="connsiteY8" fmla="*/ 318220 h 331361"/>
              <a:gd name="connsiteX9" fmla="*/ 2743791 w 3046538"/>
              <a:gd name="connsiteY9" fmla="*/ 319017 h 331361"/>
              <a:gd name="connsiteX10" fmla="*/ 2743299 w 3046538"/>
              <a:gd name="connsiteY10" fmla="*/ 319349 h 331361"/>
              <a:gd name="connsiteX11" fmla="*/ 2683799 w 3046538"/>
              <a:gd name="connsiteY11" fmla="*/ 331361 h 331361"/>
              <a:gd name="connsiteX12" fmla="*/ 351094 w 3046538"/>
              <a:gd name="connsiteY12" fmla="*/ 331361 h 331361"/>
              <a:gd name="connsiteX13" fmla="*/ 243006 w 3046538"/>
              <a:gd name="connsiteY13" fmla="*/ 286589 h 331361"/>
              <a:gd name="connsiteX14" fmla="*/ 193128 w 3046538"/>
              <a:gd name="connsiteY14" fmla="*/ 241208 h 331361"/>
              <a:gd name="connsiteX15" fmla="*/ 0 w 3046538"/>
              <a:gd name="connsiteY15" fmla="*/ 165680 h 331361"/>
              <a:gd name="connsiteX16" fmla="*/ 193128 w 3046538"/>
              <a:gd name="connsiteY16" fmla="*/ 90152 h 331361"/>
              <a:gd name="connsiteX17" fmla="*/ 243006 w 3046538"/>
              <a:gd name="connsiteY17" fmla="*/ 44772 h 331361"/>
              <a:gd name="connsiteX18" fmla="*/ 351094 w 3046538"/>
              <a:gd name="connsiteY18" fmla="*/ 0 h 3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6538" h="331361">
                <a:moveTo>
                  <a:pt x="351094" y="0"/>
                </a:moveTo>
                <a:lnTo>
                  <a:pt x="2683799" y="0"/>
                </a:lnTo>
                <a:cubicBezTo>
                  <a:pt x="2704905" y="0"/>
                  <a:pt x="2725011" y="4278"/>
                  <a:pt x="2743299" y="12013"/>
                </a:cubicBezTo>
                <a:lnTo>
                  <a:pt x="2743789" y="12343"/>
                </a:lnTo>
                <a:lnTo>
                  <a:pt x="2747886" y="13140"/>
                </a:lnTo>
                <a:cubicBezTo>
                  <a:pt x="2767699" y="21175"/>
                  <a:pt x="2786265" y="33227"/>
                  <a:pt x="2802334" y="49296"/>
                </a:cubicBezTo>
                <a:cubicBezTo>
                  <a:pt x="2862432" y="109394"/>
                  <a:pt x="2943833" y="148189"/>
                  <a:pt x="3046538" y="165680"/>
                </a:cubicBezTo>
                <a:cubicBezTo>
                  <a:pt x="2943833" y="183171"/>
                  <a:pt x="2862432" y="221967"/>
                  <a:pt x="2802334" y="282064"/>
                </a:cubicBezTo>
                <a:cubicBezTo>
                  <a:pt x="2786265" y="298133"/>
                  <a:pt x="2767699" y="310186"/>
                  <a:pt x="2747886" y="318220"/>
                </a:cubicBezTo>
                <a:lnTo>
                  <a:pt x="2743791" y="319017"/>
                </a:lnTo>
                <a:lnTo>
                  <a:pt x="2743299" y="319349"/>
                </a:lnTo>
                <a:cubicBezTo>
                  <a:pt x="2725011" y="327084"/>
                  <a:pt x="2704905" y="331361"/>
                  <a:pt x="2683799" y="331361"/>
                </a:cubicBezTo>
                <a:lnTo>
                  <a:pt x="351094" y="331361"/>
                </a:lnTo>
                <a:cubicBezTo>
                  <a:pt x="308883" y="331361"/>
                  <a:pt x="270668" y="314252"/>
                  <a:pt x="243006" y="286589"/>
                </a:cubicBezTo>
                <a:lnTo>
                  <a:pt x="193128" y="241208"/>
                </a:lnTo>
                <a:cubicBezTo>
                  <a:pt x="140512" y="204273"/>
                  <a:pt x="76137" y="179097"/>
                  <a:pt x="0" y="165680"/>
                </a:cubicBezTo>
                <a:cubicBezTo>
                  <a:pt x="76137" y="152264"/>
                  <a:pt x="140512" y="127088"/>
                  <a:pt x="193128" y="90152"/>
                </a:cubicBezTo>
                <a:lnTo>
                  <a:pt x="243006" y="44772"/>
                </a:lnTo>
                <a:cubicBezTo>
                  <a:pt x="270668" y="17110"/>
                  <a:pt x="308883" y="0"/>
                  <a:pt x="35109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tillium" panose="00000500000000000000" pitchFamily="50" charset="0"/>
                <a:ea typeface="+mn-ea"/>
                <a:cs typeface="+mn-cs"/>
              </a:rPr>
              <a:t>Economic Integration</a:t>
            </a:r>
          </a:p>
        </p:txBody>
      </p:sp>
      <p:sp>
        <p:nvSpPr>
          <p:cNvPr id="21" name="TextBox 20">
            <a:extLst>
              <a:ext uri="{FF2B5EF4-FFF2-40B4-BE49-F238E27FC236}">
                <a16:creationId xmlns:a16="http://schemas.microsoft.com/office/drawing/2014/main" id="{C4EB7628-E345-63A3-1DEC-868D05E55F91}"/>
              </a:ext>
            </a:extLst>
          </p:cNvPr>
          <p:cNvSpPr txBox="1"/>
          <p:nvPr/>
        </p:nvSpPr>
        <p:spPr>
          <a:xfrm>
            <a:off x="2261880" y="6141620"/>
            <a:ext cx="9670193" cy="707886"/>
          </a:xfrm>
          <a:prstGeom prst="rect">
            <a:avLst/>
          </a:prstGeom>
          <a:solidFill>
            <a:schemeClr val="accent6">
              <a:lumMod val="20000"/>
              <a:lumOff val="80000"/>
            </a:schemeClr>
          </a:solidFill>
          <a:ln>
            <a:solidFill>
              <a:srgbClr val="0000FF"/>
            </a:solidFill>
          </a:ln>
        </p:spPr>
        <p:txBody>
          <a:bodyPr wrap="square">
            <a:spAutoFit/>
          </a:bodyPr>
          <a:lstStyle>
            <a:defPPr>
              <a:defRPr lang="en-US"/>
            </a:defPPr>
            <a:lvl1pPr>
              <a:defRPr>
                <a:ln w="0"/>
                <a:solidFill>
                  <a:srgbClr val="0000FF"/>
                </a:solidFill>
                <a:effectLst>
                  <a:outerShdw blurRad="38100" dist="19050" dir="2700000" algn="tl" rotWithShape="0">
                    <a:schemeClr val="dk1">
                      <a:alpha val="40000"/>
                    </a:schemeClr>
                  </a:outerShdw>
                </a:effectLst>
              </a:defRPr>
            </a:lvl1pPr>
          </a:lstStyle>
          <a:p>
            <a:r>
              <a:rPr lang="en-GB" sz="2000" b="1" u="sng" dirty="0"/>
              <a:t>Key Issues</a:t>
            </a:r>
            <a:r>
              <a:rPr lang="en-GB" sz="2000" b="1" dirty="0"/>
              <a:t>: Debt Sustainability, Weather Risks, Inflation, Currency Depreciation.</a:t>
            </a:r>
          </a:p>
          <a:p>
            <a:pPr algn="ctr"/>
            <a:r>
              <a:rPr lang="en-GB" sz="2000" b="1" dirty="0"/>
              <a:t>For How Long ?</a:t>
            </a:r>
          </a:p>
        </p:txBody>
      </p:sp>
    </p:spTree>
    <p:extLst>
      <p:ext uri="{BB962C8B-B14F-4D97-AF65-F5344CB8AC3E}">
        <p14:creationId xmlns:p14="http://schemas.microsoft.com/office/powerpoint/2010/main" val="18173936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frica Re">
      <a:majorFont>
        <a:latin typeface="Titillium"/>
        <a:ea typeface=""/>
        <a:cs typeface=""/>
      </a:majorFont>
      <a:minorFont>
        <a:latin typeface="Titill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frica Re">
      <a:majorFont>
        <a:latin typeface="Titillium"/>
        <a:ea typeface=""/>
        <a:cs typeface=""/>
      </a:majorFont>
      <a:minorFont>
        <a:latin typeface="Titill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frica Re">
      <a:majorFont>
        <a:latin typeface="Titillium"/>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8e68be-92f0-4c8a-8641-35c043300c6f">
      <Terms xmlns="http://schemas.microsoft.com/office/infopath/2007/PartnerControls"/>
    </lcf76f155ced4ddcb4097134ff3c332f>
    <TaxCatchAll xmlns="e44d24c9-75a4-472c-9ff8-acda016a56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D03441DFC1A4E943345AE3313AC5F" ma:contentTypeVersion="16" ma:contentTypeDescription="Create a new document." ma:contentTypeScope="" ma:versionID="96341793dc3e7ad0884cfc182e19ba3e">
  <xsd:schema xmlns:xsd="http://www.w3.org/2001/XMLSchema" xmlns:xs="http://www.w3.org/2001/XMLSchema" xmlns:p="http://schemas.microsoft.com/office/2006/metadata/properties" xmlns:ns2="a68e68be-92f0-4c8a-8641-35c043300c6f" xmlns:ns3="e44d24c9-75a4-472c-9ff8-acda016a5618" targetNamespace="http://schemas.microsoft.com/office/2006/metadata/properties" ma:root="true" ma:fieldsID="a818f74c3c374e7d5fe0f9109de3c048" ns2:_="" ns3:_="">
    <xsd:import namespace="a68e68be-92f0-4c8a-8641-35c043300c6f"/>
    <xsd:import namespace="e44d24c9-75a4-472c-9ff8-acda016a56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e68be-92f0-4c8a-8641-35c0433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016722f-79a6-47df-90c9-363d88abb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4d24c9-75a4-472c-9ff8-acda016a56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91a98a-4f12-4e04-a25e-877410961bdc}" ma:internalName="TaxCatchAll" ma:showField="CatchAllData" ma:web="e44d24c9-75a4-472c-9ff8-acda016a56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947BBA-2BF0-44E9-AC37-06260DE40DDC}">
  <ds:schemaRefs>
    <ds:schemaRef ds:uri="http://schemas.microsoft.com/sharepoint/v3/contenttype/forms"/>
  </ds:schemaRefs>
</ds:datastoreItem>
</file>

<file path=customXml/itemProps2.xml><?xml version="1.0" encoding="utf-8"?>
<ds:datastoreItem xmlns:ds="http://schemas.openxmlformats.org/officeDocument/2006/customXml" ds:itemID="{B700FF36-5F45-4D02-B6C6-9E78E419CB2F}">
  <ds:schemaRefs>
    <ds:schemaRef ds:uri="http://www.w3.org/XML/1998/namespace"/>
    <ds:schemaRef ds:uri="e44d24c9-75a4-472c-9ff8-acda016a5618"/>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a68e68be-92f0-4c8a-8641-35c043300c6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CE5C18B-A27E-4F49-89CF-34B8B3CFA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e68be-92f0-4c8a-8641-35c043300c6f"/>
    <ds:schemaRef ds:uri="e44d24c9-75a4-472c-9ff8-acda016a56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228935</TotalTime>
  <Words>4873</Words>
  <Application>Microsoft Office PowerPoint</Application>
  <PresentationFormat>Widescreen</PresentationFormat>
  <Paragraphs>524</Paragraphs>
  <Slides>30</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Tw Cen MT</vt:lpstr>
      <vt:lpstr>Titillium</vt:lpstr>
      <vt:lpstr>Arial</vt:lpstr>
      <vt:lpstr>Google Sans</vt:lpstr>
      <vt:lpstr>Calibri</vt:lpstr>
      <vt:lpstr>Titillium Bd</vt:lpstr>
      <vt:lpstr>12_Office Theme</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Corneille Karekezi</dc:creator>
  <cp:keywords>Harmonisation - Uniting the African Insurance and Reinsurance Markets for a Sustainable Future</cp:keywords>
  <cp:lastModifiedBy>Olakanmi Oluseye</cp:lastModifiedBy>
  <cp:revision>4309</cp:revision>
  <cp:lastPrinted>2023-12-10T01:56:25Z</cp:lastPrinted>
  <dcterms:created xsi:type="dcterms:W3CDTF">2015-03-25T09:07:38Z</dcterms:created>
  <dcterms:modified xsi:type="dcterms:W3CDTF">2024-10-14T03:59:45Z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0x0101001DFD03441DFC1A4E943345AE3313AC5F</vt:lpwstr>
  </property>
</Properties>
</file>