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17"/>
  </p:notesMasterIdLst>
  <p:handoutMasterIdLst>
    <p:handoutMasterId r:id="rId18"/>
  </p:handoutMasterIdLst>
  <p:sldIdLst>
    <p:sldId id="300" r:id="rId2"/>
    <p:sldId id="1286" r:id="rId3"/>
    <p:sldId id="1321" r:id="rId4"/>
    <p:sldId id="1314" r:id="rId5"/>
    <p:sldId id="1318" r:id="rId6"/>
    <p:sldId id="1324" r:id="rId7"/>
    <p:sldId id="1325" r:id="rId8"/>
    <p:sldId id="1306" r:id="rId9"/>
    <p:sldId id="1307" r:id="rId10"/>
    <p:sldId id="1308" r:id="rId11"/>
    <p:sldId id="1309" r:id="rId12"/>
    <p:sldId id="1326" r:id="rId13"/>
    <p:sldId id="1281" r:id="rId14"/>
    <p:sldId id="1062" r:id="rId15"/>
    <p:sldId id="1317" r:id="rId16"/>
  </p:sldIdLst>
  <p:sldSz cx="12192000" cy="6858000"/>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Thomas" initials="ST" lastIdx="61" clrIdx="0">
    <p:extLst>
      <p:ext uri="{19B8F6BF-5375-455C-9EA6-DF929625EA0E}">
        <p15:presenceInfo xmlns:p15="http://schemas.microsoft.com/office/powerpoint/2012/main" userId="e3e6a09aedd7ec49" providerId="Windows Live"/>
      </p:ext>
    </p:extLst>
  </p:cmAuthor>
  <p:cmAuthor id="2" name="Simone Lauper" initials="SL" lastIdx="1" clrIdx="1">
    <p:extLst>
      <p:ext uri="{19B8F6BF-5375-455C-9EA6-DF929625EA0E}">
        <p15:presenceInfo xmlns:p15="http://schemas.microsoft.com/office/powerpoint/2012/main" userId="S::sl@faberconsulting.ch::e1164f96-a6a3-47ad-810f-20196c9c7d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FFB"/>
    <a:srgbClr val="007396"/>
    <a:srgbClr val="003B5C"/>
    <a:srgbClr val="F3A900"/>
    <a:srgbClr val="97FFEE"/>
    <a:srgbClr val="BBFFF4"/>
    <a:srgbClr val="A7F7FF"/>
    <a:srgbClr val="8BFFDB"/>
    <a:srgbClr val="B1FFE6"/>
    <a:srgbClr val="B7F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27" autoAdjust="0"/>
    <p:restoredTop sz="97867" autoAdjust="0"/>
  </p:normalViewPr>
  <p:slideViewPr>
    <p:cSldViewPr snapToGrid="0">
      <p:cViewPr varScale="1">
        <p:scale>
          <a:sx n="104" d="100"/>
          <a:sy n="104" d="100"/>
        </p:scale>
        <p:origin x="720" y="20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p:scale>
          <a:sx n="120" d="100"/>
          <a:sy n="120" d="100"/>
        </p:scale>
        <p:origin x="4008" y="-3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CH"/>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Guinea</c:v>
                </c:pt>
                <c:pt idx="1">
                  <c:v>Eritrea</c:v>
                </c:pt>
                <c:pt idx="2">
                  <c:v>Mauritania</c:v>
                </c:pt>
                <c:pt idx="3">
                  <c:v>South Africa</c:v>
                </c:pt>
                <c:pt idx="4">
                  <c:v>Nigeria</c:v>
                </c:pt>
                <c:pt idx="5">
                  <c:v>Tunesia</c:v>
                </c:pt>
                <c:pt idx="6">
                  <c:v>Algeria</c:v>
                </c:pt>
                <c:pt idx="7">
                  <c:v>DR Congo</c:v>
                </c:pt>
                <c:pt idx="8">
                  <c:v>Morocco</c:v>
                </c:pt>
                <c:pt idx="9">
                  <c:v>Sudan</c:v>
                </c:pt>
                <c:pt idx="10">
                  <c:v>Djibouti</c:v>
                </c:pt>
                <c:pt idx="11">
                  <c:v>Angola</c:v>
                </c:pt>
                <c:pt idx="12">
                  <c:v>Cameroon</c:v>
                </c:pt>
                <c:pt idx="13">
                  <c:v>Kenya</c:v>
                </c:pt>
                <c:pt idx="14">
                  <c:v>Libya</c:v>
                </c:pt>
                <c:pt idx="15">
                  <c:v>Tanzania</c:v>
                </c:pt>
                <c:pt idx="16">
                  <c:v>Egypt</c:v>
                </c:pt>
                <c:pt idx="17">
                  <c:v>Madagascar</c:v>
                </c:pt>
                <c:pt idx="18">
                  <c:v>Somalia</c:v>
                </c:pt>
                <c:pt idx="19">
                  <c:v>Mozambique</c:v>
                </c:pt>
              </c:strCache>
            </c:strRef>
          </c:cat>
          <c:val>
            <c:numRef>
              <c:f>Sheet1!$B$2:$B$21</c:f>
              <c:numCache>
                <c:formatCode>General</c:formatCode>
                <c:ptCount val="20"/>
                <c:pt idx="0">
                  <c:v>6.86</c:v>
                </c:pt>
                <c:pt idx="1">
                  <c:v>7.58</c:v>
                </c:pt>
                <c:pt idx="2">
                  <c:v>9.01</c:v>
                </c:pt>
                <c:pt idx="3">
                  <c:v>9.14</c:v>
                </c:pt>
                <c:pt idx="4">
                  <c:v>9.17</c:v>
                </c:pt>
                <c:pt idx="5">
                  <c:v>9.4700000000000006</c:v>
                </c:pt>
                <c:pt idx="6">
                  <c:v>9.52</c:v>
                </c:pt>
                <c:pt idx="7">
                  <c:v>9.73</c:v>
                </c:pt>
                <c:pt idx="8">
                  <c:v>9.9600000000000009</c:v>
                </c:pt>
                <c:pt idx="9">
                  <c:v>10.27</c:v>
                </c:pt>
                <c:pt idx="10">
                  <c:v>10.68</c:v>
                </c:pt>
                <c:pt idx="11">
                  <c:v>11.04</c:v>
                </c:pt>
                <c:pt idx="12">
                  <c:v>11.15</c:v>
                </c:pt>
                <c:pt idx="13">
                  <c:v>13.71</c:v>
                </c:pt>
                <c:pt idx="14">
                  <c:v>13.94</c:v>
                </c:pt>
                <c:pt idx="15">
                  <c:v>16.079999999999998</c:v>
                </c:pt>
                <c:pt idx="16">
                  <c:v>17.760000000000002</c:v>
                </c:pt>
                <c:pt idx="17">
                  <c:v>23.59</c:v>
                </c:pt>
                <c:pt idx="18">
                  <c:v>25.09</c:v>
                </c:pt>
                <c:pt idx="19">
                  <c:v>34.61</c:v>
                </c:pt>
              </c:numCache>
            </c:numRef>
          </c:val>
          <c:extLst>
            <c:ext xmlns:c16="http://schemas.microsoft.com/office/drawing/2014/chart" uri="{C3380CC4-5D6E-409C-BE32-E72D297353CC}">
              <c16:uniqueId val="{00000000-3F71-8F4A-8750-F705EBADC890}"/>
            </c:ext>
          </c:extLst>
        </c:ser>
        <c:dLbls>
          <c:showLegendKey val="0"/>
          <c:showVal val="0"/>
          <c:showCatName val="0"/>
          <c:showSerName val="0"/>
          <c:showPercent val="0"/>
          <c:showBubbleSize val="0"/>
        </c:dLbls>
        <c:gapWidth val="68"/>
        <c:overlap val="-6"/>
        <c:axId val="1052261824"/>
        <c:axId val="1052263536"/>
      </c:barChart>
      <c:catAx>
        <c:axId val="1052261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1052263536"/>
        <c:crosses val="autoZero"/>
        <c:auto val="1"/>
        <c:lblAlgn val="ctr"/>
        <c:lblOffset val="100"/>
        <c:noMultiLvlLbl val="0"/>
      </c:catAx>
      <c:valAx>
        <c:axId val="1052263536"/>
        <c:scaling>
          <c:orientation val="minMax"/>
          <c:max val="3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1052261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2"/>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1-0E88-BC43-9086-65ED633A8DC9}"/>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Conflict &amp; political instability</c:v>
                </c:pt>
                <c:pt idx="1">
                  <c:v>Poverty &amp; socio-economic vulnerability</c:v>
                </c:pt>
                <c:pt idx="2">
                  <c:v>Climate change &amp; nat. cat. risk</c:v>
                </c:pt>
              </c:strCache>
            </c:strRef>
          </c:cat>
          <c:val>
            <c:numRef>
              <c:f>Sheet1!$B$2:$B$4</c:f>
              <c:numCache>
                <c:formatCode>0%</c:formatCode>
                <c:ptCount val="3"/>
                <c:pt idx="0">
                  <c:v>0.41</c:v>
                </c:pt>
                <c:pt idx="1">
                  <c:v>0.59</c:v>
                </c:pt>
                <c:pt idx="2">
                  <c:v>1</c:v>
                </c:pt>
              </c:numCache>
            </c:numRef>
          </c:val>
          <c:extLst>
            <c:ext xmlns:c16="http://schemas.microsoft.com/office/drawing/2014/chart" uri="{C3380CC4-5D6E-409C-BE32-E72D297353CC}">
              <c16:uniqueId val="{00000002-0E88-BC43-9086-65ED633A8DC9}"/>
            </c:ext>
          </c:extLst>
        </c:ser>
        <c:dLbls>
          <c:showLegendKey val="0"/>
          <c:showVal val="0"/>
          <c:showCatName val="0"/>
          <c:showSerName val="0"/>
          <c:showPercent val="0"/>
          <c:showBubbleSize val="0"/>
        </c:dLbls>
        <c:gapWidth val="173"/>
        <c:overlap val="-32"/>
        <c:axId val="634245839"/>
        <c:axId val="633957551"/>
      </c:barChart>
      <c:catAx>
        <c:axId val="634245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lgn="just">
              <a:defRPr sz="1800" b="0" i="0" u="none" strike="noStrike" kern="1200" baseline="0">
                <a:solidFill>
                  <a:schemeClr val="tx1">
                    <a:lumMod val="65000"/>
                    <a:lumOff val="35000"/>
                  </a:schemeClr>
                </a:solidFill>
                <a:latin typeface="+mn-lt"/>
                <a:ea typeface="+mn-ea"/>
                <a:cs typeface="+mn-cs"/>
              </a:defRPr>
            </a:pPr>
            <a:endParaRPr lang="en-CH"/>
          </a:p>
        </c:txPr>
        <c:crossAx val="633957551"/>
        <c:crosses val="autoZero"/>
        <c:auto val="1"/>
        <c:lblAlgn val="ctr"/>
        <c:lblOffset val="100"/>
        <c:noMultiLvlLbl val="0"/>
      </c:catAx>
      <c:valAx>
        <c:axId val="6339575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34245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2"/>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1-0E88-BC43-9086-65ED633A8DC9}"/>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International organisations</c:v>
                </c:pt>
                <c:pt idx="1">
                  <c:v>Insurance industry</c:v>
                </c:pt>
                <c:pt idx="2">
                  <c:v>Government agencies &amp; ministries</c:v>
                </c:pt>
              </c:strCache>
            </c:strRef>
          </c:cat>
          <c:val>
            <c:numRef>
              <c:f>Sheet1!$B$2:$B$4</c:f>
              <c:numCache>
                <c:formatCode>0%</c:formatCode>
                <c:ptCount val="3"/>
                <c:pt idx="0">
                  <c:v>0.5</c:v>
                </c:pt>
                <c:pt idx="1">
                  <c:v>0.64</c:v>
                </c:pt>
                <c:pt idx="2">
                  <c:v>0.68</c:v>
                </c:pt>
              </c:numCache>
            </c:numRef>
          </c:val>
          <c:extLst>
            <c:ext xmlns:c16="http://schemas.microsoft.com/office/drawing/2014/chart" uri="{C3380CC4-5D6E-409C-BE32-E72D297353CC}">
              <c16:uniqueId val="{00000002-0E88-BC43-9086-65ED633A8DC9}"/>
            </c:ext>
          </c:extLst>
        </c:ser>
        <c:dLbls>
          <c:showLegendKey val="0"/>
          <c:showVal val="0"/>
          <c:showCatName val="0"/>
          <c:showSerName val="0"/>
          <c:showPercent val="0"/>
          <c:showBubbleSize val="0"/>
        </c:dLbls>
        <c:gapWidth val="173"/>
        <c:overlap val="-32"/>
        <c:axId val="634245839"/>
        <c:axId val="633957551"/>
      </c:barChart>
      <c:catAx>
        <c:axId val="634245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lgn="just">
              <a:defRPr sz="1800" b="0" i="0" u="none" strike="noStrike" kern="1200" baseline="0">
                <a:solidFill>
                  <a:schemeClr val="tx1">
                    <a:lumMod val="65000"/>
                    <a:lumOff val="35000"/>
                  </a:schemeClr>
                </a:solidFill>
                <a:latin typeface="+mn-lt"/>
                <a:ea typeface="+mn-ea"/>
                <a:cs typeface="+mn-cs"/>
              </a:defRPr>
            </a:pPr>
            <a:endParaRPr lang="en-CH"/>
          </a:p>
        </c:txPr>
        <c:crossAx val="633957551"/>
        <c:crosses val="autoZero"/>
        <c:auto val="1"/>
        <c:lblAlgn val="ctr"/>
        <c:lblOffset val="100"/>
        <c:noMultiLvlLbl val="0"/>
      </c:catAx>
      <c:valAx>
        <c:axId val="6339575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34245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2"/>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1-0E88-BC43-9086-65ED633A8DC9}"/>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Engineering insurance</c:v>
                </c:pt>
                <c:pt idx="1">
                  <c:v>Agricultural insurance</c:v>
                </c:pt>
                <c:pt idx="2">
                  <c:v>Property insurance</c:v>
                </c:pt>
              </c:strCache>
            </c:strRef>
          </c:cat>
          <c:val>
            <c:numRef>
              <c:f>Sheet1!$B$2:$B$4</c:f>
              <c:numCache>
                <c:formatCode>0%</c:formatCode>
                <c:ptCount val="3"/>
                <c:pt idx="0">
                  <c:v>0.41</c:v>
                </c:pt>
                <c:pt idx="1">
                  <c:v>0.91</c:v>
                </c:pt>
                <c:pt idx="2">
                  <c:v>1</c:v>
                </c:pt>
              </c:numCache>
            </c:numRef>
          </c:val>
          <c:extLst>
            <c:ext xmlns:c16="http://schemas.microsoft.com/office/drawing/2014/chart" uri="{C3380CC4-5D6E-409C-BE32-E72D297353CC}">
              <c16:uniqueId val="{00000002-0E88-BC43-9086-65ED633A8DC9}"/>
            </c:ext>
          </c:extLst>
        </c:ser>
        <c:dLbls>
          <c:showLegendKey val="0"/>
          <c:showVal val="0"/>
          <c:showCatName val="0"/>
          <c:showSerName val="0"/>
          <c:showPercent val="0"/>
          <c:showBubbleSize val="0"/>
        </c:dLbls>
        <c:gapWidth val="173"/>
        <c:overlap val="-32"/>
        <c:axId val="634245839"/>
        <c:axId val="633957551"/>
      </c:barChart>
      <c:catAx>
        <c:axId val="634245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lgn="just">
              <a:defRPr sz="1800" b="0" i="0" u="none" strike="noStrike" kern="1200" baseline="0">
                <a:solidFill>
                  <a:schemeClr val="tx1">
                    <a:lumMod val="65000"/>
                    <a:lumOff val="35000"/>
                  </a:schemeClr>
                </a:solidFill>
                <a:latin typeface="+mn-lt"/>
                <a:ea typeface="+mn-ea"/>
                <a:cs typeface="+mn-cs"/>
              </a:defRPr>
            </a:pPr>
            <a:endParaRPr lang="en-CH"/>
          </a:p>
        </c:txPr>
        <c:crossAx val="633957551"/>
        <c:crosses val="autoZero"/>
        <c:auto val="1"/>
        <c:lblAlgn val="ctr"/>
        <c:lblOffset val="100"/>
        <c:noMultiLvlLbl val="0"/>
      </c:catAx>
      <c:valAx>
        <c:axId val="6339575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34245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4"/>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1-1C17-734F-9C88-640975DD0316}"/>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Regulatory &amp; compliance challenges</c:v>
                </c:pt>
                <c:pt idx="1">
                  <c:v>Economic &amp; political risks</c:v>
                </c:pt>
                <c:pt idx="2">
                  <c:v>Lack of insurance expertise</c:v>
                </c:pt>
                <c:pt idx="3">
                  <c:v>Consumer challenges</c:v>
                </c:pt>
                <c:pt idx="4">
                  <c:v>Infrastructure &amp; distribution challenges</c:v>
                </c:pt>
              </c:strCache>
            </c:strRef>
          </c:cat>
          <c:val>
            <c:numRef>
              <c:f>Sheet1!$B$2:$B$6</c:f>
              <c:numCache>
                <c:formatCode>0%</c:formatCode>
                <c:ptCount val="5"/>
                <c:pt idx="0">
                  <c:v>0.32</c:v>
                </c:pt>
                <c:pt idx="1">
                  <c:v>0.36</c:v>
                </c:pt>
                <c:pt idx="2">
                  <c:v>0.41</c:v>
                </c:pt>
                <c:pt idx="3">
                  <c:v>0.45</c:v>
                </c:pt>
                <c:pt idx="4">
                  <c:v>0.5</c:v>
                </c:pt>
              </c:numCache>
            </c:numRef>
          </c:val>
          <c:extLst>
            <c:ext xmlns:c16="http://schemas.microsoft.com/office/drawing/2014/chart" uri="{C3380CC4-5D6E-409C-BE32-E72D297353CC}">
              <c16:uniqueId val="{00000002-0E88-BC43-9086-65ED633A8DC9}"/>
            </c:ext>
          </c:extLst>
        </c:ser>
        <c:dLbls>
          <c:showLegendKey val="0"/>
          <c:showVal val="0"/>
          <c:showCatName val="0"/>
          <c:showSerName val="0"/>
          <c:showPercent val="0"/>
          <c:showBubbleSize val="0"/>
        </c:dLbls>
        <c:gapWidth val="173"/>
        <c:overlap val="-32"/>
        <c:axId val="634245839"/>
        <c:axId val="633957551"/>
      </c:barChart>
      <c:catAx>
        <c:axId val="634245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lgn="just">
              <a:defRPr sz="1800" b="0" i="0" u="none" strike="noStrike" kern="1200" baseline="0">
                <a:solidFill>
                  <a:schemeClr val="tx1">
                    <a:lumMod val="65000"/>
                    <a:lumOff val="35000"/>
                  </a:schemeClr>
                </a:solidFill>
                <a:latin typeface="+mn-lt"/>
                <a:ea typeface="+mn-ea"/>
                <a:cs typeface="+mn-cs"/>
              </a:defRPr>
            </a:pPr>
            <a:endParaRPr lang="en-CH"/>
          </a:p>
        </c:txPr>
        <c:crossAx val="633957551"/>
        <c:crosses val="autoZero"/>
        <c:auto val="1"/>
        <c:lblAlgn val="ctr"/>
        <c:lblOffset val="100"/>
        <c:noMultiLvlLbl val="0"/>
      </c:catAx>
      <c:valAx>
        <c:axId val="6339575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34245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0B6207-048E-4F20-9A13-639610A56C51}"/>
              </a:ext>
            </a:extLst>
          </p:cNvPr>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934410-7F6B-41F9-BD1A-2CD36975EC4E}"/>
              </a:ext>
            </a:extLst>
          </p:cNvPr>
          <p:cNvSpPr>
            <a:spLocks noGrp="1"/>
          </p:cNvSpPr>
          <p:nvPr>
            <p:ph type="dt" sz="quarter" idx="1"/>
          </p:nvPr>
        </p:nvSpPr>
        <p:spPr>
          <a:xfrm>
            <a:off x="3884613" y="3"/>
            <a:ext cx="2971800" cy="458788"/>
          </a:xfrm>
          <a:prstGeom prst="rect">
            <a:avLst/>
          </a:prstGeom>
        </p:spPr>
        <p:txBody>
          <a:bodyPr vert="horz" lIns="91440" tIns="45720" rIns="91440" bIns="45720" rtlCol="0"/>
          <a:lstStyle>
            <a:lvl1pPr algn="r">
              <a:defRPr sz="1200"/>
            </a:lvl1pPr>
          </a:lstStyle>
          <a:p>
            <a:fld id="{368E0075-E890-40D8-8F5C-B8F8BC512216}" type="datetimeFigureOut">
              <a:rPr lang="en-US" smtClean="0"/>
              <a:t>5/31/24</a:t>
            </a:fld>
            <a:endParaRPr lang="en-US"/>
          </a:p>
        </p:txBody>
      </p:sp>
      <p:sp>
        <p:nvSpPr>
          <p:cNvPr id="4" name="Footer Placeholder 3">
            <a:extLst>
              <a:ext uri="{FF2B5EF4-FFF2-40B4-BE49-F238E27FC236}">
                <a16:creationId xmlns:a16="http://schemas.microsoft.com/office/drawing/2014/main" id="{4646E414-3A56-4FEA-A079-95D5D54E3F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EA089FD-67AF-40D7-8AB7-1AFDC2EBEB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2C1878-FBAF-4035-BDA1-74247981A494}" type="slidenum">
              <a:rPr lang="en-US" smtClean="0"/>
              <a:t>‹#›</a:t>
            </a:fld>
            <a:endParaRPr lang="en-US"/>
          </a:p>
        </p:txBody>
      </p:sp>
    </p:spTree>
    <p:extLst>
      <p:ext uri="{BB962C8B-B14F-4D97-AF65-F5344CB8AC3E}">
        <p14:creationId xmlns:p14="http://schemas.microsoft.com/office/powerpoint/2010/main" val="1195822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551D3302-B503-4E7C-99A1-03BFC40936AA}" type="datetimeFigureOut">
              <a:rPr lang="en-US" smtClean="0"/>
              <a:t>5/31/24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9AEAB9-177D-4724-927D-EFD96B495788}" type="slidenum">
              <a:rPr lang="en-US" smtClean="0"/>
              <a:t>‹#›</a:t>
            </a:fld>
            <a:endParaRPr lang="en-US"/>
          </a:p>
        </p:txBody>
      </p:sp>
    </p:spTree>
    <p:extLst>
      <p:ext uri="{BB962C8B-B14F-4D97-AF65-F5344CB8AC3E}">
        <p14:creationId xmlns:p14="http://schemas.microsoft.com/office/powerpoint/2010/main" val="671076002"/>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DE9AEAB9-177D-4724-927D-EFD96B495788}" type="slidenum">
              <a:rPr lang="en-US" smtClean="0"/>
              <a:t>1</a:t>
            </a:fld>
            <a:endParaRPr lang="en-US" dirty="0"/>
          </a:p>
        </p:txBody>
      </p:sp>
    </p:spTree>
    <p:extLst>
      <p:ext uri="{BB962C8B-B14F-4D97-AF65-F5344CB8AC3E}">
        <p14:creationId xmlns:p14="http://schemas.microsoft.com/office/powerpoint/2010/main" val="509278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9AEAB9-177D-4724-927D-EFD96B495788}" type="slidenum">
              <a:rPr lang="en-US" smtClean="0"/>
              <a:t>14</a:t>
            </a:fld>
            <a:endParaRPr lang="en-US"/>
          </a:p>
        </p:txBody>
      </p:sp>
    </p:spTree>
    <p:extLst>
      <p:ext uri="{BB962C8B-B14F-4D97-AF65-F5344CB8AC3E}">
        <p14:creationId xmlns:p14="http://schemas.microsoft.com/office/powerpoint/2010/main" val="238305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sz="1200" dirty="0"/>
          </a:p>
        </p:txBody>
      </p:sp>
      <p:sp>
        <p:nvSpPr>
          <p:cNvPr id="4" name="Slide Number Placeholder 3"/>
          <p:cNvSpPr>
            <a:spLocks noGrp="1"/>
          </p:cNvSpPr>
          <p:nvPr>
            <p:ph type="sldNum" sz="quarter" idx="5"/>
          </p:nvPr>
        </p:nvSpPr>
        <p:spPr/>
        <p:txBody>
          <a:bodyPr/>
          <a:lstStyle/>
          <a:p>
            <a:fld id="{DE9AEAB9-177D-4724-927D-EFD96B495788}" type="slidenum">
              <a:rPr lang="en-US" smtClean="0"/>
              <a:t>2</a:t>
            </a:fld>
            <a:endParaRPr lang="en-US"/>
          </a:p>
        </p:txBody>
      </p:sp>
    </p:spTree>
    <p:extLst>
      <p:ext uri="{BB962C8B-B14F-4D97-AF65-F5344CB8AC3E}">
        <p14:creationId xmlns:p14="http://schemas.microsoft.com/office/powerpoint/2010/main" val="308532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9AEAB9-177D-4724-927D-EFD96B495788}" type="slidenum">
              <a:rPr lang="en-US" smtClean="0"/>
              <a:t>6</a:t>
            </a:fld>
            <a:endParaRPr lang="en-US"/>
          </a:p>
        </p:txBody>
      </p:sp>
    </p:spTree>
    <p:extLst>
      <p:ext uri="{BB962C8B-B14F-4D97-AF65-F5344CB8AC3E}">
        <p14:creationId xmlns:p14="http://schemas.microsoft.com/office/powerpoint/2010/main" val="279774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DE9AEAB9-177D-4724-927D-EFD96B495788}" type="slidenum">
              <a:rPr lang="en-US" smtClean="0"/>
              <a:t>8</a:t>
            </a:fld>
            <a:endParaRPr lang="en-US"/>
          </a:p>
        </p:txBody>
      </p:sp>
    </p:spTree>
    <p:extLst>
      <p:ext uri="{BB962C8B-B14F-4D97-AF65-F5344CB8AC3E}">
        <p14:creationId xmlns:p14="http://schemas.microsoft.com/office/powerpoint/2010/main" val="811186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DE9AEAB9-177D-4724-927D-EFD96B495788}" type="slidenum">
              <a:rPr lang="en-US" smtClean="0"/>
              <a:t>9</a:t>
            </a:fld>
            <a:endParaRPr lang="en-US"/>
          </a:p>
        </p:txBody>
      </p:sp>
    </p:spTree>
    <p:extLst>
      <p:ext uri="{BB962C8B-B14F-4D97-AF65-F5344CB8AC3E}">
        <p14:creationId xmlns:p14="http://schemas.microsoft.com/office/powerpoint/2010/main" val="1540081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DE9AEAB9-177D-4724-927D-EFD96B495788}" type="slidenum">
              <a:rPr lang="en-US" smtClean="0"/>
              <a:t>10</a:t>
            </a:fld>
            <a:endParaRPr lang="en-US"/>
          </a:p>
        </p:txBody>
      </p:sp>
    </p:spTree>
    <p:extLst>
      <p:ext uri="{BB962C8B-B14F-4D97-AF65-F5344CB8AC3E}">
        <p14:creationId xmlns:p14="http://schemas.microsoft.com/office/powerpoint/2010/main" val="3249427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DE9AEAB9-177D-4724-927D-EFD96B495788}" type="slidenum">
              <a:rPr lang="en-US" smtClean="0"/>
              <a:t>11</a:t>
            </a:fld>
            <a:endParaRPr lang="en-US"/>
          </a:p>
        </p:txBody>
      </p:sp>
    </p:spTree>
    <p:extLst>
      <p:ext uri="{BB962C8B-B14F-4D97-AF65-F5344CB8AC3E}">
        <p14:creationId xmlns:p14="http://schemas.microsoft.com/office/powerpoint/2010/main" val="1050558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buFont typeface="Arial" panose="020B0604020202020204" pitchFamily="34" charset="0"/>
              <a:buChar char="•"/>
            </a:pPr>
            <a:endParaRPr lang="en-GB" sz="1200" dirty="0"/>
          </a:p>
        </p:txBody>
      </p:sp>
      <p:sp>
        <p:nvSpPr>
          <p:cNvPr id="4" name="Slide Number Placeholder 3"/>
          <p:cNvSpPr>
            <a:spLocks noGrp="1"/>
          </p:cNvSpPr>
          <p:nvPr>
            <p:ph type="sldNum" sz="quarter" idx="5"/>
          </p:nvPr>
        </p:nvSpPr>
        <p:spPr/>
        <p:txBody>
          <a:bodyPr/>
          <a:lstStyle/>
          <a:p>
            <a:fld id="{DE9AEAB9-177D-4724-927D-EFD96B495788}" type="slidenum">
              <a:rPr lang="en-US" smtClean="0"/>
              <a:t>12</a:t>
            </a:fld>
            <a:endParaRPr lang="en-US"/>
          </a:p>
        </p:txBody>
      </p:sp>
    </p:spTree>
    <p:extLst>
      <p:ext uri="{BB962C8B-B14F-4D97-AF65-F5344CB8AC3E}">
        <p14:creationId xmlns:p14="http://schemas.microsoft.com/office/powerpoint/2010/main" val="4247475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0"/>
              </a:spcBef>
              <a:spcAft>
                <a:spcPts val="300"/>
              </a:spcAft>
              <a:buFont typeface="Arial" panose="020B0604020202020204" pitchFamily="34" charset="0"/>
              <a:buChar char="•"/>
            </a:pPr>
            <a:endParaRPr lang="en-GB" sz="1100" dirty="0"/>
          </a:p>
        </p:txBody>
      </p:sp>
      <p:sp>
        <p:nvSpPr>
          <p:cNvPr id="4" name="Slide Number Placeholder 3"/>
          <p:cNvSpPr>
            <a:spLocks noGrp="1"/>
          </p:cNvSpPr>
          <p:nvPr>
            <p:ph type="sldNum" sz="quarter" idx="5"/>
          </p:nvPr>
        </p:nvSpPr>
        <p:spPr/>
        <p:txBody>
          <a:bodyPr/>
          <a:lstStyle/>
          <a:p>
            <a:fld id="{DE9AEAB9-177D-4724-927D-EFD96B495788}" type="slidenum">
              <a:rPr lang="en-US" smtClean="0"/>
              <a:t>13</a:t>
            </a:fld>
            <a:endParaRPr lang="en-US"/>
          </a:p>
        </p:txBody>
      </p:sp>
    </p:spTree>
    <p:extLst>
      <p:ext uri="{BB962C8B-B14F-4D97-AF65-F5344CB8AC3E}">
        <p14:creationId xmlns:p14="http://schemas.microsoft.com/office/powerpoint/2010/main" val="3245211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microsoft.com/office/2007/relationships/hdphoto" Target="../media/hdphoto1.wdp"/><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1.xml"/><Relationship Id="rId7" Type="http://schemas.microsoft.com/office/2007/relationships/hdphoto" Target="../media/hdphoto1.wdp"/><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graphicFrame>
        <p:nvGraphicFramePr>
          <p:cNvPr id="6" name="Object 5" hidden="1">
            <a:extLst>
              <a:ext uri="{FF2B5EF4-FFF2-40B4-BE49-F238E27FC236}">
                <a16:creationId xmlns:a16="http://schemas.microsoft.com/office/drawing/2014/main" id="{02EF913D-54BE-4F41-88C4-863B2445FD8D}"/>
              </a:ext>
            </a:extLst>
          </p:cNvPr>
          <p:cNvGraphicFramePr>
            <a:graphicFrameLocks noChangeAspect="1"/>
          </p:cNvGraphicFramePr>
          <p:nvPr userDrawn="1">
            <p:custDataLst>
              <p:tags r:id="rId1"/>
            </p:custDataLst>
            <p:extLst>
              <p:ext uri="{D42A27DB-BD31-4B8C-83A1-F6EECF244321}">
                <p14:modId xmlns:p14="http://schemas.microsoft.com/office/powerpoint/2010/main" val="268606007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4" name="Object 3" hidden="1">
                        <a:extLst>
                          <a:ext uri="{FF2B5EF4-FFF2-40B4-BE49-F238E27FC236}">
                            <a16:creationId xmlns:a16="http://schemas.microsoft.com/office/drawing/2014/main" id="{1836498A-ECC3-48A1-81B1-FD213C0AC3F6}"/>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BF36C0B-341D-47EE-AAF9-F3FDDB9DFA4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2400" b="0" i="0" baseline="0">
              <a:latin typeface="Plantin" panose="02040803060301020203" pitchFamily="18" charset="0"/>
              <a:ea typeface="+mj-ea"/>
              <a:cs typeface="+mj-cs"/>
              <a:sym typeface="Plantin" panose="02040803060301020203" pitchFamily="18" charset="0"/>
            </a:endParaRPr>
          </a:p>
        </p:txBody>
      </p:sp>
      <p:sp>
        <p:nvSpPr>
          <p:cNvPr id="10" name="Text Placeholder 9">
            <a:extLst>
              <a:ext uri="{FF2B5EF4-FFF2-40B4-BE49-F238E27FC236}">
                <a16:creationId xmlns:a16="http://schemas.microsoft.com/office/drawing/2014/main" id="{FD1E3AED-89B4-4599-9D42-4E43F8A50DA9}"/>
              </a:ext>
            </a:extLst>
          </p:cNvPr>
          <p:cNvSpPr>
            <a:spLocks noGrp="1"/>
          </p:cNvSpPr>
          <p:nvPr>
            <p:ph type="body" sz="quarter" idx="11" hasCustomPrompt="1"/>
          </p:nvPr>
        </p:nvSpPr>
        <p:spPr>
          <a:xfrm>
            <a:off x="785442" y="855784"/>
            <a:ext cx="10705122" cy="396875"/>
          </a:xfrm>
        </p:spPr>
        <p:txBody>
          <a:bodyPr>
            <a:normAutofit/>
          </a:bodyPr>
          <a:lstStyle>
            <a:lvl1pPr>
              <a:defRPr sz="2400">
                <a:latin typeface="+mj-lt"/>
              </a:defRPr>
            </a:lvl1pPr>
          </a:lstStyle>
          <a:p>
            <a:pPr lvl="0"/>
            <a:r>
              <a:rPr lang="en-US" dirty="0"/>
              <a:t>Click to edit subtitle</a:t>
            </a:r>
          </a:p>
        </p:txBody>
      </p:sp>
      <p:sp>
        <p:nvSpPr>
          <p:cNvPr id="11" name="Slide Number Placeholder 7">
            <a:extLst>
              <a:ext uri="{FF2B5EF4-FFF2-40B4-BE49-F238E27FC236}">
                <a16:creationId xmlns:a16="http://schemas.microsoft.com/office/drawing/2014/main" id="{7812688B-C3DB-472F-A27E-41E8648FF430}"/>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B3B83A6B-8EDF-419B-8926-499E846C9C77}"/>
              </a:ext>
            </a:extLst>
          </p:cNvPr>
          <p:cNvSpPr>
            <a:spLocks noGrp="1"/>
          </p:cNvSpPr>
          <p:nvPr>
            <p:ph type="ftr" sz="quarter" idx="12"/>
          </p:nvPr>
        </p:nvSpPr>
        <p:spPr/>
        <p:txBody>
          <a:bodyPr/>
          <a:lstStyle/>
          <a:p>
            <a:r>
              <a:rPr lang="de-DE"/>
              <a:t>AIP 2024 - Disaster resilience - Faber Consulting</a:t>
            </a:r>
            <a:endParaRPr lang="de-DE" dirty="0"/>
          </a:p>
        </p:txBody>
      </p:sp>
    </p:spTree>
    <p:extLst>
      <p:ext uri="{BB962C8B-B14F-4D97-AF65-F5344CB8AC3E}">
        <p14:creationId xmlns:p14="http://schemas.microsoft.com/office/powerpoint/2010/main" val="318203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2EF913D-54BE-4F41-88C4-863B2445FD8D}"/>
              </a:ext>
            </a:extLst>
          </p:cNvPr>
          <p:cNvGraphicFramePr>
            <a:graphicFrameLocks noChangeAspect="1"/>
          </p:cNvGraphicFramePr>
          <p:nvPr userDrawn="1">
            <p:custDataLst>
              <p:tags r:id="rId1"/>
            </p:custDataLst>
            <p:extLst>
              <p:ext uri="{D42A27DB-BD31-4B8C-83A1-F6EECF244321}">
                <p14:modId xmlns:p14="http://schemas.microsoft.com/office/powerpoint/2010/main" val="422221941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6" name="Object 5" hidden="1">
                        <a:extLst>
                          <a:ext uri="{FF2B5EF4-FFF2-40B4-BE49-F238E27FC236}">
                            <a16:creationId xmlns:a16="http://schemas.microsoft.com/office/drawing/2014/main" id="{02EF913D-54BE-4F41-88C4-863B2445FD8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BF36C0B-341D-47EE-AAF9-F3FDDB9DFA4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2400" b="0" i="0" baseline="0">
              <a:latin typeface="Plantin" panose="02040803060301020203" pitchFamily="18" charset="0"/>
              <a:ea typeface="+mj-ea"/>
              <a:cs typeface="+mj-cs"/>
              <a:sym typeface="Plantin" panose="02040803060301020203" pitchFamily="18" charset="0"/>
            </a:endParaRPr>
          </a:p>
        </p:txBody>
      </p:sp>
      <p:sp>
        <p:nvSpPr>
          <p:cNvPr id="2" name="Title 1"/>
          <p:cNvSpPr>
            <a:spLocks noGrp="1"/>
          </p:cNvSpPr>
          <p:nvPr>
            <p:ph type="title" hasCustomPrompt="1"/>
          </p:nvPr>
        </p:nvSpPr>
        <p:spPr/>
        <p:txBody>
          <a:bodyPr/>
          <a:lstStyle/>
          <a:p>
            <a:r>
              <a:rPr lang="en-US" dirty="0" err="1"/>
              <a:t>Fliesstext</a:t>
            </a:r>
            <a:r>
              <a:rPr lang="en-US" dirty="0"/>
              <a:t> </a:t>
            </a:r>
            <a:r>
              <a:rPr lang="en-US" dirty="0" err="1"/>
              <a:t>einspaltig</a:t>
            </a:r>
            <a:r>
              <a:rPr lang="en-US" dirty="0"/>
              <a:t> 18 </a:t>
            </a:r>
            <a:r>
              <a:rPr lang="en-US" dirty="0" err="1"/>
              <a:t>pt</a:t>
            </a:r>
            <a:endParaRPr lang="en-US" dirty="0"/>
          </a:p>
        </p:txBody>
      </p:sp>
      <p:sp>
        <p:nvSpPr>
          <p:cNvPr id="10" name="Text Placeholder 9">
            <a:extLst>
              <a:ext uri="{FF2B5EF4-FFF2-40B4-BE49-F238E27FC236}">
                <a16:creationId xmlns:a16="http://schemas.microsoft.com/office/drawing/2014/main" id="{FD1E3AED-89B4-4599-9D42-4E43F8A50DA9}"/>
              </a:ext>
            </a:extLst>
          </p:cNvPr>
          <p:cNvSpPr>
            <a:spLocks noGrp="1"/>
          </p:cNvSpPr>
          <p:nvPr>
            <p:ph type="body" sz="quarter" idx="11" hasCustomPrompt="1"/>
          </p:nvPr>
        </p:nvSpPr>
        <p:spPr>
          <a:xfrm>
            <a:off x="785444" y="855784"/>
            <a:ext cx="10705122" cy="396875"/>
          </a:xfrm>
        </p:spPr>
        <p:txBody>
          <a:bodyPr>
            <a:normAutofit/>
          </a:bodyPr>
          <a:lstStyle>
            <a:lvl1pPr>
              <a:defRPr sz="2400">
                <a:latin typeface="+mj-lt"/>
              </a:defRPr>
            </a:lvl1pPr>
          </a:lstStyle>
          <a:p>
            <a:pPr lvl="0"/>
            <a:r>
              <a:rPr lang="en-US" dirty="0"/>
              <a:t>Corporate Design PowerPoint</a:t>
            </a:r>
          </a:p>
        </p:txBody>
      </p:sp>
      <p:sp>
        <p:nvSpPr>
          <p:cNvPr id="4" name="Text Placeholder 3">
            <a:extLst>
              <a:ext uri="{FF2B5EF4-FFF2-40B4-BE49-F238E27FC236}">
                <a16:creationId xmlns:a16="http://schemas.microsoft.com/office/drawing/2014/main" id="{F87782D5-2DA2-4265-83A0-12A3436686C9}"/>
              </a:ext>
            </a:extLst>
          </p:cNvPr>
          <p:cNvSpPr>
            <a:spLocks noGrp="1"/>
          </p:cNvSpPr>
          <p:nvPr>
            <p:ph type="body" sz="quarter" idx="12" hasCustomPrompt="1"/>
          </p:nvPr>
        </p:nvSpPr>
        <p:spPr>
          <a:xfrm>
            <a:off x="785444" y="2377630"/>
            <a:ext cx="10669956" cy="914184"/>
          </a:xfrm>
        </p:spPr>
        <p:txBody>
          <a:bodyPr>
            <a:normAutofit/>
          </a:bodyPr>
          <a:lstStyle>
            <a:lvl1pPr>
              <a:lnSpc>
                <a:spcPct val="100000"/>
              </a:lnSpc>
              <a:spcBef>
                <a:spcPts val="0"/>
              </a:spcBef>
              <a:spcAft>
                <a:spcPts val="0"/>
              </a:spcAft>
              <a:defRPr sz="1800"/>
            </a:lvl1pPr>
          </a:lstStyle>
          <a:p>
            <a:pPr lvl="0"/>
            <a:r>
              <a:rPr lang="de-DE" dirty="0"/>
              <a:t>Um längere Texte auf einer Seite unterbringen zu können, ist eine kleinere</a:t>
            </a:r>
          </a:p>
          <a:p>
            <a:pPr lvl="0"/>
            <a:r>
              <a:rPr lang="de-DE" dirty="0"/>
              <a:t>Schriftgrösse zu verwenden. Bei einer Schriftgrösse von 18 pt bleibt die Lesbarkeit</a:t>
            </a:r>
            <a:br>
              <a:rPr lang="de-DE" dirty="0"/>
            </a:br>
            <a:r>
              <a:rPr lang="de-DE" dirty="0"/>
              <a:t>am Bildschirm gewährleistet.</a:t>
            </a:r>
          </a:p>
        </p:txBody>
      </p:sp>
      <p:sp>
        <p:nvSpPr>
          <p:cNvPr id="5" name="Text Placeholder 4">
            <a:extLst>
              <a:ext uri="{FF2B5EF4-FFF2-40B4-BE49-F238E27FC236}">
                <a16:creationId xmlns:a16="http://schemas.microsoft.com/office/drawing/2014/main" id="{3CDB96D3-8248-4402-ABD9-7DBB5D76D335}"/>
              </a:ext>
            </a:extLst>
          </p:cNvPr>
          <p:cNvSpPr>
            <a:spLocks noGrp="1"/>
          </p:cNvSpPr>
          <p:nvPr>
            <p:ph type="body" sz="quarter" idx="13" hasCustomPrompt="1"/>
          </p:nvPr>
        </p:nvSpPr>
        <p:spPr>
          <a:xfrm>
            <a:off x="798025" y="3451271"/>
            <a:ext cx="10643088" cy="674077"/>
          </a:xfrm>
        </p:spPr>
        <p:txBody>
          <a:bodyPr>
            <a:noAutofit/>
          </a:bodyPr>
          <a:lstStyle>
            <a:lvl1pPr>
              <a:lnSpc>
                <a:spcPct val="100000"/>
              </a:lnSpc>
              <a:spcBef>
                <a:spcPts val="0"/>
              </a:spcBef>
              <a:defRPr sz="2200" b="1">
                <a:latin typeface="+mn-lt"/>
              </a:defRPr>
            </a:lvl1pPr>
          </a:lstStyle>
          <a:p>
            <a:pPr lvl="0"/>
            <a:r>
              <a:rPr lang="de-DE" dirty="0"/>
              <a:t>Zusammenfassungen und Fazite können in der</a:t>
            </a:r>
          </a:p>
          <a:p>
            <a:pPr lvl="0"/>
            <a:r>
              <a:rPr lang="de-DE" dirty="0"/>
              <a:t>Plantin Bold, 22 pt abgesetzt werden</a:t>
            </a:r>
          </a:p>
        </p:txBody>
      </p:sp>
      <p:sp>
        <p:nvSpPr>
          <p:cNvPr id="12" name="Text Placeholder 11">
            <a:extLst>
              <a:ext uri="{FF2B5EF4-FFF2-40B4-BE49-F238E27FC236}">
                <a16:creationId xmlns:a16="http://schemas.microsoft.com/office/drawing/2014/main" id="{E0F287D8-6140-42BA-B2CD-6B074D6CDB2C}"/>
              </a:ext>
            </a:extLst>
          </p:cNvPr>
          <p:cNvSpPr>
            <a:spLocks noGrp="1"/>
          </p:cNvSpPr>
          <p:nvPr>
            <p:ph type="body" sz="quarter" idx="14" hasCustomPrompt="1"/>
          </p:nvPr>
        </p:nvSpPr>
        <p:spPr>
          <a:xfrm>
            <a:off x="785444" y="4411805"/>
            <a:ext cx="10669956" cy="1938337"/>
          </a:xfrm>
        </p:spPr>
        <p:txBody>
          <a:bodyPr>
            <a:normAutofit/>
          </a:bodyPr>
          <a:lstStyle>
            <a:lvl1pPr>
              <a:lnSpc>
                <a:spcPct val="100000"/>
              </a:lnSpc>
              <a:spcBef>
                <a:spcPts val="200"/>
              </a:spcBef>
              <a:defRPr sz="1800"/>
            </a:lvl1pPr>
            <a:lvl2pPr>
              <a:lnSpc>
                <a:spcPct val="100000"/>
              </a:lnSpc>
              <a:spcBef>
                <a:spcPts val="200"/>
              </a:spcBef>
              <a:defRPr sz="1800">
                <a:latin typeface="Brown" pitchFamily="2" charset="0"/>
              </a:defRPr>
            </a:lvl2pPr>
          </a:lstStyle>
          <a:p>
            <a:pPr lvl="0"/>
            <a:r>
              <a:rPr lang="de-DE" dirty="0"/>
              <a:t>Im Fliesstext wird Gross- und Kleinschreibung verwendet.</a:t>
            </a:r>
          </a:p>
          <a:p>
            <a:pPr lvl="1"/>
            <a:r>
              <a:rPr lang="de-DE" dirty="0"/>
              <a:t>Schrift: BrownPro Regular</a:t>
            </a:r>
          </a:p>
          <a:p>
            <a:pPr lvl="1"/>
            <a:r>
              <a:rPr lang="de-DE" dirty="0"/>
              <a:t>Schriftgrösse: 18 pt</a:t>
            </a:r>
          </a:p>
          <a:p>
            <a:pPr lvl="1"/>
            <a:r>
              <a:rPr lang="de-DE" dirty="0"/>
              <a:t>Zeilenabstand: 1.0 Zeilen</a:t>
            </a:r>
          </a:p>
          <a:p>
            <a:pPr lvl="1"/>
            <a:r>
              <a:rPr lang="de-DE" dirty="0"/>
              <a:t>Standardtextfarbe: Black</a:t>
            </a:r>
          </a:p>
          <a:p>
            <a:pPr lvl="1"/>
            <a:r>
              <a:rPr lang="de-DE" dirty="0"/>
              <a:t>Für Auszeichnungen kann die BrownPro Bold verwendet werden</a:t>
            </a:r>
            <a:endParaRPr lang="en-US" dirty="0"/>
          </a:p>
        </p:txBody>
      </p:sp>
      <p:sp>
        <p:nvSpPr>
          <p:cNvPr id="13" name="Slide Number Placeholder 7">
            <a:extLst>
              <a:ext uri="{FF2B5EF4-FFF2-40B4-BE49-F238E27FC236}">
                <a16:creationId xmlns:a16="http://schemas.microsoft.com/office/drawing/2014/main" id="{8CEC8114-AD9D-4E66-9BE8-6E746317B4F9}"/>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tx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D8251D0C-7839-4A4A-8034-79E9EB18D5EF}"/>
              </a:ext>
            </a:extLst>
          </p:cNvPr>
          <p:cNvSpPr>
            <a:spLocks noGrp="1"/>
          </p:cNvSpPr>
          <p:nvPr>
            <p:ph type="ftr" sz="quarter" idx="15"/>
          </p:nvPr>
        </p:nvSpPr>
        <p:spPr/>
        <p:txBody>
          <a:bodyPr/>
          <a:lstStyle/>
          <a:p>
            <a:r>
              <a:rPr lang="de-DE"/>
              <a:t>AIP 2024 - Disaster resilience - Faber Consulting</a:t>
            </a:r>
            <a:endParaRPr lang="de-DE" dirty="0"/>
          </a:p>
        </p:txBody>
      </p:sp>
    </p:spTree>
    <p:extLst>
      <p:ext uri="{BB962C8B-B14F-4D97-AF65-F5344CB8AC3E}">
        <p14:creationId xmlns:p14="http://schemas.microsoft.com/office/powerpoint/2010/main" val="371671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2EF913D-54BE-4F41-88C4-863B2445FD8D}"/>
              </a:ext>
            </a:extLst>
          </p:cNvPr>
          <p:cNvGraphicFramePr>
            <a:graphicFrameLocks noChangeAspect="1"/>
          </p:cNvGraphicFramePr>
          <p:nvPr userDrawn="1">
            <p:custDataLst>
              <p:tags r:id="rId1"/>
            </p:custDataLst>
            <p:extLst>
              <p:ext uri="{D42A27DB-BD31-4B8C-83A1-F6EECF244321}">
                <p14:modId xmlns:p14="http://schemas.microsoft.com/office/powerpoint/2010/main" val="322472058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6" name="Object 5" hidden="1">
                        <a:extLst>
                          <a:ext uri="{FF2B5EF4-FFF2-40B4-BE49-F238E27FC236}">
                            <a16:creationId xmlns:a16="http://schemas.microsoft.com/office/drawing/2014/main" id="{02EF913D-54BE-4F41-88C4-863B2445FD8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BF36C0B-341D-47EE-AAF9-F3FDDB9DFA4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2400" b="0" i="0" baseline="0">
              <a:latin typeface="Plantin" panose="02040803060301020203" pitchFamily="18" charset="0"/>
              <a:ea typeface="+mj-ea"/>
              <a:cs typeface="+mj-cs"/>
              <a:sym typeface="Plantin" panose="02040803060301020203" pitchFamily="18" charset="0"/>
            </a:endParaRPr>
          </a:p>
        </p:txBody>
      </p:sp>
      <p:sp>
        <p:nvSpPr>
          <p:cNvPr id="2" name="Title 1"/>
          <p:cNvSpPr>
            <a:spLocks noGrp="1"/>
          </p:cNvSpPr>
          <p:nvPr>
            <p:ph type="title" hasCustomPrompt="1"/>
          </p:nvPr>
        </p:nvSpPr>
        <p:spPr/>
        <p:txBody>
          <a:bodyPr/>
          <a:lstStyle/>
          <a:p>
            <a:r>
              <a:rPr lang="en-US" dirty="0" err="1"/>
              <a:t>Fliesstext</a:t>
            </a:r>
            <a:r>
              <a:rPr lang="en-US" dirty="0"/>
              <a:t> </a:t>
            </a:r>
            <a:r>
              <a:rPr lang="en-US" dirty="0" err="1"/>
              <a:t>einspaltig</a:t>
            </a:r>
            <a:r>
              <a:rPr lang="en-US" dirty="0"/>
              <a:t> 14 </a:t>
            </a:r>
            <a:r>
              <a:rPr lang="en-US" dirty="0" err="1"/>
              <a:t>pt</a:t>
            </a:r>
            <a:endParaRPr lang="en-US" dirty="0"/>
          </a:p>
        </p:txBody>
      </p:sp>
      <p:sp>
        <p:nvSpPr>
          <p:cNvPr id="10" name="Text Placeholder 9">
            <a:extLst>
              <a:ext uri="{FF2B5EF4-FFF2-40B4-BE49-F238E27FC236}">
                <a16:creationId xmlns:a16="http://schemas.microsoft.com/office/drawing/2014/main" id="{FD1E3AED-89B4-4599-9D42-4E43F8A50DA9}"/>
              </a:ext>
            </a:extLst>
          </p:cNvPr>
          <p:cNvSpPr>
            <a:spLocks noGrp="1"/>
          </p:cNvSpPr>
          <p:nvPr>
            <p:ph type="body" sz="quarter" idx="11" hasCustomPrompt="1"/>
          </p:nvPr>
        </p:nvSpPr>
        <p:spPr>
          <a:xfrm>
            <a:off x="785444" y="855784"/>
            <a:ext cx="10705122" cy="396875"/>
          </a:xfrm>
        </p:spPr>
        <p:txBody>
          <a:bodyPr>
            <a:normAutofit/>
          </a:bodyPr>
          <a:lstStyle>
            <a:lvl1pPr>
              <a:defRPr sz="2400">
                <a:latin typeface="+mj-lt"/>
              </a:defRPr>
            </a:lvl1pPr>
          </a:lstStyle>
          <a:p>
            <a:pPr lvl="0"/>
            <a:r>
              <a:rPr lang="en-US" dirty="0"/>
              <a:t>Corporate Design PowerPoint</a:t>
            </a:r>
          </a:p>
        </p:txBody>
      </p:sp>
      <p:sp>
        <p:nvSpPr>
          <p:cNvPr id="4" name="Text Placeholder 3">
            <a:extLst>
              <a:ext uri="{FF2B5EF4-FFF2-40B4-BE49-F238E27FC236}">
                <a16:creationId xmlns:a16="http://schemas.microsoft.com/office/drawing/2014/main" id="{F87782D5-2DA2-4265-83A0-12A3436686C9}"/>
              </a:ext>
            </a:extLst>
          </p:cNvPr>
          <p:cNvSpPr>
            <a:spLocks noGrp="1"/>
          </p:cNvSpPr>
          <p:nvPr>
            <p:ph type="body" sz="quarter" idx="12" hasCustomPrompt="1"/>
          </p:nvPr>
        </p:nvSpPr>
        <p:spPr>
          <a:xfrm>
            <a:off x="785444" y="2392808"/>
            <a:ext cx="10669956" cy="667892"/>
          </a:xfrm>
        </p:spPr>
        <p:txBody>
          <a:bodyPr>
            <a:normAutofit/>
          </a:bodyPr>
          <a:lstStyle>
            <a:lvl1pPr>
              <a:lnSpc>
                <a:spcPct val="100000"/>
              </a:lnSpc>
              <a:spcBef>
                <a:spcPts val="0"/>
              </a:spcBef>
              <a:spcAft>
                <a:spcPts val="0"/>
              </a:spcAft>
              <a:defRPr sz="1400"/>
            </a:lvl1pPr>
          </a:lstStyle>
          <a:p>
            <a:pPr lvl="0"/>
            <a:r>
              <a:rPr lang="de-DE" dirty="0"/>
              <a:t>Um längere Texte auf einer Seite unterbringen zu können, ist eine kleinere</a:t>
            </a:r>
          </a:p>
          <a:p>
            <a:pPr lvl="0"/>
            <a:r>
              <a:rPr lang="de-DE" dirty="0"/>
              <a:t>Schriftgrösse zu verwenden. Bei einer Schriftgrösse von 14 pt bleibt die Lesbarkeit</a:t>
            </a:r>
          </a:p>
          <a:p>
            <a:pPr lvl="0"/>
            <a:r>
              <a:rPr lang="de-DE" dirty="0"/>
              <a:t>am Bildschirm gewährleistet</a:t>
            </a:r>
          </a:p>
        </p:txBody>
      </p:sp>
      <p:sp>
        <p:nvSpPr>
          <p:cNvPr id="5" name="Text Placeholder 4">
            <a:extLst>
              <a:ext uri="{FF2B5EF4-FFF2-40B4-BE49-F238E27FC236}">
                <a16:creationId xmlns:a16="http://schemas.microsoft.com/office/drawing/2014/main" id="{3CDB96D3-8248-4402-ABD9-7DBB5D76D335}"/>
              </a:ext>
            </a:extLst>
          </p:cNvPr>
          <p:cNvSpPr>
            <a:spLocks noGrp="1"/>
          </p:cNvSpPr>
          <p:nvPr>
            <p:ph type="body" sz="quarter" idx="13" hasCustomPrompt="1"/>
          </p:nvPr>
        </p:nvSpPr>
        <p:spPr>
          <a:xfrm>
            <a:off x="798025" y="3231601"/>
            <a:ext cx="10643088" cy="674077"/>
          </a:xfrm>
        </p:spPr>
        <p:txBody>
          <a:bodyPr>
            <a:noAutofit/>
          </a:bodyPr>
          <a:lstStyle>
            <a:lvl1pPr>
              <a:lnSpc>
                <a:spcPct val="100000"/>
              </a:lnSpc>
              <a:spcBef>
                <a:spcPts val="0"/>
              </a:spcBef>
              <a:defRPr sz="1800" b="1">
                <a:latin typeface="+mn-lt"/>
              </a:defRPr>
            </a:lvl1pPr>
          </a:lstStyle>
          <a:p>
            <a:pPr lvl="0"/>
            <a:r>
              <a:rPr lang="de-DE" dirty="0"/>
              <a:t>Zusammenfassungen und Fazite können in der</a:t>
            </a:r>
          </a:p>
          <a:p>
            <a:pPr lvl="0"/>
            <a:r>
              <a:rPr lang="de-DE" dirty="0"/>
              <a:t>BrownPro Bold, 18 pt abgesetzt werden</a:t>
            </a:r>
          </a:p>
        </p:txBody>
      </p:sp>
      <p:sp>
        <p:nvSpPr>
          <p:cNvPr id="12" name="Text Placeholder 11">
            <a:extLst>
              <a:ext uri="{FF2B5EF4-FFF2-40B4-BE49-F238E27FC236}">
                <a16:creationId xmlns:a16="http://schemas.microsoft.com/office/drawing/2014/main" id="{E0F287D8-6140-42BA-B2CD-6B074D6CDB2C}"/>
              </a:ext>
            </a:extLst>
          </p:cNvPr>
          <p:cNvSpPr>
            <a:spLocks noGrp="1"/>
          </p:cNvSpPr>
          <p:nvPr>
            <p:ph type="body" sz="quarter" idx="14" hasCustomPrompt="1"/>
          </p:nvPr>
        </p:nvSpPr>
        <p:spPr>
          <a:xfrm>
            <a:off x="785444" y="4051179"/>
            <a:ext cx="10669956" cy="1938337"/>
          </a:xfrm>
        </p:spPr>
        <p:txBody>
          <a:bodyPr>
            <a:normAutofit/>
          </a:bodyPr>
          <a:lstStyle>
            <a:lvl1pPr>
              <a:lnSpc>
                <a:spcPct val="100000"/>
              </a:lnSpc>
              <a:spcBef>
                <a:spcPts val="200"/>
              </a:spcBef>
              <a:defRPr sz="1400"/>
            </a:lvl1pPr>
            <a:lvl2pPr>
              <a:lnSpc>
                <a:spcPct val="100000"/>
              </a:lnSpc>
              <a:spcBef>
                <a:spcPts val="200"/>
              </a:spcBef>
              <a:defRPr sz="1400" b="0">
                <a:latin typeface="Brown" pitchFamily="2" charset="0"/>
              </a:defRPr>
            </a:lvl2pPr>
          </a:lstStyle>
          <a:p>
            <a:pPr lvl="0"/>
            <a:r>
              <a:rPr lang="de-DE" dirty="0"/>
              <a:t>Im Fliesstext wird Gross- und Kleinschreibung verwendet.</a:t>
            </a:r>
          </a:p>
          <a:p>
            <a:pPr lvl="1"/>
            <a:r>
              <a:rPr lang="de-DE" dirty="0"/>
              <a:t>Schrift: BrownPro Regular</a:t>
            </a:r>
          </a:p>
          <a:p>
            <a:pPr lvl="1"/>
            <a:r>
              <a:rPr lang="de-DE" dirty="0"/>
              <a:t>Schriftgrösse: 18 pt</a:t>
            </a:r>
          </a:p>
          <a:p>
            <a:pPr lvl="1"/>
            <a:r>
              <a:rPr lang="de-DE" dirty="0"/>
              <a:t>Zeilenabstand: 1.0 Zeilen</a:t>
            </a:r>
          </a:p>
          <a:p>
            <a:pPr lvl="1"/>
            <a:r>
              <a:rPr lang="de-DE" dirty="0"/>
              <a:t>Standardtextfarbe: Black</a:t>
            </a:r>
          </a:p>
          <a:p>
            <a:pPr lvl="1"/>
            <a:r>
              <a:rPr lang="de-DE" dirty="0"/>
              <a:t>Für Auszeichnungen kann die BrownPro Bold verwendet werden</a:t>
            </a:r>
            <a:endParaRPr lang="en-US" dirty="0"/>
          </a:p>
        </p:txBody>
      </p:sp>
      <p:sp>
        <p:nvSpPr>
          <p:cNvPr id="13" name="Slide Number Placeholder 7">
            <a:extLst>
              <a:ext uri="{FF2B5EF4-FFF2-40B4-BE49-F238E27FC236}">
                <a16:creationId xmlns:a16="http://schemas.microsoft.com/office/drawing/2014/main" id="{22645E05-E3FF-4364-BB7F-C7DAC3B06F5F}"/>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tx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D06D9227-8E95-4E58-8291-295BDFF569D1}"/>
              </a:ext>
            </a:extLst>
          </p:cNvPr>
          <p:cNvSpPr>
            <a:spLocks noGrp="1"/>
          </p:cNvSpPr>
          <p:nvPr>
            <p:ph type="ftr" sz="quarter" idx="15"/>
          </p:nvPr>
        </p:nvSpPr>
        <p:spPr/>
        <p:txBody>
          <a:bodyPr/>
          <a:lstStyle/>
          <a:p>
            <a:r>
              <a:rPr lang="de-DE"/>
              <a:t>AIP 2024 - Disaster resilience - Faber Consulting</a:t>
            </a:r>
            <a:endParaRPr lang="de-DE" dirty="0"/>
          </a:p>
        </p:txBody>
      </p:sp>
    </p:spTree>
    <p:extLst>
      <p:ext uri="{BB962C8B-B14F-4D97-AF65-F5344CB8AC3E}">
        <p14:creationId xmlns:p14="http://schemas.microsoft.com/office/powerpoint/2010/main" val="1047177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2EF913D-54BE-4F41-88C4-863B2445FD8D}"/>
              </a:ext>
            </a:extLst>
          </p:cNvPr>
          <p:cNvGraphicFramePr>
            <a:graphicFrameLocks noChangeAspect="1"/>
          </p:cNvGraphicFramePr>
          <p:nvPr userDrawn="1">
            <p:custDataLst>
              <p:tags r:id="rId1"/>
            </p:custDataLst>
            <p:extLst>
              <p:ext uri="{D42A27DB-BD31-4B8C-83A1-F6EECF244321}">
                <p14:modId xmlns:p14="http://schemas.microsoft.com/office/powerpoint/2010/main" val="280316277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6" name="Object 5" hidden="1">
                        <a:extLst>
                          <a:ext uri="{FF2B5EF4-FFF2-40B4-BE49-F238E27FC236}">
                            <a16:creationId xmlns:a16="http://schemas.microsoft.com/office/drawing/2014/main" id="{02EF913D-54BE-4F41-88C4-863B2445FD8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BF36C0B-341D-47EE-AAF9-F3FDDB9DFA4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de-DE" sz="2400" b="0" i="0" baseline="0">
              <a:latin typeface="Plantin" panose="02040803060301020203" pitchFamily="18" charset="0"/>
              <a:ea typeface="+mj-ea"/>
              <a:cs typeface="+mj-cs"/>
              <a:sym typeface="Plantin" panose="02040803060301020203" pitchFamily="18" charset="0"/>
            </a:endParaRPr>
          </a:p>
        </p:txBody>
      </p:sp>
      <p:sp>
        <p:nvSpPr>
          <p:cNvPr id="2" name="Title 1"/>
          <p:cNvSpPr>
            <a:spLocks noGrp="1"/>
          </p:cNvSpPr>
          <p:nvPr>
            <p:ph type="title" hasCustomPrompt="1"/>
          </p:nvPr>
        </p:nvSpPr>
        <p:spPr/>
        <p:txBody>
          <a:bodyPr/>
          <a:lstStyle/>
          <a:p>
            <a:r>
              <a:rPr lang="de-DE" dirty="0"/>
              <a:t>Fliesstext zweispaltig 14 pt mit Aufzählung</a:t>
            </a:r>
            <a:endParaRPr lang="en-US" dirty="0"/>
          </a:p>
        </p:txBody>
      </p:sp>
      <p:sp>
        <p:nvSpPr>
          <p:cNvPr id="10" name="Text Placeholder 9">
            <a:extLst>
              <a:ext uri="{FF2B5EF4-FFF2-40B4-BE49-F238E27FC236}">
                <a16:creationId xmlns:a16="http://schemas.microsoft.com/office/drawing/2014/main" id="{FD1E3AED-89B4-4599-9D42-4E43F8A50DA9}"/>
              </a:ext>
            </a:extLst>
          </p:cNvPr>
          <p:cNvSpPr>
            <a:spLocks noGrp="1"/>
          </p:cNvSpPr>
          <p:nvPr>
            <p:ph type="body" sz="quarter" idx="11" hasCustomPrompt="1"/>
          </p:nvPr>
        </p:nvSpPr>
        <p:spPr>
          <a:xfrm>
            <a:off x="785444" y="855784"/>
            <a:ext cx="10705122" cy="396875"/>
          </a:xfrm>
        </p:spPr>
        <p:txBody>
          <a:bodyPr>
            <a:normAutofit/>
          </a:bodyPr>
          <a:lstStyle>
            <a:lvl1pPr>
              <a:defRPr sz="2400">
                <a:latin typeface="+mj-lt"/>
              </a:defRPr>
            </a:lvl1pPr>
          </a:lstStyle>
          <a:p>
            <a:pPr lvl="0"/>
            <a:r>
              <a:rPr lang="en-US" dirty="0"/>
              <a:t>Corporate Design PowerPoint</a:t>
            </a:r>
          </a:p>
        </p:txBody>
      </p:sp>
      <p:sp>
        <p:nvSpPr>
          <p:cNvPr id="11" name="Text Placeholder 10">
            <a:extLst>
              <a:ext uri="{FF2B5EF4-FFF2-40B4-BE49-F238E27FC236}">
                <a16:creationId xmlns:a16="http://schemas.microsoft.com/office/drawing/2014/main" id="{31903D39-F506-4796-B528-E23274E88190}"/>
              </a:ext>
            </a:extLst>
          </p:cNvPr>
          <p:cNvSpPr>
            <a:spLocks noGrp="1"/>
          </p:cNvSpPr>
          <p:nvPr>
            <p:ph type="body" sz="quarter" idx="12" hasCustomPrompt="1"/>
          </p:nvPr>
        </p:nvSpPr>
        <p:spPr>
          <a:xfrm>
            <a:off x="785443" y="2362200"/>
            <a:ext cx="5109959" cy="3487738"/>
          </a:xfrm>
        </p:spPr>
        <p:txBody>
          <a:bodyPr>
            <a:normAutofit/>
          </a:bodyPr>
          <a:lstStyle>
            <a:lvl1pPr marL="342900" indent="-342900">
              <a:lnSpc>
                <a:spcPct val="100000"/>
              </a:lnSpc>
              <a:buFont typeface="+mj-lt"/>
              <a:buAutoNum type="arabicPeriod"/>
              <a:defRPr sz="1400"/>
            </a:lvl1pPr>
          </a:lstStyle>
          <a:p>
            <a:pPr lvl="0"/>
            <a:r>
              <a:rPr lang="de-DE" dirty="0"/>
              <a:t>Um längere Texte auf einer Seite unterbringen zu können, ist eine kleinere Schriftgrösse zu verwenden</a:t>
            </a:r>
          </a:p>
          <a:p>
            <a:pPr lvl="0"/>
            <a:r>
              <a:rPr lang="de-DE" dirty="0"/>
              <a:t>Bei einer Schriftgrösse von 14 pt bleibt die Lesbarkeit am Bildschirm gewährleistet</a:t>
            </a:r>
          </a:p>
          <a:p>
            <a:pPr lvl="0"/>
            <a:r>
              <a:rPr lang="de-DE" dirty="0"/>
              <a:t>Im Fliesstext wird Gross- und Kleinschreibung verwendet</a:t>
            </a:r>
          </a:p>
          <a:p>
            <a:pPr lvl="0"/>
            <a:r>
              <a:rPr lang="de-DE" dirty="0"/>
              <a:t>Schrift: BrownPro Regular</a:t>
            </a:r>
          </a:p>
          <a:p>
            <a:pPr lvl="0"/>
            <a:r>
              <a:rPr lang="de-DE" dirty="0"/>
              <a:t>Schriftgrösse: 14 pt</a:t>
            </a:r>
          </a:p>
          <a:p>
            <a:pPr lvl="0"/>
            <a:r>
              <a:rPr lang="de-DE" dirty="0"/>
              <a:t>Zeilenabstand: 1.0 Zeilen</a:t>
            </a:r>
          </a:p>
          <a:p>
            <a:pPr lvl="0"/>
            <a:r>
              <a:rPr lang="de-DE" dirty="0"/>
              <a:t>Standardtextfarbe: Black</a:t>
            </a:r>
          </a:p>
          <a:p>
            <a:pPr lvl="0"/>
            <a:r>
              <a:rPr lang="de-DE" dirty="0"/>
              <a:t>Für Auszeichnungen, Zusammenfassungen und Fazite kann die BrownPro Bold verwendet werden</a:t>
            </a:r>
            <a:endParaRPr lang="en-US" dirty="0"/>
          </a:p>
        </p:txBody>
      </p:sp>
      <p:sp>
        <p:nvSpPr>
          <p:cNvPr id="13" name="Text Placeholder 10">
            <a:extLst>
              <a:ext uri="{FF2B5EF4-FFF2-40B4-BE49-F238E27FC236}">
                <a16:creationId xmlns:a16="http://schemas.microsoft.com/office/drawing/2014/main" id="{0F16A057-ECD0-4576-9CDA-29B0E99553E1}"/>
              </a:ext>
            </a:extLst>
          </p:cNvPr>
          <p:cNvSpPr>
            <a:spLocks noGrp="1"/>
          </p:cNvSpPr>
          <p:nvPr>
            <p:ph type="body" sz="quarter" idx="13" hasCustomPrompt="1"/>
          </p:nvPr>
        </p:nvSpPr>
        <p:spPr>
          <a:xfrm>
            <a:off x="6197600" y="2362200"/>
            <a:ext cx="5258816" cy="3487738"/>
          </a:xfrm>
        </p:spPr>
        <p:txBody>
          <a:bodyPr>
            <a:normAutofit/>
          </a:bodyPr>
          <a:lstStyle>
            <a:lvl1pPr marL="342900" indent="-342900">
              <a:lnSpc>
                <a:spcPct val="100000"/>
              </a:lnSpc>
              <a:buFont typeface="+mj-lt"/>
              <a:buAutoNum type="arabicPeriod"/>
              <a:defRPr lang="en-US" sz="1400" kern="1200" dirty="0">
                <a:solidFill>
                  <a:schemeClr val="tx1"/>
                </a:solidFill>
                <a:latin typeface="Brown" pitchFamily="2" charset="0"/>
                <a:ea typeface="+mn-ea"/>
                <a:cs typeface="+mn-cs"/>
              </a:defRPr>
            </a:lvl1pPr>
          </a:lstStyle>
          <a:p>
            <a:pPr lvl="0"/>
            <a:r>
              <a:rPr lang="de-DE" dirty="0"/>
              <a:t>Um längere Texte auf einer Seite unterbringen zu können, ist eine kleinere Schriftgrösse zu verwenden</a:t>
            </a:r>
          </a:p>
          <a:p>
            <a:pPr lvl="0"/>
            <a:r>
              <a:rPr lang="de-DE" dirty="0"/>
              <a:t>Bei einer Schriftgrösse von 14 pt bleibt die Lesbarkeit am Bildschirm gewährleistet</a:t>
            </a:r>
          </a:p>
          <a:p>
            <a:pPr lvl="0"/>
            <a:r>
              <a:rPr lang="de-DE" dirty="0"/>
              <a:t>Im Fliesstext wird Gross- und Kleinschreibung verwendet</a:t>
            </a:r>
          </a:p>
          <a:p>
            <a:pPr lvl="0"/>
            <a:r>
              <a:rPr lang="de-DE" dirty="0"/>
              <a:t>Schrift: BrownPro Regular</a:t>
            </a:r>
          </a:p>
          <a:p>
            <a:pPr lvl="0"/>
            <a:r>
              <a:rPr lang="de-DE" dirty="0"/>
              <a:t>Schriftgrösse: 14 pt</a:t>
            </a:r>
          </a:p>
          <a:p>
            <a:pPr lvl="0"/>
            <a:r>
              <a:rPr lang="de-DE" dirty="0"/>
              <a:t>Zeilenabstand: 1.0 Zeilen</a:t>
            </a:r>
          </a:p>
          <a:p>
            <a:pPr lvl="0"/>
            <a:r>
              <a:rPr lang="de-DE" dirty="0"/>
              <a:t>Standardtextfarbe: Black</a:t>
            </a:r>
          </a:p>
          <a:p>
            <a:pPr lvl="0"/>
            <a:r>
              <a:rPr lang="de-DE" dirty="0"/>
              <a:t>Für Auszeichnungen, Zusammenfassungen und Fazite kann die BrownPro Bold verwendet werden</a:t>
            </a:r>
            <a:endParaRPr lang="en-US" dirty="0"/>
          </a:p>
        </p:txBody>
      </p:sp>
      <p:sp>
        <p:nvSpPr>
          <p:cNvPr id="12" name="Slide Number Placeholder 7">
            <a:extLst>
              <a:ext uri="{FF2B5EF4-FFF2-40B4-BE49-F238E27FC236}">
                <a16:creationId xmlns:a16="http://schemas.microsoft.com/office/drawing/2014/main" id="{394C6E53-2851-41B6-AE60-777A2EE41F1A}"/>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tx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652BDC7E-FDF6-46BD-BB3F-25B9F9B7C5A9}"/>
              </a:ext>
            </a:extLst>
          </p:cNvPr>
          <p:cNvSpPr>
            <a:spLocks noGrp="1"/>
          </p:cNvSpPr>
          <p:nvPr>
            <p:ph type="ftr" sz="quarter" idx="14"/>
          </p:nvPr>
        </p:nvSpPr>
        <p:spPr/>
        <p:txBody>
          <a:bodyPr/>
          <a:lstStyle/>
          <a:p>
            <a:r>
              <a:rPr lang="de-DE"/>
              <a:t>AIP 2024 - Disaster resilience - Faber Consulting</a:t>
            </a:r>
            <a:endParaRPr lang="de-DE" dirty="0"/>
          </a:p>
        </p:txBody>
      </p:sp>
    </p:spTree>
    <p:extLst>
      <p:ext uri="{BB962C8B-B14F-4D97-AF65-F5344CB8AC3E}">
        <p14:creationId xmlns:p14="http://schemas.microsoft.com/office/powerpoint/2010/main" val="4259409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2EF913D-54BE-4F41-88C4-863B2445FD8D}"/>
              </a:ext>
            </a:extLst>
          </p:cNvPr>
          <p:cNvGraphicFramePr>
            <a:graphicFrameLocks noChangeAspect="1"/>
          </p:cNvGraphicFramePr>
          <p:nvPr userDrawn="1">
            <p:custDataLst>
              <p:tags r:id="rId1"/>
            </p:custDataLst>
            <p:extLst>
              <p:ext uri="{D42A27DB-BD31-4B8C-83A1-F6EECF244321}">
                <p14:modId xmlns:p14="http://schemas.microsoft.com/office/powerpoint/2010/main" val="2314351525"/>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6" name="Object 5" hidden="1">
                        <a:extLst>
                          <a:ext uri="{FF2B5EF4-FFF2-40B4-BE49-F238E27FC236}">
                            <a16:creationId xmlns:a16="http://schemas.microsoft.com/office/drawing/2014/main" id="{02EF913D-54BE-4F41-88C4-863B2445FD8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BF36C0B-341D-47EE-AAF9-F3FDDB9DFA4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de-DE" sz="2400" b="0" i="0" baseline="0">
              <a:latin typeface="Plantin" panose="02040803060301020203" pitchFamily="18" charset="0"/>
              <a:ea typeface="+mj-ea"/>
              <a:cs typeface="+mj-cs"/>
              <a:sym typeface="Plantin" panose="02040803060301020203" pitchFamily="18" charset="0"/>
            </a:endParaRPr>
          </a:p>
        </p:txBody>
      </p:sp>
      <p:sp>
        <p:nvSpPr>
          <p:cNvPr id="2" name="Title 1"/>
          <p:cNvSpPr>
            <a:spLocks noGrp="1"/>
          </p:cNvSpPr>
          <p:nvPr>
            <p:ph type="title" hasCustomPrompt="1"/>
          </p:nvPr>
        </p:nvSpPr>
        <p:spPr/>
        <p:txBody>
          <a:bodyPr/>
          <a:lstStyle/>
          <a:p>
            <a:r>
              <a:rPr lang="de-DE" dirty="0"/>
              <a:t>Fliesstext zweispaltig 14 pt mit Diagramm </a:t>
            </a:r>
            <a:endParaRPr lang="en-US" dirty="0"/>
          </a:p>
        </p:txBody>
      </p:sp>
      <p:sp>
        <p:nvSpPr>
          <p:cNvPr id="10" name="Text Placeholder 9">
            <a:extLst>
              <a:ext uri="{FF2B5EF4-FFF2-40B4-BE49-F238E27FC236}">
                <a16:creationId xmlns:a16="http://schemas.microsoft.com/office/drawing/2014/main" id="{FD1E3AED-89B4-4599-9D42-4E43F8A50DA9}"/>
              </a:ext>
            </a:extLst>
          </p:cNvPr>
          <p:cNvSpPr>
            <a:spLocks noGrp="1"/>
          </p:cNvSpPr>
          <p:nvPr>
            <p:ph type="body" sz="quarter" idx="11" hasCustomPrompt="1"/>
          </p:nvPr>
        </p:nvSpPr>
        <p:spPr>
          <a:xfrm>
            <a:off x="785444" y="855784"/>
            <a:ext cx="10705122" cy="396875"/>
          </a:xfrm>
        </p:spPr>
        <p:txBody>
          <a:bodyPr>
            <a:normAutofit/>
          </a:bodyPr>
          <a:lstStyle>
            <a:lvl1pPr>
              <a:defRPr sz="2400">
                <a:latin typeface="+mj-lt"/>
              </a:defRPr>
            </a:lvl1pPr>
          </a:lstStyle>
          <a:p>
            <a:pPr lvl="0"/>
            <a:r>
              <a:rPr lang="en-US" dirty="0"/>
              <a:t>Corporate Design PowerPoint</a:t>
            </a:r>
          </a:p>
        </p:txBody>
      </p:sp>
      <p:sp>
        <p:nvSpPr>
          <p:cNvPr id="4" name="Text Placeholder 3">
            <a:extLst>
              <a:ext uri="{FF2B5EF4-FFF2-40B4-BE49-F238E27FC236}">
                <a16:creationId xmlns:a16="http://schemas.microsoft.com/office/drawing/2014/main" id="{6B1D462E-8BAD-4007-9FBC-5BFC86803C7A}"/>
              </a:ext>
            </a:extLst>
          </p:cNvPr>
          <p:cNvSpPr>
            <a:spLocks noGrp="1"/>
          </p:cNvSpPr>
          <p:nvPr>
            <p:ph type="body" sz="quarter" idx="12" hasCustomPrompt="1"/>
          </p:nvPr>
        </p:nvSpPr>
        <p:spPr>
          <a:xfrm>
            <a:off x="6095999" y="2364550"/>
            <a:ext cx="5545015" cy="3582519"/>
          </a:xfrm>
          <a:solidFill>
            <a:schemeClr val="tx2"/>
          </a:solidFill>
        </p:spPr>
        <p:txBody>
          <a:bodyPr wrap="square" lIns="91440" tIns="27432" rIns="91440" bIns="27432">
            <a:spAutoFit/>
          </a:bodyPr>
          <a:lstStyle>
            <a:lvl1pPr marL="342900" indent="-342900">
              <a:lnSpc>
                <a:spcPct val="100000"/>
              </a:lnSpc>
              <a:spcBef>
                <a:spcPts val="600"/>
              </a:spcBef>
              <a:buFont typeface="+mj-lt"/>
              <a:buAutoNum type="arabicPeriod"/>
              <a:defRPr sz="1400" b="0">
                <a:solidFill>
                  <a:schemeClr val="bg1"/>
                </a:solidFill>
              </a:defRPr>
            </a:lvl1pPr>
            <a:lvl2pPr>
              <a:defRPr sz="1400"/>
            </a:lvl2pPr>
            <a:lvl3pPr>
              <a:defRPr sz="1400"/>
            </a:lvl3pPr>
            <a:lvl4pPr>
              <a:defRPr sz="1400"/>
            </a:lvl4pPr>
            <a:lvl5pPr>
              <a:defRPr sz="1400"/>
            </a:lvl5pPr>
          </a:lstStyle>
          <a:p>
            <a:pPr lvl="0"/>
            <a:r>
              <a:rPr lang="de-DE" dirty="0"/>
              <a:t>Um längere Texte auf einer Seite</a:t>
            </a:r>
            <a:br>
              <a:rPr lang="de-DE" dirty="0"/>
            </a:br>
            <a:r>
              <a:rPr lang="de-DE" dirty="0"/>
              <a:t>unterbringen zu können, ist eine kleinere</a:t>
            </a:r>
            <a:br>
              <a:rPr lang="de-DE" dirty="0"/>
            </a:br>
            <a:r>
              <a:rPr lang="de-DE" dirty="0"/>
              <a:t>Schriftgrösse zu verwenden.</a:t>
            </a:r>
          </a:p>
          <a:p>
            <a:pPr lvl="0"/>
            <a:r>
              <a:rPr lang="de-DE" dirty="0"/>
              <a:t>Bei einer Schriftgrösse von 14 pt bleibt die</a:t>
            </a:r>
            <a:br>
              <a:rPr lang="de-DE" dirty="0"/>
            </a:br>
            <a:r>
              <a:rPr lang="de-DE" dirty="0"/>
              <a:t>Lesbarkeit am Bildschirm gewährleistet.</a:t>
            </a:r>
          </a:p>
          <a:p>
            <a:pPr lvl="0"/>
            <a:r>
              <a:rPr lang="de-DE" dirty="0"/>
              <a:t>Im Fliesstext wird Gross- und</a:t>
            </a:r>
            <a:br>
              <a:rPr lang="de-DE" dirty="0"/>
            </a:br>
            <a:r>
              <a:rPr lang="de-DE" dirty="0"/>
              <a:t>Kleinschreibung verwendet.</a:t>
            </a:r>
          </a:p>
          <a:p>
            <a:pPr lvl="0"/>
            <a:r>
              <a:rPr lang="de-DE" dirty="0"/>
              <a:t>Schrift: BrownPro Regular</a:t>
            </a:r>
          </a:p>
          <a:p>
            <a:pPr lvl="0"/>
            <a:r>
              <a:rPr lang="de-DE" dirty="0"/>
              <a:t>Schriftgrösse: 14 pt</a:t>
            </a:r>
          </a:p>
          <a:p>
            <a:pPr lvl="0"/>
            <a:r>
              <a:rPr lang="de-DE" dirty="0"/>
              <a:t>Zeilenabstand: 1.0 Zeilen</a:t>
            </a:r>
          </a:p>
          <a:p>
            <a:pPr lvl="0"/>
            <a:r>
              <a:rPr lang="de-DE" dirty="0"/>
              <a:t>Standardtextfarbe: Black</a:t>
            </a:r>
          </a:p>
          <a:p>
            <a:pPr lvl="0"/>
            <a:r>
              <a:rPr lang="de-DE" dirty="0"/>
              <a:t>Für Auszeichnungen, Zusammenfassungen</a:t>
            </a:r>
            <a:br>
              <a:rPr lang="de-DE" dirty="0"/>
            </a:br>
            <a:r>
              <a:rPr lang="de-DE" dirty="0"/>
              <a:t>und Fazite kann die BrownPro Bold</a:t>
            </a:r>
            <a:br>
              <a:rPr lang="de-DE" dirty="0"/>
            </a:br>
            <a:r>
              <a:rPr lang="de-DE" dirty="0"/>
              <a:t>verwendet werden.</a:t>
            </a:r>
          </a:p>
        </p:txBody>
      </p:sp>
      <p:sp>
        <p:nvSpPr>
          <p:cNvPr id="13" name="Text Placeholder 3">
            <a:extLst>
              <a:ext uri="{FF2B5EF4-FFF2-40B4-BE49-F238E27FC236}">
                <a16:creationId xmlns:a16="http://schemas.microsoft.com/office/drawing/2014/main" id="{D4B8F1C0-8560-449D-A7AC-5804488C6071}"/>
              </a:ext>
            </a:extLst>
          </p:cNvPr>
          <p:cNvSpPr>
            <a:spLocks noGrp="1"/>
          </p:cNvSpPr>
          <p:nvPr>
            <p:ph type="body" sz="quarter" idx="13" hasCustomPrompt="1"/>
          </p:nvPr>
        </p:nvSpPr>
        <p:spPr>
          <a:xfrm>
            <a:off x="785445" y="2364550"/>
            <a:ext cx="4876802" cy="3554819"/>
          </a:xfrm>
        </p:spPr>
        <p:txBody>
          <a:bodyPr wrap="square">
            <a:spAutoFit/>
          </a:bodyPr>
          <a:lstStyle>
            <a:lvl1pPr marL="342900" indent="-342900">
              <a:lnSpc>
                <a:spcPct val="100000"/>
              </a:lnSpc>
              <a:spcBef>
                <a:spcPts val="600"/>
              </a:spcBef>
              <a:buFont typeface="+mj-lt"/>
              <a:buAutoNum type="arabicPeriod"/>
              <a:defRPr sz="1400" b="0"/>
            </a:lvl1pPr>
            <a:lvl2pPr>
              <a:defRPr sz="1400"/>
            </a:lvl2pPr>
            <a:lvl3pPr>
              <a:defRPr sz="1400"/>
            </a:lvl3pPr>
            <a:lvl4pPr>
              <a:defRPr sz="1400"/>
            </a:lvl4pPr>
            <a:lvl5pPr>
              <a:defRPr sz="1400"/>
            </a:lvl5pPr>
          </a:lstStyle>
          <a:p>
            <a:pPr lvl="0"/>
            <a:r>
              <a:rPr lang="de-DE" dirty="0"/>
              <a:t>Um längere Texte auf einer Seite</a:t>
            </a:r>
            <a:br>
              <a:rPr lang="de-DE" dirty="0"/>
            </a:br>
            <a:r>
              <a:rPr lang="de-DE" dirty="0"/>
              <a:t>unterbringen zu können, ist eine kleinere</a:t>
            </a:r>
            <a:br>
              <a:rPr lang="de-DE" dirty="0"/>
            </a:br>
            <a:r>
              <a:rPr lang="de-DE" dirty="0"/>
              <a:t>Schriftgrösse zu verwenden.</a:t>
            </a:r>
          </a:p>
          <a:p>
            <a:pPr lvl="0"/>
            <a:r>
              <a:rPr lang="de-DE" dirty="0"/>
              <a:t>Bei einer Schriftgrösse von 14 pt bleibt die</a:t>
            </a:r>
            <a:br>
              <a:rPr lang="de-DE" dirty="0"/>
            </a:br>
            <a:r>
              <a:rPr lang="de-DE" dirty="0"/>
              <a:t>Lesbarkeit am Bildschirm gewährleistet.</a:t>
            </a:r>
          </a:p>
          <a:p>
            <a:pPr lvl="0"/>
            <a:r>
              <a:rPr lang="de-DE" dirty="0"/>
              <a:t>Im Fliesstext wird Gross- und</a:t>
            </a:r>
            <a:br>
              <a:rPr lang="de-DE" dirty="0"/>
            </a:br>
            <a:r>
              <a:rPr lang="de-DE" dirty="0"/>
              <a:t>Kleinschreibung verwendet.</a:t>
            </a:r>
          </a:p>
          <a:p>
            <a:pPr lvl="0"/>
            <a:r>
              <a:rPr lang="de-DE" dirty="0"/>
              <a:t>Schrift: BrownPro Regular</a:t>
            </a:r>
          </a:p>
          <a:p>
            <a:pPr lvl="0"/>
            <a:r>
              <a:rPr lang="de-DE" dirty="0"/>
              <a:t>Schriftgrösse: 14 pt</a:t>
            </a:r>
          </a:p>
          <a:p>
            <a:pPr lvl="0"/>
            <a:r>
              <a:rPr lang="de-DE" dirty="0"/>
              <a:t>Zeilenabstand: 1.0 Zeilen</a:t>
            </a:r>
          </a:p>
          <a:p>
            <a:pPr lvl="0"/>
            <a:r>
              <a:rPr lang="de-DE" dirty="0"/>
              <a:t>Standardtextfarbe: Black</a:t>
            </a:r>
          </a:p>
          <a:p>
            <a:pPr lvl="0"/>
            <a:r>
              <a:rPr lang="de-DE" dirty="0"/>
              <a:t>Für Auszeichnungen, Zusammenfassungen</a:t>
            </a:r>
            <a:br>
              <a:rPr lang="de-DE" dirty="0"/>
            </a:br>
            <a:r>
              <a:rPr lang="de-DE" dirty="0"/>
              <a:t>und Fazite kann die BrownPro Bold</a:t>
            </a:r>
            <a:br>
              <a:rPr lang="de-DE" dirty="0"/>
            </a:br>
            <a:r>
              <a:rPr lang="de-DE" dirty="0"/>
              <a:t>verwendet werden.</a:t>
            </a:r>
          </a:p>
        </p:txBody>
      </p:sp>
      <p:sp>
        <p:nvSpPr>
          <p:cNvPr id="9" name="Slide Number Placeholder 7">
            <a:extLst>
              <a:ext uri="{FF2B5EF4-FFF2-40B4-BE49-F238E27FC236}">
                <a16:creationId xmlns:a16="http://schemas.microsoft.com/office/drawing/2014/main" id="{9B2238AA-99E0-4BB4-ADCD-F04CEA30565B}"/>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tx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0275DB07-A159-4663-8DBA-AF50F0B0888C}"/>
              </a:ext>
            </a:extLst>
          </p:cNvPr>
          <p:cNvSpPr>
            <a:spLocks noGrp="1"/>
          </p:cNvSpPr>
          <p:nvPr>
            <p:ph type="ftr" sz="quarter" idx="14"/>
          </p:nvPr>
        </p:nvSpPr>
        <p:spPr/>
        <p:txBody>
          <a:bodyPr/>
          <a:lstStyle/>
          <a:p>
            <a:r>
              <a:rPr lang="de-DE"/>
              <a:t>AIP 2024 - Disaster resilience - Faber Consulting</a:t>
            </a:r>
            <a:endParaRPr lang="de-DE" dirty="0"/>
          </a:p>
        </p:txBody>
      </p:sp>
    </p:spTree>
    <p:extLst>
      <p:ext uri="{BB962C8B-B14F-4D97-AF65-F5344CB8AC3E}">
        <p14:creationId xmlns:p14="http://schemas.microsoft.com/office/powerpoint/2010/main" val="4185357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2EF913D-54BE-4F41-88C4-863B2445FD8D}"/>
              </a:ext>
            </a:extLst>
          </p:cNvPr>
          <p:cNvGraphicFramePr>
            <a:graphicFrameLocks noChangeAspect="1"/>
          </p:cNvGraphicFramePr>
          <p:nvPr userDrawn="1">
            <p:custDataLst>
              <p:tags r:id="rId1"/>
            </p:custDataLst>
            <p:extLst>
              <p:ext uri="{D42A27DB-BD31-4B8C-83A1-F6EECF244321}">
                <p14:modId xmlns:p14="http://schemas.microsoft.com/office/powerpoint/2010/main" val="386899754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6" name="Object 5" hidden="1">
                        <a:extLst>
                          <a:ext uri="{FF2B5EF4-FFF2-40B4-BE49-F238E27FC236}">
                            <a16:creationId xmlns:a16="http://schemas.microsoft.com/office/drawing/2014/main" id="{02EF913D-54BE-4F41-88C4-863B2445FD8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BF36C0B-341D-47EE-AAF9-F3FDDB9DFA4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de-DE" sz="2400" b="0" i="0" baseline="0">
              <a:latin typeface="Plantin" panose="02040803060301020203" pitchFamily="18" charset="0"/>
              <a:ea typeface="+mj-ea"/>
              <a:cs typeface="+mj-cs"/>
              <a:sym typeface="Plantin" panose="02040803060301020203" pitchFamily="18" charset="0"/>
            </a:endParaRPr>
          </a:p>
        </p:txBody>
      </p:sp>
      <p:pic>
        <p:nvPicPr>
          <p:cNvPr id="13" name="Picture 12">
            <a:extLst>
              <a:ext uri="{FF2B5EF4-FFF2-40B4-BE49-F238E27FC236}">
                <a16:creationId xmlns:a16="http://schemas.microsoft.com/office/drawing/2014/main" id="{375D10D9-9F34-449D-BAF0-8F8C420BC6BF}"/>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42000"/>
                    </a14:imgEffect>
                  </a14:imgLayer>
                </a14:imgProps>
              </a:ext>
              <a:ext uri="{28A0092B-C50C-407E-A947-70E740481C1C}">
                <a14:useLocalDpi xmlns:a14="http://schemas.microsoft.com/office/drawing/2010/main" val="0"/>
              </a:ext>
            </a:extLst>
          </a:blip>
          <a:stretch>
            <a:fillRect/>
          </a:stretch>
        </p:blipFill>
        <p:spPr>
          <a:xfrm>
            <a:off x="5640" y="0"/>
            <a:ext cx="12180721" cy="6858000"/>
          </a:xfrm>
          <a:prstGeom prst="rect">
            <a:avLst/>
          </a:prstGeom>
        </p:spPr>
      </p:pic>
      <p:sp>
        <p:nvSpPr>
          <p:cNvPr id="14" name="Freeform 6">
            <a:extLst>
              <a:ext uri="{FF2B5EF4-FFF2-40B4-BE49-F238E27FC236}">
                <a16:creationId xmlns:a16="http://schemas.microsoft.com/office/drawing/2014/main" id="{A9DC3B5C-9A68-4CEF-8E58-E6771EB3A2F1}"/>
              </a:ext>
            </a:extLst>
          </p:cNvPr>
          <p:cNvSpPr>
            <a:spLocks noEditPoints="1"/>
          </p:cNvSpPr>
          <p:nvPr userDrawn="1"/>
        </p:nvSpPr>
        <p:spPr bwMode="auto">
          <a:xfrm>
            <a:off x="3378200" y="698500"/>
            <a:ext cx="5448300" cy="5449824"/>
          </a:xfrm>
          <a:custGeom>
            <a:avLst/>
            <a:gdLst>
              <a:gd name="T0" fmla="*/ 582 w 3468"/>
              <a:gd name="T1" fmla="*/ 1683 h 3454"/>
              <a:gd name="T2" fmla="*/ 1734 w 3468"/>
              <a:gd name="T3" fmla="*/ 2872 h 3454"/>
              <a:gd name="T4" fmla="*/ 2896 w 3468"/>
              <a:gd name="T5" fmla="*/ 1729 h 3454"/>
              <a:gd name="T6" fmla="*/ 1734 w 3468"/>
              <a:gd name="T7" fmla="*/ 582 h 3454"/>
              <a:gd name="T8" fmla="*/ 582 w 3468"/>
              <a:gd name="T9" fmla="*/ 1683 h 3454"/>
              <a:gd name="T10" fmla="*/ 3468 w 3468"/>
              <a:gd name="T11" fmla="*/ 1729 h 3454"/>
              <a:gd name="T12" fmla="*/ 1734 w 3468"/>
              <a:gd name="T13" fmla="*/ 3454 h 3454"/>
              <a:gd name="T14" fmla="*/ 0 w 3468"/>
              <a:gd name="T15" fmla="*/ 1661 h 3454"/>
              <a:gd name="T16" fmla="*/ 1734 w 3468"/>
              <a:gd name="T17" fmla="*/ 0 h 3454"/>
              <a:gd name="T18" fmla="*/ 3468 w 3468"/>
              <a:gd name="T19" fmla="*/ 1729 h 3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8" h="3454">
                <a:moveTo>
                  <a:pt x="582" y="1683"/>
                </a:moveTo>
                <a:cubicBezTo>
                  <a:pt x="582" y="2354"/>
                  <a:pt x="1086" y="2872"/>
                  <a:pt x="1734" y="2872"/>
                </a:cubicBezTo>
                <a:cubicBezTo>
                  <a:pt x="2378" y="2872"/>
                  <a:pt x="2896" y="2364"/>
                  <a:pt x="2896" y="1729"/>
                </a:cubicBezTo>
                <a:cubicBezTo>
                  <a:pt x="2896" y="1100"/>
                  <a:pt x="2373" y="582"/>
                  <a:pt x="1734" y="582"/>
                </a:cubicBezTo>
                <a:cubicBezTo>
                  <a:pt x="1109" y="582"/>
                  <a:pt x="582" y="1086"/>
                  <a:pt x="582" y="1683"/>
                </a:cubicBezTo>
                <a:moveTo>
                  <a:pt x="3468" y="1729"/>
                </a:moveTo>
                <a:cubicBezTo>
                  <a:pt x="3468" y="2685"/>
                  <a:pt x="2694" y="3454"/>
                  <a:pt x="1734" y="3454"/>
                </a:cubicBezTo>
                <a:cubicBezTo>
                  <a:pt x="797" y="3454"/>
                  <a:pt x="0" y="2635"/>
                  <a:pt x="0" y="1661"/>
                </a:cubicBezTo>
                <a:cubicBezTo>
                  <a:pt x="0" y="729"/>
                  <a:pt x="761" y="0"/>
                  <a:pt x="1734" y="0"/>
                </a:cubicBezTo>
                <a:cubicBezTo>
                  <a:pt x="2676" y="0"/>
                  <a:pt x="3468" y="792"/>
                  <a:pt x="3468" y="1729"/>
                </a:cubicBezTo>
              </a:path>
            </a:pathLst>
          </a:custGeom>
          <a:gradFill flip="none" rotWithShape="1">
            <a:gsLst>
              <a:gs pos="15000">
                <a:schemeClr val="accent2">
                  <a:alpha val="70000"/>
                </a:schemeClr>
              </a:gs>
              <a:gs pos="100000">
                <a:schemeClr val="accent4">
                  <a:lumMod val="100000"/>
                  <a:alpha val="88000"/>
                </a:schemeClr>
              </a:gs>
            </a:gsLst>
            <a:lin ang="0" scaled="1"/>
            <a:tileRect/>
          </a:gradFill>
          <a:ln>
            <a:noFill/>
          </a:ln>
        </p:spPr>
        <p:txBody>
          <a:bodyPr vert="horz" wrap="square" lIns="121920" tIns="60960" rIns="121920" bIns="60960" numCol="1" anchor="t" anchorCtr="0" compatLnSpc="1">
            <a:prstTxWarp prst="textNoShape">
              <a:avLst/>
            </a:prstTxWarp>
            <a:noAutofit/>
          </a:bodyPr>
          <a:lstStyle/>
          <a:p>
            <a:pPr lvl="0"/>
            <a:endParaRPr lang="en-IN" sz="3200"/>
          </a:p>
        </p:txBody>
      </p:sp>
      <p:sp>
        <p:nvSpPr>
          <p:cNvPr id="2" name="Title 1"/>
          <p:cNvSpPr>
            <a:spLocks noGrp="1"/>
          </p:cNvSpPr>
          <p:nvPr>
            <p:ph type="title" hasCustomPrompt="1"/>
          </p:nvPr>
        </p:nvSpPr>
        <p:spPr/>
        <p:txBody>
          <a:bodyPr/>
          <a:lstStyle>
            <a:lvl1pPr>
              <a:defRPr>
                <a:solidFill>
                  <a:schemeClr val="bg1"/>
                </a:solidFill>
              </a:defRPr>
            </a:lvl1pPr>
          </a:lstStyle>
          <a:p>
            <a:r>
              <a:rPr lang="de-DE" dirty="0"/>
              <a:t>Bild vollflächig</a:t>
            </a:r>
            <a:endParaRPr lang="en-US" dirty="0"/>
          </a:p>
        </p:txBody>
      </p:sp>
      <p:sp>
        <p:nvSpPr>
          <p:cNvPr id="10" name="Text Placeholder 9">
            <a:extLst>
              <a:ext uri="{FF2B5EF4-FFF2-40B4-BE49-F238E27FC236}">
                <a16:creationId xmlns:a16="http://schemas.microsoft.com/office/drawing/2014/main" id="{FD1E3AED-89B4-4599-9D42-4E43F8A50DA9}"/>
              </a:ext>
            </a:extLst>
          </p:cNvPr>
          <p:cNvSpPr>
            <a:spLocks noGrp="1"/>
          </p:cNvSpPr>
          <p:nvPr>
            <p:ph type="body" sz="quarter" idx="11" hasCustomPrompt="1"/>
          </p:nvPr>
        </p:nvSpPr>
        <p:spPr>
          <a:xfrm>
            <a:off x="785444" y="855783"/>
            <a:ext cx="10705122" cy="656493"/>
          </a:xfrm>
        </p:spPr>
        <p:txBody>
          <a:bodyPr>
            <a:normAutofit/>
          </a:bodyPr>
          <a:lstStyle>
            <a:lvl1pPr>
              <a:defRPr sz="2400">
                <a:solidFill>
                  <a:schemeClr val="bg1"/>
                </a:solidFill>
                <a:latin typeface="+mj-lt"/>
              </a:defRPr>
            </a:lvl1pPr>
          </a:lstStyle>
          <a:p>
            <a:pPr lvl="0"/>
            <a:r>
              <a:rPr lang="en-US" dirty="0"/>
              <a:t>Corporate Design</a:t>
            </a:r>
            <a:br>
              <a:rPr lang="en-US" dirty="0"/>
            </a:br>
            <a:r>
              <a:rPr lang="en-US" dirty="0"/>
              <a:t>PowerPoint</a:t>
            </a:r>
          </a:p>
        </p:txBody>
      </p:sp>
      <p:sp>
        <p:nvSpPr>
          <p:cNvPr id="12" name="Slide Number Placeholder 7">
            <a:extLst>
              <a:ext uri="{FF2B5EF4-FFF2-40B4-BE49-F238E27FC236}">
                <a16:creationId xmlns:a16="http://schemas.microsoft.com/office/drawing/2014/main" id="{905429B5-BD21-4E19-B96B-C4E6A8EA9FF0}"/>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bg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3242847C-C826-449B-A394-C6B4A92845C1}"/>
              </a:ext>
            </a:extLst>
          </p:cNvPr>
          <p:cNvSpPr>
            <a:spLocks noGrp="1"/>
          </p:cNvSpPr>
          <p:nvPr>
            <p:ph type="ftr" sz="quarter" idx="12"/>
          </p:nvPr>
        </p:nvSpPr>
        <p:spPr/>
        <p:txBody>
          <a:bodyPr/>
          <a:lstStyle>
            <a:lvl1pPr>
              <a:defRPr>
                <a:solidFill>
                  <a:schemeClr val="bg1"/>
                </a:solidFill>
              </a:defRPr>
            </a:lvl1pPr>
          </a:lstStyle>
          <a:p>
            <a:r>
              <a:rPr lang="de-DE"/>
              <a:t>AIP 2024 - Disaster resilience - Faber Consulting</a:t>
            </a:r>
            <a:endParaRPr lang="de-DE" dirty="0"/>
          </a:p>
        </p:txBody>
      </p:sp>
    </p:spTree>
    <p:extLst>
      <p:ext uri="{BB962C8B-B14F-4D97-AF65-F5344CB8AC3E}">
        <p14:creationId xmlns:p14="http://schemas.microsoft.com/office/powerpoint/2010/main" val="3036803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2EF913D-54BE-4F41-88C4-863B2445FD8D}"/>
              </a:ext>
            </a:extLst>
          </p:cNvPr>
          <p:cNvGraphicFramePr>
            <a:graphicFrameLocks noChangeAspect="1"/>
          </p:cNvGraphicFramePr>
          <p:nvPr userDrawn="1">
            <p:custDataLst>
              <p:tags r:id="rId1"/>
            </p:custDataLst>
            <p:extLst>
              <p:ext uri="{D42A27DB-BD31-4B8C-83A1-F6EECF244321}">
                <p14:modId xmlns:p14="http://schemas.microsoft.com/office/powerpoint/2010/main" val="1414397327"/>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6" name="Object 5" hidden="1">
                        <a:extLst>
                          <a:ext uri="{FF2B5EF4-FFF2-40B4-BE49-F238E27FC236}">
                            <a16:creationId xmlns:a16="http://schemas.microsoft.com/office/drawing/2014/main" id="{02EF913D-54BE-4F41-88C4-863B2445FD8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BF36C0B-341D-47EE-AAF9-F3FDDB9DFA4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de-DE" sz="2400" b="0" i="0" baseline="0">
              <a:latin typeface="Plantin" panose="02040803060301020203" pitchFamily="18" charset="0"/>
              <a:ea typeface="+mj-ea"/>
              <a:cs typeface="+mj-cs"/>
              <a:sym typeface="Plantin" panose="02040803060301020203" pitchFamily="18" charset="0"/>
            </a:endParaRPr>
          </a:p>
        </p:txBody>
      </p:sp>
      <p:pic>
        <p:nvPicPr>
          <p:cNvPr id="8" name="Picture 7" descr="A blurry image of a building&#10;&#10;Description automatically generated">
            <a:extLst>
              <a:ext uri="{FF2B5EF4-FFF2-40B4-BE49-F238E27FC236}">
                <a16:creationId xmlns:a16="http://schemas.microsoft.com/office/drawing/2014/main" id="{C6A482F8-0F70-4AF5-8A1C-A4A2D7F9391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515" t="22824" b="36963"/>
          <a:stretch/>
        </p:blipFill>
        <p:spPr>
          <a:xfrm>
            <a:off x="0" y="0"/>
            <a:ext cx="12211050" cy="6857999"/>
          </a:xfrm>
          <a:prstGeom prst="rect">
            <a:avLst/>
          </a:prstGeom>
        </p:spPr>
      </p:pic>
      <p:sp>
        <p:nvSpPr>
          <p:cNvPr id="2" name="Title 1"/>
          <p:cNvSpPr>
            <a:spLocks noGrp="1"/>
          </p:cNvSpPr>
          <p:nvPr>
            <p:ph type="title" hasCustomPrompt="1"/>
          </p:nvPr>
        </p:nvSpPr>
        <p:spPr/>
        <p:txBody>
          <a:bodyPr/>
          <a:lstStyle>
            <a:lvl1pPr>
              <a:defRPr>
                <a:solidFill>
                  <a:schemeClr val="bg1"/>
                </a:solidFill>
              </a:defRPr>
            </a:lvl1pPr>
          </a:lstStyle>
          <a:p>
            <a:r>
              <a:rPr lang="de-DE" dirty="0"/>
              <a:t>Bild vollflächig</a:t>
            </a:r>
            <a:endParaRPr lang="en-US" dirty="0"/>
          </a:p>
        </p:txBody>
      </p:sp>
      <p:sp>
        <p:nvSpPr>
          <p:cNvPr id="10" name="Text Placeholder 9">
            <a:extLst>
              <a:ext uri="{FF2B5EF4-FFF2-40B4-BE49-F238E27FC236}">
                <a16:creationId xmlns:a16="http://schemas.microsoft.com/office/drawing/2014/main" id="{FD1E3AED-89B4-4599-9D42-4E43F8A50DA9}"/>
              </a:ext>
            </a:extLst>
          </p:cNvPr>
          <p:cNvSpPr>
            <a:spLocks noGrp="1"/>
          </p:cNvSpPr>
          <p:nvPr>
            <p:ph type="body" sz="quarter" idx="11" hasCustomPrompt="1"/>
          </p:nvPr>
        </p:nvSpPr>
        <p:spPr>
          <a:xfrm>
            <a:off x="785444" y="855783"/>
            <a:ext cx="10705122" cy="656493"/>
          </a:xfrm>
        </p:spPr>
        <p:txBody>
          <a:bodyPr>
            <a:normAutofit/>
          </a:bodyPr>
          <a:lstStyle>
            <a:lvl1pPr>
              <a:defRPr sz="2400">
                <a:solidFill>
                  <a:schemeClr val="bg1"/>
                </a:solidFill>
                <a:latin typeface="+mj-lt"/>
              </a:defRPr>
            </a:lvl1pPr>
          </a:lstStyle>
          <a:p>
            <a:pPr lvl="0"/>
            <a:r>
              <a:rPr lang="en-US" dirty="0"/>
              <a:t>Corporate Design PowerPoint</a:t>
            </a:r>
          </a:p>
        </p:txBody>
      </p:sp>
      <p:sp>
        <p:nvSpPr>
          <p:cNvPr id="16" name="Freeform 6">
            <a:extLst>
              <a:ext uri="{FF2B5EF4-FFF2-40B4-BE49-F238E27FC236}">
                <a16:creationId xmlns:a16="http://schemas.microsoft.com/office/drawing/2014/main" id="{844ED466-1615-4B1E-B4DE-3B4BC3B830B2}"/>
              </a:ext>
            </a:extLst>
          </p:cNvPr>
          <p:cNvSpPr>
            <a:spLocks noEditPoints="1"/>
          </p:cNvSpPr>
          <p:nvPr userDrawn="1"/>
        </p:nvSpPr>
        <p:spPr bwMode="auto">
          <a:xfrm>
            <a:off x="5393873" y="961290"/>
            <a:ext cx="5448300" cy="5449824"/>
          </a:xfrm>
          <a:custGeom>
            <a:avLst/>
            <a:gdLst>
              <a:gd name="T0" fmla="*/ 582 w 3468"/>
              <a:gd name="T1" fmla="*/ 1683 h 3454"/>
              <a:gd name="T2" fmla="*/ 1734 w 3468"/>
              <a:gd name="T3" fmla="*/ 2872 h 3454"/>
              <a:gd name="T4" fmla="*/ 2896 w 3468"/>
              <a:gd name="T5" fmla="*/ 1729 h 3454"/>
              <a:gd name="T6" fmla="*/ 1734 w 3468"/>
              <a:gd name="T7" fmla="*/ 582 h 3454"/>
              <a:gd name="T8" fmla="*/ 582 w 3468"/>
              <a:gd name="T9" fmla="*/ 1683 h 3454"/>
              <a:gd name="T10" fmla="*/ 3468 w 3468"/>
              <a:gd name="T11" fmla="*/ 1729 h 3454"/>
              <a:gd name="T12" fmla="*/ 1734 w 3468"/>
              <a:gd name="T13" fmla="*/ 3454 h 3454"/>
              <a:gd name="T14" fmla="*/ 0 w 3468"/>
              <a:gd name="T15" fmla="*/ 1661 h 3454"/>
              <a:gd name="T16" fmla="*/ 1734 w 3468"/>
              <a:gd name="T17" fmla="*/ 0 h 3454"/>
              <a:gd name="T18" fmla="*/ 3468 w 3468"/>
              <a:gd name="T19" fmla="*/ 1729 h 3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8" h="3454">
                <a:moveTo>
                  <a:pt x="582" y="1683"/>
                </a:moveTo>
                <a:cubicBezTo>
                  <a:pt x="582" y="2354"/>
                  <a:pt x="1086" y="2872"/>
                  <a:pt x="1734" y="2872"/>
                </a:cubicBezTo>
                <a:cubicBezTo>
                  <a:pt x="2378" y="2872"/>
                  <a:pt x="2896" y="2364"/>
                  <a:pt x="2896" y="1729"/>
                </a:cubicBezTo>
                <a:cubicBezTo>
                  <a:pt x="2896" y="1100"/>
                  <a:pt x="2373" y="582"/>
                  <a:pt x="1734" y="582"/>
                </a:cubicBezTo>
                <a:cubicBezTo>
                  <a:pt x="1109" y="582"/>
                  <a:pt x="582" y="1086"/>
                  <a:pt x="582" y="1683"/>
                </a:cubicBezTo>
                <a:moveTo>
                  <a:pt x="3468" y="1729"/>
                </a:moveTo>
                <a:cubicBezTo>
                  <a:pt x="3468" y="2685"/>
                  <a:pt x="2694" y="3454"/>
                  <a:pt x="1734" y="3454"/>
                </a:cubicBezTo>
                <a:cubicBezTo>
                  <a:pt x="797" y="3454"/>
                  <a:pt x="0" y="2635"/>
                  <a:pt x="0" y="1661"/>
                </a:cubicBezTo>
                <a:cubicBezTo>
                  <a:pt x="0" y="729"/>
                  <a:pt x="761" y="0"/>
                  <a:pt x="1734" y="0"/>
                </a:cubicBezTo>
                <a:cubicBezTo>
                  <a:pt x="2676" y="0"/>
                  <a:pt x="3468" y="792"/>
                  <a:pt x="3468" y="1729"/>
                </a:cubicBezTo>
              </a:path>
            </a:pathLst>
          </a:custGeom>
          <a:solidFill>
            <a:srgbClr val="FFFFFF">
              <a:alpha val="20000"/>
            </a:srgbClr>
          </a:solidFill>
          <a:ln>
            <a:noFill/>
          </a:ln>
        </p:spPr>
        <p:txBody>
          <a:bodyPr vert="horz" wrap="square" lIns="121920" tIns="60960" rIns="121920" bIns="60960" numCol="1" anchor="t" anchorCtr="0" compatLnSpc="1">
            <a:prstTxWarp prst="textNoShape">
              <a:avLst/>
            </a:prstTxWarp>
            <a:noAutofit/>
          </a:bodyPr>
          <a:lstStyle/>
          <a:p>
            <a:endParaRPr lang="en-IN" sz="3200"/>
          </a:p>
        </p:txBody>
      </p:sp>
      <p:pic>
        <p:nvPicPr>
          <p:cNvPr id="4" name="Picture 3" descr="A picture containing building, standing, open, man&#10;&#10;Description automatically generated">
            <a:extLst>
              <a:ext uri="{FF2B5EF4-FFF2-40B4-BE49-F238E27FC236}">
                <a16:creationId xmlns:a16="http://schemas.microsoft.com/office/drawing/2014/main" id="{3D0045D8-8504-43EC-B015-809803BF048D}"/>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52443" t="44864" r="18172" b="33760"/>
          <a:stretch/>
        </p:blipFill>
        <p:spPr>
          <a:xfrm>
            <a:off x="6296025" y="1871663"/>
            <a:ext cx="3648075" cy="3649906"/>
          </a:xfrm>
          <a:prstGeom prst="ellipse">
            <a:avLst/>
          </a:prstGeom>
        </p:spPr>
      </p:pic>
      <p:sp>
        <p:nvSpPr>
          <p:cNvPr id="14" name="Slide Number Placeholder 7">
            <a:extLst>
              <a:ext uri="{FF2B5EF4-FFF2-40B4-BE49-F238E27FC236}">
                <a16:creationId xmlns:a16="http://schemas.microsoft.com/office/drawing/2014/main" id="{A42D4F71-5E39-4ADE-9A32-73D244AD0657}"/>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bg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296CF6AB-5D80-441A-9F23-5D3D17AECACB}"/>
              </a:ext>
            </a:extLst>
          </p:cNvPr>
          <p:cNvSpPr>
            <a:spLocks noGrp="1"/>
          </p:cNvSpPr>
          <p:nvPr>
            <p:ph type="ftr" sz="quarter" idx="12"/>
          </p:nvPr>
        </p:nvSpPr>
        <p:spPr/>
        <p:txBody>
          <a:bodyPr/>
          <a:lstStyle>
            <a:lvl1pPr>
              <a:defRPr>
                <a:solidFill>
                  <a:schemeClr val="bg1"/>
                </a:solidFill>
              </a:defRPr>
            </a:lvl1pPr>
          </a:lstStyle>
          <a:p>
            <a:r>
              <a:rPr lang="de-DE"/>
              <a:t>AIP 2024 - Disaster resilience - Faber Consulting</a:t>
            </a:r>
            <a:endParaRPr lang="de-DE" dirty="0"/>
          </a:p>
        </p:txBody>
      </p:sp>
    </p:spTree>
    <p:extLst>
      <p:ext uri="{BB962C8B-B14F-4D97-AF65-F5344CB8AC3E}">
        <p14:creationId xmlns:p14="http://schemas.microsoft.com/office/powerpoint/2010/main" val="310545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2EF913D-54BE-4F41-88C4-863B2445FD8D}"/>
              </a:ext>
            </a:extLst>
          </p:cNvPr>
          <p:cNvGraphicFramePr>
            <a:graphicFrameLocks noChangeAspect="1"/>
          </p:cNvGraphicFramePr>
          <p:nvPr userDrawn="1">
            <p:custDataLst>
              <p:tags r:id="rId1"/>
            </p:custDataLst>
            <p:extLst>
              <p:ext uri="{D42A27DB-BD31-4B8C-83A1-F6EECF244321}">
                <p14:modId xmlns:p14="http://schemas.microsoft.com/office/powerpoint/2010/main" val="401066534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6" name="Object 5" hidden="1">
                        <a:extLst>
                          <a:ext uri="{FF2B5EF4-FFF2-40B4-BE49-F238E27FC236}">
                            <a16:creationId xmlns:a16="http://schemas.microsoft.com/office/drawing/2014/main" id="{02EF913D-54BE-4F41-88C4-863B2445FD8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BF36C0B-341D-47EE-AAF9-F3FDDB9DFA4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de-DE" sz="2400" b="0" i="0" baseline="0">
              <a:latin typeface="Plantin Semibold"/>
              <a:ea typeface="+mj-ea"/>
              <a:cs typeface="+mj-cs"/>
              <a:sym typeface="Plantin Semibold"/>
            </a:endParaRPr>
          </a:p>
        </p:txBody>
      </p:sp>
      <p:sp>
        <p:nvSpPr>
          <p:cNvPr id="5" name="Picture Placeholder 4">
            <a:extLst>
              <a:ext uri="{FF2B5EF4-FFF2-40B4-BE49-F238E27FC236}">
                <a16:creationId xmlns:a16="http://schemas.microsoft.com/office/drawing/2014/main" id="{84C0A328-6C33-487F-AAE5-468C3A60F6A9}"/>
              </a:ext>
            </a:extLst>
          </p:cNvPr>
          <p:cNvSpPr>
            <a:spLocks noGrp="1"/>
          </p:cNvSpPr>
          <p:nvPr>
            <p:ph type="pic" sz="quarter" idx="14"/>
          </p:nvPr>
        </p:nvSpPr>
        <p:spPr>
          <a:xfrm>
            <a:off x="765489" y="2391411"/>
            <a:ext cx="5210172" cy="2674302"/>
          </a:xfrm>
        </p:spPr>
        <p:txBody>
          <a:bodyPr anchor="ctr"/>
          <a:lstStyle>
            <a:lvl1pPr algn="ctr">
              <a:defRPr/>
            </a:lvl1pPr>
          </a:lstStyle>
          <a:p>
            <a:endParaRPr lang="en-US"/>
          </a:p>
        </p:txBody>
      </p:sp>
      <p:sp>
        <p:nvSpPr>
          <p:cNvPr id="2" name="Title 1"/>
          <p:cNvSpPr>
            <a:spLocks noGrp="1"/>
          </p:cNvSpPr>
          <p:nvPr>
            <p:ph type="title" hasCustomPrompt="1"/>
          </p:nvPr>
        </p:nvSpPr>
        <p:spPr/>
        <p:txBody>
          <a:bodyPr/>
          <a:lstStyle/>
          <a:p>
            <a:r>
              <a:rPr lang="de-DE"/>
              <a:t>FlieBild mit Textsstext zweispaltig 14 pt mit Diagramm </a:t>
            </a:r>
            <a:endParaRPr lang="en-US" dirty="0"/>
          </a:p>
        </p:txBody>
      </p:sp>
      <p:sp>
        <p:nvSpPr>
          <p:cNvPr id="10" name="Text Placeholder 9">
            <a:extLst>
              <a:ext uri="{FF2B5EF4-FFF2-40B4-BE49-F238E27FC236}">
                <a16:creationId xmlns:a16="http://schemas.microsoft.com/office/drawing/2014/main" id="{FD1E3AED-89B4-4599-9D42-4E43F8A50DA9}"/>
              </a:ext>
            </a:extLst>
          </p:cNvPr>
          <p:cNvSpPr>
            <a:spLocks noGrp="1"/>
          </p:cNvSpPr>
          <p:nvPr>
            <p:ph type="body" sz="quarter" idx="11" hasCustomPrompt="1"/>
          </p:nvPr>
        </p:nvSpPr>
        <p:spPr>
          <a:xfrm>
            <a:off x="785444" y="855784"/>
            <a:ext cx="10705122" cy="396875"/>
          </a:xfrm>
        </p:spPr>
        <p:txBody>
          <a:bodyPr>
            <a:normAutofit/>
          </a:bodyPr>
          <a:lstStyle>
            <a:lvl1pPr>
              <a:defRPr sz="2400">
                <a:latin typeface="+mj-lt"/>
              </a:defRPr>
            </a:lvl1pPr>
          </a:lstStyle>
          <a:p>
            <a:pPr lvl="0"/>
            <a:r>
              <a:rPr lang="en-US" dirty="0"/>
              <a:t>Corporate Design PowerPoint</a:t>
            </a:r>
          </a:p>
        </p:txBody>
      </p:sp>
      <p:sp>
        <p:nvSpPr>
          <p:cNvPr id="8" name="Text Placeholder 7">
            <a:extLst>
              <a:ext uri="{FF2B5EF4-FFF2-40B4-BE49-F238E27FC236}">
                <a16:creationId xmlns:a16="http://schemas.microsoft.com/office/drawing/2014/main" id="{CDC7A7C0-636B-4BFF-B19C-CF844ABFDAD4}"/>
              </a:ext>
            </a:extLst>
          </p:cNvPr>
          <p:cNvSpPr>
            <a:spLocks noGrp="1"/>
          </p:cNvSpPr>
          <p:nvPr>
            <p:ph type="body" sz="quarter" idx="12" hasCustomPrompt="1"/>
          </p:nvPr>
        </p:nvSpPr>
        <p:spPr>
          <a:xfrm>
            <a:off x="6216340" y="2390775"/>
            <a:ext cx="5273985" cy="2674938"/>
          </a:xfrm>
        </p:spPr>
        <p:txBody>
          <a:bodyPr>
            <a:normAutofit/>
          </a:bodyPr>
          <a:lstStyle>
            <a:lvl1pPr>
              <a:lnSpc>
                <a:spcPct val="100000"/>
              </a:lnSpc>
              <a:spcBef>
                <a:spcPts val="0"/>
              </a:spcBef>
              <a:defRPr sz="1800"/>
            </a:lvl1pPr>
          </a:lstStyle>
          <a:p>
            <a:pPr lvl="0"/>
            <a:r>
              <a:rPr lang="de-DE" dirty="0"/>
              <a:t>Um längere Texte auf einer Seite</a:t>
            </a:r>
            <a:br>
              <a:rPr lang="de-DE" dirty="0"/>
            </a:br>
            <a:r>
              <a:rPr lang="de-DE" dirty="0"/>
              <a:t>unterbringen zu können, ist eine</a:t>
            </a:r>
            <a:br>
              <a:rPr lang="de-DE" dirty="0"/>
            </a:br>
            <a:r>
              <a:rPr lang="de-DE" dirty="0"/>
              <a:t>kleinere Schriftgrösse zu verwenden.</a:t>
            </a:r>
            <a:br>
              <a:rPr lang="de-DE" dirty="0"/>
            </a:br>
            <a:r>
              <a:rPr lang="de-DE" dirty="0"/>
              <a:t>Bei einer Schriftgrösse von 18 pt</a:t>
            </a:r>
            <a:br>
              <a:rPr lang="de-DE" dirty="0"/>
            </a:br>
            <a:r>
              <a:rPr lang="de-DE" dirty="0"/>
              <a:t>bleibt die Lesbarkeit am Bildschirm</a:t>
            </a:r>
            <a:br>
              <a:rPr lang="de-DE" dirty="0"/>
            </a:br>
            <a:r>
              <a:rPr lang="de-DE" dirty="0"/>
              <a:t>gewährleistet. </a:t>
            </a:r>
          </a:p>
        </p:txBody>
      </p:sp>
      <p:sp>
        <p:nvSpPr>
          <p:cNvPr id="9" name="Slide Number Placeholder 7">
            <a:extLst>
              <a:ext uri="{FF2B5EF4-FFF2-40B4-BE49-F238E27FC236}">
                <a16:creationId xmlns:a16="http://schemas.microsoft.com/office/drawing/2014/main" id="{0A827D76-11C0-4B31-9C4C-C4D55331B2AD}"/>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tx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6925C01C-1823-4116-BDAF-81C47B948E6A}"/>
              </a:ext>
            </a:extLst>
          </p:cNvPr>
          <p:cNvSpPr>
            <a:spLocks noGrp="1"/>
          </p:cNvSpPr>
          <p:nvPr>
            <p:ph type="ftr" sz="quarter" idx="13"/>
          </p:nvPr>
        </p:nvSpPr>
        <p:spPr/>
        <p:txBody>
          <a:bodyPr/>
          <a:lstStyle/>
          <a:p>
            <a:r>
              <a:rPr lang="de-DE"/>
              <a:t>AIP 2024 - Disaster resilience - Faber Consulting</a:t>
            </a:r>
            <a:endParaRPr lang="de-DE" dirty="0"/>
          </a:p>
        </p:txBody>
      </p:sp>
    </p:spTree>
    <p:extLst>
      <p:ext uri="{BB962C8B-B14F-4D97-AF65-F5344CB8AC3E}">
        <p14:creationId xmlns:p14="http://schemas.microsoft.com/office/powerpoint/2010/main" val="4231599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2EF913D-54BE-4F41-88C4-863B2445FD8D}"/>
              </a:ext>
            </a:extLst>
          </p:cNvPr>
          <p:cNvGraphicFramePr>
            <a:graphicFrameLocks noChangeAspect="1"/>
          </p:cNvGraphicFramePr>
          <p:nvPr userDrawn="1">
            <p:custDataLst>
              <p:tags r:id="rId1"/>
            </p:custDataLst>
            <p:extLst>
              <p:ext uri="{D42A27DB-BD31-4B8C-83A1-F6EECF244321}">
                <p14:modId xmlns:p14="http://schemas.microsoft.com/office/powerpoint/2010/main" val="2856063925"/>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6" name="Object 5" hidden="1">
                        <a:extLst>
                          <a:ext uri="{FF2B5EF4-FFF2-40B4-BE49-F238E27FC236}">
                            <a16:creationId xmlns:a16="http://schemas.microsoft.com/office/drawing/2014/main" id="{02EF913D-54BE-4F41-88C4-863B2445FD8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BF36C0B-341D-47EE-AAF9-F3FDDB9DFA4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de-DE" sz="2400" b="0" i="0" baseline="0">
              <a:latin typeface="Plantin Semibold"/>
              <a:ea typeface="+mj-ea"/>
              <a:cs typeface="+mj-cs"/>
              <a:sym typeface="Plantin Semibold"/>
            </a:endParaRPr>
          </a:p>
        </p:txBody>
      </p:sp>
      <p:sp>
        <p:nvSpPr>
          <p:cNvPr id="8" name="Picture Placeholder 7">
            <a:extLst>
              <a:ext uri="{FF2B5EF4-FFF2-40B4-BE49-F238E27FC236}">
                <a16:creationId xmlns:a16="http://schemas.microsoft.com/office/drawing/2014/main" id="{9324F78D-9262-456B-86AA-5FE0009C622C}"/>
              </a:ext>
            </a:extLst>
          </p:cNvPr>
          <p:cNvSpPr>
            <a:spLocks noGrp="1"/>
          </p:cNvSpPr>
          <p:nvPr>
            <p:ph type="pic" sz="quarter" idx="15"/>
          </p:nvPr>
        </p:nvSpPr>
        <p:spPr>
          <a:xfrm>
            <a:off x="785813" y="2409825"/>
            <a:ext cx="5227320" cy="2669822"/>
          </a:xfrm>
        </p:spPr>
        <p:txBody>
          <a:bodyPr anchor="ctr"/>
          <a:lstStyle>
            <a:lvl1pPr algn="ctr">
              <a:defRPr/>
            </a:lvl1pPr>
          </a:lstStyle>
          <a:p>
            <a:endParaRPr lang="en-US"/>
          </a:p>
        </p:txBody>
      </p:sp>
      <p:sp>
        <p:nvSpPr>
          <p:cNvPr id="12" name="Picture Placeholder 11">
            <a:extLst>
              <a:ext uri="{FF2B5EF4-FFF2-40B4-BE49-F238E27FC236}">
                <a16:creationId xmlns:a16="http://schemas.microsoft.com/office/drawing/2014/main" id="{AABBC549-15CF-4F89-BBB2-563796BF08C0}"/>
              </a:ext>
            </a:extLst>
          </p:cNvPr>
          <p:cNvSpPr>
            <a:spLocks noGrp="1"/>
          </p:cNvSpPr>
          <p:nvPr>
            <p:ph type="pic" sz="quarter" idx="16"/>
          </p:nvPr>
        </p:nvSpPr>
        <p:spPr>
          <a:xfrm>
            <a:off x="6263246" y="2409824"/>
            <a:ext cx="5227079" cy="2669822"/>
          </a:xfrm>
        </p:spPr>
        <p:txBody>
          <a:bodyPr anchor="ctr"/>
          <a:lstStyle>
            <a:lvl1pPr algn="ctr">
              <a:defRPr/>
            </a:lvl1pPr>
          </a:lstStyle>
          <a:p>
            <a:endParaRPr lang="en-US"/>
          </a:p>
        </p:txBody>
      </p:sp>
      <p:sp>
        <p:nvSpPr>
          <p:cNvPr id="2" name="Title 1"/>
          <p:cNvSpPr>
            <a:spLocks noGrp="1"/>
          </p:cNvSpPr>
          <p:nvPr>
            <p:ph type="title" hasCustomPrompt="1"/>
          </p:nvPr>
        </p:nvSpPr>
        <p:spPr/>
        <p:txBody>
          <a:bodyPr/>
          <a:lstStyle/>
          <a:p>
            <a:r>
              <a:rPr lang="de-DE" dirty="0"/>
              <a:t>Bilder mit Legendentext</a:t>
            </a:r>
            <a:endParaRPr lang="en-US" dirty="0"/>
          </a:p>
        </p:txBody>
      </p:sp>
      <p:sp>
        <p:nvSpPr>
          <p:cNvPr id="10" name="Text Placeholder 9">
            <a:extLst>
              <a:ext uri="{FF2B5EF4-FFF2-40B4-BE49-F238E27FC236}">
                <a16:creationId xmlns:a16="http://schemas.microsoft.com/office/drawing/2014/main" id="{FD1E3AED-89B4-4599-9D42-4E43F8A50DA9}"/>
              </a:ext>
            </a:extLst>
          </p:cNvPr>
          <p:cNvSpPr>
            <a:spLocks noGrp="1"/>
          </p:cNvSpPr>
          <p:nvPr>
            <p:ph type="body" sz="quarter" idx="11" hasCustomPrompt="1"/>
          </p:nvPr>
        </p:nvSpPr>
        <p:spPr>
          <a:xfrm>
            <a:off x="785444" y="855784"/>
            <a:ext cx="10705122" cy="396875"/>
          </a:xfrm>
        </p:spPr>
        <p:txBody>
          <a:bodyPr>
            <a:normAutofit/>
          </a:bodyPr>
          <a:lstStyle>
            <a:lvl1pPr>
              <a:defRPr sz="2400">
                <a:latin typeface="+mj-lt"/>
              </a:defRPr>
            </a:lvl1pPr>
          </a:lstStyle>
          <a:p>
            <a:pPr lvl="0"/>
            <a:r>
              <a:rPr lang="en-US" dirty="0"/>
              <a:t>Corporate Design PowerPoint</a:t>
            </a:r>
          </a:p>
        </p:txBody>
      </p:sp>
      <p:sp>
        <p:nvSpPr>
          <p:cNvPr id="4" name="Text Placeholder 3">
            <a:extLst>
              <a:ext uri="{FF2B5EF4-FFF2-40B4-BE49-F238E27FC236}">
                <a16:creationId xmlns:a16="http://schemas.microsoft.com/office/drawing/2014/main" id="{CCA09DCB-404F-4C44-99C7-71E722B2176D}"/>
              </a:ext>
            </a:extLst>
          </p:cNvPr>
          <p:cNvSpPr>
            <a:spLocks noGrp="1"/>
          </p:cNvSpPr>
          <p:nvPr>
            <p:ph type="body" sz="quarter" idx="12" hasCustomPrompt="1"/>
          </p:nvPr>
        </p:nvSpPr>
        <p:spPr>
          <a:xfrm>
            <a:off x="785813" y="5192713"/>
            <a:ext cx="5227637" cy="733425"/>
          </a:xfrm>
        </p:spPr>
        <p:txBody>
          <a:bodyPr>
            <a:noAutofit/>
          </a:bodyPr>
          <a:lstStyle>
            <a:lvl1pPr>
              <a:lnSpc>
                <a:spcPct val="100000"/>
              </a:lnSpc>
              <a:spcBef>
                <a:spcPts val="0"/>
              </a:spcBef>
              <a:defRPr sz="1200"/>
            </a:lvl1pPr>
          </a:lstStyle>
          <a:p>
            <a:pPr lvl="0"/>
            <a:r>
              <a:rPr lang="de-DE" dirty="0"/>
              <a:t>Bildlegende</a:t>
            </a:r>
          </a:p>
          <a:p>
            <a:pPr lvl="0"/>
            <a:r>
              <a:rPr lang="de-DE" dirty="0"/>
              <a:t>Schrift: BrownPro Regular</a:t>
            </a:r>
          </a:p>
          <a:p>
            <a:pPr lvl="0"/>
            <a:r>
              <a:rPr lang="de-DE" dirty="0"/>
              <a:t>Schriftgrösse: 12 pt</a:t>
            </a:r>
          </a:p>
          <a:p>
            <a:pPr lvl="0"/>
            <a:r>
              <a:rPr lang="de-DE" dirty="0"/>
              <a:t>Zeilenabstand: 1.0 Zeilen</a:t>
            </a:r>
          </a:p>
        </p:txBody>
      </p:sp>
      <p:sp>
        <p:nvSpPr>
          <p:cNvPr id="14" name="Text Placeholder 13">
            <a:extLst>
              <a:ext uri="{FF2B5EF4-FFF2-40B4-BE49-F238E27FC236}">
                <a16:creationId xmlns:a16="http://schemas.microsoft.com/office/drawing/2014/main" id="{5CF7AB75-A192-44E3-950F-377C6557D510}"/>
              </a:ext>
            </a:extLst>
          </p:cNvPr>
          <p:cNvSpPr>
            <a:spLocks noGrp="1"/>
          </p:cNvSpPr>
          <p:nvPr>
            <p:ph type="body" sz="quarter" idx="13" hasCustomPrompt="1"/>
          </p:nvPr>
        </p:nvSpPr>
        <p:spPr>
          <a:xfrm>
            <a:off x="6262688" y="5192713"/>
            <a:ext cx="5227637" cy="733425"/>
          </a:xfrm>
        </p:spPr>
        <p:txBody>
          <a:bodyPr>
            <a:noAutofit/>
          </a:bodyPr>
          <a:lstStyle>
            <a:lvl1pPr>
              <a:lnSpc>
                <a:spcPct val="100000"/>
              </a:lnSpc>
              <a:spcBef>
                <a:spcPts val="0"/>
              </a:spcBef>
              <a:defRPr sz="1200"/>
            </a:lvl1pPr>
          </a:lstStyle>
          <a:p>
            <a:pPr lvl="0"/>
            <a:r>
              <a:rPr lang="de-DE" dirty="0"/>
              <a:t>Bildlegende</a:t>
            </a:r>
          </a:p>
          <a:p>
            <a:pPr lvl="0"/>
            <a:r>
              <a:rPr lang="de-DE" dirty="0"/>
              <a:t>Schrift: BrownPro Regular</a:t>
            </a:r>
          </a:p>
          <a:p>
            <a:pPr lvl="0"/>
            <a:r>
              <a:rPr lang="de-DE" dirty="0"/>
              <a:t>Schriftgrösse: 12 pt</a:t>
            </a:r>
          </a:p>
          <a:p>
            <a:pPr lvl="0"/>
            <a:r>
              <a:rPr lang="de-DE" dirty="0"/>
              <a:t>Zeilenabstand: 1.0 Zeilen</a:t>
            </a:r>
          </a:p>
        </p:txBody>
      </p:sp>
      <p:sp>
        <p:nvSpPr>
          <p:cNvPr id="15" name="Slide Number Placeholder 7">
            <a:extLst>
              <a:ext uri="{FF2B5EF4-FFF2-40B4-BE49-F238E27FC236}">
                <a16:creationId xmlns:a16="http://schemas.microsoft.com/office/drawing/2014/main" id="{D5D42FFF-48C2-4688-BEBB-49AEB28FFC18}"/>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tx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DE058455-D63F-40EC-80C5-71126809A9B0}"/>
              </a:ext>
            </a:extLst>
          </p:cNvPr>
          <p:cNvSpPr>
            <a:spLocks noGrp="1"/>
          </p:cNvSpPr>
          <p:nvPr>
            <p:ph type="ftr" sz="quarter" idx="14"/>
          </p:nvPr>
        </p:nvSpPr>
        <p:spPr/>
        <p:txBody>
          <a:bodyPr/>
          <a:lstStyle/>
          <a:p>
            <a:r>
              <a:rPr lang="de-DE"/>
              <a:t>AIP 2024 - Disaster resilience - Faber Consulting</a:t>
            </a:r>
            <a:endParaRPr lang="de-DE" dirty="0"/>
          </a:p>
        </p:txBody>
      </p:sp>
    </p:spTree>
    <p:extLst>
      <p:ext uri="{BB962C8B-B14F-4D97-AF65-F5344CB8AC3E}">
        <p14:creationId xmlns:p14="http://schemas.microsoft.com/office/powerpoint/2010/main" val="4181151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2EF913D-54BE-4F41-88C4-863B2445FD8D}"/>
              </a:ext>
            </a:extLst>
          </p:cNvPr>
          <p:cNvGraphicFramePr>
            <a:graphicFrameLocks noChangeAspect="1"/>
          </p:cNvGraphicFramePr>
          <p:nvPr userDrawn="1">
            <p:custDataLst>
              <p:tags r:id="rId1"/>
            </p:custDataLst>
            <p:extLst>
              <p:ext uri="{D42A27DB-BD31-4B8C-83A1-F6EECF244321}">
                <p14:modId xmlns:p14="http://schemas.microsoft.com/office/powerpoint/2010/main" val="243565502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6" name="Object 5" hidden="1">
                        <a:extLst>
                          <a:ext uri="{FF2B5EF4-FFF2-40B4-BE49-F238E27FC236}">
                            <a16:creationId xmlns:a16="http://schemas.microsoft.com/office/drawing/2014/main" id="{02EF913D-54BE-4F41-88C4-863B2445FD8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BF36C0B-341D-47EE-AAF9-F3FDDB9DFA4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de-DE" sz="2400" b="0" i="0" baseline="0">
              <a:latin typeface="Plantin Semibold"/>
              <a:ea typeface="+mj-ea"/>
              <a:cs typeface="+mj-cs"/>
              <a:sym typeface="Plantin Semibold"/>
            </a:endParaRPr>
          </a:p>
        </p:txBody>
      </p:sp>
      <p:sp>
        <p:nvSpPr>
          <p:cNvPr id="9" name="Picture Placeholder 8">
            <a:extLst>
              <a:ext uri="{FF2B5EF4-FFF2-40B4-BE49-F238E27FC236}">
                <a16:creationId xmlns:a16="http://schemas.microsoft.com/office/drawing/2014/main" id="{57C667E7-5475-4529-B955-B90CA1309FD7}"/>
              </a:ext>
            </a:extLst>
          </p:cNvPr>
          <p:cNvSpPr>
            <a:spLocks noGrp="1"/>
          </p:cNvSpPr>
          <p:nvPr>
            <p:ph type="pic" sz="quarter" idx="17"/>
          </p:nvPr>
        </p:nvSpPr>
        <p:spPr>
          <a:xfrm>
            <a:off x="783339" y="2419347"/>
            <a:ext cx="2532888" cy="2674831"/>
          </a:xfrm>
        </p:spPr>
        <p:txBody>
          <a:bodyPr anchor="ctr"/>
          <a:lstStyle>
            <a:lvl1pPr algn="ctr">
              <a:defRPr/>
            </a:lvl1pPr>
          </a:lstStyle>
          <a:p>
            <a:endParaRPr lang="en-US"/>
          </a:p>
        </p:txBody>
      </p:sp>
      <p:sp>
        <p:nvSpPr>
          <p:cNvPr id="13" name="Picture Placeholder 12">
            <a:extLst>
              <a:ext uri="{FF2B5EF4-FFF2-40B4-BE49-F238E27FC236}">
                <a16:creationId xmlns:a16="http://schemas.microsoft.com/office/drawing/2014/main" id="{6B9C008B-BCE0-4940-915C-5CAB2561A3FE}"/>
              </a:ext>
            </a:extLst>
          </p:cNvPr>
          <p:cNvSpPr>
            <a:spLocks noGrp="1"/>
          </p:cNvSpPr>
          <p:nvPr>
            <p:ph type="pic" sz="quarter" idx="18"/>
          </p:nvPr>
        </p:nvSpPr>
        <p:spPr>
          <a:xfrm>
            <a:off x="3507989" y="2419347"/>
            <a:ext cx="2532888" cy="2674831"/>
          </a:xfrm>
        </p:spPr>
        <p:txBody>
          <a:bodyPr anchor="ctr"/>
          <a:lstStyle>
            <a:lvl1pPr algn="ctr">
              <a:defRPr/>
            </a:lvl1pPr>
          </a:lstStyle>
          <a:p>
            <a:endParaRPr lang="en-US"/>
          </a:p>
        </p:txBody>
      </p:sp>
      <p:sp>
        <p:nvSpPr>
          <p:cNvPr id="21" name="Picture Placeholder 20">
            <a:extLst>
              <a:ext uri="{FF2B5EF4-FFF2-40B4-BE49-F238E27FC236}">
                <a16:creationId xmlns:a16="http://schemas.microsoft.com/office/drawing/2014/main" id="{27EEB3E1-7821-4A87-B7F5-72F4FFC788CE}"/>
              </a:ext>
            </a:extLst>
          </p:cNvPr>
          <p:cNvSpPr>
            <a:spLocks noGrp="1"/>
          </p:cNvSpPr>
          <p:nvPr>
            <p:ph type="pic" sz="quarter" idx="19"/>
          </p:nvPr>
        </p:nvSpPr>
        <p:spPr>
          <a:xfrm>
            <a:off x="6232638" y="2419347"/>
            <a:ext cx="2532888" cy="2674831"/>
          </a:xfrm>
        </p:spPr>
        <p:txBody>
          <a:bodyPr anchor="ctr"/>
          <a:lstStyle>
            <a:lvl1pPr algn="ctr">
              <a:defRPr/>
            </a:lvl1pPr>
          </a:lstStyle>
          <a:p>
            <a:endParaRPr lang="en-US"/>
          </a:p>
        </p:txBody>
      </p:sp>
      <p:sp>
        <p:nvSpPr>
          <p:cNvPr id="23" name="Picture Placeholder 22">
            <a:extLst>
              <a:ext uri="{FF2B5EF4-FFF2-40B4-BE49-F238E27FC236}">
                <a16:creationId xmlns:a16="http://schemas.microsoft.com/office/drawing/2014/main" id="{B6866177-2264-4330-B812-C93460817418}"/>
              </a:ext>
            </a:extLst>
          </p:cNvPr>
          <p:cNvSpPr>
            <a:spLocks noGrp="1"/>
          </p:cNvSpPr>
          <p:nvPr>
            <p:ph type="pic" sz="quarter" idx="20"/>
          </p:nvPr>
        </p:nvSpPr>
        <p:spPr>
          <a:xfrm>
            <a:off x="8957289" y="2419347"/>
            <a:ext cx="2532888" cy="2674831"/>
          </a:xfrm>
        </p:spPr>
        <p:txBody>
          <a:bodyPr anchor="ctr"/>
          <a:lstStyle>
            <a:lvl1pPr algn="ctr">
              <a:defRPr/>
            </a:lvl1pPr>
          </a:lstStyle>
          <a:p>
            <a:endParaRPr lang="en-US"/>
          </a:p>
        </p:txBody>
      </p:sp>
      <p:sp>
        <p:nvSpPr>
          <p:cNvPr id="2" name="Title 1"/>
          <p:cNvSpPr>
            <a:spLocks noGrp="1"/>
          </p:cNvSpPr>
          <p:nvPr>
            <p:ph type="title" hasCustomPrompt="1"/>
          </p:nvPr>
        </p:nvSpPr>
        <p:spPr/>
        <p:txBody>
          <a:bodyPr/>
          <a:lstStyle/>
          <a:p>
            <a:r>
              <a:rPr lang="de-DE" dirty="0"/>
              <a:t>Bilder mit Text </a:t>
            </a:r>
            <a:endParaRPr lang="en-US" dirty="0"/>
          </a:p>
        </p:txBody>
      </p:sp>
      <p:sp>
        <p:nvSpPr>
          <p:cNvPr id="10" name="Text Placeholder 9">
            <a:extLst>
              <a:ext uri="{FF2B5EF4-FFF2-40B4-BE49-F238E27FC236}">
                <a16:creationId xmlns:a16="http://schemas.microsoft.com/office/drawing/2014/main" id="{FD1E3AED-89B4-4599-9D42-4E43F8A50DA9}"/>
              </a:ext>
            </a:extLst>
          </p:cNvPr>
          <p:cNvSpPr>
            <a:spLocks noGrp="1"/>
          </p:cNvSpPr>
          <p:nvPr>
            <p:ph type="body" sz="quarter" idx="11" hasCustomPrompt="1"/>
          </p:nvPr>
        </p:nvSpPr>
        <p:spPr>
          <a:xfrm>
            <a:off x="785444" y="855784"/>
            <a:ext cx="10705122" cy="396875"/>
          </a:xfrm>
        </p:spPr>
        <p:txBody>
          <a:bodyPr>
            <a:normAutofit/>
          </a:bodyPr>
          <a:lstStyle>
            <a:lvl1pPr>
              <a:defRPr sz="2400">
                <a:latin typeface="+mj-lt"/>
              </a:defRPr>
            </a:lvl1pPr>
          </a:lstStyle>
          <a:p>
            <a:pPr lvl="0"/>
            <a:r>
              <a:rPr lang="en-US" dirty="0"/>
              <a:t>Corporate Design PowerPoint</a:t>
            </a:r>
          </a:p>
        </p:txBody>
      </p:sp>
      <p:sp>
        <p:nvSpPr>
          <p:cNvPr id="4" name="Text Placeholder 3">
            <a:extLst>
              <a:ext uri="{FF2B5EF4-FFF2-40B4-BE49-F238E27FC236}">
                <a16:creationId xmlns:a16="http://schemas.microsoft.com/office/drawing/2014/main" id="{CCA09DCB-404F-4C44-99C7-71E722B2176D}"/>
              </a:ext>
            </a:extLst>
          </p:cNvPr>
          <p:cNvSpPr>
            <a:spLocks noGrp="1"/>
          </p:cNvSpPr>
          <p:nvPr>
            <p:ph type="body" sz="quarter" idx="12" hasCustomPrompt="1"/>
          </p:nvPr>
        </p:nvSpPr>
        <p:spPr>
          <a:xfrm>
            <a:off x="785814" y="5192713"/>
            <a:ext cx="2530564" cy="733425"/>
          </a:xfrm>
        </p:spPr>
        <p:txBody>
          <a:bodyPr>
            <a:noAutofit/>
          </a:bodyPr>
          <a:lstStyle>
            <a:lvl1pPr>
              <a:lnSpc>
                <a:spcPct val="100000"/>
              </a:lnSpc>
              <a:spcBef>
                <a:spcPts val="0"/>
              </a:spcBef>
              <a:defRPr sz="1200"/>
            </a:lvl1pPr>
          </a:lstStyle>
          <a:p>
            <a:pPr lvl="0"/>
            <a:r>
              <a:rPr lang="de-DE" dirty="0"/>
              <a:t>Titel Text</a:t>
            </a:r>
          </a:p>
          <a:p>
            <a:pPr lvl="0"/>
            <a:r>
              <a:rPr lang="de-DE" dirty="0"/>
              <a:t>Schrift: BrownPro Regular Schriftgrösse: 12 pt</a:t>
            </a:r>
          </a:p>
          <a:p>
            <a:pPr lvl="0"/>
            <a:r>
              <a:rPr lang="de-DE" dirty="0"/>
              <a:t>Zeilenabstand: 1.0 Zeilen</a:t>
            </a:r>
          </a:p>
        </p:txBody>
      </p:sp>
      <p:sp>
        <p:nvSpPr>
          <p:cNvPr id="14" name="Text Placeholder 13">
            <a:extLst>
              <a:ext uri="{FF2B5EF4-FFF2-40B4-BE49-F238E27FC236}">
                <a16:creationId xmlns:a16="http://schemas.microsoft.com/office/drawing/2014/main" id="{5CF7AB75-A192-44E3-950F-377C6557D510}"/>
              </a:ext>
            </a:extLst>
          </p:cNvPr>
          <p:cNvSpPr>
            <a:spLocks noGrp="1"/>
          </p:cNvSpPr>
          <p:nvPr>
            <p:ph type="body" sz="quarter" idx="13" hasCustomPrompt="1"/>
          </p:nvPr>
        </p:nvSpPr>
        <p:spPr>
          <a:xfrm>
            <a:off x="6262688" y="5192713"/>
            <a:ext cx="2502987" cy="733425"/>
          </a:xfrm>
        </p:spPr>
        <p:txBody>
          <a:bodyPr>
            <a:noAutofit/>
          </a:bodyPr>
          <a:lstStyle>
            <a:lvl1pPr>
              <a:lnSpc>
                <a:spcPct val="100000"/>
              </a:lnSpc>
              <a:spcBef>
                <a:spcPts val="0"/>
              </a:spcBef>
              <a:defRPr sz="1200"/>
            </a:lvl1pPr>
          </a:lstStyle>
          <a:p>
            <a:pPr lvl="0"/>
            <a:r>
              <a:rPr lang="de-DE" dirty="0"/>
              <a:t>Titel Text</a:t>
            </a:r>
          </a:p>
          <a:p>
            <a:pPr lvl="0"/>
            <a:r>
              <a:rPr lang="de-DE" dirty="0"/>
              <a:t>Schrift: BrownPro Regular Schriftgrösse: 12 pt</a:t>
            </a:r>
          </a:p>
          <a:p>
            <a:pPr lvl="0"/>
            <a:r>
              <a:rPr lang="de-DE" dirty="0"/>
              <a:t>Zeilenabstand: 1.0 Zeilen</a:t>
            </a:r>
          </a:p>
        </p:txBody>
      </p:sp>
      <p:sp>
        <p:nvSpPr>
          <p:cNvPr id="5" name="Text Placeholder 4">
            <a:extLst>
              <a:ext uri="{FF2B5EF4-FFF2-40B4-BE49-F238E27FC236}">
                <a16:creationId xmlns:a16="http://schemas.microsoft.com/office/drawing/2014/main" id="{B2D0BDC6-40D0-49C9-ACD0-21F12D0F2BB3}"/>
              </a:ext>
            </a:extLst>
          </p:cNvPr>
          <p:cNvSpPr>
            <a:spLocks noGrp="1"/>
          </p:cNvSpPr>
          <p:nvPr>
            <p:ph type="body" sz="quarter" idx="14" hasCustomPrompt="1"/>
          </p:nvPr>
        </p:nvSpPr>
        <p:spPr>
          <a:xfrm>
            <a:off x="3508375" y="5192713"/>
            <a:ext cx="2532063" cy="733425"/>
          </a:xfrm>
        </p:spPr>
        <p:txBody>
          <a:bodyPr>
            <a:noAutofit/>
          </a:bodyPr>
          <a:lstStyle>
            <a:lvl1pPr>
              <a:lnSpc>
                <a:spcPct val="100000"/>
              </a:lnSpc>
              <a:spcBef>
                <a:spcPts val="0"/>
              </a:spcBef>
              <a:defRPr sz="1200"/>
            </a:lvl1pPr>
          </a:lstStyle>
          <a:p>
            <a:pPr lvl="0"/>
            <a:r>
              <a:rPr lang="de-DE" dirty="0"/>
              <a:t>Titel Text</a:t>
            </a:r>
          </a:p>
          <a:p>
            <a:pPr lvl="0"/>
            <a:r>
              <a:rPr lang="de-DE" dirty="0"/>
              <a:t>Schrift: BrownPro Regular Schriftgrösse: 12 pt</a:t>
            </a:r>
          </a:p>
          <a:p>
            <a:pPr lvl="0"/>
            <a:r>
              <a:rPr lang="de-DE" dirty="0"/>
              <a:t>Zeilenabstand: 1.0 Zeilen</a:t>
            </a:r>
          </a:p>
        </p:txBody>
      </p:sp>
      <p:sp>
        <p:nvSpPr>
          <p:cNvPr id="18" name="Text Placeholder 17">
            <a:extLst>
              <a:ext uri="{FF2B5EF4-FFF2-40B4-BE49-F238E27FC236}">
                <a16:creationId xmlns:a16="http://schemas.microsoft.com/office/drawing/2014/main" id="{8B716158-C21B-4D9E-AA77-F5F2B905339B}"/>
              </a:ext>
            </a:extLst>
          </p:cNvPr>
          <p:cNvSpPr>
            <a:spLocks noGrp="1"/>
          </p:cNvSpPr>
          <p:nvPr>
            <p:ph type="body" sz="quarter" idx="15" hasCustomPrompt="1"/>
          </p:nvPr>
        </p:nvSpPr>
        <p:spPr>
          <a:xfrm>
            <a:off x="8956675" y="5192713"/>
            <a:ext cx="2533650" cy="733425"/>
          </a:xfrm>
        </p:spPr>
        <p:txBody>
          <a:bodyPr>
            <a:noAutofit/>
          </a:bodyPr>
          <a:lstStyle>
            <a:lvl1pPr>
              <a:lnSpc>
                <a:spcPct val="100000"/>
              </a:lnSpc>
              <a:spcBef>
                <a:spcPts val="0"/>
              </a:spcBef>
              <a:defRPr sz="1200"/>
            </a:lvl1pPr>
          </a:lstStyle>
          <a:p>
            <a:pPr lvl="0"/>
            <a:r>
              <a:rPr lang="de-DE" dirty="0"/>
              <a:t>Titel Text</a:t>
            </a:r>
          </a:p>
          <a:p>
            <a:pPr lvl="0"/>
            <a:r>
              <a:rPr lang="de-DE" dirty="0"/>
              <a:t>Schrift: BrownPro Regular Schriftgrösse: 12 pt</a:t>
            </a:r>
          </a:p>
          <a:p>
            <a:pPr lvl="0"/>
            <a:r>
              <a:rPr lang="de-DE" dirty="0"/>
              <a:t>Zeilenabstand: 1.0 Zeilen</a:t>
            </a:r>
          </a:p>
        </p:txBody>
      </p:sp>
      <p:sp>
        <p:nvSpPr>
          <p:cNvPr id="19" name="Slide Number Placeholder 7">
            <a:extLst>
              <a:ext uri="{FF2B5EF4-FFF2-40B4-BE49-F238E27FC236}">
                <a16:creationId xmlns:a16="http://schemas.microsoft.com/office/drawing/2014/main" id="{3D99C852-C96B-448C-AF19-D0230CABD599}"/>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tx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A1BF8DB7-A90A-4353-80F5-F4EB1DC5D41E}"/>
              </a:ext>
            </a:extLst>
          </p:cNvPr>
          <p:cNvSpPr>
            <a:spLocks noGrp="1"/>
          </p:cNvSpPr>
          <p:nvPr>
            <p:ph type="ftr" sz="quarter" idx="16"/>
          </p:nvPr>
        </p:nvSpPr>
        <p:spPr/>
        <p:txBody>
          <a:bodyPr/>
          <a:lstStyle/>
          <a:p>
            <a:r>
              <a:rPr lang="de-DE"/>
              <a:t>AIP 2024 - Disaster resilience - Faber Consulting</a:t>
            </a:r>
            <a:endParaRPr lang="de-DE" dirty="0"/>
          </a:p>
        </p:txBody>
      </p:sp>
    </p:spTree>
    <p:extLst>
      <p:ext uri="{BB962C8B-B14F-4D97-AF65-F5344CB8AC3E}">
        <p14:creationId xmlns:p14="http://schemas.microsoft.com/office/powerpoint/2010/main" val="3117461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solidFill>
          <a:srgbClr val="007396"/>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7A4D2B6-3E50-48FF-A8D0-50642769C0FB}"/>
              </a:ext>
            </a:extLst>
          </p:cNvPr>
          <p:cNvGraphicFramePr>
            <a:graphicFrameLocks noChangeAspect="1"/>
          </p:cNvGraphicFramePr>
          <p:nvPr userDrawn="1">
            <p:custDataLst>
              <p:tags r:id="rId1"/>
            </p:custDataLst>
            <p:extLst>
              <p:ext uri="{D42A27DB-BD31-4B8C-83A1-F6EECF244321}">
                <p14:modId xmlns:p14="http://schemas.microsoft.com/office/powerpoint/2010/main" val="37068613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5" name="Object 4" hidden="1">
                        <a:extLst>
                          <a:ext uri="{FF2B5EF4-FFF2-40B4-BE49-F238E27FC236}">
                            <a16:creationId xmlns:a16="http://schemas.microsoft.com/office/drawing/2014/main" id="{47A4D2B6-3E50-48FF-A8D0-50642769C0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37D7B32-13F6-4BD5-9EA2-328150DEA2D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6800" b="0" i="0" baseline="0">
              <a:latin typeface="Plantin" panose="02040803060301020203" pitchFamily="18" charset="0"/>
              <a:ea typeface="+mj-ea"/>
              <a:cs typeface="+mj-cs"/>
              <a:sym typeface="Plantin" panose="02040803060301020203" pitchFamily="18" charset="0"/>
            </a:endParaRPr>
          </a:p>
        </p:txBody>
      </p:sp>
      <p:sp>
        <p:nvSpPr>
          <p:cNvPr id="2" name="Title 1">
            <a:extLst>
              <a:ext uri="{FF2B5EF4-FFF2-40B4-BE49-F238E27FC236}">
                <a16:creationId xmlns:a16="http://schemas.microsoft.com/office/drawing/2014/main" id="{1170451C-1DFF-4285-8A5E-B1510170D349}"/>
              </a:ext>
            </a:extLst>
          </p:cNvPr>
          <p:cNvSpPr>
            <a:spLocks noGrp="1"/>
          </p:cNvSpPr>
          <p:nvPr>
            <p:ph type="title" hasCustomPrompt="1"/>
          </p:nvPr>
        </p:nvSpPr>
        <p:spPr>
          <a:xfrm>
            <a:off x="808891" y="609828"/>
            <a:ext cx="9073471" cy="2196427"/>
          </a:xfrm>
        </p:spPr>
        <p:txBody>
          <a:bodyPr anchor="t">
            <a:noAutofit/>
          </a:bodyPr>
          <a:lstStyle>
            <a:lvl1pPr>
              <a:lnSpc>
                <a:spcPct val="100000"/>
              </a:lnSpc>
              <a:defRPr sz="6800">
                <a:solidFill>
                  <a:schemeClr val="bg1"/>
                </a:solidFill>
              </a:defRPr>
            </a:lvl1pPr>
          </a:lstStyle>
          <a:p>
            <a:r>
              <a:rPr lang="de-DE" dirty="0"/>
              <a:t>Vielen Dank für</a:t>
            </a:r>
            <a:br>
              <a:rPr lang="de-DE" dirty="0"/>
            </a:br>
            <a:r>
              <a:rPr lang="de-DE" dirty="0"/>
              <a:t>Ihre Aufmerksamkeit</a:t>
            </a:r>
          </a:p>
        </p:txBody>
      </p:sp>
      <p:sp>
        <p:nvSpPr>
          <p:cNvPr id="9" name="Text Placeholder 8">
            <a:extLst>
              <a:ext uri="{FF2B5EF4-FFF2-40B4-BE49-F238E27FC236}">
                <a16:creationId xmlns:a16="http://schemas.microsoft.com/office/drawing/2014/main" id="{4375A68E-9F7F-4D78-ABBC-42973E1D5DD9}"/>
              </a:ext>
            </a:extLst>
          </p:cNvPr>
          <p:cNvSpPr>
            <a:spLocks noGrp="1"/>
          </p:cNvSpPr>
          <p:nvPr>
            <p:ph type="body" sz="quarter" idx="12" hasCustomPrompt="1"/>
          </p:nvPr>
        </p:nvSpPr>
        <p:spPr>
          <a:xfrm>
            <a:off x="773792" y="4682272"/>
            <a:ext cx="3411715" cy="1856642"/>
          </a:xfrm>
        </p:spPr>
        <p:txBody>
          <a:bodyPr>
            <a:noAutofit/>
          </a:bodyPr>
          <a:lstStyle>
            <a:lvl1pPr>
              <a:lnSpc>
                <a:spcPct val="100000"/>
              </a:lnSpc>
              <a:spcBef>
                <a:spcPts val="0"/>
              </a:spcBef>
              <a:defRPr sz="1400" b="1">
                <a:solidFill>
                  <a:schemeClr val="bg1"/>
                </a:solidFill>
              </a:defRPr>
            </a:lvl1pPr>
          </a:lstStyle>
          <a:p>
            <a:pPr lvl="0"/>
            <a:r>
              <a:rPr lang="de-DE" dirty="0"/>
              <a:t>SIMONE LAUPER</a:t>
            </a:r>
          </a:p>
          <a:p>
            <a:pPr lvl="0"/>
            <a:r>
              <a:rPr lang="de-DE" dirty="0"/>
              <a:t>M +41 79 234 4606</a:t>
            </a:r>
          </a:p>
          <a:p>
            <a:pPr lvl="0"/>
            <a:endParaRPr lang="de-DE" dirty="0"/>
          </a:p>
          <a:p>
            <a:pPr lvl="0"/>
            <a:r>
              <a:rPr lang="de-DE" dirty="0"/>
              <a:t>SL@FABERCONSULTING.CH</a:t>
            </a:r>
          </a:p>
          <a:p>
            <a:pPr lvl="0"/>
            <a:r>
              <a:rPr lang="de-DE" dirty="0"/>
              <a:t>FABERCONSULTING.CH</a:t>
            </a:r>
          </a:p>
          <a:p>
            <a:pPr lvl="0"/>
            <a:r>
              <a:rPr lang="de-DE" dirty="0"/>
              <a:t>ZOLLIKERSTRASSE 19</a:t>
            </a:r>
          </a:p>
          <a:p>
            <a:pPr lvl="0"/>
            <a:r>
              <a:rPr lang="de-DE" dirty="0"/>
              <a:t>8008 ZURICH — SWITZERLAND</a:t>
            </a:r>
          </a:p>
          <a:p>
            <a:pPr lvl="0"/>
            <a:r>
              <a:rPr lang="de-DE" dirty="0"/>
              <a:t>T +41 44 256 1081</a:t>
            </a:r>
            <a:endParaRPr lang="en-US" dirty="0"/>
          </a:p>
        </p:txBody>
      </p:sp>
      <p:sp>
        <p:nvSpPr>
          <p:cNvPr id="8" name="Freeform 6">
            <a:extLst>
              <a:ext uri="{FF2B5EF4-FFF2-40B4-BE49-F238E27FC236}">
                <a16:creationId xmlns:a16="http://schemas.microsoft.com/office/drawing/2014/main" id="{A846EFF8-C6EF-4413-BCD4-5668512A7587}"/>
              </a:ext>
            </a:extLst>
          </p:cNvPr>
          <p:cNvSpPr>
            <a:spLocks noEditPoints="1"/>
          </p:cNvSpPr>
          <p:nvPr userDrawn="1"/>
        </p:nvSpPr>
        <p:spPr bwMode="auto">
          <a:xfrm>
            <a:off x="3378200" y="698500"/>
            <a:ext cx="5448300" cy="5449824"/>
          </a:xfrm>
          <a:custGeom>
            <a:avLst/>
            <a:gdLst>
              <a:gd name="T0" fmla="*/ 582 w 3468"/>
              <a:gd name="T1" fmla="*/ 1683 h 3454"/>
              <a:gd name="T2" fmla="*/ 1734 w 3468"/>
              <a:gd name="T3" fmla="*/ 2872 h 3454"/>
              <a:gd name="T4" fmla="*/ 2896 w 3468"/>
              <a:gd name="T5" fmla="*/ 1729 h 3454"/>
              <a:gd name="T6" fmla="*/ 1734 w 3468"/>
              <a:gd name="T7" fmla="*/ 582 h 3454"/>
              <a:gd name="T8" fmla="*/ 582 w 3468"/>
              <a:gd name="T9" fmla="*/ 1683 h 3454"/>
              <a:gd name="T10" fmla="*/ 3468 w 3468"/>
              <a:gd name="T11" fmla="*/ 1729 h 3454"/>
              <a:gd name="T12" fmla="*/ 1734 w 3468"/>
              <a:gd name="T13" fmla="*/ 3454 h 3454"/>
              <a:gd name="T14" fmla="*/ 0 w 3468"/>
              <a:gd name="T15" fmla="*/ 1661 h 3454"/>
              <a:gd name="T16" fmla="*/ 1734 w 3468"/>
              <a:gd name="T17" fmla="*/ 0 h 3454"/>
              <a:gd name="T18" fmla="*/ 3468 w 3468"/>
              <a:gd name="T19" fmla="*/ 1729 h 3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8" h="3454">
                <a:moveTo>
                  <a:pt x="582" y="1683"/>
                </a:moveTo>
                <a:cubicBezTo>
                  <a:pt x="582" y="2354"/>
                  <a:pt x="1086" y="2872"/>
                  <a:pt x="1734" y="2872"/>
                </a:cubicBezTo>
                <a:cubicBezTo>
                  <a:pt x="2378" y="2872"/>
                  <a:pt x="2896" y="2364"/>
                  <a:pt x="2896" y="1729"/>
                </a:cubicBezTo>
                <a:cubicBezTo>
                  <a:pt x="2896" y="1100"/>
                  <a:pt x="2373" y="582"/>
                  <a:pt x="1734" y="582"/>
                </a:cubicBezTo>
                <a:cubicBezTo>
                  <a:pt x="1109" y="582"/>
                  <a:pt x="582" y="1086"/>
                  <a:pt x="582" y="1683"/>
                </a:cubicBezTo>
                <a:moveTo>
                  <a:pt x="3468" y="1729"/>
                </a:moveTo>
                <a:cubicBezTo>
                  <a:pt x="3468" y="2685"/>
                  <a:pt x="2694" y="3454"/>
                  <a:pt x="1734" y="3454"/>
                </a:cubicBezTo>
                <a:cubicBezTo>
                  <a:pt x="797" y="3454"/>
                  <a:pt x="0" y="2635"/>
                  <a:pt x="0" y="1661"/>
                </a:cubicBezTo>
                <a:cubicBezTo>
                  <a:pt x="0" y="729"/>
                  <a:pt x="761" y="0"/>
                  <a:pt x="1734" y="0"/>
                </a:cubicBezTo>
                <a:cubicBezTo>
                  <a:pt x="2676" y="0"/>
                  <a:pt x="3468" y="792"/>
                  <a:pt x="3468" y="1729"/>
                </a:cubicBezTo>
              </a:path>
            </a:pathLst>
          </a:custGeom>
          <a:solidFill>
            <a:srgbClr val="FFFFFF">
              <a:alpha val="20000"/>
            </a:srgbClr>
          </a:solidFill>
          <a:ln>
            <a:noFill/>
          </a:ln>
        </p:spPr>
        <p:txBody>
          <a:bodyPr vert="horz" wrap="square" lIns="121920" tIns="60960" rIns="121920" bIns="60960" numCol="1" anchor="t" anchorCtr="0" compatLnSpc="1">
            <a:prstTxWarp prst="textNoShape">
              <a:avLst/>
            </a:prstTxWarp>
            <a:noAutofit/>
          </a:bodyPr>
          <a:lstStyle/>
          <a:p>
            <a:endParaRPr lang="en-IN" sz="3200"/>
          </a:p>
        </p:txBody>
      </p:sp>
    </p:spTree>
    <p:extLst>
      <p:ext uri="{BB962C8B-B14F-4D97-AF65-F5344CB8AC3E}">
        <p14:creationId xmlns:p14="http://schemas.microsoft.com/office/powerpoint/2010/main" val="373324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3_Custom Layout">
    <p:bg>
      <p:bgPr>
        <a:gradFill flip="none" rotWithShape="1">
          <a:gsLst>
            <a:gs pos="1000">
              <a:srgbClr val="044E47"/>
            </a:gs>
            <a:gs pos="100000">
              <a:srgbClr val="EA4E6C"/>
            </a:gs>
          </a:gsLst>
          <a:lin ang="0" scaled="1"/>
          <a:tileRect/>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7A4D2B6-3E50-48FF-A8D0-50642769C0FB}"/>
              </a:ext>
            </a:extLst>
          </p:cNvPr>
          <p:cNvGraphicFramePr>
            <a:graphicFrameLocks noChangeAspect="1"/>
          </p:cNvGraphicFramePr>
          <p:nvPr userDrawn="1">
            <p:custDataLst>
              <p:tags r:id="rId1"/>
            </p:custDataLst>
            <p:extLst>
              <p:ext uri="{D42A27DB-BD31-4B8C-83A1-F6EECF244321}">
                <p14:modId xmlns:p14="http://schemas.microsoft.com/office/powerpoint/2010/main" val="268425281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5" name="Object 4" hidden="1">
                        <a:extLst>
                          <a:ext uri="{FF2B5EF4-FFF2-40B4-BE49-F238E27FC236}">
                            <a16:creationId xmlns:a16="http://schemas.microsoft.com/office/drawing/2014/main" id="{47A4D2B6-3E50-48FF-A8D0-50642769C0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37D7B32-13F6-4BD5-9EA2-328150DEA2D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5600" b="0" i="0" baseline="0">
              <a:latin typeface="Plantin Semibold" pitchFamily="2" charset="0"/>
              <a:ea typeface="+mj-ea"/>
              <a:cs typeface="+mj-cs"/>
              <a:sym typeface="Plantin Semibold" pitchFamily="2" charset="0"/>
            </a:endParaRPr>
          </a:p>
        </p:txBody>
      </p:sp>
      <p:sp>
        <p:nvSpPr>
          <p:cNvPr id="7" name="Freeform 6"/>
          <p:cNvSpPr>
            <a:spLocks noEditPoints="1"/>
          </p:cNvSpPr>
          <p:nvPr userDrawn="1"/>
        </p:nvSpPr>
        <p:spPr bwMode="auto">
          <a:xfrm>
            <a:off x="3378200" y="698500"/>
            <a:ext cx="5448300" cy="5449824"/>
          </a:xfrm>
          <a:custGeom>
            <a:avLst/>
            <a:gdLst>
              <a:gd name="T0" fmla="*/ 582 w 3468"/>
              <a:gd name="T1" fmla="*/ 1683 h 3454"/>
              <a:gd name="T2" fmla="*/ 1734 w 3468"/>
              <a:gd name="T3" fmla="*/ 2872 h 3454"/>
              <a:gd name="T4" fmla="*/ 2896 w 3468"/>
              <a:gd name="T5" fmla="*/ 1729 h 3454"/>
              <a:gd name="T6" fmla="*/ 1734 w 3468"/>
              <a:gd name="T7" fmla="*/ 582 h 3454"/>
              <a:gd name="T8" fmla="*/ 582 w 3468"/>
              <a:gd name="T9" fmla="*/ 1683 h 3454"/>
              <a:gd name="T10" fmla="*/ 3468 w 3468"/>
              <a:gd name="T11" fmla="*/ 1729 h 3454"/>
              <a:gd name="T12" fmla="*/ 1734 w 3468"/>
              <a:gd name="T13" fmla="*/ 3454 h 3454"/>
              <a:gd name="T14" fmla="*/ 0 w 3468"/>
              <a:gd name="T15" fmla="*/ 1661 h 3454"/>
              <a:gd name="T16" fmla="*/ 1734 w 3468"/>
              <a:gd name="T17" fmla="*/ 0 h 3454"/>
              <a:gd name="T18" fmla="*/ 3468 w 3468"/>
              <a:gd name="T19" fmla="*/ 1729 h 3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8" h="3454">
                <a:moveTo>
                  <a:pt x="582" y="1683"/>
                </a:moveTo>
                <a:cubicBezTo>
                  <a:pt x="582" y="2354"/>
                  <a:pt x="1086" y="2872"/>
                  <a:pt x="1734" y="2872"/>
                </a:cubicBezTo>
                <a:cubicBezTo>
                  <a:pt x="2378" y="2872"/>
                  <a:pt x="2896" y="2364"/>
                  <a:pt x="2896" y="1729"/>
                </a:cubicBezTo>
                <a:cubicBezTo>
                  <a:pt x="2896" y="1100"/>
                  <a:pt x="2373" y="582"/>
                  <a:pt x="1734" y="582"/>
                </a:cubicBezTo>
                <a:cubicBezTo>
                  <a:pt x="1109" y="582"/>
                  <a:pt x="582" y="1086"/>
                  <a:pt x="582" y="1683"/>
                </a:cubicBezTo>
                <a:moveTo>
                  <a:pt x="3468" y="1729"/>
                </a:moveTo>
                <a:cubicBezTo>
                  <a:pt x="3468" y="2685"/>
                  <a:pt x="2694" y="3454"/>
                  <a:pt x="1734" y="3454"/>
                </a:cubicBezTo>
                <a:cubicBezTo>
                  <a:pt x="797" y="3454"/>
                  <a:pt x="0" y="2635"/>
                  <a:pt x="0" y="1661"/>
                </a:cubicBezTo>
                <a:cubicBezTo>
                  <a:pt x="0" y="729"/>
                  <a:pt x="761" y="0"/>
                  <a:pt x="1734" y="0"/>
                </a:cubicBezTo>
                <a:cubicBezTo>
                  <a:pt x="2676" y="0"/>
                  <a:pt x="3468" y="792"/>
                  <a:pt x="3468" y="1729"/>
                </a:cubicBezTo>
              </a:path>
            </a:pathLst>
          </a:custGeom>
          <a:solidFill>
            <a:srgbClr val="FFFFFF">
              <a:alpha val="20000"/>
            </a:srgbClr>
          </a:solidFill>
          <a:ln>
            <a:noFill/>
          </a:ln>
        </p:spPr>
        <p:txBody>
          <a:bodyPr vert="horz" wrap="square" lIns="121920" tIns="60960" rIns="121920" bIns="60960" numCol="1" anchor="t" anchorCtr="0" compatLnSpc="1">
            <a:prstTxWarp prst="textNoShape">
              <a:avLst/>
            </a:prstTxWarp>
            <a:noAutofit/>
          </a:bodyPr>
          <a:lstStyle/>
          <a:p>
            <a:endParaRPr lang="en-IN" sz="3200"/>
          </a:p>
        </p:txBody>
      </p:sp>
      <p:pic>
        <p:nvPicPr>
          <p:cNvPr id="4" name="Picture 3"/>
          <p:cNvPicPr>
            <a:picLocks noChangeAspect="1"/>
          </p:cNvPicPr>
          <p:nvPr userDrawn="1"/>
        </p:nvPicPr>
        <p:blipFill>
          <a:blip r:embed="rId6"/>
          <a:stretch>
            <a:fillRect/>
          </a:stretch>
        </p:blipFill>
        <p:spPr>
          <a:xfrm>
            <a:off x="9877983" y="475055"/>
            <a:ext cx="1709180" cy="512274"/>
          </a:xfrm>
          <a:prstGeom prst="rect">
            <a:avLst/>
          </a:prstGeom>
        </p:spPr>
      </p:pic>
      <p:sp>
        <p:nvSpPr>
          <p:cNvPr id="2" name="Title 1">
            <a:extLst>
              <a:ext uri="{FF2B5EF4-FFF2-40B4-BE49-F238E27FC236}">
                <a16:creationId xmlns:a16="http://schemas.microsoft.com/office/drawing/2014/main" id="{1170451C-1DFF-4285-8A5E-B1510170D349}"/>
              </a:ext>
            </a:extLst>
          </p:cNvPr>
          <p:cNvSpPr>
            <a:spLocks noGrp="1"/>
          </p:cNvSpPr>
          <p:nvPr>
            <p:ph type="title" hasCustomPrompt="1"/>
          </p:nvPr>
        </p:nvSpPr>
        <p:spPr>
          <a:xfrm>
            <a:off x="773722" y="2344615"/>
            <a:ext cx="9073471" cy="2262554"/>
          </a:xfrm>
        </p:spPr>
        <p:txBody>
          <a:bodyPr anchor="t">
            <a:noAutofit/>
          </a:bodyPr>
          <a:lstStyle>
            <a:lvl1pPr>
              <a:defRPr sz="5600">
                <a:solidFill>
                  <a:schemeClr val="bg1"/>
                </a:solidFill>
              </a:defRPr>
            </a:lvl1pPr>
          </a:lstStyle>
          <a:p>
            <a:r>
              <a:rPr lang="de-DE" dirty="0"/>
              <a:t>HIER KANN EIN TITEL ÜBER DREI ZEILEN STEHEN</a:t>
            </a:r>
          </a:p>
        </p:txBody>
      </p:sp>
      <p:sp>
        <p:nvSpPr>
          <p:cNvPr id="9" name="Text Placeholder 8">
            <a:extLst>
              <a:ext uri="{FF2B5EF4-FFF2-40B4-BE49-F238E27FC236}">
                <a16:creationId xmlns:a16="http://schemas.microsoft.com/office/drawing/2014/main" id="{4375A68E-9F7F-4D78-ABBC-42973E1D5DD9}"/>
              </a:ext>
            </a:extLst>
          </p:cNvPr>
          <p:cNvSpPr>
            <a:spLocks noGrp="1"/>
          </p:cNvSpPr>
          <p:nvPr>
            <p:ph type="body" sz="quarter" idx="12" hasCustomPrompt="1"/>
          </p:nvPr>
        </p:nvSpPr>
        <p:spPr>
          <a:xfrm>
            <a:off x="773424" y="4994258"/>
            <a:ext cx="9073472" cy="657225"/>
          </a:xfrm>
        </p:spPr>
        <p:txBody>
          <a:bodyPr>
            <a:noAutofit/>
          </a:bodyPr>
          <a:lstStyle>
            <a:lvl1pPr>
              <a:lnSpc>
                <a:spcPct val="100000"/>
              </a:lnSpc>
              <a:spcBef>
                <a:spcPts val="0"/>
              </a:spcBef>
              <a:defRPr sz="1800">
                <a:solidFill>
                  <a:schemeClr val="bg1"/>
                </a:solidFill>
              </a:defRPr>
            </a:lvl1pPr>
          </a:lstStyle>
          <a:p>
            <a:pPr lvl="0"/>
            <a:r>
              <a:rPr lang="en-US" dirty="0"/>
              <a:t>Ort, Datum, Name</a:t>
            </a:r>
          </a:p>
          <a:p>
            <a:pPr lvl="0"/>
            <a:r>
              <a:rPr lang="en-US" dirty="0" err="1"/>
              <a:t>Zusatzzeile</a:t>
            </a:r>
            <a:endParaRPr lang="en-US" dirty="0"/>
          </a:p>
        </p:txBody>
      </p:sp>
      <p:sp>
        <p:nvSpPr>
          <p:cNvPr id="8" name="TextBox 7">
            <a:extLst>
              <a:ext uri="{FF2B5EF4-FFF2-40B4-BE49-F238E27FC236}">
                <a16:creationId xmlns:a16="http://schemas.microsoft.com/office/drawing/2014/main" id="{49E38777-5DB7-4FF4-AE21-8B0CA5AB407E}"/>
              </a:ext>
            </a:extLst>
          </p:cNvPr>
          <p:cNvSpPr txBox="1"/>
          <p:nvPr userDrawn="1"/>
        </p:nvSpPr>
        <p:spPr>
          <a:xfrm>
            <a:off x="9785106" y="6264896"/>
            <a:ext cx="1797294" cy="472437"/>
          </a:xfrm>
          <a:prstGeom prst="rect">
            <a:avLst/>
          </a:prstGeom>
          <a:noFill/>
        </p:spPr>
        <p:txBody>
          <a:bodyPr wrap="square" rtlCol="0">
            <a:spAutoFit/>
          </a:bodyPr>
          <a:lstStyle/>
          <a:p>
            <a:pPr>
              <a:lnSpc>
                <a:spcPct val="95000"/>
              </a:lnSpc>
            </a:pPr>
            <a:r>
              <a:rPr lang="en-US" sz="1300">
                <a:solidFill>
                  <a:schemeClr val="bg1"/>
                </a:solidFill>
                <a:latin typeface="+mj-lt"/>
              </a:rPr>
              <a:t>SUBSTANCE IS</a:t>
            </a:r>
            <a:br>
              <a:rPr lang="en-US" sz="1300">
                <a:solidFill>
                  <a:schemeClr val="bg1"/>
                </a:solidFill>
                <a:latin typeface="+mj-lt"/>
              </a:rPr>
            </a:br>
            <a:r>
              <a:rPr lang="en-US" sz="1300">
                <a:solidFill>
                  <a:schemeClr val="bg1"/>
                </a:solidFill>
                <a:latin typeface="+mj-lt"/>
              </a:rPr>
              <a:t>OUR STRENGTH</a:t>
            </a:r>
          </a:p>
        </p:txBody>
      </p:sp>
    </p:spTree>
    <p:extLst>
      <p:ext uri="{BB962C8B-B14F-4D97-AF65-F5344CB8AC3E}">
        <p14:creationId xmlns:p14="http://schemas.microsoft.com/office/powerpoint/2010/main" val="3078694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1_Custom Layout">
    <p:bg>
      <p:bgPr>
        <a:solidFill>
          <a:srgbClr val="E57200"/>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7A4D2B6-3E50-48FF-A8D0-50642769C0FB}"/>
              </a:ext>
            </a:extLst>
          </p:cNvPr>
          <p:cNvGraphicFramePr>
            <a:graphicFrameLocks noChangeAspect="1"/>
          </p:cNvGraphicFramePr>
          <p:nvPr userDrawn="1">
            <p:custDataLst>
              <p:tags r:id="rId1"/>
            </p:custDataLst>
            <p:extLst>
              <p:ext uri="{D42A27DB-BD31-4B8C-83A1-F6EECF244321}">
                <p14:modId xmlns:p14="http://schemas.microsoft.com/office/powerpoint/2010/main" val="3657925873"/>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5" name="Object 4" hidden="1">
                        <a:extLst>
                          <a:ext uri="{FF2B5EF4-FFF2-40B4-BE49-F238E27FC236}">
                            <a16:creationId xmlns:a16="http://schemas.microsoft.com/office/drawing/2014/main" id="{47A4D2B6-3E50-48FF-A8D0-50642769C0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37D7B32-13F6-4BD5-9EA2-328150DEA2D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6800" b="0" i="0" baseline="0">
              <a:latin typeface="Plantin" panose="02040803060301020203" pitchFamily="18" charset="0"/>
              <a:ea typeface="+mj-ea"/>
              <a:cs typeface="+mj-cs"/>
              <a:sym typeface="Plantin" panose="02040803060301020203" pitchFamily="18" charset="0"/>
            </a:endParaRPr>
          </a:p>
        </p:txBody>
      </p:sp>
      <p:sp>
        <p:nvSpPr>
          <p:cNvPr id="2" name="Title 1">
            <a:extLst>
              <a:ext uri="{FF2B5EF4-FFF2-40B4-BE49-F238E27FC236}">
                <a16:creationId xmlns:a16="http://schemas.microsoft.com/office/drawing/2014/main" id="{1170451C-1DFF-4285-8A5E-B1510170D349}"/>
              </a:ext>
            </a:extLst>
          </p:cNvPr>
          <p:cNvSpPr>
            <a:spLocks noGrp="1"/>
          </p:cNvSpPr>
          <p:nvPr>
            <p:ph type="title" hasCustomPrompt="1"/>
          </p:nvPr>
        </p:nvSpPr>
        <p:spPr>
          <a:xfrm>
            <a:off x="808891" y="609828"/>
            <a:ext cx="9073471" cy="2196427"/>
          </a:xfrm>
        </p:spPr>
        <p:txBody>
          <a:bodyPr anchor="t">
            <a:noAutofit/>
          </a:bodyPr>
          <a:lstStyle>
            <a:lvl1pPr>
              <a:lnSpc>
                <a:spcPct val="100000"/>
              </a:lnSpc>
              <a:defRPr sz="6800">
                <a:solidFill>
                  <a:schemeClr val="bg1"/>
                </a:solidFill>
              </a:defRPr>
            </a:lvl1pPr>
          </a:lstStyle>
          <a:p>
            <a:r>
              <a:rPr lang="de-DE" dirty="0"/>
              <a:t>Vielen Dank für</a:t>
            </a:r>
            <a:br>
              <a:rPr lang="de-DE" dirty="0"/>
            </a:br>
            <a:r>
              <a:rPr lang="de-DE" dirty="0"/>
              <a:t>Ihre Aufmerksamkeit</a:t>
            </a:r>
          </a:p>
        </p:txBody>
      </p:sp>
      <p:sp>
        <p:nvSpPr>
          <p:cNvPr id="9" name="Text Placeholder 8">
            <a:extLst>
              <a:ext uri="{FF2B5EF4-FFF2-40B4-BE49-F238E27FC236}">
                <a16:creationId xmlns:a16="http://schemas.microsoft.com/office/drawing/2014/main" id="{4375A68E-9F7F-4D78-ABBC-42973E1D5DD9}"/>
              </a:ext>
            </a:extLst>
          </p:cNvPr>
          <p:cNvSpPr>
            <a:spLocks noGrp="1"/>
          </p:cNvSpPr>
          <p:nvPr>
            <p:ph type="body" sz="quarter" idx="12" hasCustomPrompt="1"/>
          </p:nvPr>
        </p:nvSpPr>
        <p:spPr>
          <a:xfrm>
            <a:off x="773792" y="4682272"/>
            <a:ext cx="3411715" cy="1856642"/>
          </a:xfrm>
        </p:spPr>
        <p:txBody>
          <a:bodyPr>
            <a:noAutofit/>
          </a:bodyPr>
          <a:lstStyle>
            <a:lvl1pPr>
              <a:lnSpc>
                <a:spcPct val="100000"/>
              </a:lnSpc>
              <a:spcBef>
                <a:spcPts val="0"/>
              </a:spcBef>
              <a:defRPr sz="1400" b="1">
                <a:solidFill>
                  <a:schemeClr val="bg1"/>
                </a:solidFill>
              </a:defRPr>
            </a:lvl1pPr>
          </a:lstStyle>
          <a:p>
            <a:pPr lvl="0"/>
            <a:r>
              <a:rPr lang="de-DE" dirty="0"/>
              <a:t>SIMONE LAUPER</a:t>
            </a:r>
          </a:p>
          <a:p>
            <a:pPr lvl="0"/>
            <a:r>
              <a:rPr lang="de-DE" dirty="0"/>
              <a:t>M +41 79 234 4606</a:t>
            </a:r>
          </a:p>
          <a:p>
            <a:pPr lvl="0"/>
            <a:endParaRPr lang="de-DE" dirty="0"/>
          </a:p>
          <a:p>
            <a:pPr lvl="0"/>
            <a:r>
              <a:rPr lang="de-DE" dirty="0"/>
              <a:t>SL@FABERCONSULTING.CH</a:t>
            </a:r>
          </a:p>
          <a:p>
            <a:pPr lvl="0"/>
            <a:r>
              <a:rPr lang="de-DE" dirty="0"/>
              <a:t>FABERCONSULTING.CH</a:t>
            </a:r>
          </a:p>
          <a:p>
            <a:pPr lvl="0"/>
            <a:r>
              <a:rPr lang="de-DE" dirty="0"/>
              <a:t>ZOLLIKERSTRASSE 19</a:t>
            </a:r>
          </a:p>
          <a:p>
            <a:pPr lvl="0"/>
            <a:r>
              <a:rPr lang="de-DE" dirty="0"/>
              <a:t>8008 ZURICH — SWITZERLAND</a:t>
            </a:r>
          </a:p>
          <a:p>
            <a:pPr lvl="0"/>
            <a:r>
              <a:rPr lang="de-DE" dirty="0"/>
              <a:t>T +41 44 256 1081</a:t>
            </a:r>
            <a:endParaRPr lang="en-US" dirty="0"/>
          </a:p>
        </p:txBody>
      </p:sp>
      <p:sp>
        <p:nvSpPr>
          <p:cNvPr id="8" name="Freeform 6">
            <a:extLst>
              <a:ext uri="{FF2B5EF4-FFF2-40B4-BE49-F238E27FC236}">
                <a16:creationId xmlns:a16="http://schemas.microsoft.com/office/drawing/2014/main" id="{A846EFF8-C6EF-4413-BCD4-5668512A7587}"/>
              </a:ext>
            </a:extLst>
          </p:cNvPr>
          <p:cNvSpPr>
            <a:spLocks noEditPoints="1"/>
          </p:cNvSpPr>
          <p:nvPr userDrawn="1"/>
        </p:nvSpPr>
        <p:spPr bwMode="auto">
          <a:xfrm>
            <a:off x="3378200" y="698500"/>
            <a:ext cx="5448300" cy="5449824"/>
          </a:xfrm>
          <a:custGeom>
            <a:avLst/>
            <a:gdLst>
              <a:gd name="T0" fmla="*/ 582 w 3468"/>
              <a:gd name="T1" fmla="*/ 1683 h 3454"/>
              <a:gd name="T2" fmla="*/ 1734 w 3468"/>
              <a:gd name="T3" fmla="*/ 2872 h 3454"/>
              <a:gd name="T4" fmla="*/ 2896 w 3468"/>
              <a:gd name="T5" fmla="*/ 1729 h 3454"/>
              <a:gd name="T6" fmla="*/ 1734 w 3468"/>
              <a:gd name="T7" fmla="*/ 582 h 3454"/>
              <a:gd name="T8" fmla="*/ 582 w 3468"/>
              <a:gd name="T9" fmla="*/ 1683 h 3454"/>
              <a:gd name="T10" fmla="*/ 3468 w 3468"/>
              <a:gd name="T11" fmla="*/ 1729 h 3454"/>
              <a:gd name="T12" fmla="*/ 1734 w 3468"/>
              <a:gd name="T13" fmla="*/ 3454 h 3454"/>
              <a:gd name="T14" fmla="*/ 0 w 3468"/>
              <a:gd name="T15" fmla="*/ 1661 h 3454"/>
              <a:gd name="T16" fmla="*/ 1734 w 3468"/>
              <a:gd name="T17" fmla="*/ 0 h 3454"/>
              <a:gd name="T18" fmla="*/ 3468 w 3468"/>
              <a:gd name="T19" fmla="*/ 1729 h 3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8" h="3454">
                <a:moveTo>
                  <a:pt x="582" y="1683"/>
                </a:moveTo>
                <a:cubicBezTo>
                  <a:pt x="582" y="2354"/>
                  <a:pt x="1086" y="2872"/>
                  <a:pt x="1734" y="2872"/>
                </a:cubicBezTo>
                <a:cubicBezTo>
                  <a:pt x="2378" y="2872"/>
                  <a:pt x="2896" y="2364"/>
                  <a:pt x="2896" y="1729"/>
                </a:cubicBezTo>
                <a:cubicBezTo>
                  <a:pt x="2896" y="1100"/>
                  <a:pt x="2373" y="582"/>
                  <a:pt x="1734" y="582"/>
                </a:cubicBezTo>
                <a:cubicBezTo>
                  <a:pt x="1109" y="582"/>
                  <a:pt x="582" y="1086"/>
                  <a:pt x="582" y="1683"/>
                </a:cubicBezTo>
                <a:moveTo>
                  <a:pt x="3468" y="1729"/>
                </a:moveTo>
                <a:cubicBezTo>
                  <a:pt x="3468" y="2685"/>
                  <a:pt x="2694" y="3454"/>
                  <a:pt x="1734" y="3454"/>
                </a:cubicBezTo>
                <a:cubicBezTo>
                  <a:pt x="797" y="3454"/>
                  <a:pt x="0" y="2635"/>
                  <a:pt x="0" y="1661"/>
                </a:cubicBezTo>
                <a:cubicBezTo>
                  <a:pt x="0" y="729"/>
                  <a:pt x="761" y="0"/>
                  <a:pt x="1734" y="0"/>
                </a:cubicBezTo>
                <a:cubicBezTo>
                  <a:pt x="2676" y="0"/>
                  <a:pt x="3468" y="792"/>
                  <a:pt x="3468" y="1729"/>
                </a:cubicBezTo>
              </a:path>
            </a:pathLst>
          </a:custGeom>
          <a:solidFill>
            <a:srgbClr val="FFFFFF">
              <a:alpha val="20000"/>
            </a:srgbClr>
          </a:solidFill>
          <a:ln>
            <a:noFill/>
          </a:ln>
        </p:spPr>
        <p:txBody>
          <a:bodyPr vert="horz" wrap="square" lIns="121920" tIns="60960" rIns="121920" bIns="60960" numCol="1" anchor="t" anchorCtr="0" compatLnSpc="1">
            <a:prstTxWarp prst="textNoShape">
              <a:avLst/>
            </a:prstTxWarp>
            <a:noAutofit/>
          </a:bodyPr>
          <a:lstStyle/>
          <a:p>
            <a:endParaRPr lang="en-IN" sz="3200"/>
          </a:p>
        </p:txBody>
      </p:sp>
    </p:spTree>
    <p:extLst>
      <p:ext uri="{BB962C8B-B14F-4D97-AF65-F5344CB8AC3E}">
        <p14:creationId xmlns:p14="http://schemas.microsoft.com/office/powerpoint/2010/main" val="2537905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rgbClr val="E74360"/>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7A4D2B6-3E50-48FF-A8D0-50642769C0FB}"/>
              </a:ext>
            </a:extLst>
          </p:cNvPr>
          <p:cNvGraphicFramePr>
            <a:graphicFrameLocks noChangeAspect="1"/>
          </p:cNvGraphicFramePr>
          <p:nvPr userDrawn="1">
            <p:custDataLst>
              <p:tags r:id="rId1"/>
            </p:custDataLst>
            <p:extLst>
              <p:ext uri="{D42A27DB-BD31-4B8C-83A1-F6EECF244321}">
                <p14:modId xmlns:p14="http://schemas.microsoft.com/office/powerpoint/2010/main" val="2225595757"/>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5" name="Object 4" hidden="1">
                        <a:extLst>
                          <a:ext uri="{FF2B5EF4-FFF2-40B4-BE49-F238E27FC236}">
                            <a16:creationId xmlns:a16="http://schemas.microsoft.com/office/drawing/2014/main" id="{47A4D2B6-3E50-48FF-A8D0-50642769C0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37D7B32-13F6-4BD5-9EA2-328150DEA2D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6800" b="0" i="0" baseline="0">
              <a:latin typeface="Plantin" panose="02040803060301020203" pitchFamily="18" charset="0"/>
              <a:ea typeface="+mj-ea"/>
              <a:cs typeface="+mj-cs"/>
              <a:sym typeface="Plantin" panose="02040803060301020203" pitchFamily="18" charset="0"/>
            </a:endParaRPr>
          </a:p>
        </p:txBody>
      </p:sp>
      <p:sp>
        <p:nvSpPr>
          <p:cNvPr id="2" name="Title 1">
            <a:extLst>
              <a:ext uri="{FF2B5EF4-FFF2-40B4-BE49-F238E27FC236}">
                <a16:creationId xmlns:a16="http://schemas.microsoft.com/office/drawing/2014/main" id="{1170451C-1DFF-4285-8A5E-B1510170D349}"/>
              </a:ext>
            </a:extLst>
          </p:cNvPr>
          <p:cNvSpPr>
            <a:spLocks noGrp="1"/>
          </p:cNvSpPr>
          <p:nvPr>
            <p:ph type="title" hasCustomPrompt="1"/>
          </p:nvPr>
        </p:nvSpPr>
        <p:spPr>
          <a:xfrm>
            <a:off x="808891" y="609828"/>
            <a:ext cx="9073471" cy="2196427"/>
          </a:xfrm>
        </p:spPr>
        <p:txBody>
          <a:bodyPr anchor="t">
            <a:noAutofit/>
          </a:bodyPr>
          <a:lstStyle>
            <a:lvl1pPr>
              <a:lnSpc>
                <a:spcPct val="100000"/>
              </a:lnSpc>
              <a:defRPr sz="6800">
                <a:solidFill>
                  <a:schemeClr val="bg1"/>
                </a:solidFill>
              </a:defRPr>
            </a:lvl1pPr>
          </a:lstStyle>
          <a:p>
            <a:r>
              <a:rPr lang="de-DE" dirty="0"/>
              <a:t>Vielen Dank für</a:t>
            </a:r>
            <a:br>
              <a:rPr lang="de-DE" dirty="0"/>
            </a:br>
            <a:r>
              <a:rPr lang="de-DE" dirty="0"/>
              <a:t>Ihre Aufmerksamkeit</a:t>
            </a:r>
          </a:p>
        </p:txBody>
      </p:sp>
      <p:sp>
        <p:nvSpPr>
          <p:cNvPr id="9" name="Text Placeholder 8">
            <a:extLst>
              <a:ext uri="{FF2B5EF4-FFF2-40B4-BE49-F238E27FC236}">
                <a16:creationId xmlns:a16="http://schemas.microsoft.com/office/drawing/2014/main" id="{4375A68E-9F7F-4D78-ABBC-42973E1D5DD9}"/>
              </a:ext>
            </a:extLst>
          </p:cNvPr>
          <p:cNvSpPr>
            <a:spLocks noGrp="1"/>
          </p:cNvSpPr>
          <p:nvPr>
            <p:ph type="body" sz="quarter" idx="12" hasCustomPrompt="1"/>
          </p:nvPr>
        </p:nvSpPr>
        <p:spPr>
          <a:xfrm>
            <a:off x="773792" y="4682272"/>
            <a:ext cx="3411715" cy="1856642"/>
          </a:xfrm>
        </p:spPr>
        <p:txBody>
          <a:bodyPr>
            <a:noAutofit/>
          </a:bodyPr>
          <a:lstStyle>
            <a:lvl1pPr>
              <a:lnSpc>
                <a:spcPct val="100000"/>
              </a:lnSpc>
              <a:spcBef>
                <a:spcPts val="0"/>
              </a:spcBef>
              <a:defRPr sz="1400" b="1">
                <a:solidFill>
                  <a:schemeClr val="bg1"/>
                </a:solidFill>
              </a:defRPr>
            </a:lvl1pPr>
          </a:lstStyle>
          <a:p>
            <a:pPr lvl="0"/>
            <a:r>
              <a:rPr lang="de-DE" dirty="0"/>
              <a:t>SIMONE LAUPER</a:t>
            </a:r>
          </a:p>
          <a:p>
            <a:pPr lvl="0"/>
            <a:r>
              <a:rPr lang="de-DE" dirty="0"/>
              <a:t>M +41 79 234 4606</a:t>
            </a:r>
          </a:p>
          <a:p>
            <a:pPr lvl="0"/>
            <a:endParaRPr lang="de-DE" dirty="0"/>
          </a:p>
          <a:p>
            <a:pPr lvl="0"/>
            <a:r>
              <a:rPr lang="de-DE" dirty="0"/>
              <a:t>SL@FABERCONSULTING.CH</a:t>
            </a:r>
          </a:p>
          <a:p>
            <a:pPr lvl="0"/>
            <a:r>
              <a:rPr lang="de-DE" dirty="0"/>
              <a:t>FABERCONSULTING.CH</a:t>
            </a:r>
          </a:p>
          <a:p>
            <a:pPr lvl="0"/>
            <a:r>
              <a:rPr lang="de-DE" dirty="0"/>
              <a:t>ZOLLIKERSTRASSE 19</a:t>
            </a:r>
          </a:p>
          <a:p>
            <a:pPr lvl="0"/>
            <a:r>
              <a:rPr lang="de-DE" dirty="0"/>
              <a:t>8008 ZURICH — SWITZERLAND</a:t>
            </a:r>
          </a:p>
          <a:p>
            <a:pPr lvl="0"/>
            <a:r>
              <a:rPr lang="de-DE" dirty="0"/>
              <a:t>T +41 44 256 1081</a:t>
            </a:r>
            <a:endParaRPr lang="en-US" dirty="0"/>
          </a:p>
        </p:txBody>
      </p:sp>
      <p:sp>
        <p:nvSpPr>
          <p:cNvPr id="8" name="Freeform 6">
            <a:extLst>
              <a:ext uri="{FF2B5EF4-FFF2-40B4-BE49-F238E27FC236}">
                <a16:creationId xmlns:a16="http://schemas.microsoft.com/office/drawing/2014/main" id="{A846EFF8-C6EF-4413-BCD4-5668512A7587}"/>
              </a:ext>
            </a:extLst>
          </p:cNvPr>
          <p:cNvSpPr>
            <a:spLocks noEditPoints="1"/>
          </p:cNvSpPr>
          <p:nvPr userDrawn="1"/>
        </p:nvSpPr>
        <p:spPr bwMode="auto">
          <a:xfrm>
            <a:off x="3378200" y="698500"/>
            <a:ext cx="5448300" cy="5449824"/>
          </a:xfrm>
          <a:custGeom>
            <a:avLst/>
            <a:gdLst>
              <a:gd name="T0" fmla="*/ 582 w 3468"/>
              <a:gd name="T1" fmla="*/ 1683 h 3454"/>
              <a:gd name="T2" fmla="*/ 1734 w 3468"/>
              <a:gd name="T3" fmla="*/ 2872 h 3454"/>
              <a:gd name="T4" fmla="*/ 2896 w 3468"/>
              <a:gd name="T5" fmla="*/ 1729 h 3454"/>
              <a:gd name="T6" fmla="*/ 1734 w 3468"/>
              <a:gd name="T7" fmla="*/ 582 h 3454"/>
              <a:gd name="T8" fmla="*/ 582 w 3468"/>
              <a:gd name="T9" fmla="*/ 1683 h 3454"/>
              <a:gd name="T10" fmla="*/ 3468 w 3468"/>
              <a:gd name="T11" fmla="*/ 1729 h 3454"/>
              <a:gd name="T12" fmla="*/ 1734 w 3468"/>
              <a:gd name="T13" fmla="*/ 3454 h 3454"/>
              <a:gd name="T14" fmla="*/ 0 w 3468"/>
              <a:gd name="T15" fmla="*/ 1661 h 3454"/>
              <a:gd name="T16" fmla="*/ 1734 w 3468"/>
              <a:gd name="T17" fmla="*/ 0 h 3454"/>
              <a:gd name="T18" fmla="*/ 3468 w 3468"/>
              <a:gd name="T19" fmla="*/ 1729 h 3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8" h="3454">
                <a:moveTo>
                  <a:pt x="582" y="1683"/>
                </a:moveTo>
                <a:cubicBezTo>
                  <a:pt x="582" y="2354"/>
                  <a:pt x="1086" y="2872"/>
                  <a:pt x="1734" y="2872"/>
                </a:cubicBezTo>
                <a:cubicBezTo>
                  <a:pt x="2378" y="2872"/>
                  <a:pt x="2896" y="2364"/>
                  <a:pt x="2896" y="1729"/>
                </a:cubicBezTo>
                <a:cubicBezTo>
                  <a:pt x="2896" y="1100"/>
                  <a:pt x="2373" y="582"/>
                  <a:pt x="1734" y="582"/>
                </a:cubicBezTo>
                <a:cubicBezTo>
                  <a:pt x="1109" y="582"/>
                  <a:pt x="582" y="1086"/>
                  <a:pt x="582" y="1683"/>
                </a:cubicBezTo>
                <a:moveTo>
                  <a:pt x="3468" y="1729"/>
                </a:moveTo>
                <a:cubicBezTo>
                  <a:pt x="3468" y="2685"/>
                  <a:pt x="2694" y="3454"/>
                  <a:pt x="1734" y="3454"/>
                </a:cubicBezTo>
                <a:cubicBezTo>
                  <a:pt x="797" y="3454"/>
                  <a:pt x="0" y="2635"/>
                  <a:pt x="0" y="1661"/>
                </a:cubicBezTo>
                <a:cubicBezTo>
                  <a:pt x="0" y="729"/>
                  <a:pt x="761" y="0"/>
                  <a:pt x="1734" y="0"/>
                </a:cubicBezTo>
                <a:cubicBezTo>
                  <a:pt x="2676" y="0"/>
                  <a:pt x="3468" y="792"/>
                  <a:pt x="3468" y="1729"/>
                </a:cubicBezTo>
              </a:path>
            </a:pathLst>
          </a:custGeom>
          <a:solidFill>
            <a:srgbClr val="FFFFFF">
              <a:alpha val="20000"/>
            </a:srgbClr>
          </a:solidFill>
          <a:ln>
            <a:noFill/>
          </a:ln>
        </p:spPr>
        <p:txBody>
          <a:bodyPr vert="horz" wrap="square" lIns="121920" tIns="60960" rIns="121920" bIns="60960" numCol="1" anchor="t" anchorCtr="0" compatLnSpc="1">
            <a:prstTxWarp prst="textNoShape">
              <a:avLst/>
            </a:prstTxWarp>
            <a:noAutofit/>
          </a:bodyPr>
          <a:lstStyle/>
          <a:p>
            <a:endParaRPr lang="en-IN" sz="3200"/>
          </a:p>
        </p:txBody>
      </p:sp>
    </p:spTree>
    <p:extLst>
      <p:ext uri="{BB962C8B-B14F-4D97-AF65-F5344CB8AC3E}">
        <p14:creationId xmlns:p14="http://schemas.microsoft.com/office/powerpoint/2010/main" val="1059607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3_Custom Layout">
    <p:bg>
      <p:bgPr>
        <a:solidFill>
          <a:srgbClr val="007A5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7A4D2B6-3E50-48FF-A8D0-50642769C0FB}"/>
              </a:ext>
            </a:extLst>
          </p:cNvPr>
          <p:cNvGraphicFramePr>
            <a:graphicFrameLocks noChangeAspect="1"/>
          </p:cNvGraphicFramePr>
          <p:nvPr userDrawn="1">
            <p:custDataLst>
              <p:tags r:id="rId1"/>
            </p:custDataLst>
            <p:extLst>
              <p:ext uri="{D42A27DB-BD31-4B8C-83A1-F6EECF244321}">
                <p14:modId xmlns:p14="http://schemas.microsoft.com/office/powerpoint/2010/main" val="414355259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5" name="Object 4" hidden="1">
                        <a:extLst>
                          <a:ext uri="{FF2B5EF4-FFF2-40B4-BE49-F238E27FC236}">
                            <a16:creationId xmlns:a16="http://schemas.microsoft.com/office/drawing/2014/main" id="{47A4D2B6-3E50-48FF-A8D0-50642769C0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37D7B32-13F6-4BD5-9EA2-328150DEA2D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6800" b="0" i="0" baseline="0">
              <a:latin typeface="Plantin" panose="02040803060301020203" pitchFamily="18" charset="0"/>
              <a:ea typeface="+mj-ea"/>
              <a:cs typeface="+mj-cs"/>
              <a:sym typeface="Plantin" panose="02040803060301020203" pitchFamily="18" charset="0"/>
            </a:endParaRPr>
          </a:p>
        </p:txBody>
      </p:sp>
      <p:sp>
        <p:nvSpPr>
          <p:cNvPr id="2" name="Title 1">
            <a:extLst>
              <a:ext uri="{FF2B5EF4-FFF2-40B4-BE49-F238E27FC236}">
                <a16:creationId xmlns:a16="http://schemas.microsoft.com/office/drawing/2014/main" id="{1170451C-1DFF-4285-8A5E-B1510170D349}"/>
              </a:ext>
            </a:extLst>
          </p:cNvPr>
          <p:cNvSpPr>
            <a:spLocks noGrp="1"/>
          </p:cNvSpPr>
          <p:nvPr>
            <p:ph type="title" hasCustomPrompt="1"/>
          </p:nvPr>
        </p:nvSpPr>
        <p:spPr>
          <a:xfrm>
            <a:off x="808891" y="609828"/>
            <a:ext cx="9073471" cy="2196427"/>
          </a:xfrm>
        </p:spPr>
        <p:txBody>
          <a:bodyPr anchor="t">
            <a:noAutofit/>
          </a:bodyPr>
          <a:lstStyle>
            <a:lvl1pPr>
              <a:lnSpc>
                <a:spcPct val="100000"/>
              </a:lnSpc>
              <a:defRPr sz="6800">
                <a:solidFill>
                  <a:schemeClr val="bg1"/>
                </a:solidFill>
              </a:defRPr>
            </a:lvl1pPr>
          </a:lstStyle>
          <a:p>
            <a:r>
              <a:rPr lang="de-DE" dirty="0"/>
              <a:t>Vielen Dank für</a:t>
            </a:r>
            <a:br>
              <a:rPr lang="de-DE" dirty="0"/>
            </a:br>
            <a:r>
              <a:rPr lang="de-DE" dirty="0"/>
              <a:t>Ihre Aufmerksamkeit</a:t>
            </a:r>
          </a:p>
        </p:txBody>
      </p:sp>
      <p:sp>
        <p:nvSpPr>
          <p:cNvPr id="9" name="Text Placeholder 8">
            <a:extLst>
              <a:ext uri="{FF2B5EF4-FFF2-40B4-BE49-F238E27FC236}">
                <a16:creationId xmlns:a16="http://schemas.microsoft.com/office/drawing/2014/main" id="{4375A68E-9F7F-4D78-ABBC-42973E1D5DD9}"/>
              </a:ext>
            </a:extLst>
          </p:cNvPr>
          <p:cNvSpPr>
            <a:spLocks noGrp="1"/>
          </p:cNvSpPr>
          <p:nvPr>
            <p:ph type="body" sz="quarter" idx="12" hasCustomPrompt="1"/>
          </p:nvPr>
        </p:nvSpPr>
        <p:spPr>
          <a:xfrm>
            <a:off x="773792" y="4682272"/>
            <a:ext cx="3411715" cy="1856642"/>
          </a:xfrm>
        </p:spPr>
        <p:txBody>
          <a:bodyPr>
            <a:noAutofit/>
          </a:bodyPr>
          <a:lstStyle>
            <a:lvl1pPr>
              <a:lnSpc>
                <a:spcPct val="100000"/>
              </a:lnSpc>
              <a:spcBef>
                <a:spcPts val="0"/>
              </a:spcBef>
              <a:defRPr sz="1400" b="1">
                <a:solidFill>
                  <a:schemeClr val="bg1"/>
                </a:solidFill>
              </a:defRPr>
            </a:lvl1pPr>
          </a:lstStyle>
          <a:p>
            <a:pPr lvl="0"/>
            <a:r>
              <a:rPr lang="de-DE" dirty="0"/>
              <a:t>SIMONE LAUPER</a:t>
            </a:r>
          </a:p>
          <a:p>
            <a:pPr lvl="0"/>
            <a:r>
              <a:rPr lang="de-DE" dirty="0"/>
              <a:t>M +41 79 234 4606</a:t>
            </a:r>
          </a:p>
          <a:p>
            <a:pPr lvl="0"/>
            <a:endParaRPr lang="de-DE" dirty="0"/>
          </a:p>
          <a:p>
            <a:pPr lvl="0"/>
            <a:r>
              <a:rPr lang="de-DE" dirty="0"/>
              <a:t>SL@FABERCONSULTING.CH</a:t>
            </a:r>
          </a:p>
          <a:p>
            <a:pPr lvl="0"/>
            <a:r>
              <a:rPr lang="de-DE" dirty="0"/>
              <a:t>FABERCONSULTING.CH</a:t>
            </a:r>
          </a:p>
          <a:p>
            <a:pPr lvl="0"/>
            <a:r>
              <a:rPr lang="de-DE" dirty="0"/>
              <a:t>ZOLLIKERSTRASSE 19</a:t>
            </a:r>
          </a:p>
          <a:p>
            <a:pPr lvl="0"/>
            <a:r>
              <a:rPr lang="de-DE" dirty="0"/>
              <a:t>8008 ZURICH — SWITZERLAND</a:t>
            </a:r>
          </a:p>
          <a:p>
            <a:pPr lvl="0"/>
            <a:r>
              <a:rPr lang="de-DE" dirty="0"/>
              <a:t>T +41 44 256 1081</a:t>
            </a:r>
            <a:endParaRPr lang="en-US" dirty="0"/>
          </a:p>
        </p:txBody>
      </p:sp>
      <p:sp>
        <p:nvSpPr>
          <p:cNvPr id="8" name="Freeform 6">
            <a:extLst>
              <a:ext uri="{FF2B5EF4-FFF2-40B4-BE49-F238E27FC236}">
                <a16:creationId xmlns:a16="http://schemas.microsoft.com/office/drawing/2014/main" id="{A846EFF8-C6EF-4413-BCD4-5668512A7587}"/>
              </a:ext>
            </a:extLst>
          </p:cNvPr>
          <p:cNvSpPr>
            <a:spLocks noEditPoints="1"/>
          </p:cNvSpPr>
          <p:nvPr userDrawn="1"/>
        </p:nvSpPr>
        <p:spPr bwMode="auto">
          <a:xfrm>
            <a:off x="3378200" y="698500"/>
            <a:ext cx="5448300" cy="5449824"/>
          </a:xfrm>
          <a:custGeom>
            <a:avLst/>
            <a:gdLst>
              <a:gd name="T0" fmla="*/ 582 w 3468"/>
              <a:gd name="T1" fmla="*/ 1683 h 3454"/>
              <a:gd name="T2" fmla="*/ 1734 w 3468"/>
              <a:gd name="T3" fmla="*/ 2872 h 3454"/>
              <a:gd name="T4" fmla="*/ 2896 w 3468"/>
              <a:gd name="T5" fmla="*/ 1729 h 3454"/>
              <a:gd name="T6" fmla="*/ 1734 w 3468"/>
              <a:gd name="T7" fmla="*/ 582 h 3454"/>
              <a:gd name="T8" fmla="*/ 582 w 3468"/>
              <a:gd name="T9" fmla="*/ 1683 h 3454"/>
              <a:gd name="T10" fmla="*/ 3468 w 3468"/>
              <a:gd name="T11" fmla="*/ 1729 h 3454"/>
              <a:gd name="T12" fmla="*/ 1734 w 3468"/>
              <a:gd name="T13" fmla="*/ 3454 h 3454"/>
              <a:gd name="T14" fmla="*/ 0 w 3468"/>
              <a:gd name="T15" fmla="*/ 1661 h 3454"/>
              <a:gd name="T16" fmla="*/ 1734 w 3468"/>
              <a:gd name="T17" fmla="*/ 0 h 3454"/>
              <a:gd name="T18" fmla="*/ 3468 w 3468"/>
              <a:gd name="T19" fmla="*/ 1729 h 3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8" h="3454">
                <a:moveTo>
                  <a:pt x="582" y="1683"/>
                </a:moveTo>
                <a:cubicBezTo>
                  <a:pt x="582" y="2354"/>
                  <a:pt x="1086" y="2872"/>
                  <a:pt x="1734" y="2872"/>
                </a:cubicBezTo>
                <a:cubicBezTo>
                  <a:pt x="2378" y="2872"/>
                  <a:pt x="2896" y="2364"/>
                  <a:pt x="2896" y="1729"/>
                </a:cubicBezTo>
                <a:cubicBezTo>
                  <a:pt x="2896" y="1100"/>
                  <a:pt x="2373" y="582"/>
                  <a:pt x="1734" y="582"/>
                </a:cubicBezTo>
                <a:cubicBezTo>
                  <a:pt x="1109" y="582"/>
                  <a:pt x="582" y="1086"/>
                  <a:pt x="582" y="1683"/>
                </a:cubicBezTo>
                <a:moveTo>
                  <a:pt x="3468" y="1729"/>
                </a:moveTo>
                <a:cubicBezTo>
                  <a:pt x="3468" y="2685"/>
                  <a:pt x="2694" y="3454"/>
                  <a:pt x="1734" y="3454"/>
                </a:cubicBezTo>
                <a:cubicBezTo>
                  <a:pt x="797" y="3454"/>
                  <a:pt x="0" y="2635"/>
                  <a:pt x="0" y="1661"/>
                </a:cubicBezTo>
                <a:cubicBezTo>
                  <a:pt x="0" y="729"/>
                  <a:pt x="761" y="0"/>
                  <a:pt x="1734" y="0"/>
                </a:cubicBezTo>
                <a:cubicBezTo>
                  <a:pt x="2676" y="0"/>
                  <a:pt x="3468" y="792"/>
                  <a:pt x="3468" y="1729"/>
                </a:cubicBezTo>
              </a:path>
            </a:pathLst>
          </a:custGeom>
          <a:solidFill>
            <a:srgbClr val="FFFFFF">
              <a:alpha val="20000"/>
            </a:srgbClr>
          </a:solidFill>
          <a:ln>
            <a:noFill/>
          </a:ln>
        </p:spPr>
        <p:txBody>
          <a:bodyPr vert="horz" wrap="square" lIns="121920" tIns="60960" rIns="121920" bIns="60960" numCol="1" anchor="t" anchorCtr="0" compatLnSpc="1">
            <a:prstTxWarp prst="textNoShape">
              <a:avLst/>
            </a:prstTxWarp>
            <a:noAutofit/>
          </a:bodyPr>
          <a:lstStyle/>
          <a:p>
            <a:endParaRPr lang="en-IN" sz="3200"/>
          </a:p>
        </p:txBody>
      </p:sp>
    </p:spTree>
    <p:extLst>
      <p:ext uri="{BB962C8B-B14F-4D97-AF65-F5344CB8AC3E}">
        <p14:creationId xmlns:p14="http://schemas.microsoft.com/office/powerpoint/2010/main" val="386837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7A4D2B6-3E50-48FF-A8D0-50642769C0FB}"/>
              </a:ext>
            </a:extLst>
          </p:cNvPr>
          <p:cNvGraphicFramePr>
            <a:graphicFrameLocks noChangeAspect="1"/>
          </p:cNvGraphicFramePr>
          <p:nvPr userDrawn="1">
            <p:custDataLst>
              <p:tags r:id="rId1"/>
            </p:custDataLst>
            <p:extLst>
              <p:ext uri="{D42A27DB-BD31-4B8C-83A1-F6EECF244321}">
                <p14:modId xmlns:p14="http://schemas.microsoft.com/office/powerpoint/2010/main" val="405412450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5" name="Object 4" hidden="1">
                        <a:extLst>
                          <a:ext uri="{FF2B5EF4-FFF2-40B4-BE49-F238E27FC236}">
                            <a16:creationId xmlns:a16="http://schemas.microsoft.com/office/drawing/2014/main" id="{47A4D2B6-3E50-48FF-A8D0-50642769C0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180582B-BC0B-4AEC-BA8D-94AD553BFE7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5600" b="0" i="0" baseline="0">
              <a:latin typeface="Plantin Semibold" pitchFamily="2" charset="0"/>
              <a:ea typeface="+mj-ea"/>
              <a:cs typeface="+mj-cs"/>
              <a:sym typeface="Plantin Semibold" pitchFamily="2" charset="0"/>
            </a:endParaRPr>
          </a:p>
        </p:txBody>
      </p:sp>
      <p:pic>
        <p:nvPicPr>
          <p:cNvPr id="8" name="Picture 7">
            <a:extLst>
              <a:ext uri="{FF2B5EF4-FFF2-40B4-BE49-F238E27FC236}">
                <a16:creationId xmlns:a16="http://schemas.microsoft.com/office/drawing/2014/main" id="{B0FDCF04-808D-43E6-9D82-8333BA5AA607}"/>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42000"/>
                    </a14:imgEffect>
                  </a14:imgLayer>
                </a14:imgProps>
              </a:ext>
              <a:ext uri="{28A0092B-C50C-407E-A947-70E740481C1C}">
                <a14:useLocalDpi xmlns:a14="http://schemas.microsoft.com/office/drawing/2010/main" val="0"/>
              </a:ext>
            </a:extLst>
          </a:blip>
          <a:stretch>
            <a:fillRect/>
          </a:stretch>
        </p:blipFill>
        <p:spPr>
          <a:xfrm>
            <a:off x="5640" y="0"/>
            <a:ext cx="12180721" cy="6858000"/>
          </a:xfrm>
          <a:prstGeom prst="rect">
            <a:avLst/>
          </a:prstGeom>
        </p:spPr>
      </p:pic>
      <p:sp>
        <p:nvSpPr>
          <p:cNvPr id="19" name="Freeform 6">
            <a:extLst>
              <a:ext uri="{FF2B5EF4-FFF2-40B4-BE49-F238E27FC236}">
                <a16:creationId xmlns:a16="http://schemas.microsoft.com/office/drawing/2014/main" id="{4A447A4C-B85A-4FDE-A1BD-AB2B2FB630B6}"/>
              </a:ext>
            </a:extLst>
          </p:cNvPr>
          <p:cNvSpPr>
            <a:spLocks noEditPoints="1"/>
          </p:cNvSpPr>
          <p:nvPr userDrawn="1"/>
        </p:nvSpPr>
        <p:spPr bwMode="auto">
          <a:xfrm>
            <a:off x="3378200" y="698500"/>
            <a:ext cx="5448300" cy="5449824"/>
          </a:xfrm>
          <a:custGeom>
            <a:avLst/>
            <a:gdLst>
              <a:gd name="T0" fmla="*/ 582 w 3468"/>
              <a:gd name="T1" fmla="*/ 1683 h 3454"/>
              <a:gd name="T2" fmla="*/ 1734 w 3468"/>
              <a:gd name="T3" fmla="*/ 2872 h 3454"/>
              <a:gd name="T4" fmla="*/ 2896 w 3468"/>
              <a:gd name="T5" fmla="*/ 1729 h 3454"/>
              <a:gd name="T6" fmla="*/ 1734 w 3468"/>
              <a:gd name="T7" fmla="*/ 582 h 3454"/>
              <a:gd name="T8" fmla="*/ 582 w 3468"/>
              <a:gd name="T9" fmla="*/ 1683 h 3454"/>
              <a:gd name="T10" fmla="*/ 3468 w 3468"/>
              <a:gd name="T11" fmla="*/ 1729 h 3454"/>
              <a:gd name="T12" fmla="*/ 1734 w 3468"/>
              <a:gd name="T13" fmla="*/ 3454 h 3454"/>
              <a:gd name="T14" fmla="*/ 0 w 3468"/>
              <a:gd name="T15" fmla="*/ 1661 h 3454"/>
              <a:gd name="T16" fmla="*/ 1734 w 3468"/>
              <a:gd name="T17" fmla="*/ 0 h 3454"/>
              <a:gd name="T18" fmla="*/ 3468 w 3468"/>
              <a:gd name="T19" fmla="*/ 1729 h 3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8" h="3454">
                <a:moveTo>
                  <a:pt x="582" y="1683"/>
                </a:moveTo>
                <a:cubicBezTo>
                  <a:pt x="582" y="2354"/>
                  <a:pt x="1086" y="2872"/>
                  <a:pt x="1734" y="2872"/>
                </a:cubicBezTo>
                <a:cubicBezTo>
                  <a:pt x="2378" y="2872"/>
                  <a:pt x="2896" y="2364"/>
                  <a:pt x="2896" y="1729"/>
                </a:cubicBezTo>
                <a:cubicBezTo>
                  <a:pt x="2896" y="1100"/>
                  <a:pt x="2373" y="582"/>
                  <a:pt x="1734" y="582"/>
                </a:cubicBezTo>
                <a:cubicBezTo>
                  <a:pt x="1109" y="582"/>
                  <a:pt x="582" y="1086"/>
                  <a:pt x="582" y="1683"/>
                </a:cubicBezTo>
                <a:moveTo>
                  <a:pt x="3468" y="1729"/>
                </a:moveTo>
                <a:cubicBezTo>
                  <a:pt x="3468" y="2685"/>
                  <a:pt x="2694" y="3454"/>
                  <a:pt x="1734" y="3454"/>
                </a:cubicBezTo>
                <a:cubicBezTo>
                  <a:pt x="797" y="3454"/>
                  <a:pt x="0" y="2635"/>
                  <a:pt x="0" y="1661"/>
                </a:cubicBezTo>
                <a:cubicBezTo>
                  <a:pt x="0" y="729"/>
                  <a:pt x="761" y="0"/>
                  <a:pt x="1734" y="0"/>
                </a:cubicBezTo>
                <a:cubicBezTo>
                  <a:pt x="2676" y="0"/>
                  <a:pt x="3468" y="792"/>
                  <a:pt x="3468" y="1729"/>
                </a:cubicBezTo>
              </a:path>
            </a:pathLst>
          </a:custGeom>
          <a:gradFill flip="none" rotWithShape="1">
            <a:gsLst>
              <a:gs pos="15000">
                <a:schemeClr val="accent2">
                  <a:alpha val="70000"/>
                </a:schemeClr>
              </a:gs>
              <a:gs pos="100000">
                <a:schemeClr val="accent4">
                  <a:lumMod val="100000"/>
                  <a:alpha val="88000"/>
                </a:schemeClr>
              </a:gs>
            </a:gsLst>
            <a:lin ang="0" scaled="1"/>
            <a:tileRect/>
          </a:gradFill>
          <a:ln>
            <a:noFill/>
          </a:ln>
        </p:spPr>
        <p:txBody>
          <a:bodyPr vert="horz" wrap="square" lIns="121920" tIns="60960" rIns="121920" bIns="60960" numCol="1" anchor="t" anchorCtr="0" compatLnSpc="1">
            <a:prstTxWarp prst="textNoShape">
              <a:avLst/>
            </a:prstTxWarp>
            <a:noAutofit/>
          </a:bodyPr>
          <a:lstStyle/>
          <a:p>
            <a:pPr lvl="0"/>
            <a:endParaRPr lang="en-IN" sz="3200"/>
          </a:p>
        </p:txBody>
      </p:sp>
      <p:sp>
        <p:nvSpPr>
          <p:cNvPr id="2" name="Title 1">
            <a:extLst>
              <a:ext uri="{FF2B5EF4-FFF2-40B4-BE49-F238E27FC236}">
                <a16:creationId xmlns:a16="http://schemas.microsoft.com/office/drawing/2014/main" id="{08320C44-DFB4-4F9C-B290-0FEF30C94731}"/>
              </a:ext>
            </a:extLst>
          </p:cNvPr>
          <p:cNvSpPr>
            <a:spLocks noGrp="1"/>
          </p:cNvSpPr>
          <p:nvPr>
            <p:ph type="title" hasCustomPrompt="1"/>
          </p:nvPr>
        </p:nvSpPr>
        <p:spPr>
          <a:xfrm>
            <a:off x="773721" y="2344614"/>
            <a:ext cx="9049730" cy="2262555"/>
          </a:xfrm>
        </p:spPr>
        <p:txBody>
          <a:bodyPr anchor="t">
            <a:noAutofit/>
          </a:bodyPr>
          <a:lstStyle>
            <a:lvl1pPr algn="l" defTabSz="914400" rtl="0" eaLnBrk="1" latinLnBrk="0" hangingPunct="1">
              <a:lnSpc>
                <a:spcPct val="90000"/>
              </a:lnSpc>
              <a:spcBef>
                <a:spcPct val="0"/>
              </a:spcBef>
              <a:buNone/>
              <a:defRPr lang="en-US" sz="5600" kern="1200" dirty="0">
                <a:solidFill>
                  <a:schemeClr val="bg1"/>
                </a:solidFill>
                <a:latin typeface="Plantin Semibold" pitchFamily="2" charset="0"/>
                <a:ea typeface="+mj-ea"/>
                <a:cs typeface="+mj-cs"/>
              </a:defRPr>
            </a:lvl1pPr>
          </a:lstStyle>
          <a:p>
            <a:r>
              <a:rPr lang="de-DE" dirty="0"/>
              <a:t>HIER KANN EIN TITEL ÜBER DREI ZEILEN STEHEN</a:t>
            </a:r>
            <a:endParaRPr lang="en-US" dirty="0"/>
          </a:p>
        </p:txBody>
      </p:sp>
      <p:sp>
        <p:nvSpPr>
          <p:cNvPr id="14" name="Text Placeholder 13">
            <a:extLst>
              <a:ext uri="{FF2B5EF4-FFF2-40B4-BE49-F238E27FC236}">
                <a16:creationId xmlns:a16="http://schemas.microsoft.com/office/drawing/2014/main" id="{528D8D9E-A184-4EC6-931B-D315B3A32042}"/>
              </a:ext>
            </a:extLst>
          </p:cNvPr>
          <p:cNvSpPr>
            <a:spLocks noGrp="1"/>
          </p:cNvSpPr>
          <p:nvPr>
            <p:ph type="body" sz="quarter" idx="10" hasCustomPrompt="1"/>
          </p:nvPr>
        </p:nvSpPr>
        <p:spPr>
          <a:xfrm>
            <a:off x="773718" y="4994258"/>
            <a:ext cx="9049731" cy="657220"/>
          </a:xfrm>
        </p:spPr>
        <p:txBody>
          <a:bodyPr>
            <a:noAutofit/>
          </a:bodyPr>
          <a:lstStyle>
            <a:lvl1pPr>
              <a:lnSpc>
                <a:spcPct val="100000"/>
              </a:lnSpc>
              <a:spcBef>
                <a:spcPts val="0"/>
              </a:spcBef>
              <a:defRPr sz="1800">
                <a:solidFill>
                  <a:schemeClr val="bg1"/>
                </a:solidFill>
              </a:defRPr>
            </a:lvl1pPr>
          </a:lstStyle>
          <a:p>
            <a:pPr lvl="0"/>
            <a:r>
              <a:rPr lang="en-US" dirty="0"/>
              <a:t>Ort, Datum, Name</a:t>
            </a:r>
          </a:p>
          <a:p>
            <a:pPr lvl="0"/>
            <a:r>
              <a:rPr lang="en-US" dirty="0" err="1"/>
              <a:t>Zusatzzeile</a:t>
            </a:r>
            <a:endParaRPr lang="en-US" dirty="0"/>
          </a:p>
        </p:txBody>
      </p:sp>
      <p:sp>
        <p:nvSpPr>
          <p:cNvPr id="18" name="TextBox 17">
            <a:extLst>
              <a:ext uri="{FF2B5EF4-FFF2-40B4-BE49-F238E27FC236}">
                <a16:creationId xmlns:a16="http://schemas.microsoft.com/office/drawing/2014/main" id="{8593CBB7-5ED6-4646-A76B-FA9A1301A5B3}"/>
              </a:ext>
            </a:extLst>
          </p:cNvPr>
          <p:cNvSpPr txBox="1"/>
          <p:nvPr userDrawn="1"/>
        </p:nvSpPr>
        <p:spPr>
          <a:xfrm>
            <a:off x="9785106" y="6264896"/>
            <a:ext cx="1797294" cy="472437"/>
          </a:xfrm>
          <a:prstGeom prst="rect">
            <a:avLst/>
          </a:prstGeom>
          <a:noFill/>
        </p:spPr>
        <p:txBody>
          <a:bodyPr wrap="square" rtlCol="0">
            <a:spAutoFit/>
          </a:bodyPr>
          <a:lstStyle/>
          <a:p>
            <a:pPr>
              <a:lnSpc>
                <a:spcPct val="95000"/>
              </a:lnSpc>
            </a:pPr>
            <a:r>
              <a:rPr lang="en-US" sz="1300">
                <a:solidFill>
                  <a:schemeClr val="bg1"/>
                </a:solidFill>
                <a:latin typeface="+mj-lt"/>
              </a:rPr>
              <a:t>SUBSTANCE IS</a:t>
            </a:r>
            <a:br>
              <a:rPr lang="en-US" sz="1300">
                <a:solidFill>
                  <a:schemeClr val="bg1"/>
                </a:solidFill>
                <a:latin typeface="+mj-lt"/>
              </a:rPr>
            </a:br>
            <a:r>
              <a:rPr lang="en-US" sz="1300">
                <a:solidFill>
                  <a:schemeClr val="bg1"/>
                </a:solidFill>
                <a:latin typeface="+mj-lt"/>
              </a:rPr>
              <a:t>OUR STRENGTH</a:t>
            </a:r>
          </a:p>
        </p:txBody>
      </p:sp>
      <p:pic>
        <p:nvPicPr>
          <p:cNvPr id="10" name="Picture 9">
            <a:extLst>
              <a:ext uri="{FF2B5EF4-FFF2-40B4-BE49-F238E27FC236}">
                <a16:creationId xmlns:a16="http://schemas.microsoft.com/office/drawing/2014/main" id="{CC00E571-F8C6-4B9D-82E7-38A938979B48}"/>
              </a:ext>
            </a:extLst>
          </p:cNvPr>
          <p:cNvPicPr>
            <a:picLocks noChangeAspect="1"/>
          </p:cNvPicPr>
          <p:nvPr userDrawn="1"/>
        </p:nvPicPr>
        <p:blipFill>
          <a:blip r:embed="rId8"/>
          <a:stretch>
            <a:fillRect/>
          </a:stretch>
        </p:blipFill>
        <p:spPr>
          <a:xfrm>
            <a:off x="9877983" y="475055"/>
            <a:ext cx="1709180" cy="512274"/>
          </a:xfrm>
          <a:prstGeom prst="rect">
            <a:avLst/>
          </a:prstGeom>
        </p:spPr>
      </p:pic>
    </p:spTree>
    <p:extLst>
      <p:ext uri="{BB962C8B-B14F-4D97-AF65-F5344CB8AC3E}">
        <p14:creationId xmlns:p14="http://schemas.microsoft.com/office/powerpoint/2010/main" val="279176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7A4D2B6-3E50-48FF-A8D0-50642769C0FB}"/>
              </a:ext>
            </a:extLst>
          </p:cNvPr>
          <p:cNvGraphicFramePr>
            <a:graphicFrameLocks noChangeAspect="1"/>
          </p:cNvGraphicFramePr>
          <p:nvPr userDrawn="1">
            <p:custDataLst>
              <p:tags r:id="rId1"/>
            </p:custDataLst>
            <p:extLst>
              <p:ext uri="{D42A27DB-BD31-4B8C-83A1-F6EECF244321}">
                <p14:modId xmlns:p14="http://schemas.microsoft.com/office/powerpoint/2010/main" val="227736727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5" name="Object 4" hidden="1">
                        <a:extLst>
                          <a:ext uri="{FF2B5EF4-FFF2-40B4-BE49-F238E27FC236}">
                            <a16:creationId xmlns:a16="http://schemas.microsoft.com/office/drawing/2014/main" id="{47A4D2B6-3E50-48FF-A8D0-50642769C0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C6BD921-E8C7-42F2-AF51-A4C9A79A5795}"/>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7200" b="0" i="0" baseline="0">
              <a:latin typeface="Plantin" panose="02040803060301020203" pitchFamily="18" charset="0"/>
              <a:ea typeface="+mj-ea"/>
              <a:cs typeface="+mj-cs"/>
              <a:sym typeface="Plantin" panose="02040803060301020203" pitchFamily="18" charset="0"/>
            </a:endParaRPr>
          </a:p>
        </p:txBody>
      </p:sp>
      <p:pic>
        <p:nvPicPr>
          <p:cNvPr id="7" name="Picture 6" descr="A cloudy sky&#10;&#10;Description automatically generated">
            <a:extLst>
              <a:ext uri="{FF2B5EF4-FFF2-40B4-BE49-F238E27FC236}">
                <a16:creationId xmlns:a16="http://schemas.microsoft.com/office/drawing/2014/main" id="{7F77A6EA-B8C4-4C72-9784-2EBAD4E5612C}"/>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a:stretch/>
        </p:blipFill>
        <p:spPr>
          <a:xfrm>
            <a:off x="0" y="0"/>
            <a:ext cx="12211665" cy="6858000"/>
          </a:xfrm>
          <a:prstGeom prst="rect">
            <a:avLst/>
          </a:prstGeom>
        </p:spPr>
      </p:pic>
      <p:sp>
        <p:nvSpPr>
          <p:cNvPr id="3" name="Title 2">
            <a:extLst>
              <a:ext uri="{FF2B5EF4-FFF2-40B4-BE49-F238E27FC236}">
                <a16:creationId xmlns:a16="http://schemas.microsoft.com/office/drawing/2014/main" id="{A1D9665F-5DC0-4828-BADD-4878DBE580B2}"/>
              </a:ext>
            </a:extLst>
          </p:cNvPr>
          <p:cNvSpPr>
            <a:spLocks noGrp="1"/>
          </p:cNvSpPr>
          <p:nvPr>
            <p:ph type="title" hasCustomPrompt="1"/>
          </p:nvPr>
        </p:nvSpPr>
        <p:spPr>
          <a:xfrm>
            <a:off x="773357" y="571664"/>
            <a:ext cx="7542418" cy="3379065"/>
          </a:xfrm>
        </p:spPr>
        <p:txBody>
          <a:bodyPr anchor="ctr"/>
          <a:lstStyle>
            <a:lvl1pPr>
              <a:lnSpc>
                <a:spcPct val="100000"/>
              </a:lnSpc>
              <a:defRPr sz="7200">
                <a:solidFill>
                  <a:schemeClr val="bg1"/>
                </a:solidFill>
              </a:defRPr>
            </a:lvl1pPr>
          </a:lstStyle>
          <a:p>
            <a:r>
              <a:rPr lang="de-DE" dirty="0"/>
              <a:t>So wird ein</a:t>
            </a:r>
            <a:br>
              <a:rPr lang="de-DE" dirty="0"/>
            </a:br>
            <a:r>
              <a:rPr lang="de-DE" dirty="0"/>
              <a:t>Kapiteltitel</a:t>
            </a:r>
            <a:br>
              <a:rPr lang="de-DE" dirty="0"/>
            </a:br>
            <a:r>
              <a:rPr lang="de-DE" dirty="0"/>
              <a:t>eingesetzt</a:t>
            </a:r>
            <a:endParaRPr lang="en-US" dirty="0"/>
          </a:p>
        </p:txBody>
      </p:sp>
      <p:sp>
        <p:nvSpPr>
          <p:cNvPr id="16" name="Freeform 6">
            <a:extLst>
              <a:ext uri="{FF2B5EF4-FFF2-40B4-BE49-F238E27FC236}">
                <a16:creationId xmlns:a16="http://schemas.microsoft.com/office/drawing/2014/main" id="{D5E1B7A7-1703-4C92-9A84-EAD030A224EA}"/>
              </a:ext>
            </a:extLst>
          </p:cNvPr>
          <p:cNvSpPr>
            <a:spLocks noEditPoints="1"/>
          </p:cNvSpPr>
          <p:nvPr userDrawn="1"/>
        </p:nvSpPr>
        <p:spPr bwMode="auto">
          <a:xfrm>
            <a:off x="3378200" y="698500"/>
            <a:ext cx="5448300" cy="5449824"/>
          </a:xfrm>
          <a:custGeom>
            <a:avLst/>
            <a:gdLst>
              <a:gd name="T0" fmla="*/ 582 w 3468"/>
              <a:gd name="T1" fmla="*/ 1683 h 3454"/>
              <a:gd name="T2" fmla="*/ 1734 w 3468"/>
              <a:gd name="T3" fmla="*/ 2872 h 3454"/>
              <a:gd name="T4" fmla="*/ 2896 w 3468"/>
              <a:gd name="T5" fmla="*/ 1729 h 3454"/>
              <a:gd name="T6" fmla="*/ 1734 w 3468"/>
              <a:gd name="T7" fmla="*/ 582 h 3454"/>
              <a:gd name="T8" fmla="*/ 582 w 3468"/>
              <a:gd name="T9" fmla="*/ 1683 h 3454"/>
              <a:gd name="T10" fmla="*/ 3468 w 3468"/>
              <a:gd name="T11" fmla="*/ 1729 h 3454"/>
              <a:gd name="T12" fmla="*/ 1734 w 3468"/>
              <a:gd name="T13" fmla="*/ 3454 h 3454"/>
              <a:gd name="T14" fmla="*/ 0 w 3468"/>
              <a:gd name="T15" fmla="*/ 1661 h 3454"/>
              <a:gd name="T16" fmla="*/ 1734 w 3468"/>
              <a:gd name="T17" fmla="*/ 0 h 3454"/>
              <a:gd name="T18" fmla="*/ 3468 w 3468"/>
              <a:gd name="T19" fmla="*/ 1729 h 3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8" h="3454">
                <a:moveTo>
                  <a:pt x="582" y="1683"/>
                </a:moveTo>
                <a:cubicBezTo>
                  <a:pt x="582" y="2354"/>
                  <a:pt x="1086" y="2872"/>
                  <a:pt x="1734" y="2872"/>
                </a:cubicBezTo>
                <a:cubicBezTo>
                  <a:pt x="2378" y="2872"/>
                  <a:pt x="2896" y="2364"/>
                  <a:pt x="2896" y="1729"/>
                </a:cubicBezTo>
                <a:cubicBezTo>
                  <a:pt x="2896" y="1100"/>
                  <a:pt x="2373" y="582"/>
                  <a:pt x="1734" y="582"/>
                </a:cubicBezTo>
                <a:cubicBezTo>
                  <a:pt x="1109" y="582"/>
                  <a:pt x="582" y="1086"/>
                  <a:pt x="582" y="1683"/>
                </a:cubicBezTo>
                <a:moveTo>
                  <a:pt x="3468" y="1729"/>
                </a:moveTo>
                <a:cubicBezTo>
                  <a:pt x="3468" y="2685"/>
                  <a:pt x="2694" y="3454"/>
                  <a:pt x="1734" y="3454"/>
                </a:cubicBezTo>
                <a:cubicBezTo>
                  <a:pt x="797" y="3454"/>
                  <a:pt x="0" y="2635"/>
                  <a:pt x="0" y="1661"/>
                </a:cubicBezTo>
                <a:cubicBezTo>
                  <a:pt x="0" y="729"/>
                  <a:pt x="761" y="0"/>
                  <a:pt x="1734" y="0"/>
                </a:cubicBezTo>
                <a:cubicBezTo>
                  <a:pt x="2676" y="0"/>
                  <a:pt x="3468" y="792"/>
                  <a:pt x="3468" y="1729"/>
                </a:cubicBezTo>
              </a:path>
            </a:pathLst>
          </a:custGeom>
          <a:solidFill>
            <a:srgbClr val="FFFFFF">
              <a:alpha val="20000"/>
            </a:srgbClr>
          </a:solidFill>
          <a:ln>
            <a:noFill/>
          </a:ln>
        </p:spPr>
        <p:txBody>
          <a:bodyPr vert="horz" wrap="square" lIns="121920" tIns="60960" rIns="121920" bIns="60960" numCol="1" anchor="t" anchorCtr="0" compatLnSpc="1">
            <a:prstTxWarp prst="textNoShape">
              <a:avLst/>
            </a:prstTxWarp>
            <a:noAutofit/>
          </a:bodyPr>
          <a:lstStyle/>
          <a:p>
            <a:endParaRPr lang="en-IN" sz="3200"/>
          </a:p>
        </p:txBody>
      </p:sp>
      <p:sp>
        <p:nvSpPr>
          <p:cNvPr id="17" name="Slide Number Placeholder 7">
            <a:extLst>
              <a:ext uri="{FF2B5EF4-FFF2-40B4-BE49-F238E27FC236}">
                <a16:creationId xmlns:a16="http://schemas.microsoft.com/office/drawing/2014/main" id="{86D13B6D-154E-44DF-859E-15C28949505A}"/>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bg1"/>
                </a:solidFill>
              </a:defRPr>
            </a:lvl1pPr>
          </a:lstStyle>
          <a:p>
            <a:fld id="{E4147E19-D42D-416C-B497-FAE4B2379EE9}" type="slidenum">
              <a:rPr lang="en-IN" smtClean="0"/>
              <a:pPr/>
              <a:t>‹#›</a:t>
            </a:fld>
            <a:endParaRPr lang="en-IN"/>
          </a:p>
        </p:txBody>
      </p:sp>
      <p:sp>
        <p:nvSpPr>
          <p:cNvPr id="2" name="Footer Placeholder 1">
            <a:extLst>
              <a:ext uri="{FF2B5EF4-FFF2-40B4-BE49-F238E27FC236}">
                <a16:creationId xmlns:a16="http://schemas.microsoft.com/office/drawing/2014/main" id="{3B06EB04-FB62-4DA0-A18C-1A0C8C184272}"/>
              </a:ext>
            </a:extLst>
          </p:cNvPr>
          <p:cNvSpPr>
            <a:spLocks noGrp="1"/>
          </p:cNvSpPr>
          <p:nvPr>
            <p:ph type="ftr" sz="quarter" idx="10"/>
          </p:nvPr>
        </p:nvSpPr>
        <p:spPr/>
        <p:txBody>
          <a:bodyPr/>
          <a:lstStyle>
            <a:lvl1pPr>
              <a:defRPr>
                <a:solidFill>
                  <a:schemeClr val="bg1"/>
                </a:solidFill>
              </a:defRPr>
            </a:lvl1pPr>
          </a:lstStyle>
          <a:p>
            <a:r>
              <a:rPr lang="de-DE"/>
              <a:t>AIP 2024 - Disaster resilience - Faber Consulting</a:t>
            </a:r>
            <a:endParaRPr lang="de-DE" dirty="0"/>
          </a:p>
        </p:txBody>
      </p:sp>
    </p:spTree>
    <p:extLst>
      <p:ext uri="{BB962C8B-B14F-4D97-AF65-F5344CB8AC3E}">
        <p14:creationId xmlns:p14="http://schemas.microsoft.com/office/powerpoint/2010/main" val="2238171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rgbClr val="F2A900"/>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6CEB0F-ED6D-4381-A943-38F375F8B929}"/>
              </a:ext>
            </a:extLst>
          </p:cNvPr>
          <p:cNvGraphicFramePr>
            <a:graphicFrameLocks noChangeAspect="1"/>
          </p:cNvGraphicFramePr>
          <p:nvPr userDrawn="1">
            <p:custDataLst>
              <p:tags r:id="rId1"/>
            </p:custDataLst>
            <p:extLst>
              <p:ext uri="{D42A27DB-BD31-4B8C-83A1-F6EECF244321}">
                <p14:modId xmlns:p14="http://schemas.microsoft.com/office/powerpoint/2010/main" val="63374893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0" name=""/>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96E215D-BF07-4FBA-B09A-4040915A203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4800" b="0" i="0" baseline="0">
              <a:latin typeface="Brown" pitchFamily="2" charset="0"/>
              <a:ea typeface="+mj-ea"/>
              <a:cs typeface="+mj-cs"/>
              <a:sym typeface="Brown" pitchFamily="2" charset="0"/>
            </a:endParaRPr>
          </a:p>
        </p:txBody>
      </p:sp>
      <p:sp>
        <p:nvSpPr>
          <p:cNvPr id="2" name="Title 1">
            <a:extLst>
              <a:ext uri="{FF2B5EF4-FFF2-40B4-BE49-F238E27FC236}">
                <a16:creationId xmlns:a16="http://schemas.microsoft.com/office/drawing/2014/main" id="{688D31D6-8642-4422-93E5-2E39D69D8B32}"/>
              </a:ext>
            </a:extLst>
          </p:cNvPr>
          <p:cNvSpPr>
            <a:spLocks noGrp="1"/>
          </p:cNvSpPr>
          <p:nvPr>
            <p:ph type="title" hasCustomPrompt="1"/>
          </p:nvPr>
        </p:nvSpPr>
        <p:spPr>
          <a:xfrm>
            <a:off x="797168" y="686203"/>
            <a:ext cx="10717824" cy="3944628"/>
          </a:xfrm>
        </p:spPr>
        <p:txBody>
          <a:bodyPr anchor="t">
            <a:normAutofit/>
          </a:bodyPr>
          <a:lstStyle>
            <a:lvl1pPr>
              <a:lnSpc>
                <a:spcPct val="100000"/>
              </a:lnSpc>
              <a:defRPr sz="4800">
                <a:solidFill>
                  <a:schemeClr val="bg1"/>
                </a:solidFill>
                <a:latin typeface="+mn-lt"/>
              </a:defRPr>
            </a:lvl1pPr>
          </a:lstStyle>
          <a:p>
            <a:r>
              <a:rPr lang="de-DE" dirty="0"/>
              <a:t>«Hier kann ein Zitat stehen,</a:t>
            </a:r>
            <a:br>
              <a:rPr lang="de-DE" dirty="0"/>
            </a:br>
            <a:r>
              <a:rPr lang="de-DE" dirty="0"/>
              <a:t>welches nicht mehr als sechs</a:t>
            </a:r>
            <a:br>
              <a:rPr lang="de-DE" dirty="0"/>
            </a:br>
            <a:r>
              <a:rPr lang="de-DE" dirty="0"/>
              <a:t>Zeilen umfasst.»</a:t>
            </a:r>
            <a:br>
              <a:rPr lang="de-DE" dirty="0"/>
            </a:br>
            <a:r>
              <a:rPr lang="de-DE" dirty="0"/>
              <a:t>Schriftgrösse: 48 pt</a:t>
            </a:r>
            <a:br>
              <a:rPr lang="de-DE" dirty="0"/>
            </a:br>
            <a:r>
              <a:rPr lang="de-DE" dirty="0"/>
              <a:t>Zeilenabstand: 1,0 Zeilen</a:t>
            </a:r>
            <a:endParaRPr lang="en-US" dirty="0"/>
          </a:p>
        </p:txBody>
      </p:sp>
      <p:sp>
        <p:nvSpPr>
          <p:cNvPr id="12" name="Text Placeholder 11">
            <a:extLst>
              <a:ext uri="{FF2B5EF4-FFF2-40B4-BE49-F238E27FC236}">
                <a16:creationId xmlns:a16="http://schemas.microsoft.com/office/drawing/2014/main" id="{BBD6C4CD-9C44-46FD-B8C7-A6519B32EBA7}"/>
              </a:ext>
            </a:extLst>
          </p:cNvPr>
          <p:cNvSpPr>
            <a:spLocks noGrp="1"/>
          </p:cNvSpPr>
          <p:nvPr>
            <p:ph type="body" sz="quarter" idx="10" hasCustomPrompt="1"/>
          </p:nvPr>
        </p:nvSpPr>
        <p:spPr>
          <a:xfrm>
            <a:off x="797168" y="4970707"/>
            <a:ext cx="10670932" cy="593725"/>
          </a:xfrm>
        </p:spPr>
        <p:txBody>
          <a:bodyPr>
            <a:normAutofit/>
          </a:bodyPr>
          <a:lstStyle>
            <a:lvl1pPr>
              <a:defRPr sz="2400">
                <a:solidFill>
                  <a:schemeClr val="bg1"/>
                </a:solidFill>
                <a:latin typeface="Plantin Semibold" pitchFamily="2" charset="0"/>
              </a:defRPr>
            </a:lvl1pPr>
          </a:lstStyle>
          <a:p>
            <a:pPr lvl="0"/>
            <a:r>
              <a:rPr lang="en-US" dirty="0"/>
              <a:t>ZITATZEUGE</a:t>
            </a:r>
          </a:p>
        </p:txBody>
      </p:sp>
      <p:sp>
        <p:nvSpPr>
          <p:cNvPr id="9" name="Slide Number Placeholder 7">
            <a:extLst>
              <a:ext uri="{FF2B5EF4-FFF2-40B4-BE49-F238E27FC236}">
                <a16:creationId xmlns:a16="http://schemas.microsoft.com/office/drawing/2014/main" id="{97199408-65B6-4F40-90C8-19639E47B83A}"/>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bg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9FC33939-E297-421B-A01A-1501A1695293}"/>
              </a:ext>
            </a:extLst>
          </p:cNvPr>
          <p:cNvSpPr>
            <a:spLocks noGrp="1"/>
          </p:cNvSpPr>
          <p:nvPr>
            <p:ph type="ftr" sz="quarter" idx="11"/>
          </p:nvPr>
        </p:nvSpPr>
        <p:spPr/>
        <p:txBody>
          <a:bodyPr/>
          <a:lstStyle>
            <a:lvl1pPr>
              <a:defRPr>
                <a:solidFill>
                  <a:schemeClr val="bg1"/>
                </a:solidFill>
              </a:defRPr>
            </a:lvl1pPr>
          </a:lstStyle>
          <a:p>
            <a:r>
              <a:rPr lang="de-DE"/>
              <a:t>AIP 2024 - Disaster resilience - Faber Consulting</a:t>
            </a:r>
            <a:endParaRPr lang="de-DE" dirty="0"/>
          </a:p>
        </p:txBody>
      </p:sp>
    </p:spTree>
    <p:extLst>
      <p:ext uri="{BB962C8B-B14F-4D97-AF65-F5344CB8AC3E}">
        <p14:creationId xmlns:p14="http://schemas.microsoft.com/office/powerpoint/2010/main" val="1947365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gradFill flip="none" rotWithShape="1">
          <a:gsLst>
            <a:gs pos="53000">
              <a:srgbClr val="798E4B"/>
            </a:gs>
            <a:gs pos="25000">
              <a:srgbClr val="017396"/>
            </a:gs>
            <a:gs pos="82000">
              <a:srgbClr val="F7A600"/>
            </a:gs>
          </a:gsLst>
          <a:lin ang="0" scaled="1"/>
          <a:tileRect/>
        </a:gra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6CEB0F-ED6D-4381-A943-38F375F8B929}"/>
              </a:ext>
            </a:extLst>
          </p:cNvPr>
          <p:cNvGraphicFramePr>
            <a:graphicFrameLocks noChangeAspect="1"/>
          </p:cNvGraphicFramePr>
          <p:nvPr userDrawn="1">
            <p:custDataLst>
              <p:tags r:id="rId1"/>
            </p:custDataLst>
            <p:extLst>
              <p:ext uri="{D42A27DB-BD31-4B8C-83A1-F6EECF244321}">
                <p14:modId xmlns:p14="http://schemas.microsoft.com/office/powerpoint/2010/main" val="248516230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7" name="Object 6" hidden="1">
                        <a:extLst>
                          <a:ext uri="{FF2B5EF4-FFF2-40B4-BE49-F238E27FC236}">
                            <a16:creationId xmlns:a16="http://schemas.microsoft.com/office/drawing/2014/main" id="{5C6CEB0F-ED6D-4381-A943-38F375F8B929}"/>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96E215D-BF07-4FBA-B09A-4040915A203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4800" b="0" i="0" baseline="0">
              <a:latin typeface="Brown" pitchFamily="2" charset="0"/>
              <a:ea typeface="+mj-ea"/>
              <a:cs typeface="+mj-cs"/>
              <a:sym typeface="Brown" pitchFamily="2" charset="0"/>
            </a:endParaRPr>
          </a:p>
        </p:txBody>
      </p:sp>
      <p:sp>
        <p:nvSpPr>
          <p:cNvPr id="2" name="Title 1">
            <a:extLst>
              <a:ext uri="{FF2B5EF4-FFF2-40B4-BE49-F238E27FC236}">
                <a16:creationId xmlns:a16="http://schemas.microsoft.com/office/drawing/2014/main" id="{688D31D6-8642-4422-93E5-2E39D69D8B32}"/>
              </a:ext>
            </a:extLst>
          </p:cNvPr>
          <p:cNvSpPr>
            <a:spLocks noGrp="1"/>
          </p:cNvSpPr>
          <p:nvPr>
            <p:ph type="title" hasCustomPrompt="1"/>
          </p:nvPr>
        </p:nvSpPr>
        <p:spPr>
          <a:xfrm>
            <a:off x="797166" y="686202"/>
            <a:ext cx="10670933" cy="3944629"/>
          </a:xfrm>
        </p:spPr>
        <p:txBody>
          <a:bodyPr anchor="t">
            <a:normAutofit/>
          </a:bodyPr>
          <a:lstStyle>
            <a:lvl1pPr>
              <a:lnSpc>
                <a:spcPct val="100000"/>
              </a:lnSpc>
              <a:defRPr sz="4800">
                <a:solidFill>
                  <a:schemeClr val="bg1"/>
                </a:solidFill>
                <a:latin typeface="+mn-lt"/>
              </a:defRPr>
            </a:lvl1pPr>
          </a:lstStyle>
          <a:p>
            <a:r>
              <a:rPr lang="de-DE" dirty="0"/>
              <a:t>«Hier kann ein Zitat stehen,</a:t>
            </a:r>
            <a:br>
              <a:rPr lang="de-DE" dirty="0"/>
            </a:br>
            <a:r>
              <a:rPr lang="de-DE" dirty="0"/>
              <a:t>welches nicht mehr als sechs</a:t>
            </a:r>
            <a:br>
              <a:rPr lang="de-DE" dirty="0"/>
            </a:br>
            <a:r>
              <a:rPr lang="de-DE" dirty="0"/>
              <a:t>Zeilen umfasst.»</a:t>
            </a:r>
            <a:br>
              <a:rPr lang="de-DE" dirty="0"/>
            </a:br>
            <a:r>
              <a:rPr lang="de-DE" dirty="0"/>
              <a:t>Schriftgrösse: 48 pt</a:t>
            </a:r>
            <a:br>
              <a:rPr lang="de-DE" dirty="0"/>
            </a:br>
            <a:r>
              <a:rPr lang="de-DE" dirty="0"/>
              <a:t>Zeilenabstand: 1,0 Zeilen</a:t>
            </a:r>
            <a:endParaRPr lang="en-US" dirty="0"/>
          </a:p>
        </p:txBody>
      </p:sp>
      <p:sp>
        <p:nvSpPr>
          <p:cNvPr id="12" name="Text Placeholder 11">
            <a:extLst>
              <a:ext uri="{FF2B5EF4-FFF2-40B4-BE49-F238E27FC236}">
                <a16:creationId xmlns:a16="http://schemas.microsoft.com/office/drawing/2014/main" id="{BBD6C4CD-9C44-46FD-B8C7-A6519B32EBA7}"/>
              </a:ext>
            </a:extLst>
          </p:cNvPr>
          <p:cNvSpPr>
            <a:spLocks noGrp="1"/>
          </p:cNvSpPr>
          <p:nvPr>
            <p:ph type="body" sz="quarter" idx="10" hasCustomPrompt="1"/>
          </p:nvPr>
        </p:nvSpPr>
        <p:spPr>
          <a:xfrm>
            <a:off x="797166" y="4970706"/>
            <a:ext cx="10670933" cy="593724"/>
          </a:xfrm>
        </p:spPr>
        <p:txBody>
          <a:bodyPr>
            <a:normAutofit/>
          </a:bodyPr>
          <a:lstStyle>
            <a:lvl1pPr>
              <a:defRPr sz="2400">
                <a:solidFill>
                  <a:schemeClr val="bg1"/>
                </a:solidFill>
                <a:latin typeface="Plantin Semibold" pitchFamily="2" charset="0"/>
              </a:defRPr>
            </a:lvl1pPr>
          </a:lstStyle>
          <a:p>
            <a:pPr lvl="0"/>
            <a:r>
              <a:rPr lang="en-US" dirty="0"/>
              <a:t>ZITATZEUGE</a:t>
            </a:r>
          </a:p>
        </p:txBody>
      </p:sp>
      <p:sp>
        <p:nvSpPr>
          <p:cNvPr id="9" name="Slide Number Placeholder 7">
            <a:extLst>
              <a:ext uri="{FF2B5EF4-FFF2-40B4-BE49-F238E27FC236}">
                <a16:creationId xmlns:a16="http://schemas.microsoft.com/office/drawing/2014/main" id="{B2DE4FA9-DB8C-43F4-9B10-00F2C0781699}"/>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bg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68E05079-3FDE-441C-93C0-5F9A7862F3C5}"/>
              </a:ext>
            </a:extLst>
          </p:cNvPr>
          <p:cNvSpPr>
            <a:spLocks noGrp="1"/>
          </p:cNvSpPr>
          <p:nvPr>
            <p:ph type="ftr" sz="quarter" idx="11"/>
          </p:nvPr>
        </p:nvSpPr>
        <p:spPr/>
        <p:txBody>
          <a:bodyPr/>
          <a:lstStyle>
            <a:lvl1pPr>
              <a:defRPr>
                <a:solidFill>
                  <a:schemeClr val="bg1"/>
                </a:solidFill>
              </a:defRPr>
            </a:lvl1pPr>
          </a:lstStyle>
          <a:p>
            <a:r>
              <a:rPr lang="de-DE"/>
              <a:t>AIP 2024 - Disaster resilience - Faber Consulting</a:t>
            </a:r>
            <a:endParaRPr lang="de-DE" dirty="0"/>
          </a:p>
        </p:txBody>
      </p:sp>
    </p:spTree>
    <p:extLst>
      <p:ext uri="{BB962C8B-B14F-4D97-AF65-F5344CB8AC3E}">
        <p14:creationId xmlns:p14="http://schemas.microsoft.com/office/powerpoint/2010/main" val="360025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chemeClr val="accent5"/>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6CEB0F-ED6D-4381-A943-38F375F8B929}"/>
              </a:ext>
            </a:extLst>
          </p:cNvPr>
          <p:cNvGraphicFramePr>
            <a:graphicFrameLocks noChangeAspect="1"/>
          </p:cNvGraphicFramePr>
          <p:nvPr userDrawn="1">
            <p:custDataLst>
              <p:tags r:id="rId1"/>
            </p:custDataLst>
            <p:extLst>
              <p:ext uri="{D42A27DB-BD31-4B8C-83A1-F6EECF244321}">
                <p14:modId xmlns:p14="http://schemas.microsoft.com/office/powerpoint/2010/main" val="677044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7" name="Object 6" hidden="1">
                        <a:extLst>
                          <a:ext uri="{FF2B5EF4-FFF2-40B4-BE49-F238E27FC236}">
                            <a16:creationId xmlns:a16="http://schemas.microsoft.com/office/drawing/2014/main" id="{5C6CEB0F-ED6D-4381-A943-38F375F8B929}"/>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96E215D-BF07-4FBA-B09A-4040915A203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4800" b="0" i="0" baseline="0">
              <a:latin typeface="Brown" pitchFamily="2" charset="0"/>
              <a:ea typeface="+mj-ea"/>
              <a:cs typeface="+mj-cs"/>
              <a:sym typeface="Brown" pitchFamily="2" charset="0"/>
            </a:endParaRPr>
          </a:p>
        </p:txBody>
      </p:sp>
      <p:sp>
        <p:nvSpPr>
          <p:cNvPr id="2" name="Title 1">
            <a:extLst>
              <a:ext uri="{FF2B5EF4-FFF2-40B4-BE49-F238E27FC236}">
                <a16:creationId xmlns:a16="http://schemas.microsoft.com/office/drawing/2014/main" id="{688D31D6-8642-4422-93E5-2E39D69D8B32}"/>
              </a:ext>
            </a:extLst>
          </p:cNvPr>
          <p:cNvSpPr>
            <a:spLocks noGrp="1"/>
          </p:cNvSpPr>
          <p:nvPr>
            <p:ph type="title" hasCustomPrompt="1"/>
          </p:nvPr>
        </p:nvSpPr>
        <p:spPr>
          <a:xfrm>
            <a:off x="785080" y="642303"/>
            <a:ext cx="10729912" cy="752743"/>
          </a:xfrm>
        </p:spPr>
        <p:txBody>
          <a:bodyPr anchor="t">
            <a:noAutofit/>
          </a:bodyPr>
          <a:lstStyle>
            <a:lvl1pPr>
              <a:lnSpc>
                <a:spcPct val="100000"/>
              </a:lnSpc>
              <a:defRPr sz="5500">
                <a:solidFill>
                  <a:schemeClr val="bg1"/>
                </a:solidFill>
                <a:latin typeface="+mn-lt"/>
              </a:defRPr>
            </a:lvl1pPr>
          </a:lstStyle>
          <a:p>
            <a:r>
              <a:rPr lang="de-DE" dirty="0"/>
              <a:t>Inhaltsverzeichnis</a:t>
            </a:r>
            <a:endParaRPr lang="en-US" dirty="0"/>
          </a:p>
        </p:txBody>
      </p:sp>
      <p:sp>
        <p:nvSpPr>
          <p:cNvPr id="12" name="Text Placeholder 11">
            <a:extLst>
              <a:ext uri="{FF2B5EF4-FFF2-40B4-BE49-F238E27FC236}">
                <a16:creationId xmlns:a16="http://schemas.microsoft.com/office/drawing/2014/main" id="{BBD6C4CD-9C44-46FD-B8C7-A6519B32EBA7}"/>
              </a:ext>
            </a:extLst>
          </p:cNvPr>
          <p:cNvSpPr>
            <a:spLocks noGrp="1"/>
          </p:cNvSpPr>
          <p:nvPr>
            <p:ph type="body" sz="quarter" idx="10" hasCustomPrompt="1"/>
          </p:nvPr>
        </p:nvSpPr>
        <p:spPr>
          <a:xfrm>
            <a:off x="785080" y="2283681"/>
            <a:ext cx="10729912" cy="375749"/>
          </a:xfrm>
        </p:spPr>
        <p:txBody>
          <a:bodyPr anchor="ctr">
            <a:normAutofit/>
          </a:bodyPr>
          <a:lstStyle>
            <a:lvl1pPr>
              <a:defRPr sz="2400">
                <a:solidFill>
                  <a:schemeClr val="bg1"/>
                </a:solidFill>
                <a:latin typeface="+mj-lt"/>
              </a:defRPr>
            </a:lvl1pPr>
          </a:lstStyle>
          <a:p>
            <a:pPr lvl="0"/>
            <a:r>
              <a:rPr lang="en-US" dirty="0" err="1"/>
              <a:t>Teil</a:t>
            </a:r>
            <a:r>
              <a:rPr lang="en-US" dirty="0"/>
              <a:t> 1</a:t>
            </a:r>
          </a:p>
        </p:txBody>
      </p:sp>
      <p:sp>
        <p:nvSpPr>
          <p:cNvPr id="4" name="Text Placeholder 3">
            <a:extLst>
              <a:ext uri="{FF2B5EF4-FFF2-40B4-BE49-F238E27FC236}">
                <a16:creationId xmlns:a16="http://schemas.microsoft.com/office/drawing/2014/main" id="{8ABBB238-F041-4A5C-810E-0F88CF582794}"/>
              </a:ext>
            </a:extLst>
          </p:cNvPr>
          <p:cNvSpPr>
            <a:spLocks noGrp="1"/>
          </p:cNvSpPr>
          <p:nvPr>
            <p:ph type="body" sz="quarter" idx="11" hasCustomPrompt="1"/>
          </p:nvPr>
        </p:nvSpPr>
        <p:spPr>
          <a:xfrm>
            <a:off x="785080" y="3744179"/>
            <a:ext cx="10717212" cy="375749"/>
          </a:xfrm>
        </p:spPr>
        <p:txBody>
          <a:bodyPr anchor="ctr">
            <a:normAutofit/>
          </a:bodyPr>
          <a:lstStyle>
            <a:lvl1pPr>
              <a:defRPr sz="2400">
                <a:solidFill>
                  <a:schemeClr val="bg1"/>
                </a:solidFill>
                <a:latin typeface="+mj-lt"/>
              </a:defRPr>
            </a:lvl1pPr>
          </a:lstStyle>
          <a:p>
            <a:pPr lvl="0"/>
            <a:r>
              <a:rPr lang="en-US" dirty="0" err="1"/>
              <a:t>Teil</a:t>
            </a:r>
            <a:r>
              <a:rPr lang="en-US" dirty="0"/>
              <a:t> 2</a:t>
            </a:r>
          </a:p>
        </p:txBody>
      </p:sp>
      <p:sp>
        <p:nvSpPr>
          <p:cNvPr id="8" name="Text Placeholder 7">
            <a:extLst>
              <a:ext uri="{FF2B5EF4-FFF2-40B4-BE49-F238E27FC236}">
                <a16:creationId xmlns:a16="http://schemas.microsoft.com/office/drawing/2014/main" id="{2A8E0743-BAF0-4DC7-8DF3-CB4756726674}"/>
              </a:ext>
            </a:extLst>
          </p:cNvPr>
          <p:cNvSpPr>
            <a:spLocks noGrp="1"/>
          </p:cNvSpPr>
          <p:nvPr>
            <p:ph type="body" sz="quarter" idx="12" hasCustomPrompt="1"/>
          </p:nvPr>
        </p:nvSpPr>
        <p:spPr>
          <a:xfrm>
            <a:off x="785080" y="4239390"/>
            <a:ext cx="10717212" cy="375749"/>
          </a:xfrm>
        </p:spPr>
        <p:txBody>
          <a:bodyPr anchor="ctr">
            <a:normAutofit/>
          </a:bodyPr>
          <a:lstStyle>
            <a:lvl1pPr>
              <a:defRPr sz="2400">
                <a:solidFill>
                  <a:schemeClr val="bg1"/>
                </a:solidFill>
                <a:latin typeface="+mj-lt"/>
              </a:defRPr>
            </a:lvl1pPr>
          </a:lstStyle>
          <a:p>
            <a:pPr lvl="0"/>
            <a:r>
              <a:rPr lang="en-US" dirty="0" err="1"/>
              <a:t>Teil</a:t>
            </a:r>
            <a:r>
              <a:rPr lang="en-US" dirty="0"/>
              <a:t> 3</a:t>
            </a:r>
          </a:p>
        </p:txBody>
      </p:sp>
      <p:sp>
        <p:nvSpPr>
          <p:cNvPr id="13" name="Text Placeholder 12">
            <a:extLst>
              <a:ext uri="{FF2B5EF4-FFF2-40B4-BE49-F238E27FC236}">
                <a16:creationId xmlns:a16="http://schemas.microsoft.com/office/drawing/2014/main" id="{D8B0F920-6005-4A72-B4D0-F47F6FC3F496}"/>
              </a:ext>
            </a:extLst>
          </p:cNvPr>
          <p:cNvSpPr>
            <a:spLocks noGrp="1"/>
          </p:cNvSpPr>
          <p:nvPr>
            <p:ph type="body" sz="quarter" idx="13" hasCustomPrompt="1"/>
          </p:nvPr>
        </p:nvSpPr>
        <p:spPr>
          <a:xfrm>
            <a:off x="785080" y="4758047"/>
            <a:ext cx="10717212" cy="375749"/>
          </a:xfrm>
        </p:spPr>
        <p:txBody>
          <a:bodyPr anchor="ctr">
            <a:noAutofit/>
          </a:bodyPr>
          <a:lstStyle>
            <a:lvl1pPr>
              <a:defRPr sz="2400">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err="1"/>
              <a:t>Teil</a:t>
            </a:r>
            <a:r>
              <a:rPr lang="en-US" dirty="0"/>
              <a:t> 4</a:t>
            </a:r>
          </a:p>
        </p:txBody>
      </p:sp>
      <p:sp>
        <p:nvSpPr>
          <p:cNvPr id="15" name="Text Placeholder 14">
            <a:extLst>
              <a:ext uri="{FF2B5EF4-FFF2-40B4-BE49-F238E27FC236}">
                <a16:creationId xmlns:a16="http://schemas.microsoft.com/office/drawing/2014/main" id="{ECFCC229-9B3E-470F-A88E-1D68BCD368E0}"/>
              </a:ext>
            </a:extLst>
          </p:cNvPr>
          <p:cNvSpPr>
            <a:spLocks noGrp="1"/>
          </p:cNvSpPr>
          <p:nvPr>
            <p:ph type="body" sz="quarter" idx="14" hasCustomPrompt="1"/>
          </p:nvPr>
        </p:nvSpPr>
        <p:spPr>
          <a:xfrm>
            <a:off x="785080" y="5264981"/>
            <a:ext cx="10729912" cy="375749"/>
          </a:xfrm>
        </p:spPr>
        <p:txBody>
          <a:bodyPr anchor="ctr">
            <a:normAutofit/>
          </a:bodyPr>
          <a:lstStyle>
            <a:lvl1pPr>
              <a:defRPr sz="24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Teil</a:t>
            </a:r>
            <a:r>
              <a:rPr lang="en-US" dirty="0"/>
              <a:t> 5</a:t>
            </a:r>
          </a:p>
        </p:txBody>
      </p:sp>
      <p:sp>
        <p:nvSpPr>
          <p:cNvPr id="17" name="Text Placeholder 16">
            <a:extLst>
              <a:ext uri="{FF2B5EF4-FFF2-40B4-BE49-F238E27FC236}">
                <a16:creationId xmlns:a16="http://schemas.microsoft.com/office/drawing/2014/main" id="{C731ED64-AB72-4D59-B8D3-2146CF2ADC9A}"/>
              </a:ext>
            </a:extLst>
          </p:cNvPr>
          <p:cNvSpPr>
            <a:spLocks noGrp="1"/>
          </p:cNvSpPr>
          <p:nvPr>
            <p:ph type="body" sz="quarter" idx="15" hasCustomPrompt="1"/>
          </p:nvPr>
        </p:nvSpPr>
        <p:spPr>
          <a:xfrm>
            <a:off x="785080" y="2834018"/>
            <a:ext cx="10705124" cy="492443"/>
          </a:xfrm>
        </p:spPr>
        <p:txBody>
          <a:bodyPr>
            <a:spAutoFit/>
          </a:bodyPr>
          <a:lstStyle>
            <a:lvl1pPr>
              <a:lnSpc>
                <a:spcPct val="100000"/>
              </a:lnSpc>
              <a:spcBef>
                <a:spcPts val="0"/>
              </a:spcBef>
              <a:defRPr>
                <a:solidFill>
                  <a:schemeClr val="bg1"/>
                </a:solidFill>
              </a:defRPr>
            </a:lvl1pPr>
          </a:lstStyle>
          <a:p>
            <a:pPr lvl="0"/>
            <a:r>
              <a:rPr lang="de-DE" dirty="0"/>
              <a:t>Hier kann zusätzlicher Text stehen in beschreibender Form</a:t>
            </a:r>
          </a:p>
          <a:p>
            <a:pPr lvl="0"/>
            <a:r>
              <a:rPr lang="de-DE" dirty="0"/>
              <a:t>über mehrere Zeilen</a:t>
            </a:r>
            <a:endParaRPr lang="en-US" dirty="0"/>
          </a:p>
        </p:txBody>
      </p:sp>
      <p:sp>
        <p:nvSpPr>
          <p:cNvPr id="18" name="Slide Number Placeholder 7">
            <a:extLst>
              <a:ext uri="{FF2B5EF4-FFF2-40B4-BE49-F238E27FC236}">
                <a16:creationId xmlns:a16="http://schemas.microsoft.com/office/drawing/2014/main" id="{65555BE2-513E-45A2-952E-98B1B0245A4E}"/>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bg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0D946A76-3CB0-443F-8C36-E8C93C08FE95}"/>
              </a:ext>
            </a:extLst>
          </p:cNvPr>
          <p:cNvSpPr>
            <a:spLocks noGrp="1"/>
          </p:cNvSpPr>
          <p:nvPr>
            <p:ph type="ftr" sz="quarter" idx="16"/>
          </p:nvPr>
        </p:nvSpPr>
        <p:spPr/>
        <p:txBody>
          <a:bodyPr/>
          <a:lstStyle>
            <a:lvl1pPr>
              <a:defRPr>
                <a:solidFill>
                  <a:schemeClr val="bg1"/>
                </a:solidFill>
              </a:defRPr>
            </a:lvl1pPr>
          </a:lstStyle>
          <a:p>
            <a:r>
              <a:rPr lang="de-DE"/>
              <a:t>AIP 2024 - Disaster resilience - Faber Consulting</a:t>
            </a:r>
            <a:endParaRPr lang="de-DE" dirty="0"/>
          </a:p>
        </p:txBody>
      </p:sp>
    </p:spTree>
    <p:extLst>
      <p:ext uri="{BB962C8B-B14F-4D97-AF65-F5344CB8AC3E}">
        <p14:creationId xmlns:p14="http://schemas.microsoft.com/office/powerpoint/2010/main" val="836682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2EF913D-54BE-4F41-88C4-863B2445FD8D}"/>
              </a:ext>
            </a:extLst>
          </p:cNvPr>
          <p:cNvGraphicFramePr>
            <a:graphicFrameLocks noChangeAspect="1"/>
          </p:cNvGraphicFramePr>
          <p:nvPr userDrawn="1">
            <p:custDataLst>
              <p:tags r:id="rId1"/>
            </p:custDataLst>
            <p:extLst>
              <p:ext uri="{D42A27DB-BD31-4B8C-83A1-F6EECF244321}">
                <p14:modId xmlns:p14="http://schemas.microsoft.com/office/powerpoint/2010/main" val="328269130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6" name="Object 5" hidden="1">
                        <a:extLst>
                          <a:ext uri="{FF2B5EF4-FFF2-40B4-BE49-F238E27FC236}">
                            <a16:creationId xmlns:a16="http://schemas.microsoft.com/office/drawing/2014/main" id="{02EF913D-54BE-4F41-88C4-863B2445FD8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BF36C0B-341D-47EE-AAF9-F3FDDB9DFA4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2400" b="0" i="0" baseline="0">
              <a:latin typeface="Plantin" panose="02040803060301020203" pitchFamily="18" charset="0"/>
              <a:ea typeface="+mj-ea"/>
              <a:cs typeface="+mj-cs"/>
              <a:sym typeface="Plantin" panose="02040803060301020203" pitchFamily="18" charset="0"/>
            </a:endParaRPr>
          </a:p>
        </p:txBody>
      </p:sp>
      <p:sp>
        <p:nvSpPr>
          <p:cNvPr id="2" name="Title 1"/>
          <p:cNvSpPr>
            <a:spLocks noGrp="1"/>
          </p:cNvSpPr>
          <p:nvPr>
            <p:ph type="title" hasCustomPrompt="1"/>
          </p:nvPr>
        </p:nvSpPr>
        <p:spPr>
          <a:xfrm>
            <a:off x="785445" y="400295"/>
            <a:ext cx="10705123" cy="396874"/>
          </a:xfrm>
        </p:spPr>
        <p:txBody>
          <a:bodyPr/>
          <a:lstStyle/>
          <a:p>
            <a:r>
              <a:rPr lang="en-US" dirty="0" err="1"/>
              <a:t>Zusammenfassung</a:t>
            </a:r>
            <a:r>
              <a:rPr lang="en-US" dirty="0"/>
              <a:t> </a:t>
            </a:r>
            <a:r>
              <a:rPr lang="en-US" dirty="0" err="1"/>
              <a:t>oder</a:t>
            </a:r>
            <a:r>
              <a:rPr lang="en-US" dirty="0"/>
              <a:t> </a:t>
            </a:r>
            <a:r>
              <a:rPr lang="en-US" dirty="0" err="1"/>
              <a:t>Fazit</a:t>
            </a:r>
            <a:endParaRPr lang="en-US" dirty="0"/>
          </a:p>
        </p:txBody>
      </p:sp>
      <p:sp>
        <p:nvSpPr>
          <p:cNvPr id="10" name="Text Placeholder 9">
            <a:extLst>
              <a:ext uri="{FF2B5EF4-FFF2-40B4-BE49-F238E27FC236}">
                <a16:creationId xmlns:a16="http://schemas.microsoft.com/office/drawing/2014/main" id="{FD1E3AED-89B4-4599-9D42-4E43F8A50DA9}"/>
              </a:ext>
            </a:extLst>
          </p:cNvPr>
          <p:cNvSpPr>
            <a:spLocks noGrp="1"/>
          </p:cNvSpPr>
          <p:nvPr>
            <p:ph type="body" sz="quarter" idx="11" hasCustomPrompt="1"/>
          </p:nvPr>
        </p:nvSpPr>
        <p:spPr>
          <a:xfrm>
            <a:off x="785445" y="855784"/>
            <a:ext cx="10705122" cy="396875"/>
          </a:xfrm>
        </p:spPr>
        <p:txBody>
          <a:bodyPr>
            <a:normAutofit/>
          </a:bodyPr>
          <a:lstStyle>
            <a:lvl1pPr>
              <a:defRPr sz="2400">
                <a:latin typeface="+mj-lt"/>
              </a:defRPr>
            </a:lvl1pPr>
          </a:lstStyle>
          <a:p>
            <a:pPr lvl="0"/>
            <a:r>
              <a:rPr lang="en-US" dirty="0"/>
              <a:t>Corporate Design PowerPoint</a:t>
            </a:r>
          </a:p>
        </p:txBody>
      </p:sp>
      <p:sp>
        <p:nvSpPr>
          <p:cNvPr id="4" name="Text Placeholder 3">
            <a:extLst>
              <a:ext uri="{FF2B5EF4-FFF2-40B4-BE49-F238E27FC236}">
                <a16:creationId xmlns:a16="http://schemas.microsoft.com/office/drawing/2014/main" id="{F87782D5-2DA2-4265-83A0-12A3436686C9}"/>
              </a:ext>
            </a:extLst>
          </p:cNvPr>
          <p:cNvSpPr>
            <a:spLocks noGrp="1"/>
          </p:cNvSpPr>
          <p:nvPr>
            <p:ph type="body" sz="quarter" idx="12" hasCustomPrompt="1"/>
          </p:nvPr>
        </p:nvSpPr>
        <p:spPr>
          <a:xfrm>
            <a:off x="785444" y="2098675"/>
            <a:ext cx="10669955" cy="3644900"/>
          </a:xfrm>
        </p:spPr>
        <p:txBody>
          <a:bodyPr anchor="ctr">
            <a:normAutofit/>
          </a:bodyPr>
          <a:lstStyle>
            <a:lvl1pPr>
              <a:lnSpc>
                <a:spcPct val="100000"/>
              </a:lnSpc>
              <a:spcBef>
                <a:spcPts val="300"/>
              </a:spcBef>
              <a:spcAft>
                <a:spcPts val="300"/>
              </a:spcAft>
              <a:defRPr sz="2400"/>
            </a:lvl1pPr>
          </a:lstStyle>
          <a:p>
            <a:pPr lvl="0"/>
            <a:r>
              <a:rPr lang="de-DE" dirty="0"/>
              <a:t>Das ist ein einführender Satz, eine Zusammenfassung</a:t>
            </a:r>
          </a:p>
          <a:p>
            <a:pPr lvl="0"/>
            <a:r>
              <a:rPr lang="de-DE" dirty="0"/>
              <a:t>oder auch ein Fazit in folgender Grösse:</a:t>
            </a:r>
          </a:p>
          <a:p>
            <a:pPr lvl="0"/>
            <a:r>
              <a:rPr lang="de-DE" dirty="0"/>
              <a:t>Schrift: BrownPro Regular</a:t>
            </a:r>
          </a:p>
          <a:p>
            <a:pPr lvl="0"/>
            <a:r>
              <a:rPr lang="de-DE" dirty="0"/>
              <a:t>Schriftgrösse: 24 pt</a:t>
            </a:r>
          </a:p>
          <a:p>
            <a:pPr lvl="0"/>
            <a:r>
              <a:rPr lang="de-DE" dirty="0"/>
              <a:t>Zeilenabstand: 1.0 Zeilen</a:t>
            </a:r>
          </a:p>
          <a:p>
            <a:pPr lvl="0"/>
            <a:r>
              <a:rPr lang="de-DE" dirty="0"/>
              <a:t>Standardtextfarbe: Black</a:t>
            </a:r>
            <a:endParaRPr lang="en-US" dirty="0"/>
          </a:p>
        </p:txBody>
      </p:sp>
      <p:sp>
        <p:nvSpPr>
          <p:cNvPr id="9" name="Slide Number Placeholder 7">
            <a:extLst>
              <a:ext uri="{FF2B5EF4-FFF2-40B4-BE49-F238E27FC236}">
                <a16:creationId xmlns:a16="http://schemas.microsoft.com/office/drawing/2014/main" id="{99ECBDF0-86F1-4E2E-8E9F-4AF835E3187E}"/>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tx1"/>
                </a:solidFill>
              </a:defRPr>
            </a:lvl1pPr>
          </a:lstStyle>
          <a:p>
            <a:fld id="{E4147E19-D42D-416C-B497-FAE4B2379EE9}" type="slidenum">
              <a:rPr lang="en-IN" smtClean="0"/>
              <a:pPr/>
              <a:t>‹#›</a:t>
            </a:fld>
            <a:endParaRPr lang="en-IN"/>
          </a:p>
        </p:txBody>
      </p:sp>
      <p:sp>
        <p:nvSpPr>
          <p:cNvPr id="11" name="Slide Number Placeholder 7">
            <a:extLst>
              <a:ext uri="{FF2B5EF4-FFF2-40B4-BE49-F238E27FC236}">
                <a16:creationId xmlns:a16="http://schemas.microsoft.com/office/drawing/2014/main" id="{D0ED9001-1BC4-4F67-B85F-BBAB999B0205}"/>
              </a:ext>
            </a:extLst>
          </p:cNvPr>
          <p:cNvSpPr txBox="1">
            <a:spLocks/>
          </p:cNvSpPr>
          <p:nvPr userDrawn="1"/>
        </p:nvSpPr>
        <p:spPr>
          <a:xfrm>
            <a:off x="937845" y="6707574"/>
            <a:ext cx="153888" cy="138499"/>
          </a:xfrm>
          <a:prstGeom prst="rect">
            <a:avLst/>
          </a:prstGeom>
        </p:spPr>
        <p:txBody>
          <a:bodyPr wrap="none" lIns="0" tIns="0" rIns="0" bIns="0">
            <a:spAutoFit/>
          </a:bodyP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E7D88DF9-1010-4EBF-928D-AF5FCF638B58}"/>
              </a:ext>
            </a:extLst>
          </p:cNvPr>
          <p:cNvSpPr>
            <a:spLocks noGrp="1"/>
          </p:cNvSpPr>
          <p:nvPr>
            <p:ph type="ftr" sz="quarter" idx="13"/>
          </p:nvPr>
        </p:nvSpPr>
        <p:spPr/>
        <p:txBody>
          <a:bodyPr/>
          <a:lstStyle/>
          <a:p>
            <a:r>
              <a:rPr lang="de-DE"/>
              <a:t>AIP 2024 - Disaster resilience - Faber Consulting</a:t>
            </a:r>
            <a:endParaRPr lang="de-DE" dirty="0"/>
          </a:p>
        </p:txBody>
      </p:sp>
    </p:spTree>
    <p:extLst>
      <p:ext uri="{BB962C8B-B14F-4D97-AF65-F5344CB8AC3E}">
        <p14:creationId xmlns:p14="http://schemas.microsoft.com/office/powerpoint/2010/main" val="175138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2EF913D-54BE-4F41-88C4-863B2445FD8D}"/>
              </a:ext>
            </a:extLst>
          </p:cNvPr>
          <p:cNvGraphicFramePr>
            <a:graphicFrameLocks noChangeAspect="1"/>
          </p:cNvGraphicFramePr>
          <p:nvPr userDrawn="1">
            <p:custDataLst>
              <p:tags r:id="rId1"/>
            </p:custDataLst>
            <p:extLst>
              <p:ext uri="{D42A27DB-BD31-4B8C-83A1-F6EECF244321}">
                <p14:modId xmlns:p14="http://schemas.microsoft.com/office/powerpoint/2010/main" val="139758329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6" name="Object 5" hidden="1">
                        <a:extLst>
                          <a:ext uri="{FF2B5EF4-FFF2-40B4-BE49-F238E27FC236}">
                            <a16:creationId xmlns:a16="http://schemas.microsoft.com/office/drawing/2014/main" id="{02EF913D-54BE-4F41-88C4-863B2445FD8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BF36C0B-341D-47EE-AAF9-F3FDDB9DFA4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2400" b="0" i="0" baseline="0">
              <a:latin typeface="Plantin" panose="02040803060301020203" pitchFamily="18" charset="0"/>
              <a:ea typeface="+mj-ea"/>
              <a:cs typeface="+mj-cs"/>
              <a:sym typeface="Plantin" panose="02040803060301020203" pitchFamily="18" charset="0"/>
            </a:endParaRPr>
          </a:p>
        </p:txBody>
      </p:sp>
      <p:sp>
        <p:nvSpPr>
          <p:cNvPr id="2" name="Title 1"/>
          <p:cNvSpPr>
            <a:spLocks noGrp="1"/>
          </p:cNvSpPr>
          <p:nvPr>
            <p:ph type="title" hasCustomPrompt="1"/>
          </p:nvPr>
        </p:nvSpPr>
        <p:spPr>
          <a:xfrm>
            <a:off x="785445" y="400294"/>
            <a:ext cx="10705122" cy="396874"/>
          </a:xfrm>
        </p:spPr>
        <p:txBody>
          <a:bodyPr/>
          <a:lstStyle/>
          <a:p>
            <a:r>
              <a:rPr lang="en-US" dirty="0" err="1"/>
              <a:t>Zusammenfassung</a:t>
            </a:r>
            <a:r>
              <a:rPr lang="en-US" dirty="0"/>
              <a:t> </a:t>
            </a:r>
            <a:r>
              <a:rPr lang="en-US" dirty="0" err="1"/>
              <a:t>oder</a:t>
            </a:r>
            <a:r>
              <a:rPr lang="en-US" dirty="0"/>
              <a:t> </a:t>
            </a:r>
            <a:r>
              <a:rPr lang="en-US" dirty="0" err="1"/>
              <a:t>Fazit</a:t>
            </a:r>
            <a:endParaRPr lang="en-US" dirty="0"/>
          </a:p>
        </p:txBody>
      </p:sp>
      <p:sp>
        <p:nvSpPr>
          <p:cNvPr id="10" name="Text Placeholder 9">
            <a:extLst>
              <a:ext uri="{FF2B5EF4-FFF2-40B4-BE49-F238E27FC236}">
                <a16:creationId xmlns:a16="http://schemas.microsoft.com/office/drawing/2014/main" id="{FD1E3AED-89B4-4599-9D42-4E43F8A50DA9}"/>
              </a:ext>
            </a:extLst>
          </p:cNvPr>
          <p:cNvSpPr>
            <a:spLocks noGrp="1"/>
          </p:cNvSpPr>
          <p:nvPr>
            <p:ph type="body" sz="quarter" idx="11" hasCustomPrompt="1"/>
          </p:nvPr>
        </p:nvSpPr>
        <p:spPr>
          <a:xfrm>
            <a:off x="785445" y="855784"/>
            <a:ext cx="10705122" cy="396875"/>
          </a:xfrm>
        </p:spPr>
        <p:txBody>
          <a:bodyPr>
            <a:normAutofit/>
          </a:bodyPr>
          <a:lstStyle>
            <a:lvl1pPr>
              <a:defRPr sz="1800" b="0">
                <a:latin typeface="+mj-lt"/>
              </a:defRPr>
            </a:lvl1pPr>
          </a:lstStyle>
          <a:p>
            <a:pPr lvl="0"/>
            <a:r>
              <a:rPr lang="en-US" dirty="0"/>
              <a:t>Corporate Design PowerPoint</a:t>
            </a:r>
          </a:p>
        </p:txBody>
      </p:sp>
      <p:sp>
        <p:nvSpPr>
          <p:cNvPr id="4" name="Text Placeholder 3">
            <a:extLst>
              <a:ext uri="{FF2B5EF4-FFF2-40B4-BE49-F238E27FC236}">
                <a16:creationId xmlns:a16="http://schemas.microsoft.com/office/drawing/2014/main" id="{F87782D5-2DA2-4265-83A0-12A3436686C9}"/>
              </a:ext>
            </a:extLst>
          </p:cNvPr>
          <p:cNvSpPr>
            <a:spLocks noGrp="1"/>
          </p:cNvSpPr>
          <p:nvPr>
            <p:ph type="body" sz="quarter" idx="12" hasCustomPrompt="1"/>
          </p:nvPr>
        </p:nvSpPr>
        <p:spPr>
          <a:xfrm>
            <a:off x="785444" y="2098675"/>
            <a:ext cx="10669955" cy="3644900"/>
          </a:xfrm>
        </p:spPr>
        <p:txBody>
          <a:bodyPr anchor="ctr">
            <a:normAutofit/>
          </a:bodyPr>
          <a:lstStyle>
            <a:lvl1pPr>
              <a:lnSpc>
                <a:spcPct val="100000"/>
              </a:lnSpc>
              <a:spcBef>
                <a:spcPts val="300"/>
              </a:spcBef>
              <a:spcAft>
                <a:spcPts val="300"/>
              </a:spcAft>
              <a:defRPr sz="2400">
                <a:latin typeface="BrownPro" panose="00010500010101010101" pitchFamily="50" charset="0"/>
              </a:defRPr>
            </a:lvl1pPr>
          </a:lstStyle>
          <a:p>
            <a:pPr lvl="0"/>
            <a:r>
              <a:rPr lang="de-DE" dirty="0"/>
              <a:t>Das ist ein einführender Satz, eine Zusammenfassung</a:t>
            </a:r>
          </a:p>
          <a:p>
            <a:pPr lvl="0"/>
            <a:r>
              <a:rPr lang="de-DE" dirty="0"/>
              <a:t>oder auch ein Fazit in folgender Grösse:</a:t>
            </a:r>
          </a:p>
          <a:p>
            <a:pPr lvl="0"/>
            <a:r>
              <a:rPr lang="de-DE" dirty="0"/>
              <a:t>Schrift: BrownPro Regular</a:t>
            </a:r>
          </a:p>
          <a:p>
            <a:pPr lvl="0"/>
            <a:r>
              <a:rPr lang="de-DE" dirty="0"/>
              <a:t>Schriftgrösse: 24 pt</a:t>
            </a:r>
          </a:p>
          <a:p>
            <a:pPr lvl="0"/>
            <a:r>
              <a:rPr lang="de-DE" dirty="0"/>
              <a:t>Zeilenabstand: 1.0 Zeilen</a:t>
            </a:r>
          </a:p>
          <a:p>
            <a:pPr lvl="0"/>
            <a:r>
              <a:rPr lang="de-DE" dirty="0"/>
              <a:t>Standardtextfarbe: Black</a:t>
            </a:r>
            <a:endParaRPr lang="en-US" dirty="0"/>
          </a:p>
        </p:txBody>
      </p:sp>
      <p:sp>
        <p:nvSpPr>
          <p:cNvPr id="8" name="Slide Number Placeholder 7">
            <a:extLst>
              <a:ext uri="{FF2B5EF4-FFF2-40B4-BE49-F238E27FC236}">
                <a16:creationId xmlns:a16="http://schemas.microsoft.com/office/drawing/2014/main" id="{5812D988-F8FE-4855-A695-3E4DB8857C8D}"/>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tx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C0E10097-D3D8-4CAB-A422-FD35182D4DAD}"/>
              </a:ext>
            </a:extLst>
          </p:cNvPr>
          <p:cNvSpPr>
            <a:spLocks noGrp="1"/>
          </p:cNvSpPr>
          <p:nvPr>
            <p:ph type="ftr" sz="quarter" idx="13"/>
          </p:nvPr>
        </p:nvSpPr>
        <p:spPr/>
        <p:txBody>
          <a:bodyPr/>
          <a:lstStyle/>
          <a:p>
            <a:r>
              <a:rPr lang="de-DE"/>
              <a:t>AIP 2024 - Disaster resilience - Faber Consulting</a:t>
            </a:r>
            <a:endParaRPr lang="de-DE" dirty="0"/>
          </a:p>
        </p:txBody>
      </p:sp>
    </p:spTree>
    <p:extLst>
      <p:ext uri="{BB962C8B-B14F-4D97-AF65-F5344CB8AC3E}">
        <p14:creationId xmlns:p14="http://schemas.microsoft.com/office/powerpoint/2010/main" val="656543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5445" y="400294"/>
            <a:ext cx="10705122" cy="396874"/>
          </a:xfrm>
          <a:prstGeom prst="rect">
            <a:avLst/>
          </a:prstGeom>
        </p:spPr>
        <p:txBody>
          <a:bodyPr vert="horz" lIns="0" tIns="0" rIns="0" bIns="0" rtlCol="0" anchor="b">
            <a:normAutofit/>
          </a:bodyPr>
          <a:lstStyle/>
          <a:p>
            <a:r>
              <a:rPr lang="en-US" dirty="0"/>
              <a:t>Click to edit Master title style</a:t>
            </a:r>
          </a:p>
        </p:txBody>
      </p:sp>
      <p:sp>
        <p:nvSpPr>
          <p:cNvPr id="3" name="Text Placeholder 2"/>
          <p:cNvSpPr>
            <a:spLocks noGrp="1"/>
          </p:cNvSpPr>
          <p:nvPr>
            <p:ph type="body" idx="1"/>
          </p:nvPr>
        </p:nvSpPr>
        <p:spPr>
          <a:xfrm>
            <a:off x="785445" y="1591163"/>
            <a:ext cx="10657865"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aphicFrame>
        <p:nvGraphicFramePr>
          <p:cNvPr id="7" name="Object 6" hidden="1">
            <a:extLst>
              <a:ext uri="{FF2B5EF4-FFF2-40B4-BE49-F238E27FC236}">
                <a16:creationId xmlns:a16="http://schemas.microsoft.com/office/drawing/2014/main" id="{19C027B5-C5FC-42AE-9868-1E7325882E75}"/>
              </a:ext>
            </a:extLst>
          </p:cNvPr>
          <p:cNvGraphicFramePr>
            <a:graphicFrameLocks noChangeAspect="1"/>
          </p:cNvGraphicFramePr>
          <p:nvPr userDrawn="1">
            <p:custDataLst>
              <p:tags r:id="rId24"/>
            </p:custDataLst>
            <p:extLst>
              <p:ext uri="{D42A27DB-BD31-4B8C-83A1-F6EECF244321}">
                <p14:modId xmlns:p14="http://schemas.microsoft.com/office/powerpoint/2010/main" val="3938220257"/>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26" imgW="353" imgH="359" progId="TCLayout.ActiveDocument.1">
                  <p:embed/>
                </p:oleObj>
              </mc:Choice>
              <mc:Fallback>
                <p:oleObj name="think-cell Slide" r:id="rId26" imgW="353" imgH="359" progId="TCLayout.ActiveDocument.1">
                  <p:embed/>
                  <p:pic>
                    <p:nvPicPr>
                      <p:cNvPr id="7" name="Object 6" hidden="1">
                        <a:extLst>
                          <a:ext uri="{FF2B5EF4-FFF2-40B4-BE49-F238E27FC236}">
                            <a16:creationId xmlns:a16="http://schemas.microsoft.com/office/drawing/2014/main" id="{68797917-DCF5-4B76-B4F6-4206273DBA48}"/>
                          </a:ext>
                        </a:extLst>
                      </p:cNvPr>
                      <p:cNvPicPr/>
                      <p:nvPr/>
                    </p:nvPicPr>
                    <p:blipFill>
                      <a:blip r:embed="rId27"/>
                      <a:stretch>
                        <a:fillRect/>
                      </a:stretch>
                    </p:blipFill>
                    <p:spPr>
                      <a:xfrm>
                        <a:off x="1589" y="1589"/>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64BEE064-899B-47C0-81EC-28DF70BC82C6}"/>
              </a:ext>
            </a:extLst>
          </p:cNvPr>
          <p:cNvSpPr/>
          <p:nvPr userDrawn="1">
            <p:custDataLst>
              <p:tags r:id="rId25"/>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a:latin typeface="Plantin Semibold" pitchFamily="2" charset="0"/>
              <a:ea typeface="+mj-ea"/>
              <a:cs typeface="+mj-cs"/>
              <a:sym typeface="Plantin Semibold" pitchFamily="2" charset="0"/>
            </a:endParaRPr>
          </a:p>
        </p:txBody>
      </p:sp>
      <p:sp>
        <p:nvSpPr>
          <p:cNvPr id="11" name="Slide Number Placeholder 7">
            <a:extLst>
              <a:ext uri="{FF2B5EF4-FFF2-40B4-BE49-F238E27FC236}">
                <a16:creationId xmlns:a16="http://schemas.microsoft.com/office/drawing/2014/main" id="{4F1F56DE-E2F3-4C8D-BB37-1A5B6BE3550A}"/>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lvl1pPr>
          </a:lstStyle>
          <a:p>
            <a:fld id="{E4147E19-D42D-416C-B497-FAE4B2379EE9}" type="slidenum">
              <a:rPr lang="en-IN" smtClean="0"/>
              <a:pPr/>
              <a:t>‹#›</a:t>
            </a:fld>
            <a:endParaRPr lang="en-IN"/>
          </a:p>
        </p:txBody>
      </p:sp>
      <p:sp>
        <p:nvSpPr>
          <p:cNvPr id="4" name="Footer Placeholder 3">
            <a:extLst>
              <a:ext uri="{FF2B5EF4-FFF2-40B4-BE49-F238E27FC236}">
                <a16:creationId xmlns:a16="http://schemas.microsoft.com/office/drawing/2014/main" id="{4A182CA9-5939-47D0-9B93-FE3B55623A7E}"/>
              </a:ext>
            </a:extLst>
          </p:cNvPr>
          <p:cNvSpPr>
            <a:spLocks noGrp="1"/>
          </p:cNvSpPr>
          <p:nvPr>
            <p:ph type="ftr" sz="quarter" idx="3"/>
          </p:nvPr>
        </p:nvSpPr>
        <p:spPr>
          <a:xfrm>
            <a:off x="951503" y="6555174"/>
            <a:ext cx="1838645" cy="138499"/>
          </a:xfrm>
          <a:prstGeom prst="rect">
            <a:avLst/>
          </a:prstGeom>
          <a:noFill/>
          <a:ln>
            <a:noFill/>
          </a:ln>
        </p:spPr>
        <p:txBody>
          <a:bodyPr wrap="none" lIns="0" tIns="0" rIns="0" bIns="0" rtlCol="0" anchor="ctr">
            <a:spAutoFit/>
          </a:bodyPr>
          <a:lstStyle>
            <a:lvl1pPr>
              <a:defRPr lang="de-DE" sz="900" b="0" smtClean="0"/>
            </a:lvl1pPr>
          </a:lstStyle>
          <a:p>
            <a:r>
              <a:rPr lang="de-DE"/>
              <a:t>AIP 2024 - Disaster resilience - Faber Consulting</a:t>
            </a:r>
            <a:endParaRPr lang="de-DE" dirty="0"/>
          </a:p>
        </p:txBody>
      </p:sp>
    </p:spTree>
    <p:extLst>
      <p:ext uri="{BB962C8B-B14F-4D97-AF65-F5344CB8AC3E}">
        <p14:creationId xmlns:p14="http://schemas.microsoft.com/office/powerpoint/2010/main" val="3366466630"/>
      </p:ext>
    </p:extLst>
  </p:cSld>
  <p:clrMap bg1="lt1" tx1="dk1" bg2="lt2" tx2="dk2" accent1="accent1" accent2="accent2" accent3="accent3" accent4="accent4" accent5="accent5" accent6="accent6" hlink="hlink" folHlink="folHlink"/>
  <p:sldLayoutIdLst>
    <p:sldLayoutId id="2147483705" r:id="rId1"/>
    <p:sldLayoutId id="2147483711" r:id="rId2"/>
    <p:sldLayoutId id="2147483693" r:id="rId3"/>
    <p:sldLayoutId id="2147483696" r:id="rId4"/>
    <p:sldLayoutId id="2147483698" r:id="rId5"/>
    <p:sldLayoutId id="2147483715" r:id="rId6"/>
    <p:sldLayoutId id="2147483716" r:id="rId7"/>
    <p:sldLayoutId id="2147483717" r:id="rId8"/>
    <p:sldLayoutId id="2147483718" r:id="rId9"/>
    <p:sldLayoutId id="2147483719" r:id="rId10"/>
    <p:sldLayoutId id="2147483720" r:id="rId11"/>
    <p:sldLayoutId id="2147483721" r:id="rId12"/>
    <p:sldLayoutId id="2147483725" r:id="rId13"/>
    <p:sldLayoutId id="2147483727" r:id="rId14"/>
    <p:sldLayoutId id="2147483728" r:id="rId15"/>
    <p:sldLayoutId id="2147483729" r:id="rId16"/>
    <p:sldLayoutId id="2147483731" r:id="rId17"/>
    <p:sldLayoutId id="2147483733" r:id="rId18"/>
    <p:sldLayoutId id="2147483723" r:id="rId19"/>
    <p:sldLayoutId id="2147483734" r:id="rId20"/>
    <p:sldLayoutId id="2147483735" r:id="rId21"/>
    <p:sldLayoutId id="2147483736" r:id="rId22"/>
  </p:sldLayoutIdLst>
  <p:hf hdr="0" dt="0"/>
  <p:txStyles>
    <p:titleStyle>
      <a:lvl1pPr algn="l" defTabSz="914400" rtl="0" eaLnBrk="1" latinLnBrk="0" hangingPunct="1">
        <a:lnSpc>
          <a:spcPct val="90000"/>
        </a:lnSpc>
        <a:spcBef>
          <a:spcPct val="0"/>
        </a:spcBef>
        <a:buNone/>
        <a:defRPr sz="2400" kern="1200">
          <a:solidFill>
            <a:schemeClr val="tx1"/>
          </a:solidFill>
          <a:latin typeface="Plantin Semibold"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mn-lt"/>
          <a:ea typeface="+mn-ea"/>
          <a:cs typeface="+mn-cs"/>
        </a:defRPr>
      </a:lvl1pPr>
      <a:lvl2pPr marL="23495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mn-lt"/>
          <a:ea typeface="+mn-ea"/>
          <a:cs typeface="+mn-cs"/>
        </a:defRPr>
      </a:lvl3pPr>
      <a:lvl4pPr marL="692150" indent="-228600" algn="l" defTabSz="914400" rtl="0" eaLnBrk="1" latinLnBrk="0" hangingPunct="1">
        <a:lnSpc>
          <a:spcPct val="90000"/>
        </a:lnSpc>
        <a:spcBef>
          <a:spcPts val="500"/>
        </a:spcBef>
        <a:buFont typeface="Wingdings" panose="05000000000000000000" pitchFamily="2" charset="2"/>
        <a:buChar char="§"/>
        <a:defRPr sz="16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65" userDrawn="1">
          <p15:clr>
            <a:srgbClr val="F26B43"/>
          </p15:clr>
        </p15:guide>
        <p15:guide id="4" pos="3968" userDrawn="1">
          <p15:clr>
            <a:srgbClr val="F26B43"/>
          </p15:clr>
        </p15:guide>
        <p15:guide id="5" pos="3712" userDrawn="1">
          <p15:clr>
            <a:srgbClr val="F26B43"/>
          </p15:clr>
        </p15:guide>
        <p15:guide id="6" pos="7216" userDrawn="1">
          <p15:clr>
            <a:srgbClr val="F26B43"/>
          </p15:clr>
        </p15:guide>
        <p15:guide id="7" orient="horz" pos="2032" userDrawn="1">
          <p15:clr>
            <a:srgbClr val="F26B43"/>
          </p15:clr>
        </p15:guide>
        <p15:guide id="8" orient="horz" pos="2288" userDrawn="1">
          <p15:clr>
            <a:srgbClr val="F26B43"/>
          </p15:clr>
        </p15:guide>
        <p15:guide id="9" orient="horz" pos="4016" userDrawn="1">
          <p15:clr>
            <a:srgbClr val="F26B43"/>
          </p15:clr>
        </p15:guide>
        <p15:guide id="10" orient="horz" pos="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chemeClr val="accent1"/>
            </a:gs>
            <a:gs pos="100000">
              <a:srgbClr val="EA4E6C"/>
            </a:gs>
          </a:gsLst>
          <a:lin ang="0" scaled="1"/>
          <a:tileRect/>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473A9A7-2E82-4038-BF47-A234416BEFC7}"/>
              </a:ext>
            </a:extLst>
          </p:cNvPr>
          <p:cNvGraphicFramePr>
            <a:graphicFrameLocks noChangeAspect="1"/>
          </p:cNvGraphicFramePr>
          <p:nvPr>
            <p:custDataLst>
              <p:tags r:id="rId1"/>
            </p:custDataLst>
            <p:extLst>
              <p:ext uri="{D42A27DB-BD31-4B8C-83A1-F6EECF244321}">
                <p14:modId xmlns:p14="http://schemas.microsoft.com/office/powerpoint/2010/main" val="3873780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3" imgH="359" progId="TCLayout.ActiveDocument.1">
                  <p:embed/>
                </p:oleObj>
              </mc:Choice>
              <mc:Fallback>
                <p:oleObj name="think-cell Slide" r:id="rId5" imgW="353" imgH="359"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CD33E47-6B07-4621-9F68-5487724B303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5600" dirty="0">
              <a:latin typeface="Plantin Semibold" pitchFamily="2" charset="0"/>
              <a:ea typeface="+mj-ea"/>
              <a:cs typeface="+mj-cs"/>
              <a:sym typeface="Plantin Semibold" pitchFamily="2" charset="0"/>
            </a:endParaRPr>
          </a:p>
        </p:txBody>
      </p:sp>
      <p:sp>
        <p:nvSpPr>
          <p:cNvPr id="5" name="Title 4">
            <a:extLst>
              <a:ext uri="{FF2B5EF4-FFF2-40B4-BE49-F238E27FC236}">
                <a16:creationId xmlns:a16="http://schemas.microsoft.com/office/drawing/2014/main" id="{9EEC97A6-2EBB-4350-9483-B8E37B99C1BB}"/>
              </a:ext>
            </a:extLst>
          </p:cNvPr>
          <p:cNvSpPr>
            <a:spLocks noGrp="1"/>
          </p:cNvSpPr>
          <p:nvPr>
            <p:ph type="title"/>
          </p:nvPr>
        </p:nvSpPr>
        <p:spPr>
          <a:xfrm>
            <a:off x="773722" y="2344615"/>
            <a:ext cx="9073471" cy="2262554"/>
          </a:xfrm>
        </p:spPr>
        <p:txBody>
          <a:bodyPr/>
          <a:lstStyle/>
          <a:p>
            <a:pPr>
              <a:lnSpc>
                <a:spcPct val="100000"/>
              </a:lnSpc>
              <a:spcAft>
                <a:spcPts val="1200"/>
              </a:spcAft>
            </a:pPr>
            <a:r>
              <a:rPr lang="en-GB" dirty="0"/>
              <a:t>Africa Insurance Pulse 2024</a:t>
            </a:r>
            <a:br>
              <a:rPr lang="en-GB" dirty="0"/>
            </a:br>
            <a:r>
              <a:rPr lang="en-GB" sz="3600" dirty="0"/>
              <a:t>African insurance sector's critical role in building disaster resilience</a:t>
            </a:r>
            <a:endParaRPr lang="en-GB" dirty="0"/>
          </a:p>
        </p:txBody>
      </p:sp>
      <p:sp>
        <p:nvSpPr>
          <p:cNvPr id="6" name="Text Placeholder 5">
            <a:extLst>
              <a:ext uri="{FF2B5EF4-FFF2-40B4-BE49-F238E27FC236}">
                <a16:creationId xmlns:a16="http://schemas.microsoft.com/office/drawing/2014/main" id="{00D84619-68C0-40C7-BD92-36ABC1526A76}"/>
              </a:ext>
            </a:extLst>
          </p:cNvPr>
          <p:cNvSpPr>
            <a:spLocks noGrp="1"/>
          </p:cNvSpPr>
          <p:nvPr>
            <p:ph type="body" sz="quarter" idx="12"/>
          </p:nvPr>
        </p:nvSpPr>
        <p:spPr>
          <a:xfrm>
            <a:off x="773424" y="4994258"/>
            <a:ext cx="9073472" cy="657225"/>
          </a:xfrm>
        </p:spPr>
        <p:txBody>
          <a:bodyPr/>
          <a:lstStyle/>
          <a:p>
            <a:r>
              <a:rPr lang="en-GB" sz="2000" dirty="0"/>
              <a:t>Windhoek</a:t>
            </a:r>
            <a:r>
              <a:rPr lang="en-US" sz="2000" dirty="0"/>
              <a:t>, Namibia, 3 June 2024</a:t>
            </a:r>
          </a:p>
          <a:p>
            <a:r>
              <a:rPr lang="en-US" sz="2000" dirty="0"/>
              <a:t>Simone Lauper, Faber Consulting AG</a:t>
            </a:r>
          </a:p>
        </p:txBody>
      </p:sp>
    </p:spTree>
    <p:extLst>
      <p:ext uri="{BB962C8B-B14F-4D97-AF65-F5344CB8AC3E}">
        <p14:creationId xmlns:p14="http://schemas.microsoft.com/office/powerpoint/2010/main" val="3668809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B4FA-3BE1-39B6-7DB6-6F9660D013D1}"/>
              </a:ext>
            </a:extLst>
          </p:cNvPr>
          <p:cNvSpPr>
            <a:spLocks noGrp="1"/>
          </p:cNvSpPr>
          <p:nvPr>
            <p:ph type="title"/>
          </p:nvPr>
        </p:nvSpPr>
        <p:spPr/>
        <p:txBody>
          <a:bodyPr>
            <a:normAutofit/>
          </a:bodyPr>
          <a:lstStyle/>
          <a:p>
            <a:r>
              <a:rPr lang="en-GB" dirty="0"/>
              <a:t>Property &amp; agricultural insurance emerge as major defenders against climate risk</a:t>
            </a:r>
          </a:p>
        </p:txBody>
      </p:sp>
      <p:sp>
        <p:nvSpPr>
          <p:cNvPr id="3" name="Text Placeholder 2">
            <a:extLst>
              <a:ext uri="{FF2B5EF4-FFF2-40B4-BE49-F238E27FC236}">
                <a16:creationId xmlns:a16="http://schemas.microsoft.com/office/drawing/2014/main" id="{D3DF387E-D502-CD25-2CA9-0EC42E885348}"/>
              </a:ext>
            </a:extLst>
          </p:cNvPr>
          <p:cNvSpPr>
            <a:spLocks noGrp="1"/>
          </p:cNvSpPr>
          <p:nvPr>
            <p:ph type="body" sz="quarter" idx="11"/>
          </p:nvPr>
        </p:nvSpPr>
        <p:spPr/>
        <p:txBody>
          <a:bodyPr>
            <a:normAutofit/>
          </a:bodyPr>
          <a:lstStyle/>
          <a:p>
            <a:r>
              <a:rPr lang="en-GB" sz="2000" dirty="0">
                <a:solidFill>
                  <a:schemeClr val="accent4"/>
                </a:solidFill>
              </a:rPr>
              <a:t>Insurers' main business lines promoting disaster resilience</a:t>
            </a:r>
          </a:p>
        </p:txBody>
      </p:sp>
      <p:sp>
        <p:nvSpPr>
          <p:cNvPr id="6" name="Slide Number Placeholder 5">
            <a:extLst>
              <a:ext uri="{FF2B5EF4-FFF2-40B4-BE49-F238E27FC236}">
                <a16:creationId xmlns:a16="http://schemas.microsoft.com/office/drawing/2014/main" id="{C481966A-9879-B5C5-E6B3-E4F2DCAB71E5}"/>
              </a:ext>
            </a:extLst>
          </p:cNvPr>
          <p:cNvSpPr>
            <a:spLocks noGrp="1"/>
          </p:cNvSpPr>
          <p:nvPr>
            <p:ph type="sldNum" sz="quarter" idx="4"/>
          </p:nvPr>
        </p:nvSpPr>
        <p:spPr/>
        <p:txBody>
          <a:bodyPr/>
          <a:lstStyle/>
          <a:p>
            <a:fld id="{E4147E19-D42D-416C-B497-FAE4B2379EE9}" type="slidenum">
              <a:rPr lang="en-IN" smtClean="0"/>
              <a:pPr/>
              <a:t>10</a:t>
            </a:fld>
            <a:endParaRPr lang="en-IN"/>
          </a:p>
        </p:txBody>
      </p:sp>
      <p:sp>
        <p:nvSpPr>
          <p:cNvPr id="7" name="Footer Placeholder 6">
            <a:extLst>
              <a:ext uri="{FF2B5EF4-FFF2-40B4-BE49-F238E27FC236}">
                <a16:creationId xmlns:a16="http://schemas.microsoft.com/office/drawing/2014/main" id="{A80432A1-A9C1-4365-0166-BDBB438BB7C8}"/>
              </a:ext>
            </a:extLst>
          </p:cNvPr>
          <p:cNvSpPr>
            <a:spLocks noGrp="1"/>
          </p:cNvSpPr>
          <p:nvPr>
            <p:ph type="ftr" sz="quarter" idx="14"/>
          </p:nvPr>
        </p:nvSpPr>
        <p:spPr/>
        <p:txBody>
          <a:bodyPr/>
          <a:lstStyle/>
          <a:p>
            <a:r>
              <a:rPr lang="de-DE"/>
              <a:t>AIP 2024 - Disaster resilience - Faber Consulting</a:t>
            </a:r>
          </a:p>
        </p:txBody>
      </p:sp>
      <p:graphicFrame>
        <p:nvGraphicFramePr>
          <p:cNvPr id="10" name="Chart 9">
            <a:extLst>
              <a:ext uri="{FF2B5EF4-FFF2-40B4-BE49-F238E27FC236}">
                <a16:creationId xmlns:a16="http://schemas.microsoft.com/office/drawing/2014/main" id="{C16B2493-4613-A7A8-CE1A-BC53A1949AD2}"/>
              </a:ext>
            </a:extLst>
          </p:cNvPr>
          <p:cNvGraphicFramePr>
            <a:graphicFrameLocks noChangeAspect="1"/>
          </p:cNvGraphicFramePr>
          <p:nvPr>
            <p:extLst>
              <p:ext uri="{D42A27DB-BD31-4B8C-83A1-F6EECF244321}">
                <p14:modId xmlns:p14="http://schemas.microsoft.com/office/powerpoint/2010/main" val="3438737677"/>
              </p:ext>
            </p:extLst>
          </p:nvPr>
        </p:nvGraphicFramePr>
        <p:xfrm>
          <a:off x="785441" y="2817691"/>
          <a:ext cx="9449229" cy="327463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3B8FA279-1816-5279-0C84-64FDAE16AD85}"/>
              </a:ext>
            </a:extLst>
          </p:cNvPr>
          <p:cNvSpPr txBox="1"/>
          <p:nvPr/>
        </p:nvSpPr>
        <p:spPr>
          <a:xfrm>
            <a:off x="785441" y="2170770"/>
            <a:ext cx="9350077" cy="707886"/>
          </a:xfrm>
          <a:prstGeom prst="rect">
            <a:avLst/>
          </a:prstGeom>
          <a:solidFill>
            <a:schemeClr val="bg1">
              <a:lumMod val="95000"/>
            </a:schemeClr>
          </a:solidFill>
        </p:spPr>
        <p:txBody>
          <a:bodyPr wrap="square" rtlCol="0">
            <a:spAutoFit/>
          </a:bodyPr>
          <a:lstStyle/>
          <a:p>
            <a:pPr marL="0" lvl="1" indent="-107950">
              <a:buNone/>
            </a:pPr>
            <a:r>
              <a:rPr lang="en-GB" sz="2000" dirty="0"/>
              <a:t>What insurance solutions do you offer in your markets to strengthen disaster resilience? (list top 3)</a:t>
            </a:r>
            <a:endParaRPr lang="en-GB" sz="2000" b="1" dirty="0"/>
          </a:p>
        </p:txBody>
      </p:sp>
    </p:spTree>
    <p:extLst>
      <p:ext uri="{BB962C8B-B14F-4D97-AF65-F5344CB8AC3E}">
        <p14:creationId xmlns:p14="http://schemas.microsoft.com/office/powerpoint/2010/main" val="3960539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B4FA-3BE1-39B6-7DB6-6F9660D013D1}"/>
              </a:ext>
            </a:extLst>
          </p:cNvPr>
          <p:cNvSpPr>
            <a:spLocks noGrp="1"/>
          </p:cNvSpPr>
          <p:nvPr>
            <p:ph type="title"/>
          </p:nvPr>
        </p:nvSpPr>
        <p:spPr/>
        <p:txBody>
          <a:bodyPr>
            <a:normAutofit/>
          </a:bodyPr>
          <a:lstStyle/>
          <a:p>
            <a:r>
              <a:rPr lang="en-GB" dirty="0"/>
              <a:t>Insurers in Africa face several challenges in building disaster resilience</a:t>
            </a:r>
          </a:p>
        </p:txBody>
      </p:sp>
      <p:sp>
        <p:nvSpPr>
          <p:cNvPr id="3" name="Text Placeholder 2">
            <a:extLst>
              <a:ext uri="{FF2B5EF4-FFF2-40B4-BE49-F238E27FC236}">
                <a16:creationId xmlns:a16="http://schemas.microsoft.com/office/drawing/2014/main" id="{D3DF387E-D502-CD25-2CA9-0EC42E885348}"/>
              </a:ext>
            </a:extLst>
          </p:cNvPr>
          <p:cNvSpPr>
            <a:spLocks noGrp="1"/>
          </p:cNvSpPr>
          <p:nvPr>
            <p:ph type="body" sz="quarter" idx="11"/>
          </p:nvPr>
        </p:nvSpPr>
        <p:spPr/>
        <p:txBody>
          <a:bodyPr>
            <a:normAutofit/>
          </a:bodyPr>
          <a:lstStyle/>
          <a:p>
            <a:r>
              <a:rPr lang="en-GB" sz="2000" dirty="0">
                <a:solidFill>
                  <a:schemeClr val="accent4"/>
                </a:solidFill>
              </a:rPr>
              <a:t>Challenges for insurers in providing disaster resilience solutions</a:t>
            </a:r>
          </a:p>
        </p:txBody>
      </p:sp>
      <p:sp>
        <p:nvSpPr>
          <p:cNvPr id="6" name="Slide Number Placeholder 5">
            <a:extLst>
              <a:ext uri="{FF2B5EF4-FFF2-40B4-BE49-F238E27FC236}">
                <a16:creationId xmlns:a16="http://schemas.microsoft.com/office/drawing/2014/main" id="{C481966A-9879-B5C5-E6B3-E4F2DCAB71E5}"/>
              </a:ext>
            </a:extLst>
          </p:cNvPr>
          <p:cNvSpPr>
            <a:spLocks noGrp="1"/>
          </p:cNvSpPr>
          <p:nvPr>
            <p:ph type="sldNum" sz="quarter" idx="4"/>
          </p:nvPr>
        </p:nvSpPr>
        <p:spPr/>
        <p:txBody>
          <a:bodyPr/>
          <a:lstStyle/>
          <a:p>
            <a:fld id="{E4147E19-D42D-416C-B497-FAE4B2379EE9}" type="slidenum">
              <a:rPr lang="en-IN" smtClean="0"/>
              <a:pPr/>
              <a:t>11</a:t>
            </a:fld>
            <a:endParaRPr lang="en-IN"/>
          </a:p>
        </p:txBody>
      </p:sp>
      <p:sp>
        <p:nvSpPr>
          <p:cNvPr id="7" name="Footer Placeholder 6">
            <a:extLst>
              <a:ext uri="{FF2B5EF4-FFF2-40B4-BE49-F238E27FC236}">
                <a16:creationId xmlns:a16="http://schemas.microsoft.com/office/drawing/2014/main" id="{A80432A1-A9C1-4365-0166-BDBB438BB7C8}"/>
              </a:ext>
            </a:extLst>
          </p:cNvPr>
          <p:cNvSpPr>
            <a:spLocks noGrp="1"/>
          </p:cNvSpPr>
          <p:nvPr>
            <p:ph type="ftr" sz="quarter" idx="14"/>
          </p:nvPr>
        </p:nvSpPr>
        <p:spPr/>
        <p:txBody>
          <a:bodyPr/>
          <a:lstStyle/>
          <a:p>
            <a:r>
              <a:rPr lang="de-DE"/>
              <a:t>AIP 2024 - Disaster resilience - Faber Consulting</a:t>
            </a:r>
          </a:p>
        </p:txBody>
      </p:sp>
      <p:graphicFrame>
        <p:nvGraphicFramePr>
          <p:cNvPr id="10" name="Chart 9">
            <a:extLst>
              <a:ext uri="{FF2B5EF4-FFF2-40B4-BE49-F238E27FC236}">
                <a16:creationId xmlns:a16="http://schemas.microsoft.com/office/drawing/2014/main" id="{C16B2493-4613-A7A8-CE1A-BC53A1949AD2}"/>
              </a:ext>
            </a:extLst>
          </p:cNvPr>
          <p:cNvGraphicFramePr>
            <a:graphicFrameLocks noChangeAspect="1"/>
          </p:cNvGraphicFramePr>
          <p:nvPr>
            <p:extLst>
              <p:ext uri="{D42A27DB-BD31-4B8C-83A1-F6EECF244321}">
                <p14:modId xmlns:p14="http://schemas.microsoft.com/office/powerpoint/2010/main" val="1174129368"/>
              </p:ext>
            </p:extLst>
          </p:nvPr>
        </p:nvGraphicFramePr>
        <p:xfrm>
          <a:off x="785441" y="2817691"/>
          <a:ext cx="9449229" cy="327463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3B8FA279-1816-5279-0C84-64FDAE16AD85}"/>
              </a:ext>
            </a:extLst>
          </p:cNvPr>
          <p:cNvSpPr txBox="1"/>
          <p:nvPr/>
        </p:nvSpPr>
        <p:spPr>
          <a:xfrm>
            <a:off x="785441" y="2170770"/>
            <a:ext cx="9350077" cy="707886"/>
          </a:xfrm>
          <a:prstGeom prst="rect">
            <a:avLst/>
          </a:prstGeom>
          <a:solidFill>
            <a:schemeClr val="bg1">
              <a:lumMod val="95000"/>
            </a:schemeClr>
          </a:solidFill>
        </p:spPr>
        <p:txBody>
          <a:bodyPr wrap="square" rtlCol="0">
            <a:spAutoFit/>
          </a:bodyPr>
          <a:lstStyle/>
          <a:p>
            <a:pPr marL="0" lvl="1" indent="-107950">
              <a:buNone/>
            </a:pPr>
            <a:r>
              <a:rPr lang="en-GB" sz="2000" dirty="0"/>
              <a:t>What are the main challenges facing the African insurance sector in providing more effective solutions to improve disaster resilience? (list top 3)</a:t>
            </a:r>
            <a:endParaRPr lang="en-GB" sz="2000" b="1" dirty="0"/>
          </a:p>
        </p:txBody>
      </p:sp>
    </p:spTree>
    <p:extLst>
      <p:ext uri="{BB962C8B-B14F-4D97-AF65-F5344CB8AC3E}">
        <p14:creationId xmlns:p14="http://schemas.microsoft.com/office/powerpoint/2010/main" val="1281998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42B9E-7D23-F040-8C71-10DE161DEDDA}"/>
              </a:ext>
            </a:extLst>
          </p:cNvPr>
          <p:cNvSpPr>
            <a:spLocks noGrp="1"/>
          </p:cNvSpPr>
          <p:nvPr>
            <p:ph type="title"/>
          </p:nvPr>
        </p:nvSpPr>
        <p:spPr/>
        <p:txBody>
          <a:bodyPr>
            <a:normAutofit/>
          </a:bodyPr>
          <a:lstStyle/>
          <a:p>
            <a:r>
              <a:rPr lang="en-GB" dirty="0"/>
              <a:t>Balancing consumer protection and industry growth to reduce the protection gap</a:t>
            </a:r>
          </a:p>
        </p:txBody>
      </p:sp>
      <p:sp>
        <p:nvSpPr>
          <p:cNvPr id="3" name="Text Placeholder 2">
            <a:extLst>
              <a:ext uri="{FF2B5EF4-FFF2-40B4-BE49-F238E27FC236}">
                <a16:creationId xmlns:a16="http://schemas.microsoft.com/office/drawing/2014/main" id="{B5C88EA3-8DF9-0B48-B4AC-5BFE5E7EB26F}"/>
              </a:ext>
            </a:extLst>
          </p:cNvPr>
          <p:cNvSpPr>
            <a:spLocks noGrp="1"/>
          </p:cNvSpPr>
          <p:nvPr>
            <p:ph type="body" sz="quarter" idx="11"/>
          </p:nvPr>
        </p:nvSpPr>
        <p:spPr/>
        <p:txBody>
          <a:bodyPr>
            <a:normAutofit fontScale="92500"/>
          </a:bodyPr>
          <a:lstStyle/>
          <a:p>
            <a:r>
              <a:rPr lang="en-GB" sz="2200" dirty="0">
                <a:solidFill>
                  <a:schemeClr val="accent4"/>
                </a:solidFill>
              </a:rPr>
              <a:t>Promoting disaster resilience - Suggestions for initiating dialogue between public and private partners</a:t>
            </a:r>
          </a:p>
        </p:txBody>
      </p:sp>
      <p:sp>
        <p:nvSpPr>
          <p:cNvPr id="7" name="Footer Placeholder 6">
            <a:extLst>
              <a:ext uri="{FF2B5EF4-FFF2-40B4-BE49-F238E27FC236}">
                <a16:creationId xmlns:a16="http://schemas.microsoft.com/office/drawing/2014/main" id="{2743BF2E-52EF-6AFC-F2A1-05E245EA26D3}"/>
              </a:ext>
            </a:extLst>
          </p:cNvPr>
          <p:cNvSpPr>
            <a:spLocks noGrp="1"/>
          </p:cNvSpPr>
          <p:nvPr>
            <p:ph type="ftr" sz="quarter" idx="13"/>
          </p:nvPr>
        </p:nvSpPr>
        <p:spPr/>
        <p:txBody>
          <a:bodyPr/>
          <a:lstStyle/>
          <a:p>
            <a:r>
              <a:rPr lang="de-DE" dirty="0"/>
              <a:t>AIP 2023 - Food security - Faber Consulting AG</a:t>
            </a:r>
          </a:p>
        </p:txBody>
      </p:sp>
      <p:sp>
        <p:nvSpPr>
          <p:cNvPr id="5" name="Slide Number Placeholder 4">
            <a:extLst>
              <a:ext uri="{FF2B5EF4-FFF2-40B4-BE49-F238E27FC236}">
                <a16:creationId xmlns:a16="http://schemas.microsoft.com/office/drawing/2014/main" id="{32F5421E-B928-7042-25A5-A6BF8D408409}"/>
              </a:ext>
            </a:extLst>
          </p:cNvPr>
          <p:cNvSpPr>
            <a:spLocks noGrp="1"/>
          </p:cNvSpPr>
          <p:nvPr>
            <p:ph type="sldNum" sz="quarter" idx="4"/>
          </p:nvPr>
        </p:nvSpPr>
        <p:spPr/>
        <p:txBody>
          <a:bodyPr/>
          <a:lstStyle/>
          <a:p>
            <a:fld id="{E4147E19-D42D-416C-B497-FAE4B2379EE9}" type="slidenum">
              <a:rPr lang="en-IN" smtClean="0"/>
              <a:pPr/>
              <a:t>12</a:t>
            </a:fld>
            <a:endParaRPr lang="en-IN"/>
          </a:p>
        </p:txBody>
      </p:sp>
      <p:sp>
        <p:nvSpPr>
          <p:cNvPr id="4" name="Text Placeholder 3">
            <a:extLst>
              <a:ext uri="{FF2B5EF4-FFF2-40B4-BE49-F238E27FC236}">
                <a16:creationId xmlns:a16="http://schemas.microsoft.com/office/drawing/2014/main" id="{F549AC89-BA36-C826-FD83-09533F0C9C2C}"/>
              </a:ext>
            </a:extLst>
          </p:cNvPr>
          <p:cNvSpPr>
            <a:spLocks noGrp="1"/>
          </p:cNvSpPr>
          <p:nvPr>
            <p:ph type="body" sz="quarter" idx="12"/>
          </p:nvPr>
        </p:nvSpPr>
        <p:spPr>
          <a:xfrm>
            <a:off x="5445075" y="1990463"/>
            <a:ext cx="5955060" cy="3644900"/>
          </a:xfrm>
        </p:spPr>
        <p:txBody>
          <a:bodyPr>
            <a:normAutofit lnSpcReduction="10000"/>
          </a:bodyPr>
          <a:lstStyle/>
          <a:p>
            <a:pPr>
              <a:lnSpc>
                <a:spcPct val="150000"/>
              </a:lnSpc>
            </a:pPr>
            <a:r>
              <a:rPr lang="en-GB" sz="1800" dirty="0"/>
              <a:t>Promote mandatory disaster insurance</a:t>
            </a:r>
          </a:p>
          <a:p>
            <a:pPr>
              <a:lnSpc>
                <a:spcPct val="150000"/>
              </a:lnSpc>
            </a:pPr>
            <a:r>
              <a:rPr lang="en-GB" sz="1800" dirty="0"/>
              <a:t>Adapt regulation for inclusive insurance</a:t>
            </a:r>
          </a:p>
          <a:p>
            <a:pPr>
              <a:lnSpc>
                <a:spcPct val="150000"/>
              </a:lnSpc>
            </a:pPr>
            <a:r>
              <a:rPr lang="en-GB" sz="1800" dirty="0"/>
              <a:t>Offer sandboxes to test and accelerate innovation</a:t>
            </a:r>
          </a:p>
          <a:p>
            <a:pPr>
              <a:lnSpc>
                <a:spcPct val="150000"/>
              </a:lnSpc>
            </a:pPr>
            <a:r>
              <a:rPr lang="en-GB" sz="1800" dirty="0"/>
              <a:t>Foster partnerships with clear roles &amp; responsibilities</a:t>
            </a:r>
          </a:p>
          <a:p>
            <a:pPr>
              <a:lnSpc>
                <a:spcPct val="150000"/>
              </a:lnSpc>
            </a:pPr>
            <a:r>
              <a:rPr lang="en-GB" sz="1800" dirty="0"/>
              <a:t>Enforce sound solvency standards</a:t>
            </a:r>
          </a:p>
          <a:p>
            <a:pPr>
              <a:lnSpc>
                <a:spcPct val="150000"/>
              </a:lnSpc>
            </a:pPr>
            <a:r>
              <a:rPr lang="en-GB" sz="1800" dirty="0"/>
              <a:t>Facilitate access to insurance through technology</a:t>
            </a:r>
          </a:p>
          <a:p>
            <a:pPr>
              <a:lnSpc>
                <a:spcPct val="150000"/>
              </a:lnSpc>
            </a:pPr>
            <a:r>
              <a:rPr lang="en-GB" sz="1800" dirty="0"/>
              <a:t>Promote consumer awareness campaigns</a:t>
            </a:r>
          </a:p>
          <a:p>
            <a:pPr>
              <a:lnSpc>
                <a:spcPct val="150000"/>
              </a:lnSpc>
            </a:pPr>
            <a:r>
              <a:rPr lang="en-GB" sz="1800" dirty="0"/>
              <a:t>Allow major risks to be spread across borders</a:t>
            </a:r>
          </a:p>
        </p:txBody>
      </p:sp>
      <p:sp>
        <p:nvSpPr>
          <p:cNvPr id="9" name="TextBox 8">
            <a:extLst>
              <a:ext uri="{FF2B5EF4-FFF2-40B4-BE49-F238E27FC236}">
                <a16:creationId xmlns:a16="http://schemas.microsoft.com/office/drawing/2014/main" id="{3547AC6D-3099-6882-1B0D-76CF6F6BA452}"/>
              </a:ext>
            </a:extLst>
          </p:cNvPr>
          <p:cNvSpPr txBox="1"/>
          <p:nvPr/>
        </p:nvSpPr>
        <p:spPr>
          <a:xfrm>
            <a:off x="848902" y="2036210"/>
            <a:ext cx="3086100" cy="3693319"/>
          </a:xfrm>
          <a:prstGeom prst="rect">
            <a:avLst/>
          </a:prstGeom>
          <a:solidFill>
            <a:schemeClr val="bg1">
              <a:lumMod val="85000"/>
            </a:schemeClr>
          </a:solidFill>
        </p:spPr>
        <p:txBody>
          <a:bodyPr wrap="square" rtlCol="0">
            <a:spAutoFit/>
          </a:bodyPr>
          <a:lstStyle/>
          <a:p>
            <a:r>
              <a:rPr lang="en-GB" dirty="0"/>
              <a:t>Respondents stressed the urgent need for robust disaster resilience policies, pointing to the inadequacy of current measures across Africa. They criticised weak building codes, land use guidelines and environmental protection standards and called for a long-term strategic approach.</a:t>
            </a:r>
          </a:p>
        </p:txBody>
      </p:sp>
      <p:cxnSp>
        <p:nvCxnSpPr>
          <p:cNvPr id="11" name="Straight Connector 10">
            <a:extLst>
              <a:ext uri="{FF2B5EF4-FFF2-40B4-BE49-F238E27FC236}">
                <a16:creationId xmlns:a16="http://schemas.microsoft.com/office/drawing/2014/main" id="{CF42F9B0-2D7D-151E-1A3B-197561553368}"/>
              </a:ext>
            </a:extLst>
          </p:cNvPr>
          <p:cNvCxnSpPr>
            <a:cxnSpLocks/>
          </p:cNvCxnSpPr>
          <p:nvPr/>
        </p:nvCxnSpPr>
        <p:spPr>
          <a:xfrm>
            <a:off x="4193890" y="2040625"/>
            <a:ext cx="0" cy="36992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AAAA161-7F09-7AE2-1E38-A7856C568764}"/>
              </a:ext>
            </a:extLst>
          </p:cNvPr>
          <p:cNvGrpSpPr>
            <a:grpSpLocks noChangeAspect="1"/>
          </p:cNvGrpSpPr>
          <p:nvPr/>
        </p:nvGrpSpPr>
        <p:grpSpPr>
          <a:xfrm rot="16200000">
            <a:off x="4879614" y="2095440"/>
            <a:ext cx="288000" cy="288000"/>
            <a:chOff x="7952682" y="1352549"/>
            <a:chExt cx="533399" cy="533399"/>
          </a:xfrm>
          <a:solidFill>
            <a:schemeClr val="accent4"/>
          </a:solidFill>
        </p:grpSpPr>
        <p:sp>
          <p:nvSpPr>
            <p:cNvPr id="13" name="Teardrop 12">
              <a:extLst>
                <a:ext uri="{FF2B5EF4-FFF2-40B4-BE49-F238E27FC236}">
                  <a16:creationId xmlns:a16="http://schemas.microsoft.com/office/drawing/2014/main" id="{8AFFC3E9-594D-4EC1-A461-B0B509EAE992}"/>
                </a:ext>
              </a:extLst>
            </p:cNvPr>
            <p:cNvSpPr/>
            <p:nvPr/>
          </p:nvSpPr>
          <p:spPr>
            <a:xfrm rot="8100000">
              <a:off x="7952682" y="1352549"/>
              <a:ext cx="533399" cy="533399"/>
            </a:xfrm>
            <a:prstGeom prst="teardrop">
              <a:avLst>
                <a:gd name="adj" fmla="val 13061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sp>
          <p:nvSpPr>
            <p:cNvPr id="14" name="Oval 13">
              <a:extLst>
                <a:ext uri="{FF2B5EF4-FFF2-40B4-BE49-F238E27FC236}">
                  <a16:creationId xmlns:a16="http://schemas.microsoft.com/office/drawing/2014/main" id="{C1555613-C5D4-4797-9194-308A2C1D83B8}"/>
                </a:ext>
              </a:extLst>
            </p:cNvPr>
            <p:cNvSpPr/>
            <p:nvPr/>
          </p:nvSpPr>
          <p:spPr>
            <a:xfrm>
              <a:off x="8028891" y="1428750"/>
              <a:ext cx="381000" cy="381000"/>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350" dirty="0">
                <a:solidFill>
                  <a:schemeClr val="tx1"/>
                </a:solidFill>
              </a:endParaRPr>
            </a:p>
          </p:txBody>
        </p:sp>
      </p:grpSp>
      <p:grpSp>
        <p:nvGrpSpPr>
          <p:cNvPr id="15" name="Group 14">
            <a:extLst>
              <a:ext uri="{FF2B5EF4-FFF2-40B4-BE49-F238E27FC236}">
                <a16:creationId xmlns:a16="http://schemas.microsoft.com/office/drawing/2014/main" id="{4D335895-FEF2-6EBD-427C-942E851545F7}"/>
              </a:ext>
            </a:extLst>
          </p:cNvPr>
          <p:cNvGrpSpPr>
            <a:grpSpLocks noChangeAspect="1"/>
          </p:cNvGrpSpPr>
          <p:nvPr/>
        </p:nvGrpSpPr>
        <p:grpSpPr>
          <a:xfrm rot="16200000">
            <a:off x="4879614" y="2553535"/>
            <a:ext cx="288000" cy="288000"/>
            <a:chOff x="7952682" y="1352549"/>
            <a:chExt cx="533399" cy="533399"/>
          </a:xfrm>
          <a:solidFill>
            <a:schemeClr val="accent4"/>
          </a:solidFill>
        </p:grpSpPr>
        <p:sp>
          <p:nvSpPr>
            <p:cNvPr id="16" name="Teardrop 15">
              <a:extLst>
                <a:ext uri="{FF2B5EF4-FFF2-40B4-BE49-F238E27FC236}">
                  <a16:creationId xmlns:a16="http://schemas.microsoft.com/office/drawing/2014/main" id="{54C69005-E3BD-C341-C498-9F94185A640D}"/>
                </a:ext>
              </a:extLst>
            </p:cNvPr>
            <p:cNvSpPr/>
            <p:nvPr/>
          </p:nvSpPr>
          <p:spPr>
            <a:xfrm rot="8100000">
              <a:off x="7952682" y="1352549"/>
              <a:ext cx="533399" cy="533399"/>
            </a:xfrm>
            <a:prstGeom prst="teardrop">
              <a:avLst>
                <a:gd name="adj" fmla="val 13061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sp>
          <p:nvSpPr>
            <p:cNvPr id="17" name="Oval 16">
              <a:extLst>
                <a:ext uri="{FF2B5EF4-FFF2-40B4-BE49-F238E27FC236}">
                  <a16:creationId xmlns:a16="http://schemas.microsoft.com/office/drawing/2014/main" id="{6B46AA8D-9BB4-B1CA-5998-AC90067E9064}"/>
                </a:ext>
              </a:extLst>
            </p:cNvPr>
            <p:cNvSpPr/>
            <p:nvPr/>
          </p:nvSpPr>
          <p:spPr>
            <a:xfrm>
              <a:off x="8028891" y="1428750"/>
              <a:ext cx="381000" cy="381000"/>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350" dirty="0">
                <a:solidFill>
                  <a:schemeClr val="tx1"/>
                </a:solidFill>
              </a:endParaRPr>
            </a:p>
          </p:txBody>
        </p:sp>
      </p:grpSp>
      <p:grpSp>
        <p:nvGrpSpPr>
          <p:cNvPr id="18" name="Group 17">
            <a:extLst>
              <a:ext uri="{FF2B5EF4-FFF2-40B4-BE49-F238E27FC236}">
                <a16:creationId xmlns:a16="http://schemas.microsoft.com/office/drawing/2014/main" id="{8A485BD2-6EF2-E984-8CD1-194DA6A713BF}"/>
              </a:ext>
            </a:extLst>
          </p:cNvPr>
          <p:cNvGrpSpPr>
            <a:grpSpLocks noChangeAspect="1"/>
          </p:cNvGrpSpPr>
          <p:nvPr/>
        </p:nvGrpSpPr>
        <p:grpSpPr>
          <a:xfrm rot="16200000">
            <a:off x="4879614" y="3011630"/>
            <a:ext cx="288000" cy="288000"/>
            <a:chOff x="7952682" y="1352549"/>
            <a:chExt cx="533399" cy="533399"/>
          </a:xfrm>
          <a:solidFill>
            <a:schemeClr val="accent4"/>
          </a:solidFill>
        </p:grpSpPr>
        <p:sp>
          <p:nvSpPr>
            <p:cNvPr id="19" name="Teardrop 18">
              <a:extLst>
                <a:ext uri="{FF2B5EF4-FFF2-40B4-BE49-F238E27FC236}">
                  <a16:creationId xmlns:a16="http://schemas.microsoft.com/office/drawing/2014/main" id="{A91D5FB6-39F8-E0E5-1C4A-2402B9FD181E}"/>
                </a:ext>
              </a:extLst>
            </p:cNvPr>
            <p:cNvSpPr/>
            <p:nvPr/>
          </p:nvSpPr>
          <p:spPr>
            <a:xfrm rot="8100000">
              <a:off x="7952682" y="1352549"/>
              <a:ext cx="533399" cy="533399"/>
            </a:xfrm>
            <a:prstGeom prst="teardrop">
              <a:avLst>
                <a:gd name="adj" fmla="val 13061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sp>
          <p:nvSpPr>
            <p:cNvPr id="20" name="Oval 19">
              <a:extLst>
                <a:ext uri="{FF2B5EF4-FFF2-40B4-BE49-F238E27FC236}">
                  <a16:creationId xmlns:a16="http://schemas.microsoft.com/office/drawing/2014/main" id="{C91B95A8-A922-F277-DD74-890A1A672E69}"/>
                </a:ext>
              </a:extLst>
            </p:cNvPr>
            <p:cNvSpPr/>
            <p:nvPr/>
          </p:nvSpPr>
          <p:spPr>
            <a:xfrm>
              <a:off x="8028891" y="1428750"/>
              <a:ext cx="381000" cy="381000"/>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350" dirty="0">
                <a:solidFill>
                  <a:schemeClr val="tx1"/>
                </a:solidFill>
              </a:endParaRPr>
            </a:p>
          </p:txBody>
        </p:sp>
      </p:grpSp>
      <p:grpSp>
        <p:nvGrpSpPr>
          <p:cNvPr id="21" name="Group 20">
            <a:extLst>
              <a:ext uri="{FF2B5EF4-FFF2-40B4-BE49-F238E27FC236}">
                <a16:creationId xmlns:a16="http://schemas.microsoft.com/office/drawing/2014/main" id="{99125D10-7AD7-09DE-DB3B-BECBDE90E1DD}"/>
              </a:ext>
            </a:extLst>
          </p:cNvPr>
          <p:cNvGrpSpPr>
            <a:grpSpLocks noChangeAspect="1"/>
          </p:cNvGrpSpPr>
          <p:nvPr/>
        </p:nvGrpSpPr>
        <p:grpSpPr>
          <a:xfrm rot="16200000">
            <a:off x="4879614" y="3469725"/>
            <a:ext cx="288000" cy="288000"/>
            <a:chOff x="7952682" y="1352549"/>
            <a:chExt cx="533399" cy="533399"/>
          </a:xfrm>
          <a:solidFill>
            <a:schemeClr val="accent4"/>
          </a:solidFill>
        </p:grpSpPr>
        <p:sp>
          <p:nvSpPr>
            <p:cNvPr id="22" name="Teardrop 21">
              <a:extLst>
                <a:ext uri="{FF2B5EF4-FFF2-40B4-BE49-F238E27FC236}">
                  <a16:creationId xmlns:a16="http://schemas.microsoft.com/office/drawing/2014/main" id="{5CE88A41-E28B-404D-AE3D-3087D881AE02}"/>
                </a:ext>
              </a:extLst>
            </p:cNvPr>
            <p:cNvSpPr/>
            <p:nvPr/>
          </p:nvSpPr>
          <p:spPr>
            <a:xfrm rot="8100000">
              <a:off x="7952682" y="1352549"/>
              <a:ext cx="533399" cy="533399"/>
            </a:xfrm>
            <a:prstGeom prst="teardrop">
              <a:avLst>
                <a:gd name="adj" fmla="val 13061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sp>
          <p:nvSpPr>
            <p:cNvPr id="23" name="Oval 22">
              <a:extLst>
                <a:ext uri="{FF2B5EF4-FFF2-40B4-BE49-F238E27FC236}">
                  <a16:creationId xmlns:a16="http://schemas.microsoft.com/office/drawing/2014/main" id="{3B8CB40F-F2FA-DD6A-34B3-3DB498F8CA4D}"/>
                </a:ext>
              </a:extLst>
            </p:cNvPr>
            <p:cNvSpPr/>
            <p:nvPr/>
          </p:nvSpPr>
          <p:spPr>
            <a:xfrm>
              <a:off x="8028891" y="1428750"/>
              <a:ext cx="381000" cy="381000"/>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350" dirty="0">
                <a:solidFill>
                  <a:schemeClr val="tx1"/>
                </a:solidFill>
              </a:endParaRPr>
            </a:p>
          </p:txBody>
        </p:sp>
      </p:grpSp>
      <p:grpSp>
        <p:nvGrpSpPr>
          <p:cNvPr id="24" name="Group 23">
            <a:extLst>
              <a:ext uri="{FF2B5EF4-FFF2-40B4-BE49-F238E27FC236}">
                <a16:creationId xmlns:a16="http://schemas.microsoft.com/office/drawing/2014/main" id="{8DA1B0BD-DD9B-C134-A84E-A4A0A921A248}"/>
              </a:ext>
            </a:extLst>
          </p:cNvPr>
          <p:cNvGrpSpPr>
            <a:grpSpLocks noChangeAspect="1"/>
          </p:cNvGrpSpPr>
          <p:nvPr/>
        </p:nvGrpSpPr>
        <p:grpSpPr>
          <a:xfrm rot="16200000">
            <a:off x="4879614" y="3927820"/>
            <a:ext cx="288000" cy="288000"/>
            <a:chOff x="7952682" y="1352549"/>
            <a:chExt cx="533399" cy="533399"/>
          </a:xfrm>
          <a:solidFill>
            <a:schemeClr val="accent4"/>
          </a:solidFill>
        </p:grpSpPr>
        <p:sp>
          <p:nvSpPr>
            <p:cNvPr id="25" name="Teardrop 24">
              <a:extLst>
                <a:ext uri="{FF2B5EF4-FFF2-40B4-BE49-F238E27FC236}">
                  <a16:creationId xmlns:a16="http://schemas.microsoft.com/office/drawing/2014/main" id="{91AE757D-F998-BC67-6F81-3F233F4CD1CE}"/>
                </a:ext>
              </a:extLst>
            </p:cNvPr>
            <p:cNvSpPr/>
            <p:nvPr/>
          </p:nvSpPr>
          <p:spPr>
            <a:xfrm rot="8100000">
              <a:off x="7952682" y="1352549"/>
              <a:ext cx="533399" cy="533399"/>
            </a:xfrm>
            <a:prstGeom prst="teardrop">
              <a:avLst>
                <a:gd name="adj" fmla="val 13061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sp>
          <p:nvSpPr>
            <p:cNvPr id="26" name="Oval 25">
              <a:extLst>
                <a:ext uri="{FF2B5EF4-FFF2-40B4-BE49-F238E27FC236}">
                  <a16:creationId xmlns:a16="http://schemas.microsoft.com/office/drawing/2014/main" id="{7AC332E3-0FA1-7788-1110-CA259F7FC487}"/>
                </a:ext>
              </a:extLst>
            </p:cNvPr>
            <p:cNvSpPr/>
            <p:nvPr/>
          </p:nvSpPr>
          <p:spPr>
            <a:xfrm>
              <a:off x="8028891" y="1428750"/>
              <a:ext cx="381000" cy="381000"/>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350" dirty="0">
                <a:solidFill>
                  <a:schemeClr val="tx1"/>
                </a:solidFill>
              </a:endParaRPr>
            </a:p>
          </p:txBody>
        </p:sp>
      </p:grpSp>
      <p:grpSp>
        <p:nvGrpSpPr>
          <p:cNvPr id="30" name="Group 29">
            <a:extLst>
              <a:ext uri="{FF2B5EF4-FFF2-40B4-BE49-F238E27FC236}">
                <a16:creationId xmlns:a16="http://schemas.microsoft.com/office/drawing/2014/main" id="{6ECC306C-DB69-2782-FA97-F8FEAB31E556}"/>
              </a:ext>
            </a:extLst>
          </p:cNvPr>
          <p:cNvGrpSpPr>
            <a:grpSpLocks noChangeAspect="1"/>
          </p:cNvGrpSpPr>
          <p:nvPr/>
        </p:nvGrpSpPr>
        <p:grpSpPr>
          <a:xfrm rot="16200000">
            <a:off x="4879614" y="4385915"/>
            <a:ext cx="288000" cy="288000"/>
            <a:chOff x="7952682" y="1352549"/>
            <a:chExt cx="533399" cy="533399"/>
          </a:xfrm>
          <a:solidFill>
            <a:schemeClr val="accent4"/>
          </a:solidFill>
        </p:grpSpPr>
        <p:sp>
          <p:nvSpPr>
            <p:cNvPr id="31" name="Teardrop 30">
              <a:extLst>
                <a:ext uri="{FF2B5EF4-FFF2-40B4-BE49-F238E27FC236}">
                  <a16:creationId xmlns:a16="http://schemas.microsoft.com/office/drawing/2014/main" id="{84D448B4-A09D-9C85-C4A1-94305B58BA0C}"/>
                </a:ext>
              </a:extLst>
            </p:cNvPr>
            <p:cNvSpPr/>
            <p:nvPr/>
          </p:nvSpPr>
          <p:spPr>
            <a:xfrm rot="8100000">
              <a:off x="7952682" y="1352549"/>
              <a:ext cx="533399" cy="533399"/>
            </a:xfrm>
            <a:prstGeom prst="teardrop">
              <a:avLst>
                <a:gd name="adj" fmla="val 13061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sp>
          <p:nvSpPr>
            <p:cNvPr id="32" name="Oval 31">
              <a:extLst>
                <a:ext uri="{FF2B5EF4-FFF2-40B4-BE49-F238E27FC236}">
                  <a16:creationId xmlns:a16="http://schemas.microsoft.com/office/drawing/2014/main" id="{72F38D67-FEAB-BD72-EC62-2AF0BFE69F9A}"/>
                </a:ext>
              </a:extLst>
            </p:cNvPr>
            <p:cNvSpPr/>
            <p:nvPr/>
          </p:nvSpPr>
          <p:spPr>
            <a:xfrm>
              <a:off x="8028891" y="1428750"/>
              <a:ext cx="381000" cy="381000"/>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350" dirty="0">
                <a:solidFill>
                  <a:schemeClr val="tx1"/>
                </a:solidFill>
              </a:endParaRPr>
            </a:p>
          </p:txBody>
        </p:sp>
      </p:grpSp>
      <p:grpSp>
        <p:nvGrpSpPr>
          <p:cNvPr id="33" name="Group 32">
            <a:extLst>
              <a:ext uri="{FF2B5EF4-FFF2-40B4-BE49-F238E27FC236}">
                <a16:creationId xmlns:a16="http://schemas.microsoft.com/office/drawing/2014/main" id="{1A383755-1B81-E624-BA16-D6A81694DA77}"/>
              </a:ext>
            </a:extLst>
          </p:cNvPr>
          <p:cNvGrpSpPr>
            <a:grpSpLocks noChangeAspect="1"/>
          </p:cNvGrpSpPr>
          <p:nvPr/>
        </p:nvGrpSpPr>
        <p:grpSpPr>
          <a:xfrm rot="16200000">
            <a:off x="4879614" y="4844010"/>
            <a:ext cx="288000" cy="288000"/>
            <a:chOff x="7952682" y="1352549"/>
            <a:chExt cx="533399" cy="533399"/>
          </a:xfrm>
          <a:solidFill>
            <a:schemeClr val="accent4"/>
          </a:solidFill>
        </p:grpSpPr>
        <p:sp>
          <p:nvSpPr>
            <p:cNvPr id="34" name="Teardrop 33">
              <a:extLst>
                <a:ext uri="{FF2B5EF4-FFF2-40B4-BE49-F238E27FC236}">
                  <a16:creationId xmlns:a16="http://schemas.microsoft.com/office/drawing/2014/main" id="{B5FEDF46-C312-EB96-8D5D-E52EB92F94E0}"/>
                </a:ext>
              </a:extLst>
            </p:cNvPr>
            <p:cNvSpPr/>
            <p:nvPr/>
          </p:nvSpPr>
          <p:spPr>
            <a:xfrm rot="8100000">
              <a:off x="7952682" y="1352549"/>
              <a:ext cx="533399" cy="533399"/>
            </a:xfrm>
            <a:prstGeom prst="teardrop">
              <a:avLst>
                <a:gd name="adj" fmla="val 13061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sp>
          <p:nvSpPr>
            <p:cNvPr id="35" name="Oval 34">
              <a:extLst>
                <a:ext uri="{FF2B5EF4-FFF2-40B4-BE49-F238E27FC236}">
                  <a16:creationId xmlns:a16="http://schemas.microsoft.com/office/drawing/2014/main" id="{E60A86DD-A335-E504-F9E8-6E7AFCFBAD20}"/>
                </a:ext>
              </a:extLst>
            </p:cNvPr>
            <p:cNvSpPr/>
            <p:nvPr/>
          </p:nvSpPr>
          <p:spPr>
            <a:xfrm>
              <a:off x="8028891" y="1428750"/>
              <a:ext cx="381000" cy="381000"/>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350" dirty="0">
                <a:solidFill>
                  <a:schemeClr val="tx1"/>
                </a:solidFill>
              </a:endParaRPr>
            </a:p>
          </p:txBody>
        </p:sp>
      </p:grpSp>
      <p:grpSp>
        <p:nvGrpSpPr>
          <p:cNvPr id="36" name="Group 35">
            <a:extLst>
              <a:ext uri="{FF2B5EF4-FFF2-40B4-BE49-F238E27FC236}">
                <a16:creationId xmlns:a16="http://schemas.microsoft.com/office/drawing/2014/main" id="{C0F3BDE2-564A-50BC-6854-841BA4DAF64F}"/>
              </a:ext>
            </a:extLst>
          </p:cNvPr>
          <p:cNvGrpSpPr>
            <a:grpSpLocks noChangeAspect="1"/>
          </p:cNvGrpSpPr>
          <p:nvPr/>
        </p:nvGrpSpPr>
        <p:grpSpPr>
          <a:xfrm rot="16200000">
            <a:off x="4879614" y="5302104"/>
            <a:ext cx="288000" cy="288000"/>
            <a:chOff x="7952682" y="1352549"/>
            <a:chExt cx="533399" cy="533399"/>
          </a:xfrm>
          <a:solidFill>
            <a:schemeClr val="accent4"/>
          </a:solidFill>
        </p:grpSpPr>
        <p:sp>
          <p:nvSpPr>
            <p:cNvPr id="37" name="Teardrop 36">
              <a:extLst>
                <a:ext uri="{FF2B5EF4-FFF2-40B4-BE49-F238E27FC236}">
                  <a16:creationId xmlns:a16="http://schemas.microsoft.com/office/drawing/2014/main" id="{5906810E-F604-0D4B-FE54-8D94A47011C8}"/>
                </a:ext>
              </a:extLst>
            </p:cNvPr>
            <p:cNvSpPr/>
            <p:nvPr/>
          </p:nvSpPr>
          <p:spPr>
            <a:xfrm rot="8100000">
              <a:off x="7952682" y="1352549"/>
              <a:ext cx="533399" cy="533399"/>
            </a:xfrm>
            <a:prstGeom prst="teardrop">
              <a:avLst>
                <a:gd name="adj" fmla="val 13061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sp>
          <p:nvSpPr>
            <p:cNvPr id="38" name="Oval 37">
              <a:extLst>
                <a:ext uri="{FF2B5EF4-FFF2-40B4-BE49-F238E27FC236}">
                  <a16:creationId xmlns:a16="http://schemas.microsoft.com/office/drawing/2014/main" id="{C9857539-51BD-85A1-657F-AC3519A29496}"/>
                </a:ext>
              </a:extLst>
            </p:cNvPr>
            <p:cNvSpPr/>
            <p:nvPr/>
          </p:nvSpPr>
          <p:spPr>
            <a:xfrm>
              <a:off x="8028891" y="1428750"/>
              <a:ext cx="381000" cy="381000"/>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350" dirty="0">
                <a:solidFill>
                  <a:schemeClr val="tx1"/>
                </a:solidFill>
              </a:endParaRPr>
            </a:p>
          </p:txBody>
        </p:sp>
      </p:grpSp>
    </p:spTree>
    <p:extLst>
      <p:ext uri="{BB962C8B-B14F-4D97-AF65-F5344CB8AC3E}">
        <p14:creationId xmlns:p14="http://schemas.microsoft.com/office/powerpoint/2010/main" val="116905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42B9E-7D23-F040-8C71-10DE161DEDDA}"/>
              </a:ext>
            </a:extLst>
          </p:cNvPr>
          <p:cNvSpPr>
            <a:spLocks noGrp="1"/>
          </p:cNvSpPr>
          <p:nvPr>
            <p:ph type="title"/>
          </p:nvPr>
        </p:nvSpPr>
        <p:spPr/>
        <p:txBody>
          <a:bodyPr/>
          <a:lstStyle/>
          <a:p>
            <a:r>
              <a:rPr lang="en-GB" dirty="0"/>
              <a:t>Insurance a key player for Africa in promoting disaster resilience</a:t>
            </a:r>
          </a:p>
        </p:txBody>
      </p:sp>
      <p:sp>
        <p:nvSpPr>
          <p:cNvPr id="3" name="Text Placeholder 2">
            <a:extLst>
              <a:ext uri="{FF2B5EF4-FFF2-40B4-BE49-F238E27FC236}">
                <a16:creationId xmlns:a16="http://schemas.microsoft.com/office/drawing/2014/main" id="{B5C88EA3-8DF9-0B48-B4AC-5BFE5E7EB26F}"/>
              </a:ext>
            </a:extLst>
          </p:cNvPr>
          <p:cNvSpPr>
            <a:spLocks noGrp="1"/>
          </p:cNvSpPr>
          <p:nvPr>
            <p:ph type="body" sz="quarter" idx="11"/>
          </p:nvPr>
        </p:nvSpPr>
        <p:spPr/>
        <p:txBody>
          <a:bodyPr>
            <a:normAutofit/>
          </a:bodyPr>
          <a:lstStyle/>
          <a:p>
            <a:r>
              <a:rPr lang="en-GB" sz="2000" dirty="0">
                <a:solidFill>
                  <a:schemeClr val="accent4"/>
                </a:solidFill>
              </a:rPr>
              <a:t>Concluding remarks</a:t>
            </a:r>
          </a:p>
        </p:txBody>
      </p:sp>
      <p:sp>
        <p:nvSpPr>
          <p:cNvPr id="4" name="Text Placeholder 3">
            <a:extLst>
              <a:ext uri="{FF2B5EF4-FFF2-40B4-BE49-F238E27FC236}">
                <a16:creationId xmlns:a16="http://schemas.microsoft.com/office/drawing/2014/main" id="{5599C87E-7746-9C4B-A6C0-D692E1899999}"/>
              </a:ext>
            </a:extLst>
          </p:cNvPr>
          <p:cNvSpPr>
            <a:spLocks noGrp="1"/>
          </p:cNvSpPr>
          <p:nvPr>
            <p:ph type="body" sz="quarter" idx="12"/>
          </p:nvPr>
        </p:nvSpPr>
        <p:spPr>
          <a:xfrm>
            <a:off x="785445" y="1633657"/>
            <a:ext cx="5262056" cy="2102453"/>
          </a:xfrm>
          <a:solidFill>
            <a:schemeClr val="accent4">
              <a:lumMod val="20000"/>
              <a:lumOff val="80000"/>
            </a:schemeClr>
          </a:solidFill>
        </p:spPr>
        <p:txBody>
          <a:bodyPr wrap="square" lIns="288000" tIns="180000" rIns="288000" bIns="180000">
            <a:spAutoFit/>
          </a:bodyPr>
          <a:lstStyle/>
          <a:p>
            <a:r>
              <a:rPr lang="en-GB" sz="1800" b="1" dirty="0"/>
              <a:t>The critical role of insurance</a:t>
            </a:r>
            <a:endParaRPr lang="en-GB" sz="1800" dirty="0"/>
          </a:p>
          <a:p>
            <a:r>
              <a:rPr lang="en-GB" sz="1800" dirty="0"/>
              <a:t>The insurance sector, as the risk expert, is a key contributor to improving disaster resilience in Africa, but has yet to fully realise its potential for transformative risk mitigation and transfer efforts</a:t>
            </a:r>
          </a:p>
        </p:txBody>
      </p:sp>
      <p:sp>
        <p:nvSpPr>
          <p:cNvPr id="5" name="Footer Placeholder 4">
            <a:extLst>
              <a:ext uri="{FF2B5EF4-FFF2-40B4-BE49-F238E27FC236}">
                <a16:creationId xmlns:a16="http://schemas.microsoft.com/office/drawing/2014/main" id="{732011CD-E0E6-8E8E-331C-3E6D7AB6D1D0}"/>
              </a:ext>
            </a:extLst>
          </p:cNvPr>
          <p:cNvSpPr>
            <a:spLocks noGrp="1"/>
          </p:cNvSpPr>
          <p:nvPr>
            <p:ph type="ftr" sz="quarter" idx="13"/>
          </p:nvPr>
        </p:nvSpPr>
        <p:spPr/>
        <p:txBody>
          <a:bodyPr/>
          <a:lstStyle/>
          <a:p>
            <a:r>
              <a:rPr lang="de-DE"/>
              <a:t>AIP 2024 - Disaster resilience - Faber Consulting</a:t>
            </a:r>
          </a:p>
        </p:txBody>
      </p:sp>
      <p:sp>
        <p:nvSpPr>
          <p:cNvPr id="6" name="Slide Number Placeholder 5">
            <a:extLst>
              <a:ext uri="{FF2B5EF4-FFF2-40B4-BE49-F238E27FC236}">
                <a16:creationId xmlns:a16="http://schemas.microsoft.com/office/drawing/2014/main" id="{1322E595-57A2-A361-4AA4-AD777464B9C4}"/>
              </a:ext>
            </a:extLst>
          </p:cNvPr>
          <p:cNvSpPr>
            <a:spLocks noGrp="1"/>
          </p:cNvSpPr>
          <p:nvPr>
            <p:ph type="sldNum" sz="quarter" idx="4"/>
          </p:nvPr>
        </p:nvSpPr>
        <p:spPr/>
        <p:txBody>
          <a:bodyPr/>
          <a:lstStyle/>
          <a:p>
            <a:fld id="{E4147E19-D42D-416C-B497-FAE4B2379EE9}" type="slidenum">
              <a:rPr lang="en-IN" smtClean="0"/>
              <a:pPr/>
              <a:t>13</a:t>
            </a:fld>
            <a:endParaRPr lang="en-IN"/>
          </a:p>
        </p:txBody>
      </p:sp>
      <p:sp>
        <p:nvSpPr>
          <p:cNvPr id="7" name="Text Placeholder 3">
            <a:extLst>
              <a:ext uri="{FF2B5EF4-FFF2-40B4-BE49-F238E27FC236}">
                <a16:creationId xmlns:a16="http://schemas.microsoft.com/office/drawing/2014/main" id="{5C5B920F-4678-1ABF-91FC-EF1DAAA47A58}"/>
              </a:ext>
            </a:extLst>
          </p:cNvPr>
          <p:cNvSpPr txBox="1">
            <a:spLocks/>
          </p:cNvSpPr>
          <p:nvPr/>
        </p:nvSpPr>
        <p:spPr>
          <a:xfrm>
            <a:off x="785445" y="3967111"/>
            <a:ext cx="5262056" cy="2102453"/>
          </a:xfrm>
          <a:prstGeom prst="rect">
            <a:avLst/>
          </a:prstGeom>
          <a:solidFill>
            <a:schemeClr val="accent4">
              <a:lumMod val="20000"/>
              <a:lumOff val="80000"/>
            </a:schemeClr>
          </a:solidFill>
        </p:spPr>
        <p:txBody>
          <a:bodyPr vert="horz" wrap="square" lIns="288000" tIns="180000" rIns="288000" bIns="180000" rtlCol="0" anchor="ctr">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2400" b="0" kern="1200">
                <a:solidFill>
                  <a:schemeClr val="tx1"/>
                </a:solidFill>
                <a:latin typeface="+mn-lt"/>
                <a:ea typeface="+mn-ea"/>
                <a:cs typeface="+mn-cs"/>
              </a:defRPr>
            </a:lvl1pPr>
            <a:lvl2pPr marL="23495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mn-lt"/>
                <a:ea typeface="+mn-ea"/>
                <a:cs typeface="+mn-cs"/>
              </a:defRPr>
            </a:lvl3pPr>
            <a:lvl4pPr marL="692150" indent="-228600" algn="l" defTabSz="914400" rtl="0" eaLnBrk="1" latinLnBrk="0" hangingPunct="1">
              <a:lnSpc>
                <a:spcPct val="90000"/>
              </a:lnSpc>
              <a:spcBef>
                <a:spcPts val="500"/>
              </a:spcBef>
              <a:buFont typeface="Wingdings" panose="05000000000000000000" pitchFamily="2" charset="2"/>
              <a:buChar char="§"/>
              <a:defRPr sz="16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t>Harnessing innovation and technology</a:t>
            </a:r>
            <a:endParaRPr lang="en-GB" sz="1800" dirty="0"/>
          </a:p>
          <a:p>
            <a:r>
              <a:rPr lang="en-GB" sz="1800" dirty="0"/>
              <a:t>Urgent need for innovation and advanced technology to enable accurate risk assessment, tailored solutions and broader distribution to address significant protection gaps</a:t>
            </a:r>
          </a:p>
        </p:txBody>
      </p:sp>
      <p:sp>
        <p:nvSpPr>
          <p:cNvPr id="9" name="Text Placeholder 3">
            <a:extLst>
              <a:ext uri="{FF2B5EF4-FFF2-40B4-BE49-F238E27FC236}">
                <a16:creationId xmlns:a16="http://schemas.microsoft.com/office/drawing/2014/main" id="{74E46234-56FF-E0AA-4C42-32EB0DE8BAD2}"/>
              </a:ext>
            </a:extLst>
          </p:cNvPr>
          <p:cNvSpPr txBox="1">
            <a:spLocks/>
          </p:cNvSpPr>
          <p:nvPr/>
        </p:nvSpPr>
        <p:spPr>
          <a:xfrm>
            <a:off x="6315862" y="1633657"/>
            <a:ext cx="5262056" cy="2102453"/>
          </a:xfrm>
          <a:prstGeom prst="rect">
            <a:avLst/>
          </a:prstGeom>
          <a:solidFill>
            <a:schemeClr val="accent4">
              <a:lumMod val="20000"/>
              <a:lumOff val="80000"/>
            </a:schemeClr>
          </a:solidFill>
        </p:spPr>
        <p:txBody>
          <a:bodyPr vert="horz" wrap="square" lIns="288000" tIns="180000" rIns="288000" bIns="180000" rtlCol="0" anchor="ctr">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2400" b="0" kern="1200">
                <a:solidFill>
                  <a:schemeClr val="tx1"/>
                </a:solidFill>
                <a:latin typeface="+mn-lt"/>
                <a:ea typeface="+mn-ea"/>
                <a:cs typeface="+mn-cs"/>
              </a:defRPr>
            </a:lvl1pPr>
            <a:lvl2pPr marL="23495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mn-lt"/>
                <a:ea typeface="+mn-ea"/>
                <a:cs typeface="+mn-cs"/>
              </a:defRPr>
            </a:lvl3pPr>
            <a:lvl4pPr marL="692150" indent="-228600" algn="l" defTabSz="914400" rtl="0" eaLnBrk="1" latinLnBrk="0" hangingPunct="1">
              <a:lnSpc>
                <a:spcPct val="90000"/>
              </a:lnSpc>
              <a:spcBef>
                <a:spcPts val="500"/>
              </a:spcBef>
              <a:buFont typeface="Wingdings" panose="05000000000000000000" pitchFamily="2" charset="2"/>
              <a:buChar char="§"/>
              <a:defRPr sz="16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t>Effective risk management</a:t>
            </a:r>
          </a:p>
          <a:p>
            <a:r>
              <a:rPr lang="en-GB" sz="1800" dirty="0"/>
              <a:t>Effective strategy requires data sharing, uniform and empowering regulations, promoting the value of insurance, targeted research and dissemination of best practices</a:t>
            </a:r>
          </a:p>
        </p:txBody>
      </p:sp>
      <p:sp>
        <p:nvSpPr>
          <p:cNvPr id="10" name="Text Placeholder 3">
            <a:extLst>
              <a:ext uri="{FF2B5EF4-FFF2-40B4-BE49-F238E27FC236}">
                <a16:creationId xmlns:a16="http://schemas.microsoft.com/office/drawing/2014/main" id="{31A97C59-4D4C-4435-048C-322029236676}"/>
              </a:ext>
            </a:extLst>
          </p:cNvPr>
          <p:cNvSpPr txBox="1">
            <a:spLocks/>
          </p:cNvSpPr>
          <p:nvPr/>
        </p:nvSpPr>
        <p:spPr>
          <a:xfrm>
            <a:off x="6315862" y="3967111"/>
            <a:ext cx="5262056" cy="2102453"/>
          </a:xfrm>
          <a:prstGeom prst="rect">
            <a:avLst/>
          </a:prstGeom>
          <a:solidFill>
            <a:schemeClr val="accent4">
              <a:lumMod val="20000"/>
              <a:lumOff val="80000"/>
            </a:schemeClr>
          </a:solidFill>
        </p:spPr>
        <p:txBody>
          <a:bodyPr vert="horz" wrap="square" lIns="288000" tIns="180000" rIns="288000" bIns="180000" rtlCol="0" anchor="ctr">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2400" b="0" kern="1200">
                <a:solidFill>
                  <a:schemeClr val="tx1"/>
                </a:solidFill>
                <a:latin typeface="+mn-lt"/>
                <a:ea typeface="+mn-ea"/>
                <a:cs typeface="+mn-cs"/>
              </a:defRPr>
            </a:lvl1pPr>
            <a:lvl2pPr marL="23495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mn-lt"/>
                <a:ea typeface="+mn-ea"/>
                <a:cs typeface="+mn-cs"/>
              </a:defRPr>
            </a:lvl3pPr>
            <a:lvl4pPr marL="692150" indent="-228600" algn="l" defTabSz="914400" rtl="0" eaLnBrk="1" latinLnBrk="0" hangingPunct="1">
              <a:lnSpc>
                <a:spcPct val="90000"/>
              </a:lnSpc>
              <a:spcBef>
                <a:spcPts val="500"/>
              </a:spcBef>
              <a:buFont typeface="Wingdings" panose="05000000000000000000" pitchFamily="2" charset="2"/>
              <a:buChar char="§"/>
              <a:defRPr sz="16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t>Proactive collaboration</a:t>
            </a:r>
          </a:p>
          <a:p>
            <a:r>
              <a:rPr lang="en-GB" sz="1800" dirty="0"/>
              <a:t>Essential coordination between insurance sector and key stakeholders (governments, regulators, international organisations) to respond to major catastrophes and reduce overall vulnerability</a:t>
            </a:r>
          </a:p>
        </p:txBody>
      </p:sp>
    </p:spTree>
    <p:extLst>
      <p:ext uri="{BB962C8B-B14F-4D97-AF65-F5344CB8AC3E}">
        <p14:creationId xmlns:p14="http://schemas.microsoft.com/office/powerpoint/2010/main" val="712082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567A336-CA9A-4F2C-BAEE-EF9B3464A97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3" imgH="359" progId="TCLayout.ActiveDocument.1">
                  <p:embed/>
                </p:oleObj>
              </mc:Choice>
              <mc:Fallback>
                <p:oleObj name="think-cell Slide" r:id="rId5" imgW="353" imgH="359" progId="TCLayout.ActiveDocument.1">
                  <p:embed/>
                  <p:pic>
                    <p:nvPicPr>
                      <p:cNvPr id="9" name="Object 8" hidden="1">
                        <a:extLst>
                          <a:ext uri="{FF2B5EF4-FFF2-40B4-BE49-F238E27FC236}">
                            <a16:creationId xmlns:a16="http://schemas.microsoft.com/office/drawing/2014/main" id="{5567A336-CA9A-4F2C-BAEE-EF9B3464A9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9782E922-0609-4BF5-8F05-9F4480788518}"/>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6800">
              <a:latin typeface="Plantin" pitchFamily="2" charset="0"/>
              <a:ea typeface="+mj-ea"/>
              <a:cs typeface="+mj-cs"/>
              <a:sym typeface="Plantin" pitchFamily="2" charset="0"/>
            </a:endParaRPr>
          </a:p>
        </p:txBody>
      </p:sp>
      <p:sp>
        <p:nvSpPr>
          <p:cNvPr id="10" name="Title 9">
            <a:extLst>
              <a:ext uri="{FF2B5EF4-FFF2-40B4-BE49-F238E27FC236}">
                <a16:creationId xmlns:a16="http://schemas.microsoft.com/office/drawing/2014/main" id="{78A776A9-7CA8-4A3C-B6F6-83A1F7B6DA51}"/>
              </a:ext>
            </a:extLst>
          </p:cNvPr>
          <p:cNvSpPr>
            <a:spLocks noGrp="1"/>
          </p:cNvSpPr>
          <p:nvPr>
            <p:ph type="title"/>
          </p:nvPr>
        </p:nvSpPr>
        <p:spPr/>
        <p:txBody>
          <a:bodyPr/>
          <a:lstStyle/>
          <a:p>
            <a:r>
              <a:rPr lang="en-GB" dirty="0"/>
              <a:t>Questions?</a:t>
            </a:r>
            <a:br>
              <a:rPr lang="en-GB" dirty="0"/>
            </a:br>
            <a:r>
              <a:rPr lang="en-GB" dirty="0"/>
              <a:t>Contact us. </a:t>
            </a:r>
          </a:p>
        </p:txBody>
      </p:sp>
      <p:sp>
        <p:nvSpPr>
          <p:cNvPr id="11" name="Text Placeholder 10">
            <a:extLst>
              <a:ext uri="{FF2B5EF4-FFF2-40B4-BE49-F238E27FC236}">
                <a16:creationId xmlns:a16="http://schemas.microsoft.com/office/drawing/2014/main" id="{E8D25687-4592-46E6-8809-E5B2CC7B5AB7}"/>
              </a:ext>
            </a:extLst>
          </p:cNvPr>
          <p:cNvSpPr>
            <a:spLocks noGrp="1"/>
          </p:cNvSpPr>
          <p:nvPr>
            <p:ph type="body" sz="quarter" idx="12"/>
          </p:nvPr>
        </p:nvSpPr>
        <p:spPr>
          <a:xfrm>
            <a:off x="9288733" y="3092100"/>
            <a:ext cx="2903263" cy="943601"/>
          </a:xfrm>
        </p:spPr>
        <p:txBody>
          <a:bodyPr/>
          <a:lstStyle/>
          <a:p>
            <a:r>
              <a:rPr lang="de-DE"/>
              <a:t>HENNER ALMS</a:t>
            </a:r>
          </a:p>
          <a:p>
            <a:r>
              <a:rPr lang="de-DE"/>
              <a:t>T +41 44 256 1082</a:t>
            </a:r>
          </a:p>
          <a:p>
            <a:r>
              <a:rPr lang="de-DE"/>
              <a:t>HA@FABERCONSULTING.CH</a:t>
            </a:r>
          </a:p>
        </p:txBody>
      </p:sp>
      <p:sp>
        <p:nvSpPr>
          <p:cNvPr id="6" name="Text Placeholder 10">
            <a:extLst>
              <a:ext uri="{FF2B5EF4-FFF2-40B4-BE49-F238E27FC236}">
                <a16:creationId xmlns:a16="http://schemas.microsoft.com/office/drawing/2014/main" id="{8B7C612B-CD73-8C4D-93C2-894F78494F88}"/>
              </a:ext>
            </a:extLst>
          </p:cNvPr>
          <p:cNvSpPr txBox="1">
            <a:spLocks/>
          </p:cNvSpPr>
          <p:nvPr/>
        </p:nvSpPr>
        <p:spPr>
          <a:xfrm>
            <a:off x="9288732" y="1569297"/>
            <a:ext cx="2903263" cy="97965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400" b="1" kern="1200">
                <a:solidFill>
                  <a:schemeClr val="bg1"/>
                </a:solidFill>
                <a:latin typeface="+mn-lt"/>
                <a:ea typeface="+mn-ea"/>
                <a:cs typeface="+mn-cs"/>
              </a:defRPr>
            </a:lvl1pPr>
            <a:lvl2pPr marL="23495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mn-lt"/>
                <a:ea typeface="+mn-ea"/>
                <a:cs typeface="+mn-cs"/>
              </a:defRPr>
            </a:lvl3pPr>
            <a:lvl4pPr marL="692150" indent="-228600" algn="l" defTabSz="914400" rtl="0" eaLnBrk="1" latinLnBrk="0" hangingPunct="1">
              <a:lnSpc>
                <a:spcPct val="90000"/>
              </a:lnSpc>
              <a:spcBef>
                <a:spcPts val="500"/>
              </a:spcBef>
              <a:buFont typeface="Wingdings" panose="05000000000000000000" pitchFamily="2" charset="2"/>
              <a:buChar char="§"/>
              <a:defRPr sz="16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SIMONE LAUPER</a:t>
            </a:r>
          </a:p>
          <a:p>
            <a:r>
              <a:rPr lang="de-DE"/>
              <a:t>T +41 44 256 1081</a:t>
            </a:r>
          </a:p>
          <a:p>
            <a:r>
              <a:rPr lang="de-DE"/>
              <a:t>SL@FABERCONSULTING.CH</a:t>
            </a:r>
          </a:p>
          <a:p>
            <a:endParaRPr lang="en-US"/>
          </a:p>
        </p:txBody>
      </p:sp>
      <p:sp>
        <p:nvSpPr>
          <p:cNvPr id="7" name="Text Placeholder 10">
            <a:extLst>
              <a:ext uri="{FF2B5EF4-FFF2-40B4-BE49-F238E27FC236}">
                <a16:creationId xmlns:a16="http://schemas.microsoft.com/office/drawing/2014/main" id="{987633BE-1701-0645-93DE-8A9F04B1C90A}"/>
              </a:ext>
            </a:extLst>
          </p:cNvPr>
          <p:cNvSpPr txBox="1">
            <a:spLocks/>
          </p:cNvSpPr>
          <p:nvPr/>
        </p:nvSpPr>
        <p:spPr>
          <a:xfrm>
            <a:off x="9288735" y="4578850"/>
            <a:ext cx="2903263" cy="94360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400" b="1" kern="1200">
                <a:solidFill>
                  <a:schemeClr val="bg1"/>
                </a:solidFill>
                <a:latin typeface="+mn-lt"/>
                <a:ea typeface="+mn-ea"/>
                <a:cs typeface="+mn-cs"/>
              </a:defRPr>
            </a:lvl1pPr>
            <a:lvl2pPr marL="23495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mn-lt"/>
                <a:ea typeface="+mn-ea"/>
                <a:cs typeface="+mn-cs"/>
              </a:defRPr>
            </a:lvl3pPr>
            <a:lvl4pPr marL="692150" indent="-228600" algn="l" defTabSz="914400" rtl="0" eaLnBrk="1" latinLnBrk="0" hangingPunct="1">
              <a:lnSpc>
                <a:spcPct val="90000"/>
              </a:lnSpc>
              <a:spcBef>
                <a:spcPts val="500"/>
              </a:spcBef>
              <a:buFont typeface="Wingdings" panose="05000000000000000000" pitchFamily="2" charset="2"/>
              <a:buChar char="§"/>
              <a:defRPr sz="16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ANDREAS BOLLMANN</a:t>
            </a:r>
          </a:p>
          <a:p>
            <a:r>
              <a:rPr lang="de-DE"/>
              <a:t>T +41 44 256 1085</a:t>
            </a:r>
          </a:p>
          <a:p>
            <a:r>
              <a:rPr lang="de-DE"/>
              <a:t>AB@FABERCONSULTING.CH</a:t>
            </a:r>
          </a:p>
          <a:p>
            <a:endParaRPr lang="en-US"/>
          </a:p>
        </p:txBody>
      </p:sp>
    </p:spTree>
    <p:extLst>
      <p:ext uri="{BB962C8B-B14F-4D97-AF65-F5344CB8AC3E}">
        <p14:creationId xmlns:p14="http://schemas.microsoft.com/office/powerpoint/2010/main" val="988374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7066-6A98-BFD6-07E2-F1D19B5D8874}"/>
              </a:ext>
            </a:extLst>
          </p:cNvPr>
          <p:cNvSpPr>
            <a:spLocks noGrp="1"/>
          </p:cNvSpPr>
          <p:nvPr>
            <p:ph type="title"/>
          </p:nvPr>
        </p:nvSpPr>
        <p:spPr/>
        <p:txBody>
          <a:bodyPr/>
          <a:lstStyle/>
          <a:p>
            <a:r>
              <a:rPr lang="en-GB" dirty="0"/>
              <a:t>Severe impact of climate change on Africa</a:t>
            </a:r>
          </a:p>
        </p:txBody>
      </p:sp>
      <p:sp>
        <p:nvSpPr>
          <p:cNvPr id="3" name="Text Placeholder 2">
            <a:extLst>
              <a:ext uri="{FF2B5EF4-FFF2-40B4-BE49-F238E27FC236}">
                <a16:creationId xmlns:a16="http://schemas.microsoft.com/office/drawing/2014/main" id="{4AAD5A59-92B1-70BC-04CA-71DD3E33C7A7}"/>
              </a:ext>
            </a:extLst>
          </p:cNvPr>
          <p:cNvSpPr>
            <a:spLocks noGrp="1"/>
          </p:cNvSpPr>
          <p:nvPr>
            <p:ph type="body" sz="quarter" idx="11"/>
          </p:nvPr>
        </p:nvSpPr>
        <p:spPr/>
        <p:txBody>
          <a:bodyPr>
            <a:normAutofit fontScale="92500"/>
          </a:bodyPr>
          <a:lstStyle/>
          <a:p>
            <a:r>
              <a:rPr lang="en-GB" sz="2200" dirty="0">
                <a:solidFill>
                  <a:schemeClr val="accent4"/>
                </a:solidFill>
              </a:rPr>
              <a:t>An update based on IPCC Six Assessment Report (2022) and World Meteorological Organization</a:t>
            </a:r>
          </a:p>
        </p:txBody>
      </p:sp>
      <p:sp>
        <p:nvSpPr>
          <p:cNvPr id="4" name="Text Placeholder 3">
            <a:extLst>
              <a:ext uri="{FF2B5EF4-FFF2-40B4-BE49-F238E27FC236}">
                <a16:creationId xmlns:a16="http://schemas.microsoft.com/office/drawing/2014/main" id="{26A4FB75-87DE-90EC-DFB8-D0EBD4F9AA3A}"/>
              </a:ext>
            </a:extLst>
          </p:cNvPr>
          <p:cNvSpPr>
            <a:spLocks noGrp="1"/>
          </p:cNvSpPr>
          <p:nvPr>
            <p:ph type="body" sz="quarter" idx="12"/>
          </p:nvPr>
        </p:nvSpPr>
        <p:spPr/>
        <p:txBody>
          <a:bodyPr>
            <a:normAutofit fontScale="70000" lnSpcReduction="20000"/>
          </a:bodyPr>
          <a:lstStyle/>
          <a:p>
            <a:pPr marL="342900" indent="-342900">
              <a:lnSpc>
                <a:spcPct val="120000"/>
              </a:lnSpc>
              <a:spcBef>
                <a:spcPts val="0"/>
              </a:spcBef>
              <a:spcAft>
                <a:spcPts val="600"/>
              </a:spcAft>
              <a:buFont typeface="Arial" panose="020B0604020202020204" pitchFamily="34" charset="0"/>
              <a:buChar char="•"/>
            </a:pPr>
            <a:r>
              <a:rPr lang="en-GB" b="1" dirty="0"/>
              <a:t>Accelerating warming</a:t>
            </a:r>
            <a:r>
              <a:rPr lang="en-GB" dirty="0"/>
              <a:t>: Africa's warming rate has increased to +0.3°C per decade (1991-2022), surpassing the global average of +0.2°C per decade.</a:t>
            </a:r>
          </a:p>
          <a:p>
            <a:pPr marL="342900" indent="-342900">
              <a:lnSpc>
                <a:spcPct val="120000"/>
              </a:lnSpc>
              <a:spcBef>
                <a:spcPts val="0"/>
              </a:spcBef>
              <a:spcAft>
                <a:spcPts val="600"/>
              </a:spcAft>
              <a:buFont typeface="Arial" panose="020B0604020202020204" pitchFamily="34" charset="0"/>
              <a:buChar char="•"/>
            </a:pPr>
            <a:r>
              <a:rPr lang="en-GB" b="1" dirty="0"/>
              <a:t>Strong regional variations</a:t>
            </a:r>
            <a:r>
              <a:rPr lang="en-GB" dirty="0"/>
              <a:t>: North Africa warms fastest at +0.4°C per decade; Southern Africa slowest at +0.2°C per decade.</a:t>
            </a:r>
          </a:p>
          <a:p>
            <a:pPr marL="342900" indent="-342900">
              <a:lnSpc>
                <a:spcPct val="120000"/>
              </a:lnSpc>
              <a:spcBef>
                <a:spcPts val="0"/>
              </a:spcBef>
              <a:spcAft>
                <a:spcPts val="600"/>
              </a:spcAft>
              <a:buFont typeface="Arial" panose="020B0604020202020204" pitchFamily="34" charset="0"/>
              <a:buChar char="•"/>
            </a:pPr>
            <a:r>
              <a:rPr lang="en-GB" b="1" dirty="0"/>
              <a:t>Severe impacts</a:t>
            </a:r>
            <a:r>
              <a:rPr lang="en-GB" dirty="0"/>
              <a:t>: Climate hazards threaten food security, ecosystems, economies, and increase displacement and conflict.</a:t>
            </a:r>
          </a:p>
          <a:p>
            <a:pPr marL="342900" indent="-342900">
              <a:lnSpc>
                <a:spcPct val="120000"/>
              </a:lnSpc>
              <a:spcBef>
                <a:spcPts val="0"/>
              </a:spcBef>
              <a:spcAft>
                <a:spcPts val="600"/>
              </a:spcAft>
              <a:buFont typeface="Arial" panose="020B0604020202020204" pitchFamily="34" charset="0"/>
              <a:buChar char="•"/>
            </a:pPr>
            <a:r>
              <a:rPr lang="en-GB" b="1" dirty="0"/>
              <a:t>Agricultural decline</a:t>
            </a:r>
            <a:r>
              <a:rPr lang="en-GB" dirty="0"/>
              <a:t>: Climate change has reduced Africa's agricultural productivity by 34% since 1961, accelerated biodiversity loss, water shortages, and economic inequality.</a:t>
            </a:r>
          </a:p>
          <a:p>
            <a:pPr marL="342900" indent="-342900">
              <a:lnSpc>
                <a:spcPct val="120000"/>
              </a:lnSpc>
              <a:spcBef>
                <a:spcPts val="0"/>
              </a:spcBef>
              <a:spcAft>
                <a:spcPts val="600"/>
              </a:spcAft>
              <a:buFont typeface="Arial" panose="020B0604020202020204" pitchFamily="34" charset="0"/>
              <a:buChar char="•"/>
            </a:pPr>
            <a:r>
              <a:rPr lang="en-GB" b="1" dirty="0"/>
              <a:t>Human displacement</a:t>
            </a:r>
            <a:r>
              <a:rPr lang="en-GB" dirty="0"/>
              <a:t>: Over 2.6 million new displacements in sub-Saharan Africa in 2018, and 3.4 million in 2019 due to weather events.</a:t>
            </a:r>
          </a:p>
          <a:p>
            <a:pPr marL="342900" indent="-342900">
              <a:lnSpc>
                <a:spcPct val="120000"/>
              </a:lnSpc>
              <a:spcBef>
                <a:spcPts val="0"/>
              </a:spcBef>
              <a:spcAft>
                <a:spcPts val="600"/>
              </a:spcAft>
              <a:buFont typeface="Arial" panose="020B0604020202020204" pitchFamily="34" charset="0"/>
              <a:buChar char="•"/>
            </a:pPr>
            <a:r>
              <a:rPr lang="en-GB" b="1" dirty="0"/>
              <a:t>Future risks</a:t>
            </a:r>
            <a:r>
              <a:rPr lang="en-GB" dirty="0"/>
              <a:t>: Warming scenarios of 1.5°C to 2°C project severe impacts on food production, economic growth, inequality, and health in Africa.</a:t>
            </a:r>
          </a:p>
        </p:txBody>
      </p:sp>
      <p:sp>
        <p:nvSpPr>
          <p:cNvPr id="5" name="Slide Number Placeholder 4">
            <a:extLst>
              <a:ext uri="{FF2B5EF4-FFF2-40B4-BE49-F238E27FC236}">
                <a16:creationId xmlns:a16="http://schemas.microsoft.com/office/drawing/2014/main" id="{82A09DEA-00BA-ABEC-3024-FA6E6A047800}"/>
              </a:ext>
            </a:extLst>
          </p:cNvPr>
          <p:cNvSpPr>
            <a:spLocks noGrp="1"/>
          </p:cNvSpPr>
          <p:nvPr>
            <p:ph type="sldNum" sz="quarter" idx="4"/>
          </p:nvPr>
        </p:nvSpPr>
        <p:spPr/>
        <p:txBody>
          <a:bodyPr/>
          <a:lstStyle/>
          <a:p>
            <a:fld id="{E4147E19-D42D-416C-B497-FAE4B2379EE9}" type="slidenum">
              <a:rPr lang="en-IN" smtClean="0"/>
              <a:pPr/>
              <a:t>15</a:t>
            </a:fld>
            <a:endParaRPr lang="en-IN"/>
          </a:p>
        </p:txBody>
      </p:sp>
      <p:sp>
        <p:nvSpPr>
          <p:cNvPr id="6" name="Footer Placeholder 5">
            <a:extLst>
              <a:ext uri="{FF2B5EF4-FFF2-40B4-BE49-F238E27FC236}">
                <a16:creationId xmlns:a16="http://schemas.microsoft.com/office/drawing/2014/main" id="{CC05BBA2-0A07-5ED6-C66B-429041AA17DE}"/>
              </a:ext>
            </a:extLst>
          </p:cNvPr>
          <p:cNvSpPr>
            <a:spLocks noGrp="1"/>
          </p:cNvSpPr>
          <p:nvPr>
            <p:ph type="ftr" sz="quarter" idx="13"/>
          </p:nvPr>
        </p:nvSpPr>
        <p:spPr/>
        <p:txBody>
          <a:bodyPr/>
          <a:lstStyle/>
          <a:p>
            <a:r>
              <a:rPr lang="de-DE"/>
              <a:t>AIP 2024 - Disaster resilience - Faber Consulting</a:t>
            </a:r>
            <a:endParaRPr lang="de-DE" dirty="0"/>
          </a:p>
        </p:txBody>
      </p:sp>
    </p:spTree>
    <p:extLst>
      <p:ext uri="{BB962C8B-B14F-4D97-AF65-F5344CB8AC3E}">
        <p14:creationId xmlns:p14="http://schemas.microsoft.com/office/powerpoint/2010/main" val="326906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DAEE2-5893-1561-6D3C-637A7267BEC8}"/>
              </a:ext>
            </a:extLst>
          </p:cNvPr>
          <p:cNvSpPr>
            <a:spLocks noGrp="1"/>
          </p:cNvSpPr>
          <p:nvPr>
            <p:ph type="title"/>
          </p:nvPr>
        </p:nvSpPr>
        <p:spPr>
          <a:xfrm>
            <a:off x="785445" y="400294"/>
            <a:ext cx="11011814" cy="396874"/>
          </a:xfrm>
        </p:spPr>
        <p:txBody>
          <a:bodyPr>
            <a:normAutofit/>
          </a:bodyPr>
          <a:lstStyle/>
          <a:p>
            <a:r>
              <a:rPr lang="en-GB" dirty="0"/>
              <a:t>The 2024 edition of Africa Insurance Pulse focuses on disaster resilience</a:t>
            </a:r>
          </a:p>
        </p:txBody>
      </p:sp>
      <p:sp>
        <p:nvSpPr>
          <p:cNvPr id="4" name="Text Placeholder 3">
            <a:extLst>
              <a:ext uri="{FF2B5EF4-FFF2-40B4-BE49-F238E27FC236}">
                <a16:creationId xmlns:a16="http://schemas.microsoft.com/office/drawing/2014/main" id="{5A99D5AF-A708-F054-A2BB-8F34810B063B}"/>
              </a:ext>
            </a:extLst>
          </p:cNvPr>
          <p:cNvSpPr>
            <a:spLocks noGrp="1"/>
          </p:cNvSpPr>
          <p:nvPr>
            <p:ph type="body" sz="quarter" idx="12"/>
          </p:nvPr>
        </p:nvSpPr>
        <p:spPr>
          <a:xfrm>
            <a:off x="785442" y="1650613"/>
            <a:ext cx="5707825" cy="3963875"/>
          </a:xfrm>
        </p:spPr>
        <p:txBody>
          <a:bodyPr>
            <a:normAutofit/>
          </a:bodyPr>
          <a:lstStyle/>
          <a:p>
            <a:pPr>
              <a:spcBef>
                <a:spcPts val="600"/>
              </a:spcBef>
              <a:spcAft>
                <a:spcPts val="600"/>
              </a:spcAft>
              <a:buFont typeface="Arial" panose="020B0604020202020204" pitchFamily="34" charset="0"/>
              <a:buChar char="•"/>
            </a:pPr>
            <a:r>
              <a:rPr lang="en-GB" sz="1800" dirty="0"/>
              <a:t>Since 2016, the African Insurance Organisation (AIO) has released 13 publications covering issues such as food security, climate change, the African Continental Free Trade Area, digitalisation and re/insurance market trends.</a:t>
            </a:r>
          </a:p>
          <a:p>
            <a:pPr>
              <a:spcBef>
                <a:spcPts val="600"/>
              </a:spcBef>
              <a:spcAft>
                <a:spcPts val="600"/>
              </a:spcAft>
              <a:buFont typeface="Arial" panose="020B0604020202020204" pitchFamily="34" charset="0"/>
              <a:buChar char="•"/>
            </a:pPr>
            <a:r>
              <a:rPr lang="en-GB" sz="1800" dirty="0"/>
              <a:t>This year's publication highlights the critical role of the re/insurance industry in enhancing Africa's disaster resilience, based on research and in-depth interviews with senior executives.</a:t>
            </a:r>
          </a:p>
          <a:p>
            <a:pPr>
              <a:spcBef>
                <a:spcPts val="600"/>
              </a:spcBef>
              <a:spcAft>
                <a:spcPts val="600"/>
              </a:spcAft>
              <a:buFont typeface="Arial" panose="020B0604020202020204" pitchFamily="34" charset="0"/>
              <a:buChar char="•"/>
            </a:pPr>
            <a:r>
              <a:rPr lang="en-GB" sz="1800" dirty="0"/>
              <a:t>Faber Consulting prepared the publication to encourage discussion on this important topic at the AIO's 50th Conference and General Assembly in Namibia.</a:t>
            </a:r>
          </a:p>
        </p:txBody>
      </p:sp>
      <p:sp>
        <p:nvSpPr>
          <p:cNvPr id="9" name="Footer Placeholder 8">
            <a:extLst>
              <a:ext uri="{FF2B5EF4-FFF2-40B4-BE49-F238E27FC236}">
                <a16:creationId xmlns:a16="http://schemas.microsoft.com/office/drawing/2014/main" id="{0FBED9D0-FE8B-7567-9BF2-16C45C203EA0}"/>
              </a:ext>
            </a:extLst>
          </p:cNvPr>
          <p:cNvSpPr>
            <a:spLocks noGrp="1"/>
          </p:cNvSpPr>
          <p:nvPr>
            <p:ph type="ftr" sz="quarter" idx="14"/>
          </p:nvPr>
        </p:nvSpPr>
        <p:spPr>
          <a:xfrm>
            <a:off x="951503" y="6555174"/>
            <a:ext cx="2641551" cy="138499"/>
          </a:xfrm>
        </p:spPr>
        <p:txBody>
          <a:bodyPr/>
          <a:lstStyle/>
          <a:p>
            <a:r>
              <a:rPr lang="de-DE" dirty="0"/>
              <a:t>AIP 2024 - </a:t>
            </a:r>
            <a:r>
              <a:rPr lang="de-DE" dirty="0" err="1"/>
              <a:t>Disaster</a:t>
            </a:r>
            <a:r>
              <a:rPr lang="de-DE" dirty="0"/>
              <a:t> </a:t>
            </a:r>
            <a:r>
              <a:rPr lang="de-DE" dirty="0" err="1"/>
              <a:t>resilience</a:t>
            </a:r>
            <a:r>
              <a:rPr lang="de-DE" dirty="0"/>
              <a:t> - Faber Consulting</a:t>
            </a:r>
          </a:p>
        </p:txBody>
      </p:sp>
      <p:sp>
        <p:nvSpPr>
          <p:cNvPr id="6" name="Slide Number Placeholder 5">
            <a:extLst>
              <a:ext uri="{FF2B5EF4-FFF2-40B4-BE49-F238E27FC236}">
                <a16:creationId xmlns:a16="http://schemas.microsoft.com/office/drawing/2014/main" id="{9FE0E2F4-4A06-3525-46EA-C73D097FE43C}"/>
              </a:ext>
            </a:extLst>
          </p:cNvPr>
          <p:cNvSpPr>
            <a:spLocks noGrp="1"/>
          </p:cNvSpPr>
          <p:nvPr>
            <p:ph type="sldNum" sz="quarter" idx="4"/>
          </p:nvPr>
        </p:nvSpPr>
        <p:spPr/>
        <p:txBody>
          <a:bodyPr/>
          <a:lstStyle/>
          <a:p>
            <a:fld id="{E4147E19-D42D-416C-B497-FAE4B2379EE9}" type="slidenum">
              <a:rPr lang="en-IN" smtClean="0"/>
              <a:pPr/>
              <a:t>2</a:t>
            </a:fld>
            <a:endParaRPr lang="en-IN"/>
          </a:p>
        </p:txBody>
      </p:sp>
      <p:pic>
        <p:nvPicPr>
          <p:cNvPr id="8" name="Picture 7" descr="A person riding a motorcycle in a flooded street&#10;&#10;Description automatically generated">
            <a:extLst>
              <a:ext uri="{FF2B5EF4-FFF2-40B4-BE49-F238E27FC236}">
                <a16:creationId xmlns:a16="http://schemas.microsoft.com/office/drawing/2014/main" id="{0CEC5BB7-8FAB-84CC-526B-FC382680E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9474" y="1311275"/>
            <a:ext cx="3492000" cy="4947325"/>
          </a:xfrm>
          <a:prstGeom prst="rect">
            <a:avLst/>
          </a:prstGeom>
          <a:ln>
            <a:solidFill>
              <a:schemeClr val="tx1"/>
            </a:solidFill>
          </a:ln>
        </p:spPr>
      </p:pic>
      <p:sp>
        <p:nvSpPr>
          <p:cNvPr id="3" name="Text Placeholder 2">
            <a:extLst>
              <a:ext uri="{FF2B5EF4-FFF2-40B4-BE49-F238E27FC236}">
                <a16:creationId xmlns:a16="http://schemas.microsoft.com/office/drawing/2014/main" id="{1994C7B4-9801-18F7-056D-0339E4300EE0}"/>
              </a:ext>
            </a:extLst>
          </p:cNvPr>
          <p:cNvSpPr>
            <a:spLocks noGrp="1"/>
          </p:cNvSpPr>
          <p:nvPr>
            <p:ph type="body" sz="quarter" idx="11"/>
          </p:nvPr>
        </p:nvSpPr>
        <p:spPr>
          <a:xfrm>
            <a:off x="785445" y="855784"/>
            <a:ext cx="10705122" cy="396875"/>
          </a:xfrm>
        </p:spPr>
        <p:txBody>
          <a:bodyPr>
            <a:normAutofit/>
          </a:bodyPr>
          <a:lstStyle/>
          <a:p>
            <a:r>
              <a:rPr lang="en-GB" sz="2000" dirty="0">
                <a:solidFill>
                  <a:schemeClr val="accent4"/>
                </a:solidFill>
              </a:rPr>
              <a:t>Introductory remarks</a:t>
            </a:r>
          </a:p>
        </p:txBody>
      </p:sp>
    </p:spTree>
    <p:extLst>
      <p:ext uri="{BB962C8B-B14F-4D97-AF65-F5344CB8AC3E}">
        <p14:creationId xmlns:p14="http://schemas.microsoft.com/office/powerpoint/2010/main" val="734193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CB9B-E413-8D4E-2BA2-70EB99CF3B56}"/>
              </a:ext>
            </a:extLst>
          </p:cNvPr>
          <p:cNvSpPr>
            <a:spLocks noGrp="1"/>
          </p:cNvSpPr>
          <p:nvPr>
            <p:ph type="title"/>
          </p:nvPr>
        </p:nvSpPr>
        <p:spPr/>
        <p:txBody>
          <a:bodyPr/>
          <a:lstStyle/>
          <a:p>
            <a:r>
              <a:rPr lang="en-GB" dirty="0"/>
              <a:t>Disaster risk is determined by the interaction of hazard, exposure and vulnerability</a:t>
            </a:r>
          </a:p>
        </p:txBody>
      </p:sp>
      <p:sp>
        <p:nvSpPr>
          <p:cNvPr id="3" name="Text Placeholder 2">
            <a:extLst>
              <a:ext uri="{FF2B5EF4-FFF2-40B4-BE49-F238E27FC236}">
                <a16:creationId xmlns:a16="http://schemas.microsoft.com/office/drawing/2014/main" id="{CA78C29F-868F-D46E-6D60-7C9E86AA7E91}"/>
              </a:ext>
            </a:extLst>
          </p:cNvPr>
          <p:cNvSpPr>
            <a:spLocks noGrp="1"/>
          </p:cNvSpPr>
          <p:nvPr>
            <p:ph type="body" sz="quarter" idx="11"/>
          </p:nvPr>
        </p:nvSpPr>
        <p:spPr/>
        <p:txBody>
          <a:bodyPr>
            <a:normAutofit/>
          </a:bodyPr>
          <a:lstStyle/>
          <a:p>
            <a:r>
              <a:rPr lang="en-GB" sz="2000" dirty="0">
                <a:solidFill>
                  <a:schemeClr val="accent4"/>
                </a:solidFill>
              </a:rPr>
              <a:t>Role of hazard, exposure and vulnerability in disaster risk – Source: IBRD, World Bank</a:t>
            </a:r>
          </a:p>
        </p:txBody>
      </p:sp>
      <p:sp>
        <p:nvSpPr>
          <p:cNvPr id="81" name="TextBox 80">
            <a:extLst>
              <a:ext uri="{FF2B5EF4-FFF2-40B4-BE49-F238E27FC236}">
                <a16:creationId xmlns:a16="http://schemas.microsoft.com/office/drawing/2014/main" id="{403BDEA0-D2AB-8DED-8396-03E7D2601F80}"/>
              </a:ext>
            </a:extLst>
          </p:cNvPr>
          <p:cNvSpPr txBox="1"/>
          <p:nvPr/>
        </p:nvSpPr>
        <p:spPr>
          <a:xfrm>
            <a:off x="8082305" y="2585896"/>
            <a:ext cx="2756929" cy="3139321"/>
          </a:xfrm>
          <a:prstGeom prst="rect">
            <a:avLst/>
          </a:prstGeom>
          <a:solidFill>
            <a:schemeClr val="bg1">
              <a:lumMod val="95000"/>
            </a:schemeClr>
          </a:solidFill>
        </p:spPr>
        <p:txBody>
          <a:bodyPr wrap="square" rtlCol="0">
            <a:spAutoFit/>
          </a:bodyPr>
          <a:lstStyle/>
          <a:p>
            <a:r>
              <a:rPr lang="en-GB" dirty="0">
                <a:effectLst/>
              </a:rPr>
              <a:t>Disaster resilience, refers to «the ability of a system, community or society exposed to hazards to resist, absorb, accommodate, adapt to, transform and recover from the effects of hazards in a timely and efficient manner». </a:t>
            </a:r>
          </a:p>
        </p:txBody>
      </p:sp>
      <p:cxnSp>
        <p:nvCxnSpPr>
          <p:cNvPr id="43" name="Straight Connector 42">
            <a:extLst>
              <a:ext uri="{FF2B5EF4-FFF2-40B4-BE49-F238E27FC236}">
                <a16:creationId xmlns:a16="http://schemas.microsoft.com/office/drawing/2014/main" id="{16D5686B-D2B0-DD80-3A16-C2A7D816B710}"/>
              </a:ext>
            </a:extLst>
          </p:cNvPr>
          <p:cNvCxnSpPr>
            <a:cxnSpLocks/>
          </p:cNvCxnSpPr>
          <p:nvPr/>
        </p:nvCxnSpPr>
        <p:spPr>
          <a:xfrm>
            <a:off x="7961569" y="2585896"/>
            <a:ext cx="0" cy="3139321"/>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A diagram of a disaster risk&#10;&#10;Description automatically generated">
            <a:extLst>
              <a:ext uri="{FF2B5EF4-FFF2-40B4-BE49-F238E27FC236}">
                <a16:creationId xmlns:a16="http://schemas.microsoft.com/office/drawing/2014/main" id="{DD808DFA-BF21-9B04-45CF-7163B7F15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436" y="1195149"/>
            <a:ext cx="6239615" cy="5605341"/>
          </a:xfrm>
          <a:prstGeom prst="rect">
            <a:avLst/>
          </a:prstGeom>
        </p:spPr>
      </p:pic>
    </p:spTree>
    <p:extLst>
      <p:ext uri="{BB962C8B-B14F-4D97-AF65-F5344CB8AC3E}">
        <p14:creationId xmlns:p14="http://schemas.microsoft.com/office/powerpoint/2010/main" val="767168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CB9B-E413-8D4E-2BA2-70EB99CF3B56}"/>
              </a:ext>
            </a:extLst>
          </p:cNvPr>
          <p:cNvSpPr>
            <a:spLocks noGrp="1"/>
          </p:cNvSpPr>
          <p:nvPr>
            <p:ph type="title"/>
          </p:nvPr>
        </p:nvSpPr>
        <p:spPr/>
        <p:txBody>
          <a:bodyPr/>
          <a:lstStyle/>
          <a:p>
            <a:r>
              <a:rPr lang="en-GB" dirty="0"/>
              <a:t>Disaster risks a threat to Africa's economic development</a:t>
            </a:r>
          </a:p>
        </p:txBody>
      </p:sp>
      <p:sp>
        <p:nvSpPr>
          <p:cNvPr id="3" name="Text Placeholder 2">
            <a:extLst>
              <a:ext uri="{FF2B5EF4-FFF2-40B4-BE49-F238E27FC236}">
                <a16:creationId xmlns:a16="http://schemas.microsoft.com/office/drawing/2014/main" id="{CA78C29F-868F-D46E-6D60-7C9E86AA7E91}"/>
              </a:ext>
            </a:extLst>
          </p:cNvPr>
          <p:cNvSpPr>
            <a:spLocks noGrp="1"/>
          </p:cNvSpPr>
          <p:nvPr>
            <p:ph type="body" sz="quarter" idx="11"/>
          </p:nvPr>
        </p:nvSpPr>
        <p:spPr/>
        <p:txBody>
          <a:bodyPr>
            <a:normAutofit/>
          </a:bodyPr>
          <a:lstStyle/>
          <a:p>
            <a:r>
              <a:rPr lang="en-GB" sz="2000" dirty="0">
                <a:solidFill>
                  <a:schemeClr val="accent4"/>
                </a:solidFill>
              </a:rPr>
              <a:t>Africa’s disaster risk levels (natural and man-made) – Source: INFORM Risk Index, 2024</a:t>
            </a:r>
          </a:p>
        </p:txBody>
      </p:sp>
      <p:sp>
        <p:nvSpPr>
          <p:cNvPr id="6" name="TextBox 5">
            <a:extLst>
              <a:ext uri="{FF2B5EF4-FFF2-40B4-BE49-F238E27FC236}">
                <a16:creationId xmlns:a16="http://schemas.microsoft.com/office/drawing/2014/main" id="{A39235C2-11D3-1F42-DEFE-CF8BC9F05A69}"/>
              </a:ext>
            </a:extLst>
          </p:cNvPr>
          <p:cNvSpPr txBox="1"/>
          <p:nvPr/>
        </p:nvSpPr>
        <p:spPr>
          <a:xfrm>
            <a:off x="6742500" y="1518176"/>
            <a:ext cx="5112636" cy="475514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t>Africa is the world's second-fastest-growing economic region, with a projected GDP growth of 3.8% in 2024 and 4.2% in 2025.</a:t>
            </a:r>
          </a:p>
          <a:p>
            <a:pPr marL="285750" indent="-285750">
              <a:spcAft>
                <a:spcPts val="600"/>
              </a:spcAft>
              <a:buFont typeface="Arial" panose="020B0604020202020204" pitchFamily="34" charset="0"/>
              <a:buChar char="•"/>
            </a:pPr>
            <a:r>
              <a:rPr lang="en-GB" sz="1600" dirty="0"/>
              <a:t>However, the World Risk Report 2023 identifies Africa as the most vulnerable continent to disasters. For instance, drought and flood reduced GDP per capita by 0.7% and 0.4% respectively (1990-2019).</a:t>
            </a:r>
          </a:p>
          <a:p>
            <a:pPr marL="285750" indent="-285750">
              <a:spcAft>
                <a:spcPts val="600"/>
              </a:spcAft>
              <a:buFont typeface="Arial" panose="020B0604020202020204" pitchFamily="34" charset="0"/>
              <a:buChar char="•"/>
            </a:pPr>
            <a:r>
              <a:rPr lang="en-GB" sz="1600" dirty="0"/>
              <a:t>Despite low emissions, Africa is highly vulnerable to global warming above 1.5°C, with its agricultural sector exposed to extreme weather; climate change has reduced Africa's agricultural productivity by 34% since 1961, according to the IPCC.</a:t>
            </a:r>
          </a:p>
          <a:p>
            <a:pPr marL="285750" indent="-285750">
              <a:spcAft>
                <a:spcPts val="600"/>
              </a:spcAft>
              <a:buFont typeface="Arial" panose="020B0604020202020204" pitchFamily="34" charset="0"/>
              <a:buChar char="•"/>
            </a:pPr>
            <a:r>
              <a:rPr lang="en-GB" sz="1600" dirty="0"/>
              <a:t>Global geopolitical tensions, regional conflicts and political instability heighten Africa's disaster risks, for instance affecting supply chains, exports and debt servicing.</a:t>
            </a:r>
          </a:p>
        </p:txBody>
      </p:sp>
      <p:pic>
        <p:nvPicPr>
          <p:cNvPr id="7" name="Picture 6">
            <a:extLst>
              <a:ext uri="{FF2B5EF4-FFF2-40B4-BE49-F238E27FC236}">
                <a16:creationId xmlns:a16="http://schemas.microsoft.com/office/drawing/2014/main" id="{884476B9-0F75-7C2D-5D7C-8B83BF254732}"/>
              </a:ext>
            </a:extLst>
          </p:cNvPr>
          <p:cNvPicPr>
            <a:picLocks noChangeAspect="1"/>
          </p:cNvPicPr>
          <p:nvPr/>
        </p:nvPicPr>
        <p:blipFill rotWithShape="1">
          <a:blip r:embed="rId2">
            <a:extLst>
              <a:ext uri="{28A0092B-C50C-407E-A947-70E740481C1C}">
                <a14:useLocalDpi xmlns:a14="http://schemas.microsoft.com/office/drawing/2010/main" val="0"/>
              </a:ext>
            </a:extLst>
          </a:blip>
          <a:srcRect t="9721" b="7530"/>
          <a:stretch/>
        </p:blipFill>
        <p:spPr>
          <a:xfrm>
            <a:off x="550631" y="1115743"/>
            <a:ext cx="5885400" cy="5742257"/>
          </a:xfrm>
          <a:prstGeom prst="rect">
            <a:avLst/>
          </a:prstGeom>
        </p:spPr>
      </p:pic>
    </p:spTree>
    <p:extLst>
      <p:ext uri="{BB962C8B-B14F-4D97-AF65-F5344CB8AC3E}">
        <p14:creationId xmlns:p14="http://schemas.microsoft.com/office/powerpoint/2010/main" val="1798350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8B31333-AFD6-F523-0381-CE1F8FBA0BB4}"/>
              </a:ext>
            </a:extLst>
          </p:cNvPr>
          <p:cNvSpPr/>
          <p:nvPr/>
        </p:nvSpPr>
        <p:spPr>
          <a:xfrm>
            <a:off x="1455724" y="3160474"/>
            <a:ext cx="1161535" cy="222421"/>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1DD4A25-0724-74A9-206B-210F2B7FF8C9}"/>
              </a:ext>
            </a:extLst>
          </p:cNvPr>
          <p:cNvSpPr/>
          <p:nvPr/>
        </p:nvSpPr>
        <p:spPr>
          <a:xfrm>
            <a:off x="1455724" y="2914125"/>
            <a:ext cx="1161535" cy="222421"/>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950425B-9475-A08C-D530-B2A5EC41BCF3}"/>
              </a:ext>
            </a:extLst>
          </p:cNvPr>
          <p:cNvSpPr/>
          <p:nvPr/>
        </p:nvSpPr>
        <p:spPr>
          <a:xfrm>
            <a:off x="1455724" y="2671507"/>
            <a:ext cx="1161535" cy="222421"/>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7115531-0E34-A3A6-294B-64D8B0C2F9B9}"/>
              </a:ext>
            </a:extLst>
          </p:cNvPr>
          <p:cNvSpPr/>
          <p:nvPr/>
        </p:nvSpPr>
        <p:spPr>
          <a:xfrm>
            <a:off x="1455724" y="2205566"/>
            <a:ext cx="1161535" cy="222421"/>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754BD29-BED7-3CBA-557C-77CC9957FFC9}"/>
              </a:ext>
            </a:extLst>
          </p:cNvPr>
          <p:cNvSpPr/>
          <p:nvPr/>
        </p:nvSpPr>
        <p:spPr>
          <a:xfrm>
            <a:off x="1455724" y="3436918"/>
            <a:ext cx="1161535" cy="222421"/>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08EE14C-726E-C957-6EBB-9AAE1D0203D9}"/>
              </a:ext>
            </a:extLst>
          </p:cNvPr>
          <p:cNvSpPr/>
          <p:nvPr/>
        </p:nvSpPr>
        <p:spPr>
          <a:xfrm>
            <a:off x="1455724" y="4946345"/>
            <a:ext cx="1161535" cy="222421"/>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3959B74-A459-1E43-D038-3A350085BEA2}"/>
              </a:ext>
            </a:extLst>
          </p:cNvPr>
          <p:cNvSpPr/>
          <p:nvPr/>
        </p:nvSpPr>
        <p:spPr>
          <a:xfrm>
            <a:off x="1455724" y="4694616"/>
            <a:ext cx="1161535" cy="222421"/>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58BC13A-953A-A56C-3F29-BDB3270421E7}"/>
              </a:ext>
            </a:extLst>
          </p:cNvPr>
          <p:cNvSpPr/>
          <p:nvPr/>
        </p:nvSpPr>
        <p:spPr>
          <a:xfrm>
            <a:off x="1455724" y="4443836"/>
            <a:ext cx="1161535" cy="222421"/>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C6AD673-4EFB-477F-191A-4C93BCD5BC33}"/>
              </a:ext>
            </a:extLst>
          </p:cNvPr>
          <p:cNvSpPr/>
          <p:nvPr/>
        </p:nvSpPr>
        <p:spPr>
          <a:xfrm>
            <a:off x="1455724" y="4179274"/>
            <a:ext cx="1161535" cy="222421"/>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4AB9FB5-C27C-0B79-CF9F-88078910F156}"/>
              </a:ext>
            </a:extLst>
          </p:cNvPr>
          <p:cNvSpPr/>
          <p:nvPr/>
        </p:nvSpPr>
        <p:spPr>
          <a:xfrm>
            <a:off x="1455724" y="3911066"/>
            <a:ext cx="1161535" cy="222421"/>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8A094B9-5A90-4842-9A15-E7C6FC6779AC}"/>
              </a:ext>
            </a:extLst>
          </p:cNvPr>
          <p:cNvSpPr/>
          <p:nvPr/>
        </p:nvSpPr>
        <p:spPr>
          <a:xfrm>
            <a:off x="1455724" y="5198074"/>
            <a:ext cx="1161535" cy="222421"/>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C41E45D-BBAE-B552-B3FC-CE6F89615BDA}"/>
              </a:ext>
            </a:extLst>
          </p:cNvPr>
          <p:cNvSpPr>
            <a:spLocks noGrp="1"/>
          </p:cNvSpPr>
          <p:nvPr>
            <p:ph type="title"/>
          </p:nvPr>
        </p:nvSpPr>
        <p:spPr/>
        <p:txBody>
          <a:bodyPr>
            <a:normAutofit/>
          </a:bodyPr>
          <a:lstStyle/>
          <a:p>
            <a:r>
              <a:rPr lang="en-GB" dirty="0"/>
              <a:t>Twelve of Africa's top 20 GDP earners face high risk of natural disasters</a:t>
            </a:r>
          </a:p>
        </p:txBody>
      </p:sp>
      <p:sp>
        <p:nvSpPr>
          <p:cNvPr id="3" name="Text Placeholder 2">
            <a:extLst>
              <a:ext uri="{FF2B5EF4-FFF2-40B4-BE49-F238E27FC236}">
                <a16:creationId xmlns:a16="http://schemas.microsoft.com/office/drawing/2014/main" id="{4E346BC4-1433-66C9-31D1-7A093D545874}"/>
              </a:ext>
            </a:extLst>
          </p:cNvPr>
          <p:cNvSpPr>
            <a:spLocks noGrp="1"/>
          </p:cNvSpPr>
          <p:nvPr>
            <p:ph type="body" sz="quarter" idx="11"/>
          </p:nvPr>
        </p:nvSpPr>
        <p:spPr/>
        <p:txBody>
          <a:bodyPr>
            <a:noAutofit/>
          </a:bodyPr>
          <a:lstStyle/>
          <a:p>
            <a:r>
              <a:rPr lang="en-GB" sz="2000" dirty="0">
                <a:solidFill>
                  <a:schemeClr val="accent4"/>
                </a:solidFill>
              </a:rPr>
              <a:t>Top 20 African countries ranked by the World Risk Index for extreme nat. cat. &amp; climate change impacts</a:t>
            </a:r>
          </a:p>
        </p:txBody>
      </p:sp>
      <p:sp>
        <p:nvSpPr>
          <p:cNvPr id="7" name="Rectangle 6">
            <a:extLst>
              <a:ext uri="{FF2B5EF4-FFF2-40B4-BE49-F238E27FC236}">
                <a16:creationId xmlns:a16="http://schemas.microsoft.com/office/drawing/2014/main" id="{4197E45C-2100-0135-025E-E91527AE5088}"/>
              </a:ext>
            </a:extLst>
          </p:cNvPr>
          <p:cNvSpPr/>
          <p:nvPr/>
        </p:nvSpPr>
        <p:spPr>
          <a:xfrm>
            <a:off x="1455724" y="5436972"/>
            <a:ext cx="1161535" cy="222421"/>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Chart 5">
            <a:extLst>
              <a:ext uri="{FF2B5EF4-FFF2-40B4-BE49-F238E27FC236}">
                <a16:creationId xmlns:a16="http://schemas.microsoft.com/office/drawing/2014/main" id="{79E91143-7FFF-1F31-479D-121BF1461F01}"/>
              </a:ext>
            </a:extLst>
          </p:cNvPr>
          <p:cNvGraphicFramePr/>
          <p:nvPr>
            <p:extLst>
              <p:ext uri="{D42A27DB-BD31-4B8C-83A1-F6EECF244321}">
                <p14:modId xmlns:p14="http://schemas.microsoft.com/office/powerpoint/2010/main" val="1400451551"/>
              </p:ext>
            </p:extLst>
          </p:nvPr>
        </p:nvGraphicFramePr>
        <p:xfrm>
          <a:off x="1572424" y="1312942"/>
          <a:ext cx="8913195"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2C5638C-4302-8900-B82A-21D04AAD4E5E}"/>
              </a:ext>
            </a:extLst>
          </p:cNvPr>
          <p:cNvSpPr txBox="1"/>
          <p:nvPr/>
        </p:nvSpPr>
        <p:spPr>
          <a:xfrm rot="16200000">
            <a:off x="-1189196" y="3335726"/>
            <a:ext cx="4139282" cy="830997"/>
          </a:xfrm>
          <a:prstGeom prst="rect">
            <a:avLst/>
          </a:prstGeom>
          <a:noFill/>
        </p:spPr>
        <p:txBody>
          <a:bodyPr wrap="square" rtlCol="0">
            <a:spAutoFit/>
          </a:bodyPr>
          <a:lstStyle/>
          <a:p>
            <a:r>
              <a:rPr lang="en-GB" sz="1600" dirty="0">
                <a:solidFill>
                  <a:schemeClr val="accent4"/>
                </a:solidFill>
              </a:rPr>
              <a:t>Countries within the top twenty GDP powerhouses in Africa, based on nominal GDP, IMF, 30 April 2024</a:t>
            </a:r>
          </a:p>
        </p:txBody>
      </p:sp>
    </p:spTree>
    <p:extLst>
      <p:ext uri="{BB962C8B-B14F-4D97-AF65-F5344CB8AC3E}">
        <p14:creationId xmlns:p14="http://schemas.microsoft.com/office/powerpoint/2010/main" val="4082875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52C734-8581-82FC-23F0-255FD4291615}"/>
              </a:ext>
            </a:extLst>
          </p:cNvPr>
          <p:cNvSpPr/>
          <p:nvPr/>
        </p:nvSpPr>
        <p:spPr>
          <a:xfrm>
            <a:off x="785442" y="4047203"/>
            <a:ext cx="10768895" cy="2489424"/>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C62CB9B-E413-8D4E-2BA2-70EB99CF3B56}"/>
              </a:ext>
            </a:extLst>
          </p:cNvPr>
          <p:cNvSpPr>
            <a:spLocks noGrp="1"/>
          </p:cNvSpPr>
          <p:nvPr>
            <p:ph type="title"/>
          </p:nvPr>
        </p:nvSpPr>
        <p:spPr/>
        <p:txBody>
          <a:bodyPr>
            <a:normAutofit/>
          </a:bodyPr>
          <a:lstStyle/>
          <a:p>
            <a:r>
              <a:rPr lang="en-GB" dirty="0"/>
              <a:t>The insurance sector is essential for comprehensive disaster risk management</a:t>
            </a:r>
          </a:p>
        </p:txBody>
      </p:sp>
      <p:sp>
        <p:nvSpPr>
          <p:cNvPr id="3" name="Text Placeholder 2">
            <a:extLst>
              <a:ext uri="{FF2B5EF4-FFF2-40B4-BE49-F238E27FC236}">
                <a16:creationId xmlns:a16="http://schemas.microsoft.com/office/drawing/2014/main" id="{CA78C29F-868F-D46E-6D60-7C9E86AA7E91}"/>
              </a:ext>
            </a:extLst>
          </p:cNvPr>
          <p:cNvSpPr>
            <a:spLocks noGrp="1"/>
          </p:cNvSpPr>
          <p:nvPr>
            <p:ph type="body" sz="quarter" idx="11"/>
          </p:nvPr>
        </p:nvSpPr>
        <p:spPr/>
        <p:txBody>
          <a:bodyPr>
            <a:normAutofit/>
          </a:bodyPr>
          <a:lstStyle/>
          <a:p>
            <a:r>
              <a:rPr lang="en-GB" sz="2000" dirty="0">
                <a:solidFill>
                  <a:schemeClr val="accent4"/>
                </a:solidFill>
              </a:rPr>
              <a:t>Disaster risk management framework – Source: The Sendai Report, World Bank Group</a:t>
            </a:r>
          </a:p>
        </p:txBody>
      </p:sp>
      <p:sp>
        <p:nvSpPr>
          <p:cNvPr id="26" name="Oval 25">
            <a:extLst>
              <a:ext uri="{FF2B5EF4-FFF2-40B4-BE49-F238E27FC236}">
                <a16:creationId xmlns:a16="http://schemas.microsoft.com/office/drawing/2014/main" id="{4EDF95B2-4008-9B04-8EE1-DB986705FB98}"/>
              </a:ext>
            </a:extLst>
          </p:cNvPr>
          <p:cNvSpPr/>
          <p:nvPr/>
        </p:nvSpPr>
        <p:spPr>
          <a:xfrm>
            <a:off x="724444" y="1617152"/>
            <a:ext cx="2256737" cy="2256737"/>
          </a:xfrm>
          <a:prstGeom prst="ellipse">
            <a:avLst/>
          </a:prstGeom>
          <a:solidFill>
            <a:schemeClr val="accent4">
              <a:alpha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200">
              <a:solidFill>
                <a:schemeClr val="tx1"/>
              </a:solidFill>
            </a:endParaRPr>
          </a:p>
        </p:txBody>
      </p:sp>
      <p:sp>
        <p:nvSpPr>
          <p:cNvPr id="27" name="Oval 26">
            <a:extLst>
              <a:ext uri="{FF2B5EF4-FFF2-40B4-BE49-F238E27FC236}">
                <a16:creationId xmlns:a16="http://schemas.microsoft.com/office/drawing/2014/main" id="{845AF302-AE15-3206-6FC4-120C6AF3147D}"/>
              </a:ext>
            </a:extLst>
          </p:cNvPr>
          <p:cNvSpPr/>
          <p:nvPr/>
        </p:nvSpPr>
        <p:spPr>
          <a:xfrm>
            <a:off x="2842329" y="1617152"/>
            <a:ext cx="2256737" cy="2256737"/>
          </a:xfrm>
          <a:prstGeom prst="ellipse">
            <a:avLst/>
          </a:prstGeom>
          <a:solidFill>
            <a:schemeClr val="accent5">
              <a:alpha val="8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200">
              <a:solidFill>
                <a:schemeClr val="tx1"/>
              </a:solidFill>
            </a:endParaRPr>
          </a:p>
        </p:txBody>
      </p:sp>
      <p:sp>
        <p:nvSpPr>
          <p:cNvPr id="28" name="Oval 27">
            <a:extLst>
              <a:ext uri="{FF2B5EF4-FFF2-40B4-BE49-F238E27FC236}">
                <a16:creationId xmlns:a16="http://schemas.microsoft.com/office/drawing/2014/main" id="{E98803BC-7C26-72F9-9406-72D4CE14F616}"/>
              </a:ext>
            </a:extLst>
          </p:cNvPr>
          <p:cNvSpPr/>
          <p:nvPr/>
        </p:nvSpPr>
        <p:spPr>
          <a:xfrm>
            <a:off x="7078099" y="1617152"/>
            <a:ext cx="2256737" cy="2256737"/>
          </a:xfrm>
          <a:prstGeom prst="ellipse">
            <a:avLst/>
          </a:prstGeom>
          <a:solidFill>
            <a:schemeClr val="accent5">
              <a:alpha val="8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200">
              <a:solidFill>
                <a:schemeClr val="tx1"/>
              </a:solidFill>
            </a:endParaRPr>
          </a:p>
        </p:txBody>
      </p:sp>
      <p:sp>
        <p:nvSpPr>
          <p:cNvPr id="29" name="Oval 28">
            <a:extLst>
              <a:ext uri="{FF2B5EF4-FFF2-40B4-BE49-F238E27FC236}">
                <a16:creationId xmlns:a16="http://schemas.microsoft.com/office/drawing/2014/main" id="{79BECC03-EFFB-7DC1-F29C-6F0328E78B1B}"/>
              </a:ext>
            </a:extLst>
          </p:cNvPr>
          <p:cNvSpPr/>
          <p:nvPr/>
        </p:nvSpPr>
        <p:spPr>
          <a:xfrm>
            <a:off x="4960214" y="1617152"/>
            <a:ext cx="2256737" cy="2256737"/>
          </a:xfrm>
          <a:prstGeom prst="ellipse">
            <a:avLst/>
          </a:prstGeom>
          <a:solidFill>
            <a:schemeClr val="accent5">
              <a:alpha val="8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200">
              <a:solidFill>
                <a:schemeClr val="tx1"/>
              </a:solidFill>
            </a:endParaRPr>
          </a:p>
        </p:txBody>
      </p:sp>
      <p:sp>
        <p:nvSpPr>
          <p:cNvPr id="30" name="Oval 29">
            <a:extLst>
              <a:ext uri="{FF2B5EF4-FFF2-40B4-BE49-F238E27FC236}">
                <a16:creationId xmlns:a16="http://schemas.microsoft.com/office/drawing/2014/main" id="{91C3BC68-5A16-33CE-C8DF-A7904F429FAE}"/>
              </a:ext>
            </a:extLst>
          </p:cNvPr>
          <p:cNvSpPr/>
          <p:nvPr/>
        </p:nvSpPr>
        <p:spPr>
          <a:xfrm>
            <a:off x="9195984" y="1617152"/>
            <a:ext cx="2256737" cy="2256737"/>
          </a:xfrm>
          <a:prstGeom prst="ellipse">
            <a:avLst/>
          </a:prstGeom>
          <a:solidFill>
            <a:schemeClr val="accent5">
              <a:alpha val="8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200">
              <a:solidFill>
                <a:schemeClr val="tx1"/>
              </a:solidFill>
            </a:endParaRPr>
          </a:p>
        </p:txBody>
      </p:sp>
      <p:sp>
        <p:nvSpPr>
          <p:cNvPr id="45" name="Rectangle 44">
            <a:extLst>
              <a:ext uri="{FF2B5EF4-FFF2-40B4-BE49-F238E27FC236}">
                <a16:creationId xmlns:a16="http://schemas.microsoft.com/office/drawing/2014/main" id="{603B48C7-C915-8D52-A51F-CA2A769966DB}"/>
              </a:ext>
            </a:extLst>
          </p:cNvPr>
          <p:cNvSpPr/>
          <p:nvPr/>
        </p:nvSpPr>
        <p:spPr>
          <a:xfrm>
            <a:off x="946182" y="2749863"/>
            <a:ext cx="1872693" cy="914096"/>
          </a:xfrm>
          <a:prstGeom prst="rect">
            <a:avLst/>
          </a:prstGeom>
        </p:spPr>
        <p:txBody>
          <a:bodyPr wrap="square">
            <a:spAutoFit/>
          </a:bodyPr>
          <a:lstStyle/>
          <a:p>
            <a:pPr algn="ctr">
              <a:lnSpc>
                <a:spcPct val="95000"/>
              </a:lnSpc>
            </a:pPr>
            <a:r>
              <a:rPr lang="en-GB" sz="1200">
                <a:solidFill>
                  <a:srgbClr val="FFFFFF"/>
                </a:solidFill>
              </a:rPr>
              <a:t>Pillar 1</a:t>
            </a:r>
          </a:p>
          <a:p>
            <a:pPr algn="ctr">
              <a:lnSpc>
                <a:spcPct val="95000"/>
              </a:lnSpc>
            </a:pPr>
            <a:endParaRPr lang="en-GB" sz="1200">
              <a:solidFill>
                <a:srgbClr val="FFFFFF"/>
              </a:solidFill>
            </a:endParaRPr>
          </a:p>
          <a:p>
            <a:pPr algn="ctr">
              <a:lnSpc>
                <a:spcPct val="95000"/>
              </a:lnSpc>
            </a:pPr>
            <a:r>
              <a:rPr lang="en-GB" sz="1600">
                <a:solidFill>
                  <a:srgbClr val="FFFFFF"/>
                </a:solidFill>
              </a:rPr>
              <a:t>Risk identification</a:t>
            </a:r>
          </a:p>
        </p:txBody>
      </p:sp>
      <p:sp>
        <p:nvSpPr>
          <p:cNvPr id="46" name="Rectangle 45">
            <a:extLst>
              <a:ext uri="{FF2B5EF4-FFF2-40B4-BE49-F238E27FC236}">
                <a16:creationId xmlns:a16="http://schemas.microsoft.com/office/drawing/2014/main" id="{7D971039-6286-1C50-CB99-EF227A4B4FE1}"/>
              </a:ext>
            </a:extLst>
          </p:cNvPr>
          <p:cNvSpPr/>
          <p:nvPr/>
        </p:nvSpPr>
        <p:spPr>
          <a:xfrm>
            <a:off x="3107863" y="2749863"/>
            <a:ext cx="1872693" cy="914096"/>
          </a:xfrm>
          <a:prstGeom prst="rect">
            <a:avLst/>
          </a:prstGeom>
        </p:spPr>
        <p:txBody>
          <a:bodyPr wrap="square">
            <a:spAutoFit/>
          </a:bodyPr>
          <a:lstStyle/>
          <a:p>
            <a:pPr algn="ctr">
              <a:lnSpc>
                <a:spcPct val="95000"/>
              </a:lnSpc>
            </a:pPr>
            <a:r>
              <a:rPr lang="en-GB" sz="1200">
                <a:solidFill>
                  <a:srgbClr val="FFFFFF"/>
                </a:solidFill>
              </a:rPr>
              <a:t>Pillar 2</a:t>
            </a:r>
          </a:p>
          <a:p>
            <a:pPr algn="ctr">
              <a:lnSpc>
                <a:spcPct val="95000"/>
              </a:lnSpc>
            </a:pPr>
            <a:endParaRPr lang="en-GB" sz="1200">
              <a:solidFill>
                <a:srgbClr val="FFFFFF"/>
              </a:solidFill>
            </a:endParaRPr>
          </a:p>
          <a:p>
            <a:pPr algn="ctr">
              <a:lnSpc>
                <a:spcPct val="95000"/>
              </a:lnSpc>
            </a:pPr>
            <a:r>
              <a:rPr lang="en-GB" sz="1600">
                <a:solidFill>
                  <a:srgbClr val="FFFFFF"/>
                </a:solidFill>
              </a:rPr>
              <a:t>Risk </a:t>
            </a:r>
          </a:p>
          <a:p>
            <a:pPr algn="ctr">
              <a:lnSpc>
                <a:spcPct val="95000"/>
              </a:lnSpc>
            </a:pPr>
            <a:r>
              <a:rPr lang="en-GB" sz="1600">
                <a:solidFill>
                  <a:srgbClr val="FFFFFF"/>
                </a:solidFill>
              </a:rPr>
              <a:t>reduction</a:t>
            </a:r>
          </a:p>
        </p:txBody>
      </p:sp>
      <p:sp>
        <p:nvSpPr>
          <p:cNvPr id="47" name="Rectangle 46">
            <a:extLst>
              <a:ext uri="{FF2B5EF4-FFF2-40B4-BE49-F238E27FC236}">
                <a16:creationId xmlns:a16="http://schemas.microsoft.com/office/drawing/2014/main" id="{1CCE1D88-44E3-DA14-95B4-4EF546CDB229}"/>
              </a:ext>
            </a:extLst>
          </p:cNvPr>
          <p:cNvSpPr/>
          <p:nvPr/>
        </p:nvSpPr>
        <p:spPr>
          <a:xfrm>
            <a:off x="5221393" y="2749863"/>
            <a:ext cx="1872693" cy="680186"/>
          </a:xfrm>
          <a:prstGeom prst="rect">
            <a:avLst/>
          </a:prstGeom>
        </p:spPr>
        <p:txBody>
          <a:bodyPr wrap="square">
            <a:spAutoFit/>
          </a:bodyPr>
          <a:lstStyle/>
          <a:p>
            <a:pPr algn="ctr">
              <a:lnSpc>
                <a:spcPct val="95000"/>
              </a:lnSpc>
            </a:pPr>
            <a:r>
              <a:rPr lang="en-GB" sz="1200">
                <a:solidFill>
                  <a:srgbClr val="FFFFFF"/>
                </a:solidFill>
              </a:rPr>
              <a:t>Pillar 3</a:t>
            </a:r>
          </a:p>
          <a:p>
            <a:pPr algn="ctr">
              <a:lnSpc>
                <a:spcPct val="95000"/>
              </a:lnSpc>
            </a:pPr>
            <a:endParaRPr lang="en-GB" sz="1200">
              <a:solidFill>
                <a:srgbClr val="FFFFFF"/>
              </a:solidFill>
            </a:endParaRPr>
          </a:p>
          <a:p>
            <a:pPr algn="ctr">
              <a:lnSpc>
                <a:spcPct val="95000"/>
              </a:lnSpc>
            </a:pPr>
            <a:r>
              <a:rPr lang="en-GB" sz="1600">
                <a:solidFill>
                  <a:srgbClr val="FFFFFF"/>
                </a:solidFill>
              </a:rPr>
              <a:t>Preparedness</a:t>
            </a:r>
          </a:p>
        </p:txBody>
      </p:sp>
      <p:sp>
        <p:nvSpPr>
          <p:cNvPr id="48" name="Rectangle 47">
            <a:extLst>
              <a:ext uri="{FF2B5EF4-FFF2-40B4-BE49-F238E27FC236}">
                <a16:creationId xmlns:a16="http://schemas.microsoft.com/office/drawing/2014/main" id="{9FA174A3-3DEB-89F6-7729-2D1C8A1A99B1}"/>
              </a:ext>
            </a:extLst>
          </p:cNvPr>
          <p:cNvSpPr/>
          <p:nvPr/>
        </p:nvSpPr>
        <p:spPr>
          <a:xfrm>
            <a:off x="7252453" y="2749863"/>
            <a:ext cx="1872693" cy="914096"/>
          </a:xfrm>
          <a:prstGeom prst="rect">
            <a:avLst/>
          </a:prstGeom>
        </p:spPr>
        <p:txBody>
          <a:bodyPr wrap="square">
            <a:spAutoFit/>
          </a:bodyPr>
          <a:lstStyle/>
          <a:p>
            <a:pPr algn="ctr">
              <a:lnSpc>
                <a:spcPct val="95000"/>
              </a:lnSpc>
            </a:pPr>
            <a:r>
              <a:rPr lang="en-GB" sz="1200">
                <a:solidFill>
                  <a:srgbClr val="FFFFFF"/>
                </a:solidFill>
              </a:rPr>
              <a:t>Pillar 4</a:t>
            </a:r>
          </a:p>
          <a:p>
            <a:pPr algn="ctr">
              <a:lnSpc>
                <a:spcPct val="95000"/>
              </a:lnSpc>
            </a:pPr>
            <a:endParaRPr lang="en-GB" sz="1200">
              <a:solidFill>
                <a:srgbClr val="FFFFFF"/>
              </a:solidFill>
            </a:endParaRPr>
          </a:p>
          <a:p>
            <a:pPr algn="ctr">
              <a:lnSpc>
                <a:spcPct val="95000"/>
              </a:lnSpc>
            </a:pPr>
            <a:r>
              <a:rPr lang="en-GB" sz="1600">
                <a:solidFill>
                  <a:srgbClr val="FFFFFF"/>
                </a:solidFill>
              </a:rPr>
              <a:t>Financial protection</a:t>
            </a:r>
          </a:p>
        </p:txBody>
      </p:sp>
      <p:sp>
        <p:nvSpPr>
          <p:cNvPr id="49" name="Rectangle 48">
            <a:extLst>
              <a:ext uri="{FF2B5EF4-FFF2-40B4-BE49-F238E27FC236}">
                <a16:creationId xmlns:a16="http://schemas.microsoft.com/office/drawing/2014/main" id="{223F8F57-1C59-FD4A-2EF7-9D0850015429}"/>
              </a:ext>
            </a:extLst>
          </p:cNvPr>
          <p:cNvSpPr/>
          <p:nvPr/>
        </p:nvSpPr>
        <p:spPr>
          <a:xfrm>
            <a:off x="9406086" y="2749863"/>
            <a:ext cx="1872693" cy="914096"/>
          </a:xfrm>
          <a:prstGeom prst="rect">
            <a:avLst/>
          </a:prstGeom>
        </p:spPr>
        <p:txBody>
          <a:bodyPr wrap="square">
            <a:spAutoFit/>
          </a:bodyPr>
          <a:lstStyle/>
          <a:p>
            <a:pPr algn="ctr">
              <a:lnSpc>
                <a:spcPct val="95000"/>
              </a:lnSpc>
            </a:pPr>
            <a:r>
              <a:rPr lang="en-GB" sz="1200">
                <a:solidFill>
                  <a:srgbClr val="FFFFFF"/>
                </a:solidFill>
              </a:rPr>
              <a:t>Pillar 5</a:t>
            </a:r>
          </a:p>
          <a:p>
            <a:pPr algn="ctr">
              <a:lnSpc>
                <a:spcPct val="95000"/>
              </a:lnSpc>
            </a:pPr>
            <a:endParaRPr lang="en-GB" sz="1200">
              <a:solidFill>
                <a:srgbClr val="FFFFFF"/>
              </a:solidFill>
            </a:endParaRPr>
          </a:p>
          <a:p>
            <a:pPr algn="ctr">
              <a:lnSpc>
                <a:spcPct val="95000"/>
              </a:lnSpc>
            </a:pPr>
            <a:r>
              <a:rPr lang="en-GB" sz="1600">
                <a:solidFill>
                  <a:srgbClr val="FFFFFF"/>
                </a:solidFill>
              </a:rPr>
              <a:t>Resilient reconstruction</a:t>
            </a:r>
          </a:p>
        </p:txBody>
      </p:sp>
      <p:sp>
        <p:nvSpPr>
          <p:cNvPr id="50" name="Rectangle 49">
            <a:extLst>
              <a:ext uri="{FF2B5EF4-FFF2-40B4-BE49-F238E27FC236}">
                <a16:creationId xmlns:a16="http://schemas.microsoft.com/office/drawing/2014/main" id="{AC71348F-C1A4-264B-C774-4008D5D4AF46}"/>
              </a:ext>
            </a:extLst>
          </p:cNvPr>
          <p:cNvSpPr/>
          <p:nvPr/>
        </p:nvSpPr>
        <p:spPr>
          <a:xfrm>
            <a:off x="962093" y="4085007"/>
            <a:ext cx="1872693" cy="2253502"/>
          </a:xfrm>
          <a:prstGeom prst="rect">
            <a:avLst/>
          </a:prstGeom>
        </p:spPr>
        <p:txBody>
          <a:bodyPr wrap="square">
            <a:spAutoFit/>
          </a:bodyPr>
          <a:lstStyle/>
          <a:p>
            <a:pPr marL="342900" lvl="0" indent="-342900">
              <a:lnSpc>
                <a:spcPct val="107000"/>
              </a:lnSpc>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C</a:t>
            </a:r>
            <a:r>
              <a:rPr lang="en-GB" sz="1400" dirty="0">
                <a:effectLst/>
                <a:latin typeface="Calibri" panose="020F0502020204030204" pitchFamily="34" charset="0"/>
                <a:ea typeface="Calibri" panose="020F0502020204030204" pitchFamily="34" charset="0"/>
                <a:cs typeface="Times New Roman" panose="02020603050405020304" pitchFamily="18" charset="0"/>
              </a:rPr>
              <a:t>omprehensive risk assessment &amp; data collection</a:t>
            </a:r>
          </a:p>
          <a:p>
            <a:pPr marL="342900" lvl="0" indent="-342900">
              <a:lnSpc>
                <a:spcPct val="107000"/>
              </a:lnSpc>
              <a:buFont typeface="Symbol" panose="05050102010706020507" pitchFamily="18" charset="2"/>
              <a:buChar char=""/>
            </a:pPr>
            <a:endParaRPr lang="en-CH"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S</a:t>
            </a:r>
            <a:r>
              <a:rPr lang="en-GB" sz="1400" dirty="0">
                <a:effectLst/>
                <a:latin typeface="Calibri" panose="020F0502020204030204" pitchFamily="34" charset="0"/>
                <a:ea typeface="Calibri" panose="020F0502020204030204" pitchFamily="34" charset="0"/>
                <a:cs typeface="Times New Roman" panose="02020603050405020304" pitchFamily="18" charset="0"/>
              </a:rPr>
              <a:t>ophisticated actuarial &amp; risk modelling techniques</a:t>
            </a:r>
            <a:endParaRPr lang="en-CH"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95000"/>
              </a:lnSpc>
            </a:pPr>
            <a:endParaRPr lang="en-GB" sz="1467" dirty="0"/>
          </a:p>
        </p:txBody>
      </p:sp>
      <p:sp>
        <p:nvSpPr>
          <p:cNvPr id="51" name="Rectangle 50">
            <a:extLst>
              <a:ext uri="{FF2B5EF4-FFF2-40B4-BE49-F238E27FC236}">
                <a16:creationId xmlns:a16="http://schemas.microsoft.com/office/drawing/2014/main" id="{9A580CC0-BE70-B519-461B-DC3157A2397F}"/>
              </a:ext>
            </a:extLst>
          </p:cNvPr>
          <p:cNvSpPr/>
          <p:nvPr/>
        </p:nvSpPr>
        <p:spPr>
          <a:xfrm>
            <a:off x="3131647" y="4106576"/>
            <a:ext cx="1872693" cy="2013180"/>
          </a:xfrm>
          <a:prstGeom prst="rect">
            <a:avLst/>
          </a:prstGeom>
        </p:spPr>
        <p:txBody>
          <a:bodyPr wrap="square">
            <a:spAutoFit/>
          </a:bodyPr>
          <a:lstStyle/>
          <a:p>
            <a:pPr marL="342900" lvl="0" indent="-342900">
              <a:lnSpc>
                <a:spcPct val="107000"/>
              </a:lnSpc>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F</a:t>
            </a:r>
            <a:r>
              <a:rPr lang="en-GB" sz="1400" dirty="0">
                <a:effectLst/>
                <a:latin typeface="Calibri" panose="020F0502020204030204" pitchFamily="34" charset="0"/>
                <a:ea typeface="Calibri" panose="020F0502020204030204" pitchFamily="34" charset="0"/>
                <a:cs typeface="Times New Roman" panose="02020603050405020304" pitchFamily="18" charset="0"/>
              </a:rPr>
              <a:t>inancial incentives for safer practices</a:t>
            </a:r>
          </a:p>
          <a:p>
            <a:pPr lvl="0">
              <a:lnSpc>
                <a:spcPct val="107000"/>
              </a:lnSpc>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CH"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A</a:t>
            </a:r>
            <a:r>
              <a:rPr lang="en-GB" sz="1400" dirty="0">
                <a:effectLst/>
                <a:latin typeface="Calibri" panose="020F0502020204030204" pitchFamily="34" charset="0"/>
                <a:ea typeface="Calibri" panose="020F0502020204030204" pitchFamily="34" charset="0"/>
                <a:cs typeface="Times New Roman" panose="02020603050405020304" pitchFamily="18" charset="0"/>
              </a:rPr>
              <a:t>dvocating for stronger safety regulations</a:t>
            </a:r>
            <a:endParaRPr lang="en-CH"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95000"/>
              </a:lnSpc>
            </a:pPr>
            <a:endParaRPr lang="en-GB" sz="1400" dirty="0"/>
          </a:p>
        </p:txBody>
      </p:sp>
      <p:sp>
        <p:nvSpPr>
          <p:cNvPr id="52" name="Rectangle 51">
            <a:extLst>
              <a:ext uri="{FF2B5EF4-FFF2-40B4-BE49-F238E27FC236}">
                <a16:creationId xmlns:a16="http://schemas.microsoft.com/office/drawing/2014/main" id="{6F7DBA3D-5A7A-74E4-8B8F-FC9AD724DCB3}"/>
              </a:ext>
            </a:extLst>
          </p:cNvPr>
          <p:cNvSpPr/>
          <p:nvPr/>
        </p:nvSpPr>
        <p:spPr>
          <a:xfrm>
            <a:off x="5226985" y="4085007"/>
            <a:ext cx="1872693" cy="2803524"/>
          </a:xfrm>
          <a:prstGeom prst="rect">
            <a:avLst/>
          </a:prstGeom>
        </p:spPr>
        <p:txBody>
          <a:bodyPr wrap="square">
            <a:spAutoFit/>
          </a:bodyPr>
          <a:lstStyle/>
          <a:p>
            <a:pPr marL="342900" lvl="0" indent="-342900">
              <a:lnSpc>
                <a:spcPct val="107000"/>
              </a:lnSpc>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B</a:t>
            </a:r>
            <a:r>
              <a:rPr lang="en-GB" sz="1400" dirty="0">
                <a:effectLst/>
                <a:latin typeface="Calibri" panose="020F0502020204030204" pitchFamily="34" charset="0"/>
                <a:ea typeface="Calibri" panose="020F0502020204030204" pitchFamily="34" charset="0"/>
                <a:cs typeface="Times New Roman" panose="02020603050405020304" pitchFamily="18" charset="0"/>
              </a:rPr>
              <a:t>undling products with risk advice</a:t>
            </a:r>
          </a:p>
          <a:p>
            <a:pPr marL="342900" lvl="0" indent="-342900">
              <a:lnSpc>
                <a:spcPct val="107000"/>
              </a:lnSpc>
              <a:buFont typeface="Symbol" panose="05050102010706020507" pitchFamily="18" charset="2"/>
              <a:buChar char=""/>
            </a:pPr>
            <a:endParaRPr lang="en-CH"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I</a:t>
            </a:r>
            <a:r>
              <a:rPr lang="en-GB" sz="1400" dirty="0">
                <a:effectLst/>
                <a:latin typeface="Calibri" panose="020F0502020204030204" pitchFamily="34" charset="0"/>
                <a:ea typeface="Calibri" panose="020F0502020204030204" pitchFamily="34" charset="0"/>
                <a:cs typeface="Times New Roman" panose="02020603050405020304" pitchFamily="18" charset="0"/>
              </a:rPr>
              <a:t>nvesting in preparedness initiatives</a:t>
            </a:r>
          </a:p>
          <a:p>
            <a:pPr marL="342900" lvl="0" indent="-342900">
              <a:lnSpc>
                <a:spcPct val="107000"/>
              </a:lnSpc>
              <a:buFont typeface="Symbol" panose="05050102010706020507" pitchFamily="18" charset="2"/>
              <a:buChar char=""/>
            </a:pPr>
            <a:endParaRPr lang="en-CH"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T</a:t>
            </a:r>
            <a:r>
              <a:rPr lang="en-GB" sz="1400" dirty="0">
                <a:effectLst/>
                <a:latin typeface="Calibri" panose="020F0502020204030204" pitchFamily="34" charset="0"/>
                <a:ea typeface="Calibri" panose="020F0502020204030204" pitchFamily="34" charset="0"/>
                <a:cs typeface="Times New Roman" panose="02020603050405020304" pitchFamily="18" charset="0"/>
              </a:rPr>
              <a:t>argeting their investments to disaster risk reduction</a:t>
            </a:r>
            <a:endParaRPr lang="en-CH"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95000"/>
              </a:lnSpc>
            </a:pPr>
            <a:endParaRPr lang="en-GB" sz="1400" dirty="0"/>
          </a:p>
        </p:txBody>
      </p:sp>
      <p:sp>
        <p:nvSpPr>
          <p:cNvPr id="53" name="Rectangle 52">
            <a:extLst>
              <a:ext uri="{FF2B5EF4-FFF2-40B4-BE49-F238E27FC236}">
                <a16:creationId xmlns:a16="http://schemas.microsoft.com/office/drawing/2014/main" id="{40E58090-E05C-1383-724E-0DB27FCE7A5A}"/>
              </a:ext>
            </a:extLst>
          </p:cNvPr>
          <p:cNvSpPr/>
          <p:nvPr/>
        </p:nvSpPr>
        <p:spPr>
          <a:xfrm>
            <a:off x="7322324" y="4085007"/>
            <a:ext cx="1872693" cy="1992084"/>
          </a:xfrm>
          <a:prstGeom prst="rect">
            <a:avLst/>
          </a:prstGeom>
        </p:spPr>
        <p:txBody>
          <a:bodyPr wrap="square">
            <a:spAutoFit/>
          </a:bodyPr>
          <a:lstStyle/>
          <a:p>
            <a:pPr marL="342900" lvl="0" indent="-342900">
              <a:lnSpc>
                <a:spcPct val="107000"/>
              </a:lnSpc>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P</a:t>
            </a:r>
            <a:r>
              <a:rPr lang="en-GB" sz="1400" dirty="0">
                <a:effectLst/>
                <a:latin typeface="Calibri" panose="020F0502020204030204" pitchFamily="34" charset="0"/>
                <a:ea typeface="Calibri" panose="020F0502020204030204" pitchFamily="34" charset="0"/>
                <a:cs typeface="Times New Roman" panose="02020603050405020304" pitchFamily="18" charset="0"/>
              </a:rPr>
              <a:t>roviding liquidity for reconstruction</a:t>
            </a:r>
            <a:endParaRPr lang="en-CH"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endParaRPr lang="en-CH"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S</a:t>
            </a:r>
            <a:r>
              <a:rPr lang="en-GB" sz="1400" dirty="0">
                <a:effectLst/>
                <a:latin typeface="Calibri" panose="020F0502020204030204" pitchFamily="34" charset="0"/>
                <a:ea typeface="Calibri" panose="020F0502020204030204" pitchFamily="34" charset="0"/>
                <a:cs typeface="Times New Roman" panose="02020603050405020304" pitchFamily="18" charset="0"/>
              </a:rPr>
              <a:t>tabilising economies with rapid payouts</a:t>
            </a:r>
            <a:endParaRPr lang="en-CH"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endParaRPr lang="en-CH"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S</a:t>
            </a:r>
            <a:r>
              <a:rPr lang="en-GB" sz="1400" dirty="0">
                <a:effectLst/>
                <a:latin typeface="Calibri" panose="020F0502020204030204" pitchFamily="34" charset="0"/>
                <a:ea typeface="Calibri" panose="020F0502020204030204" pitchFamily="34" charset="0"/>
                <a:cs typeface="Times New Roman" panose="02020603050405020304" pitchFamily="18" charset="0"/>
              </a:rPr>
              <a:t>preading risk widely</a:t>
            </a:r>
            <a:endParaRPr lang="en-CH"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Rectangle 53">
            <a:extLst>
              <a:ext uri="{FF2B5EF4-FFF2-40B4-BE49-F238E27FC236}">
                <a16:creationId xmlns:a16="http://schemas.microsoft.com/office/drawing/2014/main" id="{8B9877AD-F614-5C00-4238-35640CFBFA40}"/>
              </a:ext>
            </a:extLst>
          </p:cNvPr>
          <p:cNvSpPr/>
          <p:nvPr/>
        </p:nvSpPr>
        <p:spPr>
          <a:xfrm>
            <a:off x="9491878" y="4085007"/>
            <a:ext cx="1872693" cy="1465209"/>
          </a:xfrm>
          <a:prstGeom prst="rect">
            <a:avLst/>
          </a:prstGeom>
        </p:spPr>
        <p:txBody>
          <a:bodyPr wrap="square">
            <a:spAutoFit/>
          </a:bodyPr>
          <a:lstStyle/>
          <a:p>
            <a:pPr marL="342900" indent="-342900">
              <a:lnSpc>
                <a:spcPct val="107000"/>
              </a:lnSpc>
              <a:buFont typeface="Symbol" panose="05050102010706020507" pitchFamily="18" charset="2"/>
              <a:buChar char=""/>
            </a:pPr>
            <a:r>
              <a:rPr lang="en-GB" sz="1400" dirty="0">
                <a:latin typeface="Calibri" panose="020F0502020204030204" pitchFamily="34" charset="0"/>
                <a:cs typeface="Times New Roman" panose="02020603050405020304" pitchFamily="18" charset="0"/>
              </a:rPr>
              <a:t>Financially supporting &amp; advocating for improved building standards &amp; practices</a:t>
            </a:r>
          </a:p>
        </p:txBody>
      </p:sp>
      <p:sp>
        <p:nvSpPr>
          <p:cNvPr id="59" name="Freeform 153">
            <a:extLst>
              <a:ext uri="{FF2B5EF4-FFF2-40B4-BE49-F238E27FC236}">
                <a16:creationId xmlns:a16="http://schemas.microsoft.com/office/drawing/2014/main" id="{41075BDF-C44F-9FF6-1B57-1BE2E519ACA5}"/>
              </a:ext>
            </a:extLst>
          </p:cNvPr>
          <p:cNvSpPr>
            <a:spLocks noChangeAspect="1" noEditPoints="1"/>
          </p:cNvSpPr>
          <p:nvPr/>
        </p:nvSpPr>
        <p:spPr bwMode="auto">
          <a:xfrm>
            <a:off x="1406893" y="1870412"/>
            <a:ext cx="900000" cy="741178"/>
          </a:xfrm>
          <a:custGeom>
            <a:avLst/>
            <a:gdLst>
              <a:gd name="T0" fmla="*/ 0 w 629"/>
              <a:gd name="T1" fmla="*/ 517 h 517"/>
              <a:gd name="T2" fmla="*/ 315 w 629"/>
              <a:gd name="T3" fmla="*/ 0 h 517"/>
              <a:gd name="T4" fmla="*/ 629 w 629"/>
              <a:gd name="T5" fmla="*/ 517 h 517"/>
              <a:gd name="T6" fmla="*/ 0 w 629"/>
              <a:gd name="T7" fmla="*/ 517 h 517"/>
              <a:gd name="T8" fmla="*/ 315 w 629"/>
              <a:gd name="T9" fmla="*/ 408 h 517"/>
              <a:gd name="T10" fmla="*/ 290 w 629"/>
              <a:gd name="T11" fmla="*/ 433 h 517"/>
              <a:gd name="T12" fmla="*/ 315 w 629"/>
              <a:gd name="T13" fmla="*/ 457 h 517"/>
              <a:gd name="T14" fmla="*/ 339 w 629"/>
              <a:gd name="T15" fmla="*/ 433 h 517"/>
              <a:gd name="T16" fmla="*/ 315 w 629"/>
              <a:gd name="T17" fmla="*/ 408 h 517"/>
              <a:gd name="T18" fmla="*/ 290 w 629"/>
              <a:gd name="T19" fmla="*/ 367 h 517"/>
              <a:gd name="T20" fmla="*/ 315 w 629"/>
              <a:gd name="T21" fmla="*/ 391 h 517"/>
              <a:gd name="T22" fmla="*/ 339 w 629"/>
              <a:gd name="T23" fmla="*/ 367 h 517"/>
              <a:gd name="T24" fmla="*/ 339 w 629"/>
              <a:gd name="T25" fmla="*/ 200 h 517"/>
              <a:gd name="T26" fmla="*/ 315 w 629"/>
              <a:gd name="T27" fmla="*/ 176 h 517"/>
              <a:gd name="T28" fmla="*/ 290 w 629"/>
              <a:gd name="T29" fmla="*/ 200 h 517"/>
              <a:gd name="T30" fmla="*/ 290 w 629"/>
              <a:gd name="T31" fmla="*/ 367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9" h="517">
                <a:moveTo>
                  <a:pt x="0" y="517"/>
                </a:moveTo>
                <a:cubicBezTo>
                  <a:pt x="315" y="0"/>
                  <a:pt x="315" y="0"/>
                  <a:pt x="315" y="0"/>
                </a:cubicBezTo>
                <a:cubicBezTo>
                  <a:pt x="629" y="517"/>
                  <a:pt x="629" y="517"/>
                  <a:pt x="629" y="517"/>
                </a:cubicBezTo>
                <a:lnTo>
                  <a:pt x="0" y="517"/>
                </a:lnTo>
                <a:close/>
                <a:moveTo>
                  <a:pt x="315" y="408"/>
                </a:moveTo>
                <a:cubicBezTo>
                  <a:pt x="301" y="408"/>
                  <a:pt x="290" y="419"/>
                  <a:pt x="290" y="433"/>
                </a:cubicBezTo>
                <a:cubicBezTo>
                  <a:pt x="290" y="446"/>
                  <a:pt x="301" y="457"/>
                  <a:pt x="315" y="457"/>
                </a:cubicBezTo>
                <a:cubicBezTo>
                  <a:pt x="328" y="457"/>
                  <a:pt x="339" y="446"/>
                  <a:pt x="339" y="433"/>
                </a:cubicBezTo>
                <a:cubicBezTo>
                  <a:pt x="339" y="419"/>
                  <a:pt x="328" y="408"/>
                  <a:pt x="315" y="408"/>
                </a:cubicBezTo>
                <a:close/>
                <a:moveTo>
                  <a:pt x="290" y="367"/>
                </a:moveTo>
                <a:cubicBezTo>
                  <a:pt x="290" y="380"/>
                  <a:pt x="301" y="391"/>
                  <a:pt x="315" y="391"/>
                </a:cubicBezTo>
                <a:cubicBezTo>
                  <a:pt x="328" y="391"/>
                  <a:pt x="339" y="380"/>
                  <a:pt x="339" y="367"/>
                </a:cubicBezTo>
                <a:cubicBezTo>
                  <a:pt x="339" y="200"/>
                  <a:pt x="339" y="200"/>
                  <a:pt x="339" y="200"/>
                </a:cubicBezTo>
                <a:cubicBezTo>
                  <a:pt x="339" y="187"/>
                  <a:pt x="328" y="176"/>
                  <a:pt x="315" y="176"/>
                </a:cubicBezTo>
                <a:cubicBezTo>
                  <a:pt x="301" y="176"/>
                  <a:pt x="290" y="187"/>
                  <a:pt x="290" y="200"/>
                </a:cubicBezTo>
                <a:lnTo>
                  <a:pt x="290" y="367"/>
                </a:lnTo>
                <a:close/>
              </a:path>
            </a:pathLst>
          </a:custGeom>
          <a:noFill/>
          <a:ln w="190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05">
            <a:extLst>
              <a:ext uri="{FF2B5EF4-FFF2-40B4-BE49-F238E27FC236}">
                <a16:creationId xmlns:a16="http://schemas.microsoft.com/office/drawing/2014/main" id="{FE1ED1BB-02AD-E473-926A-2AAAF229AADF}"/>
              </a:ext>
            </a:extLst>
          </p:cNvPr>
          <p:cNvSpPr>
            <a:spLocks noChangeAspect="1" noEditPoints="1"/>
          </p:cNvSpPr>
          <p:nvPr/>
        </p:nvSpPr>
        <p:spPr bwMode="auto">
          <a:xfrm>
            <a:off x="3742476" y="1946614"/>
            <a:ext cx="612000" cy="810758"/>
          </a:xfrm>
          <a:custGeom>
            <a:avLst/>
            <a:gdLst>
              <a:gd name="T0" fmla="*/ 473 w 478"/>
              <a:gd name="T1" fmla="*/ 39 h 633"/>
              <a:gd name="T2" fmla="*/ 239 w 478"/>
              <a:gd name="T3" fmla="*/ 0 h 633"/>
              <a:gd name="T4" fmla="*/ 239 w 478"/>
              <a:gd name="T5" fmla="*/ 0 h 633"/>
              <a:gd name="T6" fmla="*/ 239 w 478"/>
              <a:gd name="T7" fmla="*/ 0 h 633"/>
              <a:gd name="T8" fmla="*/ 239 w 478"/>
              <a:gd name="T9" fmla="*/ 0 h 633"/>
              <a:gd name="T10" fmla="*/ 193 w 478"/>
              <a:gd name="T11" fmla="*/ 2 h 633"/>
              <a:gd name="T12" fmla="*/ 192 w 478"/>
              <a:gd name="T13" fmla="*/ 2 h 633"/>
              <a:gd name="T14" fmla="*/ 192 w 478"/>
              <a:gd name="T15" fmla="*/ 2 h 633"/>
              <a:gd name="T16" fmla="*/ 191 w 478"/>
              <a:gd name="T17" fmla="*/ 2 h 633"/>
              <a:gd name="T18" fmla="*/ 145 w 478"/>
              <a:gd name="T19" fmla="*/ 7 h 633"/>
              <a:gd name="T20" fmla="*/ 144 w 478"/>
              <a:gd name="T21" fmla="*/ 7 h 633"/>
              <a:gd name="T22" fmla="*/ 98 w 478"/>
              <a:gd name="T23" fmla="*/ 15 h 633"/>
              <a:gd name="T24" fmla="*/ 98 w 478"/>
              <a:gd name="T25" fmla="*/ 15 h 633"/>
              <a:gd name="T26" fmla="*/ 52 w 478"/>
              <a:gd name="T27" fmla="*/ 26 h 633"/>
              <a:gd name="T28" fmla="*/ 51 w 478"/>
              <a:gd name="T29" fmla="*/ 26 h 633"/>
              <a:gd name="T30" fmla="*/ 4 w 478"/>
              <a:gd name="T31" fmla="*/ 39 h 633"/>
              <a:gd name="T32" fmla="*/ 0 w 478"/>
              <a:gd name="T33" fmla="*/ 46 h 633"/>
              <a:gd name="T34" fmla="*/ 0 w 478"/>
              <a:gd name="T35" fmla="*/ 435 h 633"/>
              <a:gd name="T36" fmla="*/ 102 w 478"/>
              <a:gd name="T37" fmla="*/ 553 h 633"/>
              <a:gd name="T38" fmla="*/ 142 w 478"/>
              <a:gd name="T39" fmla="*/ 582 h 633"/>
              <a:gd name="T40" fmla="*/ 142 w 478"/>
              <a:gd name="T41" fmla="*/ 582 h 633"/>
              <a:gd name="T42" fmla="*/ 238 w 478"/>
              <a:gd name="T43" fmla="*/ 633 h 633"/>
              <a:gd name="T44" fmla="*/ 238 w 478"/>
              <a:gd name="T45" fmla="*/ 633 h 633"/>
              <a:gd name="T46" fmla="*/ 239 w 478"/>
              <a:gd name="T47" fmla="*/ 633 h 633"/>
              <a:gd name="T48" fmla="*/ 239 w 478"/>
              <a:gd name="T49" fmla="*/ 633 h 633"/>
              <a:gd name="T50" fmla="*/ 239 w 478"/>
              <a:gd name="T51" fmla="*/ 633 h 633"/>
              <a:gd name="T52" fmla="*/ 239 w 478"/>
              <a:gd name="T53" fmla="*/ 633 h 633"/>
              <a:gd name="T54" fmla="*/ 241 w 478"/>
              <a:gd name="T55" fmla="*/ 633 h 633"/>
              <a:gd name="T56" fmla="*/ 373 w 478"/>
              <a:gd name="T57" fmla="*/ 560 h 633"/>
              <a:gd name="T58" fmla="*/ 478 w 478"/>
              <a:gd name="T59" fmla="*/ 435 h 633"/>
              <a:gd name="T60" fmla="*/ 478 w 478"/>
              <a:gd name="T61" fmla="*/ 46 h 633"/>
              <a:gd name="T62" fmla="*/ 473 w 478"/>
              <a:gd name="T63" fmla="*/ 39 h 633"/>
              <a:gd name="T64" fmla="*/ 199 w 478"/>
              <a:gd name="T65" fmla="*/ 15 h 633"/>
              <a:gd name="T66" fmla="*/ 232 w 478"/>
              <a:gd name="T67" fmla="*/ 14 h 633"/>
              <a:gd name="T68" fmla="*/ 232 w 478"/>
              <a:gd name="T69" fmla="*/ 617 h 633"/>
              <a:gd name="T70" fmla="*/ 200 w 478"/>
              <a:gd name="T71" fmla="*/ 601 h 633"/>
              <a:gd name="T72" fmla="*/ 199 w 478"/>
              <a:gd name="T73" fmla="*/ 15 h 633"/>
              <a:gd name="T74" fmla="*/ 186 w 478"/>
              <a:gd name="T75" fmla="*/ 593 h 633"/>
              <a:gd name="T76" fmla="*/ 153 w 478"/>
              <a:gd name="T77" fmla="*/ 572 h 633"/>
              <a:gd name="T78" fmla="*/ 153 w 478"/>
              <a:gd name="T79" fmla="*/ 20 h 633"/>
              <a:gd name="T80" fmla="*/ 185 w 478"/>
              <a:gd name="T81" fmla="*/ 17 h 633"/>
              <a:gd name="T82" fmla="*/ 186 w 478"/>
              <a:gd name="T83" fmla="*/ 593 h 633"/>
              <a:gd name="T84" fmla="*/ 60 w 478"/>
              <a:gd name="T85" fmla="*/ 38 h 633"/>
              <a:gd name="T86" fmla="*/ 92 w 478"/>
              <a:gd name="T87" fmla="*/ 31 h 633"/>
              <a:gd name="T88" fmla="*/ 93 w 478"/>
              <a:gd name="T89" fmla="*/ 528 h 633"/>
              <a:gd name="T90" fmla="*/ 60 w 478"/>
              <a:gd name="T91" fmla="*/ 500 h 633"/>
              <a:gd name="T92" fmla="*/ 60 w 478"/>
              <a:gd name="T93" fmla="*/ 38 h 633"/>
              <a:gd name="T94" fmla="*/ 14 w 478"/>
              <a:gd name="T95" fmla="*/ 435 h 633"/>
              <a:gd name="T96" fmla="*/ 14 w 478"/>
              <a:gd name="T97" fmla="*/ 51 h 633"/>
              <a:gd name="T98" fmla="*/ 46 w 478"/>
              <a:gd name="T99" fmla="*/ 42 h 633"/>
              <a:gd name="T100" fmla="*/ 46 w 478"/>
              <a:gd name="T101" fmla="*/ 487 h 633"/>
              <a:gd name="T102" fmla="*/ 14 w 478"/>
              <a:gd name="T103" fmla="*/ 435 h 633"/>
              <a:gd name="T104" fmla="*/ 107 w 478"/>
              <a:gd name="T105" fmla="*/ 539 h 633"/>
              <a:gd name="T106" fmla="*/ 106 w 478"/>
              <a:gd name="T107" fmla="*/ 28 h 633"/>
              <a:gd name="T108" fmla="*/ 139 w 478"/>
              <a:gd name="T109" fmla="*/ 22 h 633"/>
              <a:gd name="T110" fmla="*/ 139 w 478"/>
              <a:gd name="T111" fmla="*/ 563 h 633"/>
              <a:gd name="T112" fmla="*/ 111 w 478"/>
              <a:gd name="T113" fmla="*/ 542 h 633"/>
              <a:gd name="T114" fmla="*/ 107 w 478"/>
              <a:gd name="T115" fmla="*/ 539 h 633"/>
              <a:gd name="T116" fmla="*/ 464 w 478"/>
              <a:gd name="T117" fmla="*/ 435 h 633"/>
              <a:gd name="T118" fmla="*/ 246 w 478"/>
              <a:gd name="T119" fmla="*/ 617 h 633"/>
              <a:gd name="T120" fmla="*/ 246 w 478"/>
              <a:gd name="T121" fmla="*/ 14 h 633"/>
              <a:gd name="T122" fmla="*/ 464 w 478"/>
              <a:gd name="T123" fmla="*/ 51 h 633"/>
              <a:gd name="T124" fmla="*/ 464 w 478"/>
              <a:gd name="T125" fmla="*/ 43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8" h="633">
                <a:moveTo>
                  <a:pt x="473" y="39"/>
                </a:moveTo>
                <a:cubicBezTo>
                  <a:pt x="414" y="21"/>
                  <a:pt x="326" y="0"/>
                  <a:pt x="239" y="0"/>
                </a:cubicBezTo>
                <a:cubicBezTo>
                  <a:pt x="239" y="0"/>
                  <a:pt x="239" y="0"/>
                  <a:pt x="239" y="0"/>
                </a:cubicBezTo>
                <a:cubicBezTo>
                  <a:pt x="239" y="0"/>
                  <a:pt x="239" y="0"/>
                  <a:pt x="239" y="0"/>
                </a:cubicBezTo>
                <a:cubicBezTo>
                  <a:pt x="239" y="0"/>
                  <a:pt x="239" y="0"/>
                  <a:pt x="239" y="0"/>
                </a:cubicBezTo>
                <a:cubicBezTo>
                  <a:pt x="224" y="0"/>
                  <a:pt x="208" y="1"/>
                  <a:pt x="193" y="2"/>
                </a:cubicBezTo>
                <a:cubicBezTo>
                  <a:pt x="193" y="2"/>
                  <a:pt x="192" y="2"/>
                  <a:pt x="192" y="2"/>
                </a:cubicBezTo>
                <a:cubicBezTo>
                  <a:pt x="192" y="2"/>
                  <a:pt x="192" y="2"/>
                  <a:pt x="192" y="2"/>
                </a:cubicBezTo>
                <a:cubicBezTo>
                  <a:pt x="192" y="2"/>
                  <a:pt x="192" y="2"/>
                  <a:pt x="191" y="2"/>
                </a:cubicBezTo>
                <a:cubicBezTo>
                  <a:pt x="176" y="3"/>
                  <a:pt x="160" y="5"/>
                  <a:pt x="145" y="7"/>
                </a:cubicBezTo>
                <a:cubicBezTo>
                  <a:pt x="145" y="7"/>
                  <a:pt x="145" y="7"/>
                  <a:pt x="144" y="7"/>
                </a:cubicBezTo>
                <a:cubicBezTo>
                  <a:pt x="129" y="9"/>
                  <a:pt x="114" y="12"/>
                  <a:pt x="98" y="15"/>
                </a:cubicBezTo>
                <a:cubicBezTo>
                  <a:pt x="98" y="15"/>
                  <a:pt x="98" y="15"/>
                  <a:pt x="98" y="15"/>
                </a:cubicBezTo>
                <a:cubicBezTo>
                  <a:pt x="83" y="18"/>
                  <a:pt x="67" y="22"/>
                  <a:pt x="52" y="26"/>
                </a:cubicBezTo>
                <a:cubicBezTo>
                  <a:pt x="51" y="26"/>
                  <a:pt x="51" y="26"/>
                  <a:pt x="51" y="26"/>
                </a:cubicBezTo>
                <a:cubicBezTo>
                  <a:pt x="36" y="30"/>
                  <a:pt x="20" y="34"/>
                  <a:pt x="4" y="39"/>
                </a:cubicBezTo>
                <a:cubicBezTo>
                  <a:pt x="2" y="40"/>
                  <a:pt x="0" y="43"/>
                  <a:pt x="0" y="46"/>
                </a:cubicBezTo>
                <a:cubicBezTo>
                  <a:pt x="0" y="435"/>
                  <a:pt x="0" y="435"/>
                  <a:pt x="0" y="435"/>
                </a:cubicBezTo>
                <a:cubicBezTo>
                  <a:pt x="0" y="450"/>
                  <a:pt x="13" y="486"/>
                  <a:pt x="102" y="553"/>
                </a:cubicBezTo>
                <a:cubicBezTo>
                  <a:pt x="115" y="563"/>
                  <a:pt x="129" y="573"/>
                  <a:pt x="142" y="582"/>
                </a:cubicBezTo>
                <a:cubicBezTo>
                  <a:pt x="142" y="582"/>
                  <a:pt x="142" y="582"/>
                  <a:pt x="142" y="582"/>
                </a:cubicBezTo>
                <a:cubicBezTo>
                  <a:pt x="182" y="609"/>
                  <a:pt x="220" y="629"/>
                  <a:pt x="238" y="633"/>
                </a:cubicBezTo>
                <a:cubicBezTo>
                  <a:pt x="238" y="633"/>
                  <a:pt x="238" y="633"/>
                  <a:pt x="238" y="633"/>
                </a:cubicBezTo>
                <a:cubicBezTo>
                  <a:pt x="238" y="633"/>
                  <a:pt x="239" y="633"/>
                  <a:pt x="239" y="633"/>
                </a:cubicBezTo>
                <a:cubicBezTo>
                  <a:pt x="239" y="633"/>
                  <a:pt x="239" y="633"/>
                  <a:pt x="239" y="633"/>
                </a:cubicBezTo>
                <a:cubicBezTo>
                  <a:pt x="239" y="633"/>
                  <a:pt x="239" y="633"/>
                  <a:pt x="239" y="633"/>
                </a:cubicBezTo>
                <a:cubicBezTo>
                  <a:pt x="239" y="633"/>
                  <a:pt x="239" y="633"/>
                  <a:pt x="239" y="633"/>
                </a:cubicBezTo>
                <a:cubicBezTo>
                  <a:pt x="240" y="633"/>
                  <a:pt x="240" y="633"/>
                  <a:pt x="241" y="633"/>
                </a:cubicBezTo>
                <a:cubicBezTo>
                  <a:pt x="261" y="629"/>
                  <a:pt x="320" y="598"/>
                  <a:pt x="373" y="560"/>
                </a:cubicBezTo>
                <a:cubicBezTo>
                  <a:pt x="421" y="526"/>
                  <a:pt x="478" y="477"/>
                  <a:pt x="478" y="435"/>
                </a:cubicBezTo>
                <a:cubicBezTo>
                  <a:pt x="478" y="46"/>
                  <a:pt x="478" y="46"/>
                  <a:pt x="478" y="46"/>
                </a:cubicBezTo>
                <a:cubicBezTo>
                  <a:pt x="478" y="43"/>
                  <a:pt x="476" y="40"/>
                  <a:pt x="473" y="39"/>
                </a:cubicBezTo>
                <a:close/>
                <a:moveTo>
                  <a:pt x="199" y="15"/>
                </a:moveTo>
                <a:cubicBezTo>
                  <a:pt x="210" y="15"/>
                  <a:pt x="221" y="14"/>
                  <a:pt x="232" y="14"/>
                </a:cubicBezTo>
                <a:cubicBezTo>
                  <a:pt x="232" y="617"/>
                  <a:pt x="232" y="617"/>
                  <a:pt x="232" y="617"/>
                </a:cubicBezTo>
                <a:cubicBezTo>
                  <a:pt x="224" y="614"/>
                  <a:pt x="213" y="608"/>
                  <a:pt x="200" y="601"/>
                </a:cubicBezTo>
                <a:lnTo>
                  <a:pt x="199" y="15"/>
                </a:lnTo>
                <a:close/>
                <a:moveTo>
                  <a:pt x="186" y="593"/>
                </a:moveTo>
                <a:cubicBezTo>
                  <a:pt x="175" y="587"/>
                  <a:pt x="165" y="580"/>
                  <a:pt x="153" y="572"/>
                </a:cubicBezTo>
                <a:cubicBezTo>
                  <a:pt x="153" y="20"/>
                  <a:pt x="153" y="20"/>
                  <a:pt x="153" y="20"/>
                </a:cubicBezTo>
                <a:cubicBezTo>
                  <a:pt x="164" y="19"/>
                  <a:pt x="175" y="17"/>
                  <a:pt x="185" y="17"/>
                </a:cubicBezTo>
                <a:lnTo>
                  <a:pt x="186" y="593"/>
                </a:lnTo>
                <a:close/>
                <a:moveTo>
                  <a:pt x="60" y="38"/>
                </a:moveTo>
                <a:cubicBezTo>
                  <a:pt x="71" y="35"/>
                  <a:pt x="82" y="33"/>
                  <a:pt x="92" y="31"/>
                </a:cubicBezTo>
                <a:cubicBezTo>
                  <a:pt x="93" y="528"/>
                  <a:pt x="93" y="528"/>
                  <a:pt x="93" y="528"/>
                </a:cubicBezTo>
                <a:cubicBezTo>
                  <a:pt x="81" y="518"/>
                  <a:pt x="70" y="509"/>
                  <a:pt x="60" y="500"/>
                </a:cubicBezTo>
                <a:lnTo>
                  <a:pt x="60" y="38"/>
                </a:lnTo>
                <a:close/>
                <a:moveTo>
                  <a:pt x="14" y="435"/>
                </a:moveTo>
                <a:cubicBezTo>
                  <a:pt x="14" y="51"/>
                  <a:pt x="14" y="51"/>
                  <a:pt x="14" y="51"/>
                </a:cubicBezTo>
                <a:cubicBezTo>
                  <a:pt x="24" y="48"/>
                  <a:pt x="35" y="45"/>
                  <a:pt x="46" y="42"/>
                </a:cubicBezTo>
                <a:cubicBezTo>
                  <a:pt x="46" y="487"/>
                  <a:pt x="46" y="487"/>
                  <a:pt x="46" y="487"/>
                </a:cubicBezTo>
                <a:cubicBezTo>
                  <a:pt x="25" y="465"/>
                  <a:pt x="14" y="447"/>
                  <a:pt x="14" y="435"/>
                </a:cubicBezTo>
                <a:close/>
                <a:moveTo>
                  <a:pt x="107" y="539"/>
                </a:moveTo>
                <a:cubicBezTo>
                  <a:pt x="106" y="28"/>
                  <a:pt x="106" y="28"/>
                  <a:pt x="106" y="28"/>
                </a:cubicBezTo>
                <a:cubicBezTo>
                  <a:pt x="117" y="26"/>
                  <a:pt x="128" y="24"/>
                  <a:pt x="139" y="22"/>
                </a:cubicBezTo>
                <a:cubicBezTo>
                  <a:pt x="139" y="563"/>
                  <a:pt x="139" y="563"/>
                  <a:pt x="139" y="563"/>
                </a:cubicBezTo>
                <a:cubicBezTo>
                  <a:pt x="130" y="556"/>
                  <a:pt x="120" y="549"/>
                  <a:pt x="111" y="542"/>
                </a:cubicBezTo>
                <a:cubicBezTo>
                  <a:pt x="109" y="541"/>
                  <a:pt x="108" y="540"/>
                  <a:pt x="107" y="539"/>
                </a:cubicBezTo>
                <a:close/>
                <a:moveTo>
                  <a:pt x="464" y="435"/>
                </a:moveTo>
                <a:cubicBezTo>
                  <a:pt x="464" y="496"/>
                  <a:pt x="297" y="598"/>
                  <a:pt x="246" y="617"/>
                </a:cubicBezTo>
                <a:cubicBezTo>
                  <a:pt x="246" y="14"/>
                  <a:pt x="246" y="14"/>
                  <a:pt x="246" y="14"/>
                </a:cubicBezTo>
                <a:cubicBezTo>
                  <a:pt x="327" y="15"/>
                  <a:pt x="408" y="34"/>
                  <a:pt x="464" y="51"/>
                </a:cubicBezTo>
                <a:lnTo>
                  <a:pt x="464" y="43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20">
            <a:extLst>
              <a:ext uri="{FF2B5EF4-FFF2-40B4-BE49-F238E27FC236}">
                <a16:creationId xmlns:a16="http://schemas.microsoft.com/office/drawing/2014/main" id="{C8342F3A-7CF5-D14C-CF19-5DA17D37852B}"/>
              </a:ext>
            </a:extLst>
          </p:cNvPr>
          <p:cNvSpPr>
            <a:spLocks noEditPoints="1"/>
          </p:cNvSpPr>
          <p:nvPr/>
        </p:nvSpPr>
        <p:spPr bwMode="auto">
          <a:xfrm>
            <a:off x="5781384" y="2001044"/>
            <a:ext cx="807363" cy="589009"/>
          </a:xfrm>
          <a:custGeom>
            <a:avLst/>
            <a:gdLst>
              <a:gd name="T0" fmla="*/ 461 w 782"/>
              <a:gd name="T1" fmla="*/ 81 h 570"/>
              <a:gd name="T2" fmla="*/ 450 w 782"/>
              <a:gd name="T3" fmla="*/ 76 h 570"/>
              <a:gd name="T4" fmla="*/ 43 w 782"/>
              <a:gd name="T5" fmla="*/ 177 h 570"/>
              <a:gd name="T6" fmla="*/ 38 w 782"/>
              <a:gd name="T7" fmla="*/ 179 h 570"/>
              <a:gd name="T8" fmla="*/ 36 w 782"/>
              <a:gd name="T9" fmla="*/ 205 h 570"/>
              <a:gd name="T10" fmla="*/ 36 w 782"/>
              <a:gd name="T11" fmla="*/ 343 h 570"/>
              <a:gd name="T12" fmla="*/ 38 w 782"/>
              <a:gd name="T13" fmla="*/ 365 h 570"/>
              <a:gd name="T14" fmla="*/ 43 w 782"/>
              <a:gd name="T15" fmla="*/ 367 h 570"/>
              <a:gd name="T16" fmla="*/ 157 w 782"/>
              <a:gd name="T17" fmla="*/ 566 h 570"/>
              <a:gd name="T18" fmla="*/ 256 w 782"/>
              <a:gd name="T19" fmla="*/ 570 h 570"/>
              <a:gd name="T20" fmla="*/ 271 w 782"/>
              <a:gd name="T21" fmla="*/ 525 h 570"/>
              <a:gd name="T22" fmla="*/ 227 w 782"/>
              <a:gd name="T23" fmla="*/ 476 h 570"/>
              <a:gd name="T24" fmla="*/ 221 w 782"/>
              <a:gd name="T25" fmla="*/ 409 h 570"/>
              <a:gd name="T26" fmla="*/ 188 w 782"/>
              <a:gd name="T27" fmla="*/ 367 h 570"/>
              <a:gd name="T28" fmla="*/ 192 w 782"/>
              <a:gd name="T29" fmla="*/ 367 h 570"/>
              <a:gd name="T30" fmla="*/ 454 w 782"/>
              <a:gd name="T31" fmla="*/ 470 h 570"/>
              <a:gd name="T32" fmla="*/ 461 w 782"/>
              <a:gd name="T33" fmla="*/ 463 h 570"/>
              <a:gd name="T34" fmla="*/ 498 w 782"/>
              <a:gd name="T35" fmla="*/ 274 h 570"/>
              <a:gd name="T36" fmla="*/ 14 w 782"/>
              <a:gd name="T37" fmla="*/ 274 h 570"/>
              <a:gd name="T38" fmla="*/ 36 w 782"/>
              <a:gd name="T39" fmla="*/ 328 h 570"/>
              <a:gd name="T40" fmla="*/ 197 w 782"/>
              <a:gd name="T41" fmla="*/ 402 h 570"/>
              <a:gd name="T42" fmla="*/ 211 w 782"/>
              <a:gd name="T43" fmla="*/ 446 h 570"/>
              <a:gd name="T44" fmla="*/ 237 w 782"/>
              <a:gd name="T45" fmla="*/ 507 h 570"/>
              <a:gd name="T46" fmla="*/ 260 w 782"/>
              <a:gd name="T47" fmla="*/ 551 h 570"/>
              <a:gd name="T48" fmla="*/ 168 w 782"/>
              <a:gd name="T49" fmla="*/ 556 h 570"/>
              <a:gd name="T50" fmla="*/ 172 w 782"/>
              <a:gd name="T51" fmla="*/ 367 h 570"/>
              <a:gd name="T52" fmla="*/ 447 w 782"/>
              <a:gd name="T53" fmla="*/ 447 h 570"/>
              <a:gd name="T54" fmla="*/ 50 w 782"/>
              <a:gd name="T55" fmla="*/ 353 h 570"/>
              <a:gd name="T56" fmla="*/ 192 w 782"/>
              <a:gd name="T57" fmla="*/ 191 h 570"/>
              <a:gd name="T58" fmla="*/ 447 w 782"/>
              <a:gd name="T59" fmla="*/ 97 h 570"/>
              <a:gd name="T60" fmla="*/ 461 w 782"/>
              <a:gd name="T61" fmla="*/ 328 h 570"/>
              <a:gd name="T62" fmla="*/ 484 w 782"/>
              <a:gd name="T63" fmla="*/ 274 h 570"/>
              <a:gd name="T64" fmla="*/ 624 w 782"/>
              <a:gd name="T65" fmla="*/ 277 h 570"/>
              <a:gd name="T66" fmla="*/ 564 w 782"/>
              <a:gd name="T67" fmla="*/ 417 h 570"/>
              <a:gd name="T68" fmla="*/ 559 w 782"/>
              <a:gd name="T69" fmla="*/ 405 h 570"/>
              <a:gd name="T70" fmla="*/ 560 w 782"/>
              <a:gd name="T71" fmla="*/ 148 h 570"/>
              <a:gd name="T72" fmla="*/ 570 w 782"/>
              <a:gd name="T73" fmla="*/ 139 h 570"/>
              <a:gd name="T74" fmla="*/ 703 w 782"/>
              <a:gd name="T75" fmla="*/ 277 h 570"/>
              <a:gd name="T76" fmla="*/ 617 w 782"/>
              <a:gd name="T77" fmla="*/ 485 h 570"/>
              <a:gd name="T78" fmla="*/ 612 w 782"/>
              <a:gd name="T79" fmla="*/ 474 h 570"/>
              <a:gd name="T80" fmla="*/ 613 w 782"/>
              <a:gd name="T81" fmla="*/ 80 h 570"/>
              <a:gd name="T82" fmla="*/ 623 w 782"/>
              <a:gd name="T83" fmla="*/ 71 h 570"/>
              <a:gd name="T84" fmla="*/ 782 w 782"/>
              <a:gd name="T85" fmla="*/ 277 h 570"/>
              <a:gd name="T86" fmla="*/ 669 w 782"/>
              <a:gd name="T87" fmla="*/ 554 h 570"/>
              <a:gd name="T88" fmla="*/ 664 w 782"/>
              <a:gd name="T89" fmla="*/ 542 h 570"/>
              <a:gd name="T90" fmla="*/ 665 w 782"/>
              <a:gd name="T91" fmla="*/ 12 h 570"/>
              <a:gd name="T92" fmla="*/ 676 w 782"/>
              <a:gd name="T93" fmla="*/ 3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2" h="570">
                <a:moveTo>
                  <a:pt x="461" y="205"/>
                </a:moveTo>
                <a:cubicBezTo>
                  <a:pt x="461" y="81"/>
                  <a:pt x="461" y="81"/>
                  <a:pt x="461" y="81"/>
                </a:cubicBezTo>
                <a:cubicBezTo>
                  <a:pt x="461" y="78"/>
                  <a:pt x="460" y="76"/>
                  <a:pt x="457" y="75"/>
                </a:cubicBezTo>
                <a:cubicBezTo>
                  <a:pt x="455" y="74"/>
                  <a:pt x="452" y="74"/>
                  <a:pt x="450" y="76"/>
                </a:cubicBezTo>
                <a:cubicBezTo>
                  <a:pt x="369" y="151"/>
                  <a:pt x="264" y="177"/>
                  <a:pt x="193" y="177"/>
                </a:cubicBezTo>
                <a:cubicBezTo>
                  <a:pt x="43" y="177"/>
                  <a:pt x="43" y="177"/>
                  <a:pt x="43" y="177"/>
                </a:cubicBezTo>
                <a:cubicBezTo>
                  <a:pt x="43" y="177"/>
                  <a:pt x="43" y="177"/>
                  <a:pt x="43" y="177"/>
                </a:cubicBezTo>
                <a:cubicBezTo>
                  <a:pt x="41" y="177"/>
                  <a:pt x="40" y="178"/>
                  <a:pt x="38" y="179"/>
                </a:cubicBezTo>
                <a:cubicBezTo>
                  <a:pt x="37" y="180"/>
                  <a:pt x="36" y="182"/>
                  <a:pt x="36" y="184"/>
                </a:cubicBezTo>
                <a:cubicBezTo>
                  <a:pt x="36" y="205"/>
                  <a:pt x="36" y="205"/>
                  <a:pt x="36" y="205"/>
                </a:cubicBezTo>
                <a:cubicBezTo>
                  <a:pt x="15" y="211"/>
                  <a:pt x="0" y="239"/>
                  <a:pt x="0" y="274"/>
                </a:cubicBezTo>
                <a:cubicBezTo>
                  <a:pt x="0" y="310"/>
                  <a:pt x="15" y="338"/>
                  <a:pt x="36" y="343"/>
                </a:cubicBezTo>
                <a:cubicBezTo>
                  <a:pt x="36" y="360"/>
                  <a:pt x="36" y="360"/>
                  <a:pt x="36" y="360"/>
                </a:cubicBezTo>
                <a:cubicBezTo>
                  <a:pt x="36" y="362"/>
                  <a:pt x="37" y="364"/>
                  <a:pt x="38" y="365"/>
                </a:cubicBezTo>
                <a:cubicBezTo>
                  <a:pt x="40" y="366"/>
                  <a:pt x="41" y="367"/>
                  <a:pt x="43" y="367"/>
                </a:cubicBezTo>
                <a:cubicBezTo>
                  <a:pt x="43" y="367"/>
                  <a:pt x="43" y="367"/>
                  <a:pt x="43" y="367"/>
                </a:cubicBezTo>
                <a:cubicBezTo>
                  <a:pt x="79" y="367"/>
                  <a:pt x="79" y="367"/>
                  <a:pt x="79" y="367"/>
                </a:cubicBezTo>
                <a:cubicBezTo>
                  <a:pt x="157" y="566"/>
                  <a:pt x="157" y="566"/>
                  <a:pt x="157" y="566"/>
                </a:cubicBezTo>
                <a:cubicBezTo>
                  <a:pt x="158" y="568"/>
                  <a:pt x="161" y="570"/>
                  <a:pt x="164" y="570"/>
                </a:cubicBezTo>
                <a:cubicBezTo>
                  <a:pt x="256" y="570"/>
                  <a:pt x="256" y="570"/>
                  <a:pt x="256" y="570"/>
                </a:cubicBezTo>
                <a:cubicBezTo>
                  <a:pt x="262" y="570"/>
                  <a:pt x="267" y="567"/>
                  <a:pt x="271" y="561"/>
                </a:cubicBezTo>
                <a:cubicBezTo>
                  <a:pt x="275" y="553"/>
                  <a:pt x="278" y="539"/>
                  <a:pt x="271" y="525"/>
                </a:cubicBezTo>
                <a:cubicBezTo>
                  <a:pt x="264" y="510"/>
                  <a:pt x="254" y="502"/>
                  <a:pt x="246" y="496"/>
                </a:cubicBezTo>
                <a:cubicBezTo>
                  <a:pt x="238" y="490"/>
                  <a:pt x="232" y="485"/>
                  <a:pt x="227" y="476"/>
                </a:cubicBezTo>
                <a:cubicBezTo>
                  <a:pt x="222" y="467"/>
                  <a:pt x="223" y="458"/>
                  <a:pt x="225" y="447"/>
                </a:cubicBezTo>
                <a:cubicBezTo>
                  <a:pt x="226" y="436"/>
                  <a:pt x="228" y="423"/>
                  <a:pt x="221" y="409"/>
                </a:cubicBezTo>
                <a:cubicBezTo>
                  <a:pt x="216" y="398"/>
                  <a:pt x="210" y="394"/>
                  <a:pt x="205" y="390"/>
                </a:cubicBezTo>
                <a:cubicBezTo>
                  <a:pt x="200" y="386"/>
                  <a:pt x="195" y="383"/>
                  <a:pt x="188" y="367"/>
                </a:cubicBezTo>
                <a:cubicBezTo>
                  <a:pt x="192" y="367"/>
                  <a:pt x="192" y="367"/>
                  <a:pt x="192" y="367"/>
                </a:cubicBezTo>
                <a:cubicBezTo>
                  <a:pt x="192" y="367"/>
                  <a:pt x="192" y="367"/>
                  <a:pt x="192" y="367"/>
                </a:cubicBezTo>
                <a:cubicBezTo>
                  <a:pt x="264" y="367"/>
                  <a:pt x="369" y="393"/>
                  <a:pt x="450" y="468"/>
                </a:cubicBezTo>
                <a:cubicBezTo>
                  <a:pt x="451" y="469"/>
                  <a:pt x="453" y="470"/>
                  <a:pt x="454" y="470"/>
                </a:cubicBezTo>
                <a:cubicBezTo>
                  <a:pt x="455" y="470"/>
                  <a:pt x="456" y="470"/>
                  <a:pt x="457" y="469"/>
                </a:cubicBezTo>
                <a:cubicBezTo>
                  <a:pt x="460" y="468"/>
                  <a:pt x="461" y="466"/>
                  <a:pt x="461" y="463"/>
                </a:cubicBezTo>
                <a:cubicBezTo>
                  <a:pt x="461" y="343"/>
                  <a:pt x="461" y="343"/>
                  <a:pt x="461" y="343"/>
                </a:cubicBezTo>
                <a:cubicBezTo>
                  <a:pt x="482" y="338"/>
                  <a:pt x="498" y="310"/>
                  <a:pt x="498" y="274"/>
                </a:cubicBezTo>
                <a:cubicBezTo>
                  <a:pt x="498" y="239"/>
                  <a:pt x="482" y="211"/>
                  <a:pt x="461" y="205"/>
                </a:cubicBezTo>
                <a:close/>
                <a:moveTo>
                  <a:pt x="14" y="274"/>
                </a:moveTo>
                <a:cubicBezTo>
                  <a:pt x="14" y="249"/>
                  <a:pt x="24" y="226"/>
                  <a:pt x="36" y="220"/>
                </a:cubicBezTo>
                <a:cubicBezTo>
                  <a:pt x="36" y="328"/>
                  <a:pt x="36" y="328"/>
                  <a:pt x="36" y="328"/>
                </a:cubicBezTo>
                <a:cubicBezTo>
                  <a:pt x="24" y="322"/>
                  <a:pt x="14" y="300"/>
                  <a:pt x="14" y="274"/>
                </a:cubicBezTo>
                <a:close/>
                <a:moveTo>
                  <a:pt x="197" y="402"/>
                </a:moveTo>
                <a:cubicBezTo>
                  <a:pt x="201" y="405"/>
                  <a:pt x="205" y="407"/>
                  <a:pt x="209" y="415"/>
                </a:cubicBezTo>
                <a:cubicBezTo>
                  <a:pt x="213" y="425"/>
                  <a:pt x="212" y="435"/>
                  <a:pt x="211" y="446"/>
                </a:cubicBezTo>
                <a:cubicBezTo>
                  <a:pt x="209" y="457"/>
                  <a:pt x="208" y="470"/>
                  <a:pt x="215" y="483"/>
                </a:cubicBezTo>
                <a:cubicBezTo>
                  <a:pt x="221" y="495"/>
                  <a:pt x="229" y="501"/>
                  <a:pt x="237" y="507"/>
                </a:cubicBezTo>
                <a:cubicBezTo>
                  <a:pt x="245" y="513"/>
                  <a:pt x="253" y="519"/>
                  <a:pt x="259" y="531"/>
                </a:cubicBezTo>
                <a:cubicBezTo>
                  <a:pt x="263" y="540"/>
                  <a:pt x="261" y="548"/>
                  <a:pt x="260" y="551"/>
                </a:cubicBezTo>
                <a:cubicBezTo>
                  <a:pt x="259" y="554"/>
                  <a:pt x="257" y="556"/>
                  <a:pt x="256" y="556"/>
                </a:cubicBezTo>
                <a:cubicBezTo>
                  <a:pt x="168" y="556"/>
                  <a:pt x="168" y="556"/>
                  <a:pt x="168" y="556"/>
                </a:cubicBezTo>
                <a:cubicBezTo>
                  <a:pt x="94" y="367"/>
                  <a:pt x="94" y="367"/>
                  <a:pt x="94" y="367"/>
                </a:cubicBezTo>
                <a:cubicBezTo>
                  <a:pt x="172" y="367"/>
                  <a:pt x="172" y="367"/>
                  <a:pt x="172" y="367"/>
                </a:cubicBezTo>
                <a:cubicBezTo>
                  <a:pt x="182" y="391"/>
                  <a:pt x="190" y="397"/>
                  <a:pt x="197" y="402"/>
                </a:cubicBezTo>
                <a:close/>
                <a:moveTo>
                  <a:pt x="447" y="447"/>
                </a:moveTo>
                <a:cubicBezTo>
                  <a:pt x="366" y="378"/>
                  <a:pt x="263" y="353"/>
                  <a:pt x="192" y="353"/>
                </a:cubicBezTo>
                <a:cubicBezTo>
                  <a:pt x="50" y="353"/>
                  <a:pt x="50" y="353"/>
                  <a:pt x="50" y="353"/>
                </a:cubicBezTo>
                <a:cubicBezTo>
                  <a:pt x="50" y="191"/>
                  <a:pt x="50" y="191"/>
                  <a:pt x="50" y="191"/>
                </a:cubicBezTo>
                <a:cubicBezTo>
                  <a:pt x="192" y="191"/>
                  <a:pt x="192" y="191"/>
                  <a:pt x="192" y="191"/>
                </a:cubicBezTo>
                <a:cubicBezTo>
                  <a:pt x="193" y="191"/>
                  <a:pt x="193" y="191"/>
                  <a:pt x="193" y="191"/>
                </a:cubicBezTo>
                <a:cubicBezTo>
                  <a:pt x="263" y="191"/>
                  <a:pt x="366" y="166"/>
                  <a:pt x="447" y="97"/>
                </a:cubicBezTo>
                <a:lnTo>
                  <a:pt x="447" y="447"/>
                </a:lnTo>
                <a:close/>
                <a:moveTo>
                  <a:pt x="461" y="328"/>
                </a:moveTo>
                <a:cubicBezTo>
                  <a:pt x="461" y="220"/>
                  <a:pt x="461" y="220"/>
                  <a:pt x="461" y="220"/>
                </a:cubicBezTo>
                <a:cubicBezTo>
                  <a:pt x="474" y="226"/>
                  <a:pt x="484" y="249"/>
                  <a:pt x="484" y="274"/>
                </a:cubicBezTo>
                <a:cubicBezTo>
                  <a:pt x="484" y="300"/>
                  <a:pt x="474" y="322"/>
                  <a:pt x="461" y="328"/>
                </a:cubicBezTo>
                <a:close/>
                <a:moveTo>
                  <a:pt x="624" y="277"/>
                </a:moveTo>
                <a:cubicBezTo>
                  <a:pt x="623" y="329"/>
                  <a:pt x="604" y="378"/>
                  <a:pt x="569" y="415"/>
                </a:cubicBezTo>
                <a:cubicBezTo>
                  <a:pt x="568" y="416"/>
                  <a:pt x="566" y="417"/>
                  <a:pt x="564" y="417"/>
                </a:cubicBezTo>
                <a:cubicBezTo>
                  <a:pt x="563" y="417"/>
                  <a:pt x="561" y="417"/>
                  <a:pt x="560" y="415"/>
                </a:cubicBezTo>
                <a:cubicBezTo>
                  <a:pt x="557" y="413"/>
                  <a:pt x="557" y="408"/>
                  <a:pt x="559" y="405"/>
                </a:cubicBezTo>
                <a:cubicBezTo>
                  <a:pt x="592" y="371"/>
                  <a:pt x="609" y="326"/>
                  <a:pt x="610" y="277"/>
                </a:cubicBezTo>
                <a:cubicBezTo>
                  <a:pt x="610" y="228"/>
                  <a:pt x="592" y="182"/>
                  <a:pt x="560" y="148"/>
                </a:cubicBezTo>
                <a:cubicBezTo>
                  <a:pt x="557" y="145"/>
                  <a:pt x="557" y="141"/>
                  <a:pt x="560" y="138"/>
                </a:cubicBezTo>
                <a:cubicBezTo>
                  <a:pt x="563" y="136"/>
                  <a:pt x="567" y="136"/>
                  <a:pt x="570" y="139"/>
                </a:cubicBezTo>
                <a:cubicBezTo>
                  <a:pt x="605" y="175"/>
                  <a:pt x="624" y="224"/>
                  <a:pt x="624" y="277"/>
                </a:cubicBezTo>
                <a:close/>
                <a:moveTo>
                  <a:pt x="703" y="277"/>
                </a:moveTo>
                <a:cubicBezTo>
                  <a:pt x="702" y="355"/>
                  <a:pt x="674" y="429"/>
                  <a:pt x="622" y="483"/>
                </a:cubicBezTo>
                <a:cubicBezTo>
                  <a:pt x="621" y="485"/>
                  <a:pt x="619" y="485"/>
                  <a:pt x="617" y="485"/>
                </a:cubicBezTo>
                <a:cubicBezTo>
                  <a:pt x="615" y="485"/>
                  <a:pt x="613" y="485"/>
                  <a:pt x="612" y="483"/>
                </a:cubicBezTo>
                <a:cubicBezTo>
                  <a:pt x="609" y="481"/>
                  <a:pt x="609" y="476"/>
                  <a:pt x="612" y="474"/>
                </a:cubicBezTo>
                <a:cubicBezTo>
                  <a:pt x="661" y="422"/>
                  <a:pt x="688" y="352"/>
                  <a:pt x="689" y="277"/>
                </a:cubicBezTo>
                <a:cubicBezTo>
                  <a:pt x="689" y="202"/>
                  <a:pt x="662" y="132"/>
                  <a:pt x="613" y="80"/>
                </a:cubicBezTo>
                <a:cubicBezTo>
                  <a:pt x="610" y="77"/>
                  <a:pt x="610" y="73"/>
                  <a:pt x="613" y="70"/>
                </a:cubicBezTo>
                <a:cubicBezTo>
                  <a:pt x="616" y="68"/>
                  <a:pt x="620" y="68"/>
                  <a:pt x="623" y="71"/>
                </a:cubicBezTo>
                <a:cubicBezTo>
                  <a:pt x="674" y="125"/>
                  <a:pt x="703" y="199"/>
                  <a:pt x="703" y="277"/>
                </a:cubicBezTo>
                <a:close/>
                <a:moveTo>
                  <a:pt x="782" y="277"/>
                </a:moveTo>
                <a:cubicBezTo>
                  <a:pt x="781" y="382"/>
                  <a:pt x="743" y="479"/>
                  <a:pt x="674" y="551"/>
                </a:cubicBezTo>
                <a:cubicBezTo>
                  <a:pt x="673" y="553"/>
                  <a:pt x="671" y="554"/>
                  <a:pt x="669" y="554"/>
                </a:cubicBezTo>
                <a:cubicBezTo>
                  <a:pt x="668" y="554"/>
                  <a:pt x="666" y="553"/>
                  <a:pt x="664" y="552"/>
                </a:cubicBezTo>
                <a:cubicBezTo>
                  <a:pt x="662" y="549"/>
                  <a:pt x="662" y="544"/>
                  <a:pt x="664" y="542"/>
                </a:cubicBezTo>
                <a:cubicBezTo>
                  <a:pt x="731" y="472"/>
                  <a:pt x="767" y="378"/>
                  <a:pt x="768" y="277"/>
                </a:cubicBezTo>
                <a:cubicBezTo>
                  <a:pt x="768" y="176"/>
                  <a:pt x="732" y="82"/>
                  <a:pt x="665" y="12"/>
                </a:cubicBezTo>
                <a:cubicBezTo>
                  <a:pt x="663" y="10"/>
                  <a:pt x="663" y="5"/>
                  <a:pt x="666" y="2"/>
                </a:cubicBezTo>
                <a:cubicBezTo>
                  <a:pt x="669" y="0"/>
                  <a:pt x="673" y="0"/>
                  <a:pt x="676" y="3"/>
                </a:cubicBezTo>
                <a:cubicBezTo>
                  <a:pt x="744" y="75"/>
                  <a:pt x="782" y="173"/>
                  <a:pt x="782" y="27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121">
            <a:extLst>
              <a:ext uri="{FF2B5EF4-FFF2-40B4-BE49-F238E27FC236}">
                <a16:creationId xmlns:a16="http://schemas.microsoft.com/office/drawing/2014/main" id="{ECE5A0E7-187F-D0B9-C268-A760BE44F93E}"/>
              </a:ext>
            </a:extLst>
          </p:cNvPr>
          <p:cNvSpPr>
            <a:spLocks noEditPoints="1"/>
          </p:cNvSpPr>
          <p:nvPr/>
        </p:nvSpPr>
        <p:spPr bwMode="auto">
          <a:xfrm>
            <a:off x="10002866" y="2001044"/>
            <a:ext cx="726141" cy="591376"/>
          </a:xfrm>
          <a:custGeom>
            <a:avLst/>
            <a:gdLst>
              <a:gd name="T0" fmla="*/ 333 w 703"/>
              <a:gd name="T1" fmla="*/ 406 h 572"/>
              <a:gd name="T2" fmla="*/ 198 w 703"/>
              <a:gd name="T3" fmla="*/ 553 h 572"/>
              <a:gd name="T4" fmla="*/ 157 w 703"/>
              <a:gd name="T5" fmla="*/ 568 h 572"/>
              <a:gd name="T6" fmla="*/ 79 w 703"/>
              <a:gd name="T7" fmla="*/ 460 h 572"/>
              <a:gd name="T8" fmla="*/ 207 w 703"/>
              <a:gd name="T9" fmla="*/ 350 h 572"/>
              <a:gd name="T10" fmla="*/ 112 w 703"/>
              <a:gd name="T11" fmla="*/ 218 h 572"/>
              <a:gd name="T12" fmla="*/ 17 w 703"/>
              <a:gd name="T13" fmla="*/ 75 h 572"/>
              <a:gd name="T14" fmla="*/ 82 w 703"/>
              <a:gd name="T15" fmla="*/ 129 h 572"/>
              <a:gd name="T16" fmla="*/ 76 w 703"/>
              <a:gd name="T17" fmla="*/ 24 h 572"/>
              <a:gd name="T18" fmla="*/ 112 w 703"/>
              <a:gd name="T19" fmla="*/ 8 h 572"/>
              <a:gd name="T20" fmla="*/ 317 w 703"/>
              <a:gd name="T21" fmla="*/ 245 h 572"/>
              <a:gd name="T22" fmla="*/ 381 w 703"/>
              <a:gd name="T23" fmla="*/ 208 h 572"/>
              <a:gd name="T24" fmla="*/ 400 w 703"/>
              <a:gd name="T25" fmla="*/ 75 h 572"/>
              <a:gd name="T26" fmla="*/ 300 w 703"/>
              <a:gd name="T27" fmla="*/ 32 h 572"/>
              <a:gd name="T28" fmla="*/ 563 w 703"/>
              <a:gd name="T29" fmla="*/ 80 h 572"/>
              <a:gd name="T30" fmla="*/ 609 w 703"/>
              <a:gd name="T31" fmla="*/ 172 h 572"/>
              <a:gd name="T32" fmla="*/ 695 w 703"/>
              <a:gd name="T33" fmla="*/ 219 h 572"/>
              <a:gd name="T34" fmla="*/ 611 w 703"/>
              <a:gd name="T35" fmla="*/ 324 h 572"/>
              <a:gd name="T36" fmla="*/ 557 w 703"/>
              <a:gd name="T37" fmla="*/ 265 h 572"/>
              <a:gd name="T38" fmla="*/ 439 w 703"/>
              <a:gd name="T39" fmla="*/ 265 h 572"/>
              <a:gd name="T40" fmla="*/ 402 w 703"/>
              <a:gd name="T41" fmla="*/ 330 h 572"/>
              <a:gd name="T42" fmla="*/ 555 w 703"/>
              <a:gd name="T43" fmla="*/ 556 h 572"/>
              <a:gd name="T44" fmla="*/ 338 w 703"/>
              <a:gd name="T45" fmla="*/ 392 h 572"/>
              <a:gd name="T46" fmla="*/ 545 w 703"/>
              <a:gd name="T47" fmla="*/ 546 h 572"/>
              <a:gd name="T48" fmla="*/ 387 w 703"/>
              <a:gd name="T49" fmla="*/ 336 h 572"/>
              <a:gd name="T50" fmla="*/ 425 w 703"/>
              <a:gd name="T51" fmla="*/ 276 h 572"/>
              <a:gd name="T52" fmla="*/ 423 w 703"/>
              <a:gd name="T53" fmla="*/ 265 h 572"/>
              <a:gd name="T54" fmla="*/ 560 w 703"/>
              <a:gd name="T55" fmla="*/ 217 h 572"/>
              <a:gd name="T56" fmla="*/ 606 w 703"/>
              <a:gd name="T57" fmla="*/ 308 h 572"/>
              <a:gd name="T58" fmla="*/ 685 w 703"/>
              <a:gd name="T59" fmla="*/ 229 h 572"/>
              <a:gd name="T60" fmla="*/ 644 w 703"/>
              <a:gd name="T61" fmla="*/ 193 h 572"/>
              <a:gd name="T62" fmla="*/ 594 w 703"/>
              <a:gd name="T63" fmla="*/ 142 h 572"/>
              <a:gd name="T64" fmla="*/ 314 w 703"/>
              <a:gd name="T65" fmla="*/ 28 h 572"/>
              <a:gd name="T66" fmla="*/ 324 w 703"/>
              <a:gd name="T67" fmla="*/ 29 h 572"/>
              <a:gd name="T68" fmla="*/ 414 w 703"/>
              <a:gd name="T69" fmla="*/ 195 h 572"/>
              <a:gd name="T70" fmla="*/ 377 w 703"/>
              <a:gd name="T71" fmla="*/ 222 h 572"/>
              <a:gd name="T72" fmla="*/ 359 w 703"/>
              <a:gd name="T73" fmla="*/ 230 h 572"/>
              <a:gd name="T74" fmla="*/ 200 w 703"/>
              <a:gd name="T75" fmla="*/ 148 h 572"/>
              <a:gd name="T76" fmla="*/ 112 w 703"/>
              <a:gd name="T77" fmla="*/ 22 h 572"/>
              <a:gd name="T78" fmla="*/ 131 w 703"/>
              <a:gd name="T79" fmla="*/ 132 h 572"/>
              <a:gd name="T80" fmla="*/ 22 w 703"/>
              <a:gd name="T81" fmla="*/ 95 h 572"/>
              <a:gd name="T82" fmla="*/ 140 w 703"/>
              <a:gd name="T83" fmla="*/ 199 h 572"/>
              <a:gd name="T84" fmla="*/ 255 w 703"/>
              <a:gd name="T85" fmla="*/ 318 h 572"/>
              <a:gd name="T86" fmla="*/ 98 w 703"/>
              <a:gd name="T87" fmla="*/ 464 h 572"/>
              <a:gd name="T88" fmla="*/ 142 w 703"/>
              <a:gd name="T89" fmla="*/ 533 h 572"/>
              <a:gd name="T90" fmla="*/ 178 w 703"/>
              <a:gd name="T91" fmla="*/ 557 h 572"/>
              <a:gd name="T92" fmla="*/ 299 w 703"/>
              <a:gd name="T93" fmla="*/ 417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3" h="572">
                <a:moveTo>
                  <a:pt x="518" y="572"/>
                </a:moveTo>
                <a:cubicBezTo>
                  <a:pt x="505" y="572"/>
                  <a:pt x="494" y="568"/>
                  <a:pt x="486" y="559"/>
                </a:cubicBezTo>
                <a:cubicBezTo>
                  <a:pt x="333" y="406"/>
                  <a:pt x="333" y="406"/>
                  <a:pt x="333" y="406"/>
                </a:cubicBezTo>
                <a:cubicBezTo>
                  <a:pt x="324" y="414"/>
                  <a:pt x="316" y="421"/>
                  <a:pt x="308" y="428"/>
                </a:cubicBezTo>
                <a:cubicBezTo>
                  <a:pt x="296" y="438"/>
                  <a:pt x="285" y="448"/>
                  <a:pt x="272" y="461"/>
                </a:cubicBezTo>
                <a:cubicBezTo>
                  <a:pt x="252" y="481"/>
                  <a:pt x="216" y="530"/>
                  <a:pt x="198" y="553"/>
                </a:cubicBezTo>
                <a:cubicBezTo>
                  <a:pt x="190" y="565"/>
                  <a:pt x="188" y="567"/>
                  <a:pt x="187" y="568"/>
                </a:cubicBezTo>
                <a:cubicBezTo>
                  <a:pt x="184" y="571"/>
                  <a:pt x="177" y="572"/>
                  <a:pt x="172" y="572"/>
                </a:cubicBezTo>
                <a:cubicBezTo>
                  <a:pt x="167" y="572"/>
                  <a:pt x="160" y="571"/>
                  <a:pt x="157" y="568"/>
                </a:cubicBezTo>
                <a:cubicBezTo>
                  <a:pt x="155" y="566"/>
                  <a:pt x="145" y="556"/>
                  <a:pt x="132" y="543"/>
                </a:cubicBezTo>
                <a:cubicBezTo>
                  <a:pt x="132" y="543"/>
                  <a:pt x="83" y="494"/>
                  <a:pt x="79" y="490"/>
                </a:cubicBezTo>
                <a:cubicBezTo>
                  <a:pt x="74" y="484"/>
                  <a:pt x="73" y="466"/>
                  <a:pt x="79" y="460"/>
                </a:cubicBezTo>
                <a:cubicBezTo>
                  <a:pt x="80" y="459"/>
                  <a:pt x="82" y="457"/>
                  <a:pt x="90" y="452"/>
                </a:cubicBezTo>
                <a:cubicBezTo>
                  <a:pt x="108" y="441"/>
                  <a:pt x="144" y="418"/>
                  <a:pt x="163" y="398"/>
                </a:cubicBezTo>
                <a:cubicBezTo>
                  <a:pt x="176" y="385"/>
                  <a:pt x="191" y="368"/>
                  <a:pt x="207" y="350"/>
                </a:cubicBezTo>
                <a:cubicBezTo>
                  <a:pt x="218" y="338"/>
                  <a:pt x="229" y="325"/>
                  <a:pt x="240" y="314"/>
                </a:cubicBezTo>
                <a:cubicBezTo>
                  <a:pt x="140" y="214"/>
                  <a:pt x="140" y="214"/>
                  <a:pt x="140" y="214"/>
                </a:cubicBezTo>
                <a:cubicBezTo>
                  <a:pt x="131" y="216"/>
                  <a:pt x="121" y="218"/>
                  <a:pt x="112" y="218"/>
                </a:cubicBezTo>
                <a:cubicBezTo>
                  <a:pt x="84" y="218"/>
                  <a:pt x="57" y="207"/>
                  <a:pt x="37" y="187"/>
                </a:cubicBezTo>
                <a:cubicBezTo>
                  <a:pt x="9" y="159"/>
                  <a:pt x="0" y="118"/>
                  <a:pt x="12" y="80"/>
                </a:cubicBezTo>
                <a:cubicBezTo>
                  <a:pt x="13" y="77"/>
                  <a:pt x="15" y="76"/>
                  <a:pt x="17" y="75"/>
                </a:cubicBezTo>
                <a:cubicBezTo>
                  <a:pt x="19" y="74"/>
                  <a:pt x="22" y="75"/>
                  <a:pt x="24" y="77"/>
                </a:cubicBezTo>
                <a:cubicBezTo>
                  <a:pt x="75" y="128"/>
                  <a:pt x="75" y="128"/>
                  <a:pt x="75" y="128"/>
                </a:cubicBezTo>
                <a:cubicBezTo>
                  <a:pt x="76" y="129"/>
                  <a:pt x="78" y="129"/>
                  <a:pt x="82" y="129"/>
                </a:cubicBezTo>
                <a:cubicBezTo>
                  <a:pt x="96" y="129"/>
                  <a:pt x="117" y="125"/>
                  <a:pt x="121" y="122"/>
                </a:cubicBezTo>
                <a:cubicBezTo>
                  <a:pt x="125" y="115"/>
                  <a:pt x="129" y="83"/>
                  <a:pt x="127" y="76"/>
                </a:cubicBezTo>
                <a:cubicBezTo>
                  <a:pt x="76" y="24"/>
                  <a:pt x="76" y="24"/>
                  <a:pt x="76" y="24"/>
                </a:cubicBezTo>
                <a:cubicBezTo>
                  <a:pt x="74" y="23"/>
                  <a:pt x="74" y="20"/>
                  <a:pt x="74" y="18"/>
                </a:cubicBezTo>
                <a:cubicBezTo>
                  <a:pt x="75" y="15"/>
                  <a:pt x="77" y="14"/>
                  <a:pt x="79" y="13"/>
                </a:cubicBezTo>
                <a:cubicBezTo>
                  <a:pt x="89" y="9"/>
                  <a:pt x="101" y="8"/>
                  <a:pt x="112" y="8"/>
                </a:cubicBezTo>
                <a:cubicBezTo>
                  <a:pt x="140" y="8"/>
                  <a:pt x="166" y="18"/>
                  <a:pt x="186" y="38"/>
                </a:cubicBezTo>
                <a:cubicBezTo>
                  <a:pt x="213" y="65"/>
                  <a:pt x="223" y="104"/>
                  <a:pt x="213" y="141"/>
                </a:cubicBezTo>
                <a:cubicBezTo>
                  <a:pt x="317" y="245"/>
                  <a:pt x="317" y="245"/>
                  <a:pt x="317" y="245"/>
                </a:cubicBezTo>
                <a:cubicBezTo>
                  <a:pt x="330" y="235"/>
                  <a:pt x="342" y="226"/>
                  <a:pt x="351" y="219"/>
                </a:cubicBezTo>
                <a:cubicBezTo>
                  <a:pt x="356" y="215"/>
                  <a:pt x="360" y="212"/>
                  <a:pt x="362" y="211"/>
                </a:cubicBezTo>
                <a:cubicBezTo>
                  <a:pt x="368" y="206"/>
                  <a:pt x="375" y="205"/>
                  <a:pt x="381" y="208"/>
                </a:cubicBezTo>
                <a:cubicBezTo>
                  <a:pt x="387" y="203"/>
                  <a:pt x="387" y="203"/>
                  <a:pt x="387" y="203"/>
                </a:cubicBezTo>
                <a:cubicBezTo>
                  <a:pt x="404" y="185"/>
                  <a:pt x="404" y="185"/>
                  <a:pt x="404" y="185"/>
                </a:cubicBezTo>
                <a:cubicBezTo>
                  <a:pt x="424" y="165"/>
                  <a:pt x="450" y="125"/>
                  <a:pt x="400" y="75"/>
                </a:cubicBezTo>
                <a:cubicBezTo>
                  <a:pt x="369" y="45"/>
                  <a:pt x="332" y="43"/>
                  <a:pt x="324" y="43"/>
                </a:cubicBezTo>
                <a:cubicBezTo>
                  <a:pt x="321" y="43"/>
                  <a:pt x="319" y="43"/>
                  <a:pt x="318" y="43"/>
                </a:cubicBezTo>
                <a:cubicBezTo>
                  <a:pt x="310" y="45"/>
                  <a:pt x="302" y="40"/>
                  <a:pt x="300" y="32"/>
                </a:cubicBezTo>
                <a:cubicBezTo>
                  <a:pt x="299" y="25"/>
                  <a:pt x="301" y="19"/>
                  <a:pt x="307" y="16"/>
                </a:cubicBezTo>
                <a:cubicBezTo>
                  <a:pt x="325" y="6"/>
                  <a:pt x="354" y="0"/>
                  <a:pt x="383" y="0"/>
                </a:cubicBezTo>
                <a:cubicBezTo>
                  <a:pt x="429" y="0"/>
                  <a:pt x="497" y="14"/>
                  <a:pt x="563" y="80"/>
                </a:cubicBezTo>
                <a:cubicBezTo>
                  <a:pt x="593" y="110"/>
                  <a:pt x="606" y="127"/>
                  <a:pt x="608" y="140"/>
                </a:cubicBezTo>
                <a:cubicBezTo>
                  <a:pt x="609" y="146"/>
                  <a:pt x="608" y="152"/>
                  <a:pt x="608" y="157"/>
                </a:cubicBezTo>
                <a:cubicBezTo>
                  <a:pt x="607" y="164"/>
                  <a:pt x="607" y="169"/>
                  <a:pt x="609" y="172"/>
                </a:cubicBezTo>
                <a:cubicBezTo>
                  <a:pt x="617" y="179"/>
                  <a:pt x="627" y="181"/>
                  <a:pt x="642" y="179"/>
                </a:cubicBezTo>
                <a:cubicBezTo>
                  <a:pt x="649" y="178"/>
                  <a:pt x="657" y="181"/>
                  <a:pt x="662" y="186"/>
                </a:cubicBezTo>
                <a:cubicBezTo>
                  <a:pt x="695" y="219"/>
                  <a:pt x="695" y="219"/>
                  <a:pt x="695" y="219"/>
                </a:cubicBezTo>
                <a:cubicBezTo>
                  <a:pt x="703" y="227"/>
                  <a:pt x="703" y="240"/>
                  <a:pt x="695" y="249"/>
                </a:cubicBezTo>
                <a:cubicBezTo>
                  <a:pt x="626" y="318"/>
                  <a:pt x="626" y="318"/>
                  <a:pt x="626" y="318"/>
                </a:cubicBezTo>
                <a:cubicBezTo>
                  <a:pt x="622" y="322"/>
                  <a:pt x="616" y="324"/>
                  <a:pt x="611" y="324"/>
                </a:cubicBezTo>
                <a:cubicBezTo>
                  <a:pt x="605" y="324"/>
                  <a:pt x="600" y="322"/>
                  <a:pt x="596" y="318"/>
                </a:cubicBezTo>
                <a:cubicBezTo>
                  <a:pt x="563" y="285"/>
                  <a:pt x="563" y="285"/>
                  <a:pt x="563" y="285"/>
                </a:cubicBezTo>
                <a:cubicBezTo>
                  <a:pt x="558" y="280"/>
                  <a:pt x="556" y="273"/>
                  <a:pt x="557" y="265"/>
                </a:cubicBezTo>
                <a:cubicBezTo>
                  <a:pt x="561" y="247"/>
                  <a:pt x="558" y="235"/>
                  <a:pt x="550" y="227"/>
                </a:cubicBezTo>
                <a:cubicBezTo>
                  <a:pt x="537" y="214"/>
                  <a:pt x="528" y="210"/>
                  <a:pt x="512" y="212"/>
                </a:cubicBezTo>
                <a:cubicBezTo>
                  <a:pt x="498" y="214"/>
                  <a:pt x="471" y="234"/>
                  <a:pt x="439" y="265"/>
                </a:cubicBezTo>
                <a:cubicBezTo>
                  <a:pt x="442" y="272"/>
                  <a:pt x="442" y="279"/>
                  <a:pt x="436" y="285"/>
                </a:cubicBezTo>
                <a:cubicBezTo>
                  <a:pt x="435" y="287"/>
                  <a:pt x="432" y="291"/>
                  <a:pt x="428" y="296"/>
                </a:cubicBezTo>
                <a:cubicBezTo>
                  <a:pt x="421" y="305"/>
                  <a:pt x="412" y="317"/>
                  <a:pt x="402" y="330"/>
                </a:cubicBezTo>
                <a:cubicBezTo>
                  <a:pt x="559" y="487"/>
                  <a:pt x="559" y="487"/>
                  <a:pt x="559" y="487"/>
                </a:cubicBezTo>
                <a:cubicBezTo>
                  <a:pt x="567" y="496"/>
                  <a:pt x="572" y="508"/>
                  <a:pt x="571" y="521"/>
                </a:cubicBezTo>
                <a:cubicBezTo>
                  <a:pt x="570" y="534"/>
                  <a:pt x="565" y="546"/>
                  <a:pt x="555" y="556"/>
                </a:cubicBezTo>
                <a:cubicBezTo>
                  <a:pt x="545" y="566"/>
                  <a:pt x="531" y="572"/>
                  <a:pt x="518" y="572"/>
                </a:cubicBezTo>
                <a:close/>
                <a:moveTo>
                  <a:pt x="333" y="390"/>
                </a:moveTo>
                <a:cubicBezTo>
                  <a:pt x="335" y="390"/>
                  <a:pt x="337" y="390"/>
                  <a:pt x="338" y="392"/>
                </a:cubicBezTo>
                <a:cubicBezTo>
                  <a:pt x="496" y="550"/>
                  <a:pt x="496" y="550"/>
                  <a:pt x="496" y="550"/>
                </a:cubicBezTo>
                <a:cubicBezTo>
                  <a:pt x="502" y="555"/>
                  <a:pt x="509" y="558"/>
                  <a:pt x="518" y="558"/>
                </a:cubicBezTo>
                <a:cubicBezTo>
                  <a:pt x="527" y="558"/>
                  <a:pt x="538" y="554"/>
                  <a:pt x="545" y="546"/>
                </a:cubicBezTo>
                <a:cubicBezTo>
                  <a:pt x="552" y="539"/>
                  <a:pt x="557" y="530"/>
                  <a:pt x="557" y="520"/>
                </a:cubicBezTo>
                <a:cubicBezTo>
                  <a:pt x="558" y="511"/>
                  <a:pt x="555" y="503"/>
                  <a:pt x="549" y="497"/>
                </a:cubicBezTo>
                <a:cubicBezTo>
                  <a:pt x="387" y="336"/>
                  <a:pt x="387" y="336"/>
                  <a:pt x="387" y="336"/>
                </a:cubicBezTo>
                <a:cubicBezTo>
                  <a:pt x="385" y="333"/>
                  <a:pt x="385" y="329"/>
                  <a:pt x="387" y="326"/>
                </a:cubicBezTo>
                <a:cubicBezTo>
                  <a:pt x="399" y="312"/>
                  <a:pt x="409" y="297"/>
                  <a:pt x="416" y="288"/>
                </a:cubicBezTo>
                <a:cubicBezTo>
                  <a:pt x="421" y="282"/>
                  <a:pt x="424" y="278"/>
                  <a:pt x="425" y="276"/>
                </a:cubicBezTo>
                <a:cubicBezTo>
                  <a:pt x="428" y="274"/>
                  <a:pt x="428" y="272"/>
                  <a:pt x="425" y="270"/>
                </a:cubicBezTo>
                <a:cubicBezTo>
                  <a:pt x="425" y="270"/>
                  <a:pt x="425" y="269"/>
                  <a:pt x="425" y="269"/>
                </a:cubicBezTo>
                <a:cubicBezTo>
                  <a:pt x="423" y="268"/>
                  <a:pt x="423" y="267"/>
                  <a:pt x="423" y="265"/>
                </a:cubicBezTo>
                <a:cubicBezTo>
                  <a:pt x="422" y="263"/>
                  <a:pt x="423" y="261"/>
                  <a:pt x="425" y="259"/>
                </a:cubicBezTo>
                <a:cubicBezTo>
                  <a:pt x="451" y="233"/>
                  <a:pt x="487" y="201"/>
                  <a:pt x="511" y="198"/>
                </a:cubicBezTo>
                <a:cubicBezTo>
                  <a:pt x="534" y="196"/>
                  <a:pt x="547" y="204"/>
                  <a:pt x="560" y="217"/>
                </a:cubicBezTo>
                <a:cubicBezTo>
                  <a:pt x="571" y="228"/>
                  <a:pt x="575" y="245"/>
                  <a:pt x="571" y="267"/>
                </a:cubicBezTo>
                <a:cubicBezTo>
                  <a:pt x="571" y="269"/>
                  <a:pt x="570" y="273"/>
                  <a:pt x="573" y="275"/>
                </a:cubicBezTo>
                <a:cubicBezTo>
                  <a:pt x="606" y="308"/>
                  <a:pt x="606" y="308"/>
                  <a:pt x="606" y="308"/>
                </a:cubicBezTo>
                <a:cubicBezTo>
                  <a:pt x="608" y="310"/>
                  <a:pt x="613" y="310"/>
                  <a:pt x="616" y="308"/>
                </a:cubicBezTo>
                <a:cubicBezTo>
                  <a:pt x="685" y="239"/>
                  <a:pt x="685" y="239"/>
                  <a:pt x="685" y="239"/>
                </a:cubicBezTo>
                <a:cubicBezTo>
                  <a:pt x="687" y="236"/>
                  <a:pt x="687" y="232"/>
                  <a:pt x="685" y="229"/>
                </a:cubicBezTo>
                <a:cubicBezTo>
                  <a:pt x="652" y="196"/>
                  <a:pt x="652" y="196"/>
                  <a:pt x="652" y="196"/>
                </a:cubicBezTo>
                <a:cubicBezTo>
                  <a:pt x="650" y="194"/>
                  <a:pt x="647" y="193"/>
                  <a:pt x="645" y="193"/>
                </a:cubicBezTo>
                <a:cubicBezTo>
                  <a:pt x="645" y="193"/>
                  <a:pt x="644" y="193"/>
                  <a:pt x="644" y="193"/>
                </a:cubicBezTo>
                <a:cubicBezTo>
                  <a:pt x="624" y="196"/>
                  <a:pt x="610" y="192"/>
                  <a:pt x="600" y="182"/>
                </a:cubicBezTo>
                <a:cubicBezTo>
                  <a:pt x="592" y="174"/>
                  <a:pt x="593" y="164"/>
                  <a:pt x="594" y="155"/>
                </a:cubicBezTo>
                <a:cubicBezTo>
                  <a:pt x="594" y="151"/>
                  <a:pt x="595" y="146"/>
                  <a:pt x="594" y="142"/>
                </a:cubicBezTo>
                <a:cubicBezTo>
                  <a:pt x="592" y="129"/>
                  <a:pt x="563" y="100"/>
                  <a:pt x="553" y="90"/>
                </a:cubicBezTo>
                <a:cubicBezTo>
                  <a:pt x="490" y="27"/>
                  <a:pt x="426" y="14"/>
                  <a:pt x="383" y="14"/>
                </a:cubicBezTo>
                <a:cubicBezTo>
                  <a:pt x="351" y="14"/>
                  <a:pt x="326" y="21"/>
                  <a:pt x="314" y="28"/>
                </a:cubicBezTo>
                <a:cubicBezTo>
                  <a:pt x="314" y="28"/>
                  <a:pt x="314" y="29"/>
                  <a:pt x="314" y="29"/>
                </a:cubicBezTo>
                <a:cubicBezTo>
                  <a:pt x="315" y="30"/>
                  <a:pt x="315" y="30"/>
                  <a:pt x="315" y="30"/>
                </a:cubicBezTo>
                <a:cubicBezTo>
                  <a:pt x="318" y="29"/>
                  <a:pt x="321" y="29"/>
                  <a:pt x="324" y="29"/>
                </a:cubicBezTo>
                <a:cubicBezTo>
                  <a:pt x="333" y="29"/>
                  <a:pt x="375" y="31"/>
                  <a:pt x="410" y="65"/>
                </a:cubicBezTo>
                <a:cubicBezTo>
                  <a:pt x="435" y="90"/>
                  <a:pt x="446" y="116"/>
                  <a:pt x="442" y="143"/>
                </a:cubicBezTo>
                <a:cubicBezTo>
                  <a:pt x="439" y="168"/>
                  <a:pt x="423" y="186"/>
                  <a:pt x="414" y="195"/>
                </a:cubicBezTo>
                <a:cubicBezTo>
                  <a:pt x="396" y="213"/>
                  <a:pt x="396" y="213"/>
                  <a:pt x="396" y="213"/>
                </a:cubicBezTo>
                <a:cubicBezTo>
                  <a:pt x="387" y="222"/>
                  <a:pt x="387" y="222"/>
                  <a:pt x="387" y="222"/>
                </a:cubicBezTo>
                <a:cubicBezTo>
                  <a:pt x="384" y="224"/>
                  <a:pt x="380" y="224"/>
                  <a:pt x="377" y="222"/>
                </a:cubicBezTo>
                <a:cubicBezTo>
                  <a:pt x="376" y="221"/>
                  <a:pt x="375" y="220"/>
                  <a:pt x="374" y="220"/>
                </a:cubicBezTo>
                <a:cubicBezTo>
                  <a:pt x="373" y="220"/>
                  <a:pt x="372" y="220"/>
                  <a:pt x="371" y="222"/>
                </a:cubicBezTo>
                <a:cubicBezTo>
                  <a:pt x="369" y="223"/>
                  <a:pt x="365" y="226"/>
                  <a:pt x="359" y="230"/>
                </a:cubicBezTo>
                <a:cubicBezTo>
                  <a:pt x="350" y="237"/>
                  <a:pt x="336" y="248"/>
                  <a:pt x="321" y="260"/>
                </a:cubicBezTo>
                <a:cubicBezTo>
                  <a:pt x="318" y="262"/>
                  <a:pt x="314" y="262"/>
                  <a:pt x="311" y="260"/>
                </a:cubicBezTo>
                <a:cubicBezTo>
                  <a:pt x="200" y="148"/>
                  <a:pt x="200" y="148"/>
                  <a:pt x="200" y="148"/>
                </a:cubicBezTo>
                <a:cubicBezTo>
                  <a:pt x="198" y="146"/>
                  <a:pt x="197" y="144"/>
                  <a:pt x="198" y="141"/>
                </a:cubicBezTo>
                <a:cubicBezTo>
                  <a:pt x="209" y="108"/>
                  <a:pt x="201" y="73"/>
                  <a:pt x="176" y="48"/>
                </a:cubicBezTo>
                <a:cubicBezTo>
                  <a:pt x="159" y="31"/>
                  <a:pt x="136" y="22"/>
                  <a:pt x="112" y="22"/>
                </a:cubicBezTo>
                <a:cubicBezTo>
                  <a:pt x="106" y="22"/>
                  <a:pt x="100" y="22"/>
                  <a:pt x="95" y="23"/>
                </a:cubicBezTo>
                <a:cubicBezTo>
                  <a:pt x="138" y="66"/>
                  <a:pt x="138" y="66"/>
                  <a:pt x="138" y="66"/>
                </a:cubicBezTo>
                <a:cubicBezTo>
                  <a:pt x="147" y="75"/>
                  <a:pt x="138" y="125"/>
                  <a:pt x="131" y="132"/>
                </a:cubicBezTo>
                <a:cubicBezTo>
                  <a:pt x="124" y="139"/>
                  <a:pt x="95" y="143"/>
                  <a:pt x="82" y="143"/>
                </a:cubicBezTo>
                <a:cubicBezTo>
                  <a:pt x="73" y="143"/>
                  <a:pt x="69" y="142"/>
                  <a:pt x="66" y="139"/>
                </a:cubicBezTo>
                <a:cubicBezTo>
                  <a:pt x="22" y="95"/>
                  <a:pt x="22" y="95"/>
                  <a:pt x="22" y="95"/>
                </a:cubicBezTo>
                <a:cubicBezTo>
                  <a:pt x="17" y="125"/>
                  <a:pt x="26" y="155"/>
                  <a:pt x="47" y="177"/>
                </a:cubicBezTo>
                <a:cubicBezTo>
                  <a:pt x="65" y="194"/>
                  <a:pt x="87" y="204"/>
                  <a:pt x="112" y="204"/>
                </a:cubicBezTo>
                <a:cubicBezTo>
                  <a:pt x="121" y="204"/>
                  <a:pt x="131" y="202"/>
                  <a:pt x="140" y="199"/>
                </a:cubicBezTo>
                <a:cubicBezTo>
                  <a:pt x="143" y="198"/>
                  <a:pt x="145" y="199"/>
                  <a:pt x="147" y="201"/>
                </a:cubicBezTo>
                <a:cubicBezTo>
                  <a:pt x="255" y="308"/>
                  <a:pt x="255" y="308"/>
                  <a:pt x="255" y="308"/>
                </a:cubicBezTo>
                <a:cubicBezTo>
                  <a:pt x="258" y="311"/>
                  <a:pt x="258" y="315"/>
                  <a:pt x="255" y="318"/>
                </a:cubicBezTo>
                <a:cubicBezTo>
                  <a:pt x="243" y="331"/>
                  <a:pt x="230" y="346"/>
                  <a:pt x="217" y="360"/>
                </a:cubicBezTo>
                <a:cubicBezTo>
                  <a:pt x="201" y="378"/>
                  <a:pt x="186" y="395"/>
                  <a:pt x="173" y="408"/>
                </a:cubicBezTo>
                <a:cubicBezTo>
                  <a:pt x="152" y="428"/>
                  <a:pt x="116" y="452"/>
                  <a:pt x="98" y="464"/>
                </a:cubicBezTo>
                <a:cubicBezTo>
                  <a:pt x="95" y="466"/>
                  <a:pt x="91" y="468"/>
                  <a:pt x="89" y="469"/>
                </a:cubicBezTo>
                <a:cubicBezTo>
                  <a:pt x="89" y="472"/>
                  <a:pt x="89" y="479"/>
                  <a:pt x="90" y="481"/>
                </a:cubicBezTo>
                <a:cubicBezTo>
                  <a:pt x="95" y="486"/>
                  <a:pt x="142" y="533"/>
                  <a:pt x="142" y="533"/>
                </a:cubicBezTo>
                <a:cubicBezTo>
                  <a:pt x="154" y="545"/>
                  <a:pt x="164" y="555"/>
                  <a:pt x="166" y="557"/>
                </a:cubicBezTo>
                <a:cubicBezTo>
                  <a:pt x="167" y="558"/>
                  <a:pt x="169" y="558"/>
                  <a:pt x="172" y="558"/>
                </a:cubicBezTo>
                <a:cubicBezTo>
                  <a:pt x="175" y="558"/>
                  <a:pt x="177" y="558"/>
                  <a:pt x="178" y="557"/>
                </a:cubicBezTo>
                <a:cubicBezTo>
                  <a:pt x="179" y="556"/>
                  <a:pt x="183" y="551"/>
                  <a:pt x="187" y="545"/>
                </a:cubicBezTo>
                <a:cubicBezTo>
                  <a:pt x="204" y="521"/>
                  <a:pt x="241" y="472"/>
                  <a:pt x="262" y="451"/>
                </a:cubicBezTo>
                <a:cubicBezTo>
                  <a:pt x="275" y="438"/>
                  <a:pt x="287" y="428"/>
                  <a:pt x="299" y="417"/>
                </a:cubicBezTo>
                <a:cubicBezTo>
                  <a:pt x="309" y="409"/>
                  <a:pt x="318" y="401"/>
                  <a:pt x="329" y="392"/>
                </a:cubicBezTo>
                <a:cubicBezTo>
                  <a:pt x="330" y="390"/>
                  <a:pt x="332" y="390"/>
                  <a:pt x="333" y="39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103">
            <a:extLst>
              <a:ext uri="{FF2B5EF4-FFF2-40B4-BE49-F238E27FC236}">
                <a16:creationId xmlns:a16="http://schemas.microsoft.com/office/drawing/2014/main" id="{5B999673-2B30-5DC5-1831-209064B98B70}"/>
              </a:ext>
            </a:extLst>
          </p:cNvPr>
          <p:cNvSpPr>
            <a:spLocks noEditPoints="1"/>
          </p:cNvSpPr>
          <p:nvPr/>
        </p:nvSpPr>
        <p:spPr bwMode="auto">
          <a:xfrm>
            <a:off x="7789839" y="2001044"/>
            <a:ext cx="697292" cy="575505"/>
          </a:xfrm>
          <a:custGeom>
            <a:avLst/>
            <a:gdLst>
              <a:gd name="T0" fmla="*/ 466 w 675"/>
              <a:gd name="T1" fmla="*/ 403 h 557"/>
              <a:gd name="T2" fmla="*/ 270 w 675"/>
              <a:gd name="T3" fmla="*/ 403 h 557"/>
              <a:gd name="T4" fmla="*/ 368 w 675"/>
              <a:gd name="T5" fmla="*/ 304 h 557"/>
              <a:gd name="T6" fmla="*/ 368 w 675"/>
              <a:gd name="T7" fmla="*/ 502 h 557"/>
              <a:gd name="T8" fmla="*/ 368 w 675"/>
              <a:gd name="T9" fmla="*/ 304 h 557"/>
              <a:gd name="T10" fmla="*/ 598 w 675"/>
              <a:gd name="T11" fmla="*/ 406 h 557"/>
              <a:gd name="T12" fmla="*/ 514 w 675"/>
              <a:gd name="T13" fmla="*/ 406 h 557"/>
              <a:gd name="T14" fmla="*/ 556 w 675"/>
              <a:gd name="T15" fmla="*/ 378 h 557"/>
              <a:gd name="T16" fmla="*/ 556 w 675"/>
              <a:gd name="T17" fmla="*/ 435 h 557"/>
              <a:gd name="T18" fmla="*/ 556 w 675"/>
              <a:gd name="T19" fmla="*/ 378 h 557"/>
              <a:gd name="T20" fmla="*/ 226 w 675"/>
              <a:gd name="T21" fmla="*/ 406 h 557"/>
              <a:gd name="T22" fmla="*/ 142 w 675"/>
              <a:gd name="T23" fmla="*/ 406 h 557"/>
              <a:gd name="T24" fmla="*/ 184 w 675"/>
              <a:gd name="T25" fmla="*/ 378 h 557"/>
              <a:gd name="T26" fmla="*/ 184 w 675"/>
              <a:gd name="T27" fmla="*/ 435 h 557"/>
              <a:gd name="T28" fmla="*/ 184 w 675"/>
              <a:gd name="T29" fmla="*/ 378 h 557"/>
              <a:gd name="T30" fmla="*/ 659 w 675"/>
              <a:gd name="T31" fmla="*/ 249 h 557"/>
              <a:gd name="T32" fmla="*/ 613 w 675"/>
              <a:gd name="T33" fmla="*/ 93 h 557"/>
              <a:gd name="T34" fmla="*/ 587 w 675"/>
              <a:gd name="T35" fmla="*/ 6 h 557"/>
              <a:gd name="T36" fmla="*/ 579 w 675"/>
              <a:gd name="T37" fmla="*/ 1 h 557"/>
              <a:gd name="T38" fmla="*/ 492 w 675"/>
              <a:gd name="T39" fmla="*/ 26 h 557"/>
              <a:gd name="T40" fmla="*/ 93 w 675"/>
              <a:gd name="T41" fmla="*/ 143 h 557"/>
              <a:gd name="T42" fmla="*/ 93 w 675"/>
              <a:gd name="T43" fmla="*/ 143 h 557"/>
              <a:gd name="T44" fmla="*/ 1 w 675"/>
              <a:gd name="T45" fmla="*/ 177 h 557"/>
              <a:gd name="T46" fmla="*/ 64 w 675"/>
              <a:gd name="T47" fmla="*/ 550 h 557"/>
              <a:gd name="T48" fmla="*/ 668 w 675"/>
              <a:gd name="T49" fmla="*/ 557 h 557"/>
              <a:gd name="T50" fmla="*/ 675 w 675"/>
              <a:gd name="T51" fmla="*/ 256 h 557"/>
              <a:gd name="T52" fmla="*/ 64 w 675"/>
              <a:gd name="T53" fmla="*/ 344 h 557"/>
              <a:gd name="T54" fmla="*/ 64 w 675"/>
              <a:gd name="T55" fmla="*/ 255 h 557"/>
              <a:gd name="T56" fmla="*/ 64 w 675"/>
              <a:gd name="T57" fmla="*/ 344 h 557"/>
              <a:gd name="T58" fmla="*/ 169 w 675"/>
              <a:gd name="T59" fmla="*/ 263 h 557"/>
              <a:gd name="T60" fmla="*/ 661 w 675"/>
              <a:gd name="T61" fmla="*/ 354 h 557"/>
              <a:gd name="T62" fmla="*/ 593 w 675"/>
              <a:gd name="T63" fmla="*/ 543 h 557"/>
              <a:gd name="T64" fmla="*/ 78 w 675"/>
              <a:gd name="T65" fmla="*/ 475 h 557"/>
              <a:gd name="T66" fmla="*/ 78 w 675"/>
              <a:gd name="T67" fmla="*/ 340 h 557"/>
              <a:gd name="T68" fmla="*/ 155 w 675"/>
              <a:gd name="T69" fmla="*/ 263 h 557"/>
              <a:gd name="T70" fmla="*/ 306 w 675"/>
              <a:gd name="T71" fmla="*/ 138 h 557"/>
              <a:gd name="T72" fmla="*/ 419 w 675"/>
              <a:gd name="T73" fmla="*/ 249 h 557"/>
              <a:gd name="T74" fmla="*/ 306 w 675"/>
              <a:gd name="T75" fmla="*/ 138 h 557"/>
              <a:gd name="T76" fmla="*/ 585 w 675"/>
              <a:gd name="T77" fmla="*/ 263 h 557"/>
              <a:gd name="T78" fmla="*/ 654 w 675"/>
              <a:gd name="T79" fmla="*/ 263 h 557"/>
              <a:gd name="T80" fmla="*/ 661 w 675"/>
              <a:gd name="T81" fmla="*/ 340 h 557"/>
              <a:gd name="T82" fmla="*/ 428 w 675"/>
              <a:gd name="T83" fmla="*/ 206 h 557"/>
              <a:gd name="T84" fmla="*/ 237 w 675"/>
              <a:gd name="T85" fmla="*/ 249 h 557"/>
              <a:gd name="T86" fmla="*/ 103 w 675"/>
              <a:gd name="T87" fmla="*/ 155 h 557"/>
              <a:gd name="T88" fmla="*/ 534 w 675"/>
              <a:gd name="T89" fmla="*/ 93 h 557"/>
              <a:gd name="T90" fmla="*/ 601 w 675"/>
              <a:gd name="T91" fmla="*/ 103 h 557"/>
              <a:gd name="T92" fmla="*/ 433 w 675"/>
              <a:gd name="T93" fmla="*/ 249 h 557"/>
              <a:gd name="T94" fmla="*/ 541 w 675"/>
              <a:gd name="T95" fmla="*/ 81 h 557"/>
              <a:gd name="T96" fmla="*/ 576 w 675"/>
              <a:gd name="T97" fmla="*/ 16 h 557"/>
              <a:gd name="T98" fmla="*/ 90 w 675"/>
              <a:gd name="T99" fmla="*/ 159 h 557"/>
              <a:gd name="T100" fmla="*/ 16 w 675"/>
              <a:gd name="T101" fmla="*/ 180 h 557"/>
              <a:gd name="T102" fmla="*/ 78 w 675"/>
              <a:gd name="T103" fmla="*/ 489 h 557"/>
              <a:gd name="T104" fmla="*/ 78 w 675"/>
              <a:gd name="T105" fmla="*/ 543 h 557"/>
              <a:gd name="T106" fmla="*/ 607 w 675"/>
              <a:gd name="T107" fmla="*/ 543 h 557"/>
              <a:gd name="T108" fmla="*/ 661 w 675"/>
              <a:gd name="T109" fmla="*/ 543 h 557"/>
              <a:gd name="T110" fmla="*/ 515 w 675"/>
              <a:gd name="T111" fmla="*/ 141 h 557"/>
              <a:gd name="T112" fmla="*/ 478 w 675"/>
              <a:gd name="T113" fmla="*/ 163 h 557"/>
              <a:gd name="T114" fmla="*/ 515 w 675"/>
              <a:gd name="T115" fmla="*/ 226 h 557"/>
              <a:gd name="T116" fmla="*/ 555 w 675"/>
              <a:gd name="T117" fmla="*/ 172 h 557"/>
              <a:gd name="T118" fmla="*/ 523 w 675"/>
              <a:gd name="T119" fmla="*/ 210 h 557"/>
              <a:gd name="T120" fmla="*/ 488 w 675"/>
              <a:gd name="T121" fmla="*/ 191 h 557"/>
              <a:gd name="T122" fmla="*/ 507 w 675"/>
              <a:gd name="T123" fmla="*/ 157 h 557"/>
              <a:gd name="T124" fmla="*/ 542 w 675"/>
              <a:gd name="T125" fmla="*/ 17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5" h="557">
                <a:moveTo>
                  <a:pt x="368" y="516"/>
                </a:moveTo>
                <a:cubicBezTo>
                  <a:pt x="422" y="516"/>
                  <a:pt x="466" y="465"/>
                  <a:pt x="466" y="403"/>
                </a:cubicBezTo>
                <a:cubicBezTo>
                  <a:pt x="466" y="341"/>
                  <a:pt x="422" y="290"/>
                  <a:pt x="368" y="290"/>
                </a:cubicBezTo>
                <a:cubicBezTo>
                  <a:pt x="314" y="290"/>
                  <a:pt x="270" y="341"/>
                  <a:pt x="270" y="403"/>
                </a:cubicBezTo>
                <a:cubicBezTo>
                  <a:pt x="270" y="465"/>
                  <a:pt x="314" y="516"/>
                  <a:pt x="368" y="516"/>
                </a:cubicBezTo>
                <a:close/>
                <a:moveTo>
                  <a:pt x="368" y="304"/>
                </a:moveTo>
                <a:cubicBezTo>
                  <a:pt x="414" y="304"/>
                  <a:pt x="452" y="349"/>
                  <a:pt x="452" y="403"/>
                </a:cubicBezTo>
                <a:cubicBezTo>
                  <a:pt x="452" y="458"/>
                  <a:pt x="414" y="502"/>
                  <a:pt x="368" y="502"/>
                </a:cubicBezTo>
                <a:cubicBezTo>
                  <a:pt x="322" y="502"/>
                  <a:pt x="284" y="458"/>
                  <a:pt x="284" y="403"/>
                </a:cubicBezTo>
                <a:cubicBezTo>
                  <a:pt x="284" y="349"/>
                  <a:pt x="322" y="304"/>
                  <a:pt x="368" y="304"/>
                </a:cubicBezTo>
                <a:close/>
                <a:moveTo>
                  <a:pt x="556" y="449"/>
                </a:moveTo>
                <a:cubicBezTo>
                  <a:pt x="579" y="449"/>
                  <a:pt x="598" y="430"/>
                  <a:pt x="598" y="406"/>
                </a:cubicBezTo>
                <a:cubicBezTo>
                  <a:pt x="598" y="383"/>
                  <a:pt x="579" y="364"/>
                  <a:pt x="556" y="364"/>
                </a:cubicBezTo>
                <a:cubicBezTo>
                  <a:pt x="533" y="364"/>
                  <a:pt x="514" y="383"/>
                  <a:pt x="514" y="406"/>
                </a:cubicBezTo>
                <a:cubicBezTo>
                  <a:pt x="514" y="430"/>
                  <a:pt x="533" y="449"/>
                  <a:pt x="556" y="449"/>
                </a:cubicBezTo>
                <a:close/>
                <a:moveTo>
                  <a:pt x="556" y="378"/>
                </a:moveTo>
                <a:cubicBezTo>
                  <a:pt x="571" y="378"/>
                  <a:pt x="584" y="391"/>
                  <a:pt x="584" y="406"/>
                </a:cubicBezTo>
                <a:cubicBezTo>
                  <a:pt x="584" y="422"/>
                  <a:pt x="571" y="435"/>
                  <a:pt x="556" y="435"/>
                </a:cubicBezTo>
                <a:cubicBezTo>
                  <a:pt x="540" y="435"/>
                  <a:pt x="528" y="422"/>
                  <a:pt x="528" y="406"/>
                </a:cubicBezTo>
                <a:cubicBezTo>
                  <a:pt x="528" y="391"/>
                  <a:pt x="540" y="378"/>
                  <a:pt x="556" y="378"/>
                </a:cubicBezTo>
                <a:close/>
                <a:moveTo>
                  <a:pt x="184" y="449"/>
                </a:moveTo>
                <a:cubicBezTo>
                  <a:pt x="207" y="449"/>
                  <a:pt x="226" y="430"/>
                  <a:pt x="226" y="406"/>
                </a:cubicBezTo>
                <a:cubicBezTo>
                  <a:pt x="226" y="383"/>
                  <a:pt x="207" y="364"/>
                  <a:pt x="184" y="364"/>
                </a:cubicBezTo>
                <a:cubicBezTo>
                  <a:pt x="161" y="364"/>
                  <a:pt x="142" y="383"/>
                  <a:pt x="142" y="406"/>
                </a:cubicBezTo>
                <a:cubicBezTo>
                  <a:pt x="142" y="430"/>
                  <a:pt x="161" y="449"/>
                  <a:pt x="184" y="449"/>
                </a:cubicBezTo>
                <a:close/>
                <a:moveTo>
                  <a:pt x="184" y="378"/>
                </a:moveTo>
                <a:cubicBezTo>
                  <a:pt x="199" y="378"/>
                  <a:pt x="212" y="391"/>
                  <a:pt x="212" y="406"/>
                </a:cubicBezTo>
                <a:cubicBezTo>
                  <a:pt x="212" y="422"/>
                  <a:pt x="199" y="435"/>
                  <a:pt x="184" y="435"/>
                </a:cubicBezTo>
                <a:cubicBezTo>
                  <a:pt x="168" y="435"/>
                  <a:pt x="156" y="422"/>
                  <a:pt x="156" y="406"/>
                </a:cubicBezTo>
                <a:cubicBezTo>
                  <a:pt x="156" y="391"/>
                  <a:pt x="168" y="378"/>
                  <a:pt x="184" y="378"/>
                </a:cubicBezTo>
                <a:close/>
                <a:moveTo>
                  <a:pt x="668" y="249"/>
                </a:moveTo>
                <a:cubicBezTo>
                  <a:pt x="659" y="249"/>
                  <a:pt x="659" y="249"/>
                  <a:pt x="659" y="249"/>
                </a:cubicBezTo>
                <a:cubicBezTo>
                  <a:pt x="613" y="93"/>
                  <a:pt x="613" y="93"/>
                  <a:pt x="613" y="93"/>
                </a:cubicBezTo>
                <a:cubicBezTo>
                  <a:pt x="613" y="93"/>
                  <a:pt x="613" y="93"/>
                  <a:pt x="613" y="93"/>
                </a:cubicBezTo>
                <a:cubicBezTo>
                  <a:pt x="613" y="93"/>
                  <a:pt x="613" y="93"/>
                  <a:pt x="613" y="93"/>
                </a:cubicBezTo>
                <a:cubicBezTo>
                  <a:pt x="587" y="6"/>
                  <a:pt x="587" y="6"/>
                  <a:pt x="587" y="6"/>
                </a:cubicBezTo>
                <a:cubicBezTo>
                  <a:pt x="587" y="4"/>
                  <a:pt x="586" y="2"/>
                  <a:pt x="584" y="1"/>
                </a:cubicBezTo>
                <a:cubicBezTo>
                  <a:pt x="582" y="1"/>
                  <a:pt x="581" y="0"/>
                  <a:pt x="579" y="1"/>
                </a:cubicBezTo>
                <a:cubicBezTo>
                  <a:pt x="492" y="26"/>
                  <a:pt x="492" y="26"/>
                  <a:pt x="492" y="26"/>
                </a:cubicBezTo>
                <a:cubicBezTo>
                  <a:pt x="492" y="26"/>
                  <a:pt x="492" y="26"/>
                  <a:pt x="492" y="26"/>
                </a:cubicBezTo>
                <a:cubicBezTo>
                  <a:pt x="492" y="26"/>
                  <a:pt x="492" y="26"/>
                  <a:pt x="492" y="26"/>
                </a:cubicBezTo>
                <a:cubicBezTo>
                  <a:pt x="93" y="143"/>
                  <a:pt x="93" y="143"/>
                  <a:pt x="93" y="143"/>
                </a:cubicBezTo>
                <a:cubicBezTo>
                  <a:pt x="93" y="143"/>
                  <a:pt x="93" y="143"/>
                  <a:pt x="93" y="143"/>
                </a:cubicBezTo>
                <a:cubicBezTo>
                  <a:pt x="93" y="143"/>
                  <a:pt x="93" y="143"/>
                  <a:pt x="93" y="143"/>
                </a:cubicBezTo>
                <a:cubicBezTo>
                  <a:pt x="6" y="169"/>
                  <a:pt x="6" y="169"/>
                  <a:pt x="6" y="169"/>
                </a:cubicBezTo>
                <a:cubicBezTo>
                  <a:pt x="2" y="170"/>
                  <a:pt x="0" y="173"/>
                  <a:pt x="1" y="177"/>
                </a:cubicBezTo>
                <a:cubicBezTo>
                  <a:pt x="64" y="394"/>
                  <a:pt x="64" y="394"/>
                  <a:pt x="64" y="394"/>
                </a:cubicBezTo>
                <a:cubicBezTo>
                  <a:pt x="64" y="550"/>
                  <a:pt x="64" y="550"/>
                  <a:pt x="64" y="550"/>
                </a:cubicBezTo>
                <a:cubicBezTo>
                  <a:pt x="64" y="554"/>
                  <a:pt x="67" y="557"/>
                  <a:pt x="71" y="557"/>
                </a:cubicBezTo>
                <a:cubicBezTo>
                  <a:pt x="668" y="557"/>
                  <a:pt x="668" y="557"/>
                  <a:pt x="668" y="557"/>
                </a:cubicBezTo>
                <a:cubicBezTo>
                  <a:pt x="672" y="557"/>
                  <a:pt x="675" y="554"/>
                  <a:pt x="675" y="550"/>
                </a:cubicBezTo>
                <a:cubicBezTo>
                  <a:pt x="675" y="256"/>
                  <a:pt x="675" y="256"/>
                  <a:pt x="675" y="256"/>
                </a:cubicBezTo>
                <a:cubicBezTo>
                  <a:pt x="675" y="252"/>
                  <a:pt x="672" y="249"/>
                  <a:pt x="668" y="249"/>
                </a:cubicBezTo>
                <a:close/>
                <a:moveTo>
                  <a:pt x="64" y="344"/>
                </a:moveTo>
                <a:cubicBezTo>
                  <a:pt x="42" y="267"/>
                  <a:pt x="42" y="267"/>
                  <a:pt x="42" y="267"/>
                </a:cubicBezTo>
                <a:cubicBezTo>
                  <a:pt x="50" y="264"/>
                  <a:pt x="58" y="260"/>
                  <a:pt x="64" y="255"/>
                </a:cubicBezTo>
                <a:cubicBezTo>
                  <a:pt x="64" y="255"/>
                  <a:pt x="64" y="256"/>
                  <a:pt x="64" y="256"/>
                </a:cubicBezTo>
                <a:lnTo>
                  <a:pt x="64" y="344"/>
                </a:lnTo>
                <a:close/>
                <a:moveTo>
                  <a:pt x="78" y="354"/>
                </a:moveTo>
                <a:cubicBezTo>
                  <a:pt x="127" y="350"/>
                  <a:pt x="165" y="311"/>
                  <a:pt x="169" y="263"/>
                </a:cubicBezTo>
                <a:cubicBezTo>
                  <a:pt x="571" y="263"/>
                  <a:pt x="571" y="263"/>
                  <a:pt x="571" y="263"/>
                </a:cubicBezTo>
                <a:cubicBezTo>
                  <a:pt x="574" y="311"/>
                  <a:pt x="613" y="350"/>
                  <a:pt x="661" y="354"/>
                </a:cubicBezTo>
                <a:cubicBezTo>
                  <a:pt x="661" y="475"/>
                  <a:pt x="661" y="475"/>
                  <a:pt x="661" y="475"/>
                </a:cubicBezTo>
                <a:cubicBezTo>
                  <a:pt x="625" y="478"/>
                  <a:pt x="596" y="507"/>
                  <a:pt x="593" y="543"/>
                </a:cubicBezTo>
                <a:cubicBezTo>
                  <a:pt x="147" y="543"/>
                  <a:pt x="147" y="543"/>
                  <a:pt x="147" y="543"/>
                </a:cubicBezTo>
                <a:cubicBezTo>
                  <a:pt x="143" y="507"/>
                  <a:pt x="114" y="478"/>
                  <a:pt x="78" y="475"/>
                </a:cubicBezTo>
                <a:lnTo>
                  <a:pt x="78" y="354"/>
                </a:lnTo>
                <a:close/>
                <a:moveTo>
                  <a:pt x="78" y="340"/>
                </a:moveTo>
                <a:cubicBezTo>
                  <a:pt x="78" y="263"/>
                  <a:pt x="78" y="263"/>
                  <a:pt x="78" y="263"/>
                </a:cubicBezTo>
                <a:cubicBezTo>
                  <a:pt x="155" y="263"/>
                  <a:pt x="155" y="263"/>
                  <a:pt x="155" y="263"/>
                </a:cubicBezTo>
                <a:cubicBezTo>
                  <a:pt x="151" y="304"/>
                  <a:pt x="119" y="336"/>
                  <a:pt x="78" y="340"/>
                </a:cubicBezTo>
                <a:close/>
                <a:moveTo>
                  <a:pt x="306" y="138"/>
                </a:moveTo>
                <a:cubicBezTo>
                  <a:pt x="351" y="125"/>
                  <a:pt x="399" y="157"/>
                  <a:pt x="414" y="210"/>
                </a:cubicBezTo>
                <a:cubicBezTo>
                  <a:pt x="418" y="223"/>
                  <a:pt x="420" y="236"/>
                  <a:pt x="419" y="249"/>
                </a:cubicBezTo>
                <a:cubicBezTo>
                  <a:pt x="252" y="249"/>
                  <a:pt x="252" y="249"/>
                  <a:pt x="252" y="249"/>
                </a:cubicBezTo>
                <a:cubicBezTo>
                  <a:pt x="241" y="200"/>
                  <a:pt x="264" y="150"/>
                  <a:pt x="306" y="138"/>
                </a:cubicBezTo>
                <a:close/>
                <a:moveTo>
                  <a:pt x="661" y="340"/>
                </a:moveTo>
                <a:cubicBezTo>
                  <a:pt x="621" y="336"/>
                  <a:pt x="588" y="304"/>
                  <a:pt x="585" y="263"/>
                </a:cubicBezTo>
                <a:cubicBezTo>
                  <a:pt x="654" y="263"/>
                  <a:pt x="654" y="263"/>
                  <a:pt x="654" y="263"/>
                </a:cubicBezTo>
                <a:cubicBezTo>
                  <a:pt x="654" y="263"/>
                  <a:pt x="654" y="263"/>
                  <a:pt x="654" y="263"/>
                </a:cubicBezTo>
                <a:cubicBezTo>
                  <a:pt x="661" y="263"/>
                  <a:pt x="661" y="263"/>
                  <a:pt x="661" y="263"/>
                </a:cubicBezTo>
                <a:lnTo>
                  <a:pt x="661" y="340"/>
                </a:lnTo>
                <a:close/>
                <a:moveTo>
                  <a:pt x="433" y="249"/>
                </a:moveTo>
                <a:cubicBezTo>
                  <a:pt x="434" y="235"/>
                  <a:pt x="432" y="220"/>
                  <a:pt x="428" y="206"/>
                </a:cubicBezTo>
                <a:cubicBezTo>
                  <a:pt x="410" y="146"/>
                  <a:pt x="354" y="110"/>
                  <a:pt x="302" y="125"/>
                </a:cubicBezTo>
                <a:cubicBezTo>
                  <a:pt x="253" y="139"/>
                  <a:pt x="226" y="193"/>
                  <a:pt x="237" y="249"/>
                </a:cubicBezTo>
                <a:cubicBezTo>
                  <a:pt x="72" y="249"/>
                  <a:pt x="72" y="249"/>
                  <a:pt x="72" y="249"/>
                </a:cubicBezTo>
                <a:cubicBezTo>
                  <a:pt x="98" y="226"/>
                  <a:pt x="111" y="190"/>
                  <a:pt x="103" y="155"/>
                </a:cubicBezTo>
                <a:cubicBezTo>
                  <a:pt x="489" y="42"/>
                  <a:pt x="489" y="42"/>
                  <a:pt x="489" y="42"/>
                </a:cubicBezTo>
                <a:cubicBezTo>
                  <a:pt x="497" y="64"/>
                  <a:pt x="513" y="82"/>
                  <a:pt x="534" y="93"/>
                </a:cubicBezTo>
                <a:cubicBezTo>
                  <a:pt x="548" y="101"/>
                  <a:pt x="564" y="105"/>
                  <a:pt x="581" y="105"/>
                </a:cubicBezTo>
                <a:cubicBezTo>
                  <a:pt x="588" y="105"/>
                  <a:pt x="595" y="105"/>
                  <a:pt x="601" y="103"/>
                </a:cubicBezTo>
                <a:cubicBezTo>
                  <a:pt x="644" y="249"/>
                  <a:pt x="644" y="249"/>
                  <a:pt x="644" y="249"/>
                </a:cubicBezTo>
                <a:lnTo>
                  <a:pt x="433" y="249"/>
                </a:lnTo>
                <a:close/>
                <a:moveTo>
                  <a:pt x="597" y="90"/>
                </a:moveTo>
                <a:cubicBezTo>
                  <a:pt x="578" y="94"/>
                  <a:pt x="558" y="91"/>
                  <a:pt x="541" y="81"/>
                </a:cubicBezTo>
                <a:cubicBezTo>
                  <a:pt x="523" y="71"/>
                  <a:pt x="510" y="56"/>
                  <a:pt x="503" y="38"/>
                </a:cubicBezTo>
                <a:cubicBezTo>
                  <a:pt x="576" y="16"/>
                  <a:pt x="576" y="16"/>
                  <a:pt x="576" y="16"/>
                </a:cubicBezTo>
                <a:lnTo>
                  <a:pt x="597" y="90"/>
                </a:lnTo>
                <a:close/>
                <a:moveTo>
                  <a:pt x="90" y="159"/>
                </a:moveTo>
                <a:cubicBezTo>
                  <a:pt x="98" y="198"/>
                  <a:pt x="76" y="239"/>
                  <a:pt x="38" y="253"/>
                </a:cubicBezTo>
                <a:cubicBezTo>
                  <a:pt x="16" y="180"/>
                  <a:pt x="16" y="180"/>
                  <a:pt x="16" y="180"/>
                </a:cubicBezTo>
                <a:lnTo>
                  <a:pt x="90" y="159"/>
                </a:lnTo>
                <a:close/>
                <a:moveTo>
                  <a:pt x="78" y="489"/>
                </a:moveTo>
                <a:cubicBezTo>
                  <a:pt x="107" y="492"/>
                  <a:pt x="129" y="515"/>
                  <a:pt x="133" y="543"/>
                </a:cubicBezTo>
                <a:cubicBezTo>
                  <a:pt x="78" y="543"/>
                  <a:pt x="78" y="543"/>
                  <a:pt x="78" y="543"/>
                </a:cubicBezTo>
                <a:lnTo>
                  <a:pt x="78" y="489"/>
                </a:lnTo>
                <a:close/>
                <a:moveTo>
                  <a:pt x="607" y="543"/>
                </a:moveTo>
                <a:cubicBezTo>
                  <a:pt x="610" y="515"/>
                  <a:pt x="633" y="492"/>
                  <a:pt x="661" y="489"/>
                </a:cubicBezTo>
                <a:cubicBezTo>
                  <a:pt x="661" y="543"/>
                  <a:pt x="661" y="543"/>
                  <a:pt x="661" y="543"/>
                </a:cubicBezTo>
                <a:lnTo>
                  <a:pt x="607" y="543"/>
                </a:lnTo>
                <a:close/>
                <a:moveTo>
                  <a:pt x="515" y="141"/>
                </a:moveTo>
                <a:cubicBezTo>
                  <a:pt x="511" y="141"/>
                  <a:pt x="507" y="142"/>
                  <a:pt x="503" y="143"/>
                </a:cubicBezTo>
                <a:cubicBezTo>
                  <a:pt x="492" y="146"/>
                  <a:pt x="484" y="153"/>
                  <a:pt x="478" y="163"/>
                </a:cubicBezTo>
                <a:cubicBezTo>
                  <a:pt x="473" y="173"/>
                  <a:pt x="471" y="185"/>
                  <a:pt x="475" y="195"/>
                </a:cubicBezTo>
                <a:cubicBezTo>
                  <a:pt x="480" y="213"/>
                  <a:pt x="496" y="226"/>
                  <a:pt x="515" y="226"/>
                </a:cubicBezTo>
                <a:cubicBezTo>
                  <a:pt x="519" y="226"/>
                  <a:pt x="523" y="225"/>
                  <a:pt x="527" y="224"/>
                </a:cubicBezTo>
                <a:cubicBezTo>
                  <a:pt x="549" y="217"/>
                  <a:pt x="562" y="194"/>
                  <a:pt x="555" y="172"/>
                </a:cubicBezTo>
                <a:cubicBezTo>
                  <a:pt x="550" y="154"/>
                  <a:pt x="534" y="141"/>
                  <a:pt x="515" y="141"/>
                </a:cubicBezTo>
                <a:close/>
                <a:moveTo>
                  <a:pt x="523" y="210"/>
                </a:moveTo>
                <a:cubicBezTo>
                  <a:pt x="520" y="211"/>
                  <a:pt x="518" y="212"/>
                  <a:pt x="515" y="212"/>
                </a:cubicBezTo>
                <a:cubicBezTo>
                  <a:pt x="503" y="212"/>
                  <a:pt x="492" y="203"/>
                  <a:pt x="488" y="191"/>
                </a:cubicBezTo>
                <a:cubicBezTo>
                  <a:pt x="486" y="184"/>
                  <a:pt x="487" y="177"/>
                  <a:pt x="490" y="170"/>
                </a:cubicBezTo>
                <a:cubicBezTo>
                  <a:pt x="494" y="163"/>
                  <a:pt x="500" y="159"/>
                  <a:pt x="507" y="157"/>
                </a:cubicBezTo>
                <a:cubicBezTo>
                  <a:pt x="510" y="156"/>
                  <a:pt x="512" y="155"/>
                  <a:pt x="515" y="155"/>
                </a:cubicBezTo>
                <a:cubicBezTo>
                  <a:pt x="527" y="155"/>
                  <a:pt x="538" y="164"/>
                  <a:pt x="542" y="176"/>
                </a:cubicBezTo>
                <a:cubicBezTo>
                  <a:pt x="546" y="190"/>
                  <a:pt x="538" y="206"/>
                  <a:pt x="523" y="21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Rectangle 5">
            <a:extLst>
              <a:ext uri="{FF2B5EF4-FFF2-40B4-BE49-F238E27FC236}">
                <a16:creationId xmlns:a16="http://schemas.microsoft.com/office/drawing/2014/main" id="{7C12A725-D619-0722-DDF3-FA198A0A3955}"/>
              </a:ext>
            </a:extLst>
          </p:cNvPr>
          <p:cNvSpPr/>
          <p:nvPr/>
        </p:nvSpPr>
        <p:spPr>
          <a:xfrm rot="16200000">
            <a:off x="-772161" y="4979022"/>
            <a:ext cx="2489424" cy="6257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BrownPro-Regular"/>
              </a:rPr>
              <a:t>Insurance –        </a:t>
            </a:r>
          </a:p>
          <a:p>
            <a:pPr algn="ctr"/>
            <a:r>
              <a:rPr lang="en-US" sz="2000" dirty="0">
                <a:latin typeface="BrownPro-Regular"/>
              </a:rPr>
              <a:t>Key contributions</a:t>
            </a:r>
            <a:r>
              <a:rPr lang="en-US" sz="2000" dirty="0"/>
              <a:t> </a:t>
            </a:r>
            <a:endParaRPr lang="en-CH" sz="2000" dirty="0"/>
          </a:p>
        </p:txBody>
      </p:sp>
    </p:spTree>
    <p:extLst>
      <p:ext uri="{BB962C8B-B14F-4D97-AF65-F5344CB8AC3E}">
        <p14:creationId xmlns:p14="http://schemas.microsoft.com/office/powerpoint/2010/main" val="1279707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9734-BD00-3B63-B79E-F4C19427DED5}"/>
              </a:ext>
            </a:extLst>
          </p:cNvPr>
          <p:cNvSpPr>
            <a:spLocks noGrp="1"/>
          </p:cNvSpPr>
          <p:nvPr>
            <p:ph type="title"/>
          </p:nvPr>
        </p:nvSpPr>
        <p:spPr>
          <a:xfrm>
            <a:off x="808891" y="609829"/>
            <a:ext cx="9731830" cy="1446550"/>
          </a:xfrm>
        </p:spPr>
        <p:txBody>
          <a:bodyPr>
            <a:spAutoFit/>
          </a:bodyPr>
          <a:lstStyle/>
          <a:p>
            <a:r>
              <a:rPr lang="en-GB" sz="3600" dirty="0"/>
              <a:t>Market survey insights</a:t>
            </a:r>
            <a:br>
              <a:rPr lang="en-GB" sz="3200" dirty="0"/>
            </a:br>
            <a:br>
              <a:rPr lang="en-GB" sz="1800" dirty="0"/>
            </a:br>
            <a:r>
              <a:rPr lang="en-GB" sz="2000" dirty="0"/>
              <a:t>We would like to extend our heartfelt appreciation to the 22 senior re/insurance professionals from the following distinguished organisations</a:t>
            </a:r>
            <a:endParaRPr lang="en-GB" sz="2400" dirty="0"/>
          </a:p>
        </p:txBody>
      </p:sp>
      <p:sp>
        <p:nvSpPr>
          <p:cNvPr id="5" name="Title 1">
            <a:extLst>
              <a:ext uri="{FF2B5EF4-FFF2-40B4-BE49-F238E27FC236}">
                <a16:creationId xmlns:a16="http://schemas.microsoft.com/office/drawing/2014/main" id="{D99E7A68-6E26-88A1-E44C-672B66C940E3}"/>
              </a:ext>
            </a:extLst>
          </p:cNvPr>
          <p:cNvSpPr txBox="1">
            <a:spLocks/>
          </p:cNvSpPr>
          <p:nvPr/>
        </p:nvSpPr>
        <p:spPr>
          <a:xfrm>
            <a:off x="808892" y="2282066"/>
            <a:ext cx="3521061" cy="3447098"/>
          </a:xfrm>
          <a:prstGeom prst="rect">
            <a:avLst/>
          </a:prstGeom>
        </p:spPr>
        <p:txBody>
          <a:bodyPr vert="horz" wrap="square" lIns="0" tIns="0" rIns="0" bIns="0" rtlCol="0" anchor="t">
            <a:spAutoFit/>
          </a:bodyPr>
          <a:lstStyle>
            <a:lvl1pPr algn="l" defTabSz="914400" rtl="0" eaLnBrk="1" latinLnBrk="0" hangingPunct="1">
              <a:lnSpc>
                <a:spcPct val="100000"/>
              </a:lnSpc>
              <a:spcBef>
                <a:spcPct val="0"/>
              </a:spcBef>
              <a:buNone/>
              <a:defRPr sz="6800" kern="1200">
                <a:solidFill>
                  <a:schemeClr val="bg1"/>
                </a:solidFill>
                <a:latin typeface="Plantin Semibold" pitchFamily="2" charset="0"/>
                <a:ea typeface="+mj-ea"/>
                <a:cs typeface="+mj-cs"/>
              </a:defRPr>
            </a:lvl1pPr>
          </a:lstStyle>
          <a:p>
            <a:pPr marL="457200" indent="-457200">
              <a:buFont typeface="Arial" panose="020B0604020202020204" pitchFamily="34" charset="0"/>
              <a:buChar char="•"/>
            </a:pPr>
            <a:r>
              <a:rPr lang="en-GB" sz="2800" dirty="0"/>
              <a:t>Africa Re</a:t>
            </a:r>
          </a:p>
          <a:p>
            <a:pPr marL="457200" indent="-457200">
              <a:buFont typeface="Arial" panose="020B0604020202020204" pitchFamily="34" charset="0"/>
              <a:buChar char="•"/>
            </a:pPr>
            <a:r>
              <a:rPr lang="en-GB" sz="2800" dirty="0"/>
              <a:t>Africa Specialty Risks</a:t>
            </a:r>
          </a:p>
          <a:p>
            <a:pPr marL="457200" indent="-457200">
              <a:buFont typeface="Arial" panose="020B0604020202020204" pitchFamily="34" charset="0"/>
              <a:buChar char="•"/>
            </a:pPr>
            <a:r>
              <a:rPr lang="en-GB" sz="2800" dirty="0"/>
              <a:t>Allianz Re</a:t>
            </a:r>
          </a:p>
          <a:p>
            <a:pPr marL="457200" indent="-457200">
              <a:buFont typeface="Arial" panose="020B0604020202020204" pitchFamily="34" charset="0"/>
              <a:buChar char="•"/>
            </a:pPr>
            <a:r>
              <a:rPr lang="en-GB" sz="2800" dirty="0"/>
              <a:t>CAT Assurance et </a:t>
            </a:r>
            <a:r>
              <a:rPr lang="en-GB" sz="2800" dirty="0" err="1"/>
              <a:t>Réassurance</a:t>
            </a:r>
            <a:endParaRPr lang="en-GB" sz="2800" dirty="0"/>
          </a:p>
          <a:p>
            <a:pPr marL="457200" indent="-457200">
              <a:buFont typeface="Arial" panose="020B0604020202020204" pitchFamily="34" charset="0"/>
              <a:buChar char="•"/>
            </a:pPr>
            <a:r>
              <a:rPr lang="en-GB" sz="2800" dirty="0"/>
              <a:t>Compagnie Centrale de </a:t>
            </a:r>
            <a:r>
              <a:rPr lang="en-GB" sz="2800" dirty="0" err="1"/>
              <a:t>Réassurance</a:t>
            </a:r>
            <a:endParaRPr lang="en-GB" sz="2800" dirty="0"/>
          </a:p>
          <a:p>
            <a:pPr marL="457200" indent="-457200">
              <a:buFont typeface="Arial" panose="020B0604020202020204" pitchFamily="34" charset="0"/>
              <a:buChar char="•"/>
            </a:pPr>
            <a:r>
              <a:rPr lang="en-GB" sz="2800" dirty="0"/>
              <a:t>Continental Re</a:t>
            </a:r>
            <a:endParaRPr lang="en-GB" sz="2400" dirty="0"/>
          </a:p>
        </p:txBody>
      </p:sp>
      <p:sp>
        <p:nvSpPr>
          <p:cNvPr id="6" name="Title 1">
            <a:extLst>
              <a:ext uri="{FF2B5EF4-FFF2-40B4-BE49-F238E27FC236}">
                <a16:creationId xmlns:a16="http://schemas.microsoft.com/office/drawing/2014/main" id="{15723A63-6DDF-E8F0-C885-F4A337AC9D97}"/>
              </a:ext>
            </a:extLst>
          </p:cNvPr>
          <p:cNvSpPr txBox="1">
            <a:spLocks/>
          </p:cNvSpPr>
          <p:nvPr/>
        </p:nvSpPr>
        <p:spPr>
          <a:xfrm>
            <a:off x="808891" y="5955571"/>
            <a:ext cx="9731830" cy="66135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6800" kern="1200">
                <a:solidFill>
                  <a:schemeClr val="bg1"/>
                </a:solidFill>
                <a:latin typeface="Plantin Semibold" pitchFamily="2" charset="0"/>
                <a:ea typeface="+mj-ea"/>
                <a:cs typeface="+mj-cs"/>
              </a:defRPr>
            </a:lvl1pPr>
          </a:lstStyle>
          <a:p>
            <a:r>
              <a:rPr lang="en-GB" sz="2000" dirty="0"/>
              <a:t>Their dedication, expertise and cooperation have been invaluable. Thank you for your continued support and commitment to excellence in the re/insurance industry. </a:t>
            </a:r>
            <a:br>
              <a:rPr lang="en-GB" sz="2000" dirty="0"/>
            </a:br>
            <a:endParaRPr lang="en-GB" sz="2400" dirty="0"/>
          </a:p>
        </p:txBody>
      </p:sp>
      <p:sp>
        <p:nvSpPr>
          <p:cNvPr id="7" name="Title 1">
            <a:extLst>
              <a:ext uri="{FF2B5EF4-FFF2-40B4-BE49-F238E27FC236}">
                <a16:creationId xmlns:a16="http://schemas.microsoft.com/office/drawing/2014/main" id="{1B8D6E11-2216-ED78-873F-DE6AAD3AAB78}"/>
              </a:ext>
            </a:extLst>
          </p:cNvPr>
          <p:cNvSpPr txBox="1">
            <a:spLocks/>
          </p:cNvSpPr>
          <p:nvPr/>
        </p:nvSpPr>
        <p:spPr>
          <a:xfrm>
            <a:off x="4742872" y="2282066"/>
            <a:ext cx="3695874" cy="3016210"/>
          </a:xfrm>
          <a:prstGeom prst="rect">
            <a:avLst/>
          </a:prstGeom>
        </p:spPr>
        <p:txBody>
          <a:bodyPr vert="horz" wrap="square" lIns="0" tIns="0" rIns="0" bIns="0" rtlCol="0" anchor="t">
            <a:spAutoFit/>
          </a:bodyPr>
          <a:lstStyle>
            <a:lvl1pPr algn="l" defTabSz="914400" rtl="0" eaLnBrk="1" latinLnBrk="0" hangingPunct="1">
              <a:lnSpc>
                <a:spcPct val="100000"/>
              </a:lnSpc>
              <a:spcBef>
                <a:spcPct val="0"/>
              </a:spcBef>
              <a:buNone/>
              <a:defRPr sz="6800" kern="1200">
                <a:solidFill>
                  <a:schemeClr val="bg1"/>
                </a:solidFill>
                <a:latin typeface="Plantin Semibold" pitchFamily="2" charset="0"/>
                <a:ea typeface="+mj-ea"/>
                <a:cs typeface="+mj-cs"/>
              </a:defRPr>
            </a:lvl1pPr>
          </a:lstStyle>
          <a:p>
            <a:pPr marL="457200" indent="-457200">
              <a:buFont typeface="Arial" panose="020B0604020202020204" pitchFamily="34" charset="0"/>
              <a:buChar char="•"/>
            </a:pPr>
            <a:r>
              <a:rPr lang="en-GB" sz="2800" dirty="0"/>
              <a:t>Custodian Investment</a:t>
            </a:r>
          </a:p>
          <a:p>
            <a:pPr marL="457200" indent="-457200">
              <a:buFont typeface="Arial" panose="020B0604020202020204" pitchFamily="34" charset="0"/>
              <a:buChar char="•"/>
            </a:pPr>
            <a:r>
              <a:rPr lang="en-GB" sz="2800" dirty="0" err="1"/>
              <a:t>EllGeo</a:t>
            </a:r>
            <a:r>
              <a:rPr lang="en-GB" sz="2800" dirty="0"/>
              <a:t> Re</a:t>
            </a:r>
          </a:p>
          <a:p>
            <a:pPr marL="457200" indent="-457200">
              <a:buFont typeface="Arial" panose="020B0604020202020204" pitchFamily="34" charset="0"/>
              <a:buChar char="•"/>
            </a:pPr>
            <a:r>
              <a:rPr lang="en-GB" sz="2800" dirty="0"/>
              <a:t>Ethiopian Re</a:t>
            </a:r>
          </a:p>
          <a:p>
            <a:pPr marL="457200" indent="-457200">
              <a:buFont typeface="Arial" panose="020B0604020202020204" pitchFamily="34" charset="0"/>
              <a:buChar char="•"/>
            </a:pPr>
            <a:r>
              <a:rPr lang="en-GB" sz="2800" dirty="0"/>
              <a:t>Gallagher Re</a:t>
            </a:r>
          </a:p>
          <a:p>
            <a:pPr marL="457200" indent="-457200">
              <a:buFont typeface="Arial" panose="020B0604020202020204" pitchFamily="34" charset="0"/>
              <a:buChar char="•"/>
            </a:pPr>
            <a:r>
              <a:rPr lang="en-GB" sz="2800" dirty="0" err="1"/>
              <a:t>NamibRe</a:t>
            </a:r>
            <a:endParaRPr lang="en-GB" sz="2800" dirty="0"/>
          </a:p>
          <a:p>
            <a:pPr marL="457200" indent="-457200">
              <a:buFont typeface="Arial" panose="020B0604020202020204" pitchFamily="34" charset="0"/>
              <a:buChar char="•"/>
            </a:pPr>
            <a:r>
              <a:rPr lang="en-GB" sz="2800" dirty="0"/>
              <a:t>Munich Re</a:t>
            </a:r>
          </a:p>
          <a:p>
            <a:pPr marL="457200" indent="-457200">
              <a:buFont typeface="Arial" panose="020B0604020202020204" pitchFamily="34" charset="0"/>
              <a:buChar char="•"/>
            </a:pPr>
            <a:r>
              <a:rPr lang="en-GB" sz="2800" dirty="0"/>
              <a:t>PartnerRe</a:t>
            </a:r>
          </a:p>
        </p:txBody>
      </p:sp>
      <p:sp>
        <p:nvSpPr>
          <p:cNvPr id="8" name="Title 1">
            <a:extLst>
              <a:ext uri="{FF2B5EF4-FFF2-40B4-BE49-F238E27FC236}">
                <a16:creationId xmlns:a16="http://schemas.microsoft.com/office/drawing/2014/main" id="{CD49C830-87BE-9A8C-88D1-9DBBDFF42770}"/>
              </a:ext>
            </a:extLst>
          </p:cNvPr>
          <p:cNvSpPr txBox="1">
            <a:spLocks/>
          </p:cNvSpPr>
          <p:nvPr/>
        </p:nvSpPr>
        <p:spPr>
          <a:xfrm>
            <a:off x="8851665" y="2282066"/>
            <a:ext cx="3129670" cy="3447098"/>
          </a:xfrm>
          <a:prstGeom prst="rect">
            <a:avLst/>
          </a:prstGeom>
        </p:spPr>
        <p:txBody>
          <a:bodyPr vert="horz" wrap="square" lIns="0" tIns="0" rIns="0" bIns="0" rtlCol="0" anchor="t">
            <a:spAutoFit/>
          </a:bodyPr>
          <a:lstStyle>
            <a:lvl1pPr algn="l" defTabSz="914400" rtl="0" eaLnBrk="1" latinLnBrk="0" hangingPunct="1">
              <a:lnSpc>
                <a:spcPct val="100000"/>
              </a:lnSpc>
              <a:spcBef>
                <a:spcPct val="0"/>
              </a:spcBef>
              <a:buNone/>
              <a:defRPr sz="6800" kern="1200">
                <a:solidFill>
                  <a:schemeClr val="bg1"/>
                </a:solidFill>
                <a:latin typeface="Plantin Semibold" pitchFamily="2" charset="0"/>
                <a:ea typeface="+mj-ea"/>
                <a:cs typeface="+mj-cs"/>
              </a:defRPr>
            </a:lvl1pPr>
          </a:lstStyle>
          <a:p>
            <a:pPr marL="457200" indent="-457200">
              <a:buFont typeface="Arial" panose="020B0604020202020204" pitchFamily="34" charset="0"/>
              <a:buChar char="•"/>
            </a:pPr>
            <a:r>
              <a:rPr lang="en-GB" sz="2800" dirty="0" err="1"/>
              <a:t>Santam</a:t>
            </a:r>
            <a:r>
              <a:rPr lang="en-GB" sz="2800" dirty="0"/>
              <a:t> Re &amp; International</a:t>
            </a:r>
          </a:p>
          <a:p>
            <a:pPr marL="457200" indent="-457200">
              <a:buFont typeface="Arial" panose="020B0604020202020204" pitchFamily="34" charset="0"/>
              <a:buChar char="•"/>
            </a:pPr>
            <a:r>
              <a:rPr lang="en-GB" sz="2800" dirty="0"/>
              <a:t>Société </a:t>
            </a:r>
            <a:r>
              <a:rPr lang="en-GB" sz="2800" dirty="0" err="1"/>
              <a:t>Nationale</a:t>
            </a:r>
            <a:r>
              <a:rPr lang="en-GB" sz="2800" dirty="0"/>
              <a:t> </a:t>
            </a:r>
            <a:r>
              <a:rPr lang="en-GB" sz="2800" dirty="0" err="1"/>
              <a:t>d'Assurance</a:t>
            </a:r>
            <a:endParaRPr lang="en-GB" sz="2800" dirty="0"/>
          </a:p>
          <a:p>
            <a:pPr marL="457200" indent="-457200">
              <a:buFont typeface="Arial" panose="020B0604020202020204" pitchFamily="34" charset="0"/>
              <a:buChar char="•"/>
            </a:pPr>
            <a:r>
              <a:rPr lang="en-GB" sz="2800" dirty="0"/>
              <a:t>Swiss Re</a:t>
            </a:r>
          </a:p>
          <a:p>
            <a:pPr marL="457200" indent="-457200">
              <a:buFont typeface="Arial" panose="020B0604020202020204" pitchFamily="34" charset="0"/>
              <a:buChar char="•"/>
            </a:pPr>
            <a:r>
              <a:rPr lang="en-GB" sz="2800" dirty="0"/>
              <a:t>Trust Re</a:t>
            </a:r>
          </a:p>
          <a:p>
            <a:pPr marL="457200" indent="-457200">
              <a:buFont typeface="Arial" panose="020B0604020202020204" pitchFamily="34" charset="0"/>
              <a:buChar char="•"/>
            </a:pPr>
            <a:r>
              <a:rPr lang="en-GB" sz="2800" dirty="0"/>
              <a:t>Tunis Re</a:t>
            </a:r>
          </a:p>
          <a:p>
            <a:pPr marL="457200" indent="-457200">
              <a:buFont typeface="Arial" panose="020B0604020202020204" pitchFamily="34" charset="0"/>
              <a:buChar char="•"/>
            </a:pPr>
            <a:r>
              <a:rPr lang="en-GB" sz="2800" dirty="0"/>
              <a:t>ZEP-RE</a:t>
            </a:r>
            <a:endParaRPr lang="en-GB" sz="2400" dirty="0"/>
          </a:p>
        </p:txBody>
      </p:sp>
    </p:spTree>
    <p:extLst>
      <p:ext uri="{BB962C8B-B14F-4D97-AF65-F5344CB8AC3E}">
        <p14:creationId xmlns:p14="http://schemas.microsoft.com/office/powerpoint/2010/main" val="311549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B4FA-3BE1-39B6-7DB6-6F9660D013D1}"/>
              </a:ext>
            </a:extLst>
          </p:cNvPr>
          <p:cNvSpPr>
            <a:spLocks noGrp="1"/>
          </p:cNvSpPr>
          <p:nvPr>
            <p:ph type="title"/>
          </p:nvPr>
        </p:nvSpPr>
        <p:spPr/>
        <p:txBody>
          <a:bodyPr>
            <a:normAutofit/>
          </a:bodyPr>
          <a:lstStyle/>
          <a:p>
            <a:r>
              <a:rPr lang="en-GB" dirty="0"/>
              <a:t>Climate change and natural disasters at the forefront of Africa's resilience challenge</a:t>
            </a:r>
          </a:p>
        </p:txBody>
      </p:sp>
      <p:sp>
        <p:nvSpPr>
          <p:cNvPr id="3" name="Text Placeholder 2">
            <a:extLst>
              <a:ext uri="{FF2B5EF4-FFF2-40B4-BE49-F238E27FC236}">
                <a16:creationId xmlns:a16="http://schemas.microsoft.com/office/drawing/2014/main" id="{D3DF387E-D502-CD25-2CA9-0EC42E885348}"/>
              </a:ext>
            </a:extLst>
          </p:cNvPr>
          <p:cNvSpPr>
            <a:spLocks noGrp="1"/>
          </p:cNvSpPr>
          <p:nvPr>
            <p:ph type="body" sz="quarter" idx="11"/>
          </p:nvPr>
        </p:nvSpPr>
        <p:spPr/>
        <p:txBody>
          <a:bodyPr>
            <a:normAutofit/>
          </a:bodyPr>
          <a:lstStyle/>
          <a:p>
            <a:r>
              <a:rPr lang="en-GB" sz="2000" dirty="0">
                <a:solidFill>
                  <a:schemeClr val="accent4"/>
                </a:solidFill>
              </a:rPr>
              <a:t>Insurers identify key risks to disaster resilience</a:t>
            </a:r>
          </a:p>
        </p:txBody>
      </p:sp>
      <p:sp>
        <p:nvSpPr>
          <p:cNvPr id="6" name="Slide Number Placeholder 5">
            <a:extLst>
              <a:ext uri="{FF2B5EF4-FFF2-40B4-BE49-F238E27FC236}">
                <a16:creationId xmlns:a16="http://schemas.microsoft.com/office/drawing/2014/main" id="{C481966A-9879-B5C5-E6B3-E4F2DCAB71E5}"/>
              </a:ext>
            </a:extLst>
          </p:cNvPr>
          <p:cNvSpPr>
            <a:spLocks noGrp="1"/>
          </p:cNvSpPr>
          <p:nvPr>
            <p:ph type="sldNum" sz="quarter" idx="4"/>
          </p:nvPr>
        </p:nvSpPr>
        <p:spPr/>
        <p:txBody>
          <a:bodyPr/>
          <a:lstStyle/>
          <a:p>
            <a:fld id="{E4147E19-D42D-416C-B497-FAE4B2379EE9}" type="slidenum">
              <a:rPr lang="en-IN" smtClean="0"/>
              <a:pPr/>
              <a:t>8</a:t>
            </a:fld>
            <a:endParaRPr lang="en-IN"/>
          </a:p>
        </p:txBody>
      </p:sp>
      <p:sp>
        <p:nvSpPr>
          <p:cNvPr id="7" name="Footer Placeholder 6">
            <a:extLst>
              <a:ext uri="{FF2B5EF4-FFF2-40B4-BE49-F238E27FC236}">
                <a16:creationId xmlns:a16="http://schemas.microsoft.com/office/drawing/2014/main" id="{A80432A1-A9C1-4365-0166-BDBB438BB7C8}"/>
              </a:ext>
            </a:extLst>
          </p:cNvPr>
          <p:cNvSpPr>
            <a:spLocks noGrp="1"/>
          </p:cNvSpPr>
          <p:nvPr>
            <p:ph type="ftr" sz="quarter" idx="14"/>
          </p:nvPr>
        </p:nvSpPr>
        <p:spPr/>
        <p:txBody>
          <a:bodyPr/>
          <a:lstStyle/>
          <a:p>
            <a:r>
              <a:rPr lang="de-DE"/>
              <a:t>AIP 2024 - Disaster resilience - Faber Consulting</a:t>
            </a:r>
          </a:p>
        </p:txBody>
      </p:sp>
      <p:graphicFrame>
        <p:nvGraphicFramePr>
          <p:cNvPr id="10" name="Chart 9">
            <a:extLst>
              <a:ext uri="{FF2B5EF4-FFF2-40B4-BE49-F238E27FC236}">
                <a16:creationId xmlns:a16="http://schemas.microsoft.com/office/drawing/2014/main" id="{C16B2493-4613-A7A8-CE1A-BC53A1949AD2}"/>
              </a:ext>
            </a:extLst>
          </p:cNvPr>
          <p:cNvGraphicFramePr>
            <a:graphicFrameLocks noChangeAspect="1"/>
          </p:cNvGraphicFramePr>
          <p:nvPr>
            <p:extLst>
              <p:ext uri="{D42A27DB-BD31-4B8C-83A1-F6EECF244321}">
                <p14:modId xmlns:p14="http://schemas.microsoft.com/office/powerpoint/2010/main" val="2443326341"/>
              </p:ext>
            </p:extLst>
          </p:nvPr>
        </p:nvGraphicFramePr>
        <p:xfrm>
          <a:off x="785441" y="2817691"/>
          <a:ext cx="9449229" cy="327463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3B8FA279-1816-5279-0C84-64FDAE16AD85}"/>
              </a:ext>
            </a:extLst>
          </p:cNvPr>
          <p:cNvSpPr txBox="1"/>
          <p:nvPr/>
        </p:nvSpPr>
        <p:spPr>
          <a:xfrm>
            <a:off x="785441" y="2170770"/>
            <a:ext cx="9350077" cy="707886"/>
          </a:xfrm>
          <a:prstGeom prst="rect">
            <a:avLst/>
          </a:prstGeom>
          <a:solidFill>
            <a:schemeClr val="bg1">
              <a:lumMod val="95000"/>
            </a:schemeClr>
          </a:solidFill>
        </p:spPr>
        <p:txBody>
          <a:bodyPr wrap="square" rtlCol="0">
            <a:spAutoFit/>
          </a:bodyPr>
          <a:lstStyle/>
          <a:p>
            <a:pPr marL="0" lvl="1" indent="-107950">
              <a:buNone/>
            </a:pPr>
            <a:r>
              <a:rPr lang="en-GB" sz="2000" dirty="0"/>
              <a:t>What are the main risks to the resilience of African societies and economies to disasters? (list top 3)</a:t>
            </a:r>
            <a:endParaRPr lang="en-GB" sz="2000" b="1" dirty="0"/>
          </a:p>
        </p:txBody>
      </p:sp>
    </p:spTree>
    <p:extLst>
      <p:ext uri="{BB962C8B-B14F-4D97-AF65-F5344CB8AC3E}">
        <p14:creationId xmlns:p14="http://schemas.microsoft.com/office/powerpoint/2010/main" val="3745789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B4FA-3BE1-39B6-7DB6-6F9660D013D1}"/>
              </a:ext>
            </a:extLst>
          </p:cNvPr>
          <p:cNvSpPr>
            <a:spLocks noGrp="1"/>
          </p:cNvSpPr>
          <p:nvPr>
            <p:ph type="title"/>
          </p:nvPr>
        </p:nvSpPr>
        <p:spPr/>
        <p:txBody>
          <a:bodyPr>
            <a:normAutofit/>
          </a:bodyPr>
          <a:lstStyle/>
          <a:p>
            <a:r>
              <a:rPr lang="en-GB" dirty="0"/>
              <a:t>Joining forces in public-private partnerships to tackle major disasters</a:t>
            </a:r>
          </a:p>
        </p:txBody>
      </p:sp>
      <p:sp>
        <p:nvSpPr>
          <p:cNvPr id="3" name="Text Placeholder 2">
            <a:extLst>
              <a:ext uri="{FF2B5EF4-FFF2-40B4-BE49-F238E27FC236}">
                <a16:creationId xmlns:a16="http://schemas.microsoft.com/office/drawing/2014/main" id="{D3DF387E-D502-CD25-2CA9-0EC42E885348}"/>
              </a:ext>
            </a:extLst>
          </p:cNvPr>
          <p:cNvSpPr>
            <a:spLocks noGrp="1"/>
          </p:cNvSpPr>
          <p:nvPr>
            <p:ph type="body" sz="quarter" idx="11"/>
          </p:nvPr>
        </p:nvSpPr>
        <p:spPr/>
        <p:txBody>
          <a:bodyPr>
            <a:normAutofit/>
          </a:bodyPr>
          <a:lstStyle/>
          <a:p>
            <a:r>
              <a:rPr lang="en-GB" sz="2000" dirty="0">
                <a:solidFill>
                  <a:schemeClr val="accent4"/>
                </a:solidFill>
              </a:rPr>
              <a:t>Insurers' views on organisations best placed to promote resilience</a:t>
            </a:r>
          </a:p>
        </p:txBody>
      </p:sp>
      <p:sp>
        <p:nvSpPr>
          <p:cNvPr id="6" name="Slide Number Placeholder 5">
            <a:extLst>
              <a:ext uri="{FF2B5EF4-FFF2-40B4-BE49-F238E27FC236}">
                <a16:creationId xmlns:a16="http://schemas.microsoft.com/office/drawing/2014/main" id="{C481966A-9879-B5C5-E6B3-E4F2DCAB71E5}"/>
              </a:ext>
            </a:extLst>
          </p:cNvPr>
          <p:cNvSpPr>
            <a:spLocks noGrp="1"/>
          </p:cNvSpPr>
          <p:nvPr>
            <p:ph type="sldNum" sz="quarter" idx="4"/>
          </p:nvPr>
        </p:nvSpPr>
        <p:spPr/>
        <p:txBody>
          <a:bodyPr/>
          <a:lstStyle/>
          <a:p>
            <a:fld id="{E4147E19-D42D-416C-B497-FAE4B2379EE9}" type="slidenum">
              <a:rPr lang="en-IN" smtClean="0"/>
              <a:pPr/>
              <a:t>9</a:t>
            </a:fld>
            <a:endParaRPr lang="en-IN"/>
          </a:p>
        </p:txBody>
      </p:sp>
      <p:sp>
        <p:nvSpPr>
          <p:cNvPr id="7" name="Footer Placeholder 6">
            <a:extLst>
              <a:ext uri="{FF2B5EF4-FFF2-40B4-BE49-F238E27FC236}">
                <a16:creationId xmlns:a16="http://schemas.microsoft.com/office/drawing/2014/main" id="{A80432A1-A9C1-4365-0166-BDBB438BB7C8}"/>
              </a:ext>
            </a:extLst>
          </p:cNvPr>
          <p:cNvSpPr>
            <a:spLocks noGrp="1"/>
          </p:cNvSpPr>
          <p:nvPr>
            <p:ph type="ftr" sz="quarter" idx="14"/>
          </p:nvPr>
        </p:nvSpPr>
        <p:spPr/>
        <p:txBody>
          <a:bodyPr/>
          <a:lstStyle/>
          <a:p>
            <a:r>
              <a:rPr lang="de-DE"/>
              <a:t>AIP 2024 - Disaster resilience - Faber Consulting</a:t>
            </a:r>
          </a:p>
        </p:txBody>
      </p:sp>
      <p:graphicFrame>
        <p:nvGraphicFramePr>
          <p:cNvPr id="10" name="Chart 9">
            <a:extLst>
              <a:ext uri="{FF2B5EF4-FFF2-40B4-BE49-F238E27FC236}">
                <a16:creationId xmlns:a16="http://schemas.microsoft.com/office/drawing/2014/main" id="{C16B2493-4613-A7A8-CE1A-BC53A1949AD2}"/>
              </a:ext>
            </a:extLst>
          </p:cNvPr>
          <p:cNvGraphicFramePr>
            <a:graphicFrameLocks noChangeAspect="1"/>
          </p:cNvGraphicFramePr>
          <p:nvPr>
            <p:extLst>
              <p:ext uri="{D42A27DB-BD31-4B8C-83A1-F6EECF244321}">
                <p14:modId xmlns:p14="http://schemas.microsoft.com/office/powerpoint/2010/main" val="1138292348"/>
              </p:ext>
            </p:extLst>
          </p:nvPr>
        </p:nvGraphicFramePr>
        <p:xfrm>
          <a:off x="785441" y="2817691"/>
          <a:ext cx="9449229" cy="327463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3B8FA279-1816-5279-0C84-64FDAE16AD85}"/>
              </a:ext>
            </a:extLst>
          </p:cNvPr>
          <p:cNvSpPr txBox="1"/>
          <p:nvPr/>
        </p:nvSpPr>
        <p:spPr>
          <a:xfrm>
            <a:off x="785441" y="2170770"/>
            <a:ext cx="9350077" cy="707886"/>
          </a:xfrm>
          <a:prstGeom prst="rect">
            <a:avLst/>
          </a:prstGeom>
          <a:solidFill>
            <a:schemeClr val="bg1">
              <a:lumMod val="95000"/>
            </a:schemeClr>
          </a:solidFill>
        </p:spPr>
        <p:txBody>
          <a:bodyPr wrap="square" rtlCol="0">
            <a:spAutoFit/>
          </a:bodyPr>
          <a:lstStyle/>
          <a:p>
            <a:pPr marL="0" lvl="1" indent="-107950">
              <a:buNone/>
            </a:pPr>
            <a:r>
              <a:rPr lang="en-GB" sz="2000" dirty="0"/>
              <a:t>Which organisations are best placed to help strengthen the resilience of African societies and economies? (list top 3)</a:t>
            </a:r>
            <a:endParaRPr lang="en-GB" sz="2000" b="1" dirty="0"/>
          </a:p>
        </p:txBody>
      </p:sp>
    </p:spTree>
    <p:extLst>
      <p:ext uri="{BB962C8B-B14F-4D97-AF65-F5344CB8AC3E}">
        <p14:creationId xmlns:p14="http://schemas.microsoft.com/office/powerpoint/2010/main" val="16941743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G.8HMIZx34UXpeCbyap6L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W8bzLQEBgT63wG3XW5jy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W8bzLQEBgT63wG3XW5jy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8bzLQEBgT63wG3XW5jy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4ARkmebvj_c69PrT51tFJ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4ARkmebvj_c69PrT51tFJ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4ARkmebvj_c69PrT51tFJ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4ARkmebvj_c69PrT51tFJ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4ARkmebvj_c69PrT51tFJ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ARkmebvj_c69PrT51tF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LXxCPlbyTTfki0HRmTD9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ARkmebvj_c69PrT51tFJ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4ARkmebvj_c69PrT51tFJ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ARkmebvj_c69PrT51tFJ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4ARkmebvj_c69PrT51tFJ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ARkmebvj_c69PrT51tF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03GSsz4JJT57ZCq2lrwJb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03GSsz4JJT57ZCq2lrwJb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03GSsz4JJT57ZCq2lrwJb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03GSsz4JJT57ZCq2lrwJb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SAt3Tkud7D6_dev.ua9fB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4ARkmebvj_c69PrT51tFJ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JoLcDIQ7ukoy8N8o5VBtW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03GSsz4JJT57ZCq2lrwJb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wUDuWx9RFZSUsYgE2NjxFg"/>
</p:tagLst>
</file>

<file path=ppt/theme/theme1.xml><?xml version="1.0" encoding="utf-8"?>
<a:theme xmlns:a="http://schemas.openxmlformats.org/drawingml/2006/main" name="Office Theme">
  <a:themeElements>
    <a:clrScheme name="Schanz Alms">
      <a:dk1>
        <a:srgbClr val="000000"/>
      </a:dk1>
      <a:lt1>
        <a:srgbClr val="FFFFFF"/>
      </a:lt1>
      <a:dk2>
        <a:srgbClr val="76232F"/>
      </a:dk2>
      <a:lt2>
        <a:srgbClr val="B94700"/>
      </a:lt2>
      <a:accent1>
        <a:srgbClr val="003B5C"/>
      </a:accent1>
      <a:accent2>
        <a:srgbClr val="004C45"/>
      </a:accent2>
      <a:accent3>
        <a:srgbClr val="E57200"/>
      </a:accent3>
      <a:accent4>
        <a:srgbClr val="E74360"/>
      </a:accent4>
      <a:accent5>
        <a:srgbClr val="007396"/>
      </a:accent5>
      <a:accent6>
        <a:srgbClr val="007A52"/>
      </a:accent6>
      <a:hlink>
        <a:srgbClr val="7030A0"/>
      </a:hlink>
      <a:folHlink>
        <a:srgbClr val="7030A0"/>
      </a:folHlink>
    </a:clrScheme>
    <a:fontScheme name="Schanz Alms">
      <a:majorFont>
        <a:latin typeface="Plantin"/>
        <a:ea typeface=""/>
        <a:cs typeface=""/>
      </a:majorFont>
      <a:minorFont>
        <a:latin typeface="Brown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11208</TotalTime>
  <Words>1330</Words>
  <Application>Microsoft Macintosh PowerPoint</Application>
  <PresentationFormat>Widescreen</PresentationFormat>
  <Paragraphs>155</Paragraphs>
  <Slides>15</Slides>
  <Notes>10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6" baseType="lpstr">
      <vt:lpstr>Arial</vt:lpstr>
      <vt:lpstr>Brown</vt:lpstr>
      <vt:lpstr>BrownPro</vt:lpstr>
      <vt:lpstr>BrownPro-Regular</vt:lpstr>
      <vt:lpstr>Calibri</vt:lpstr>
      <vt:lpstr>Plantin</vt:lpstr>
      <vt:lpstr>Plantin Semibold</vt:lpstr>
      <vt:lpstr>Symbol</vt:lpstr>
      <vt:lpstr>Wingdings</vt:lpstr>
      <vt:lpstr>Office Theme</vt:lpstr>
      <vt:lpstr>think-cell Slide</vt:lpstr>
      <vt:lpstr>Africa Insurance Pulse 2024 African insurance sector's critical role in building disaster resilience</vt:lpstr>
      <vt:lpstr>The 2024 edition of Africa Insurance Pulse focuses on disaster resilience</vt:lpstr>
      <vt:lpstr>Disaster risk is determined by the interaction of hazard, exposure and vulnerability</vt:lpstr>
      <vt:lpstr>Disaster risks a threat to Africa's economic development</vt:lpstr>
      <vt:lpstr>Twelve of Africa's top 20 GDP earners face high risk of natural disasters</vt:lpstr>
      <vt:lpstr>The insurance sector is essential for comprehensive disaster risk management</vt:lpstr>
      <vt:lpstr>Market survey insights  We would like to extend our heartfelt appreciation to the 22 senior re/insurance professionals from the following distinguished organisations</vt:lpstr>
      <vt:lpstr>Climate change and natural disasters at the forefront of Africa's resilience challenge</vt:lpstr>
      <vt:lpstr>Joining forces in public-private partnerships to tackle major disasters</vt:lpstr>
      <vt:lpstr>Property &amp; agricultural insurance emerge as major defenders against climate risk</vt:lpstr>
      <vt:lpstr>Insurers in Africa face several challenges in building disaster resilience</vt:lpstr>
      <vt:lpstr>Balancing consumer protection and industry growth to reduce the protection gap</vt:lpstr>
      <vt:lpstr>Insurance a key player for Africa in promoting disaster resilience</vt:lpstr>
      <vt:lpstr>Questions? Contact us. </vt:lpstr>
      <vt:lpstr>Severe impact of climate change on Africa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AIO - AIP 2024 - Disaster resilience</dc:title>
  <dc:subject/>
  <dc:creator>FABER CONSULTING AG</dc:creator>
  <cp:keywords/>
  <dc:description/>
  <cp:lastModifiedBy>Simone Lauper</cp:lastModifiedBy>
  <cp:revision>1243</cp:revision>
  <cp:lastPrinted>2023-05-26T16:04:07Z</cp:lastPrinted>
  <dcterms:created xsi:type="dcterms:W3CDTF">2020-03-04T06:37:44Z</dcterms:created>
  <dcterms:modified xsi:type="dcterms:W3CDTF">2024-05-31T07:45:34Z</dcterms:modified>
  <cp:category/>
</cp:coreProperties>
</file>